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321" r:id="rId4"/>
    <p:sldId id="322" r:id="rId5"/>
    <p:sldId id="326" r:id="rId6"/>
    <p:sldId id="331" r:id="rId7"/>
    <p:sldId id="330" r:id="rId8"/>
    <p:sldId id="319" r:id="rId9"/>
    <p:sldId id="30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972022"/>
    <a:srgbClr val="B2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3" autoAdjust="0"/>
  </p:normalViewPr>
  <p:slideViewPr>
    <p:cSldViewPr snapToGrid="0">
      <p:cViewPr varScale="1">
        <p:scale>
          <a:sx n="89" d="100"/>
          <a:sy n="89" d="100"/>
        </p:scale>
        <p:origin x="591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80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3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8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2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/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/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1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  <p:sldLayoutId id="2147483658" r:id="rId5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1" y="2808966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VIX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期货对冲套利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-1" y="5842337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孙博 李攀郁 聂书涵 余佳豪</a:t>
            </a:r>
            <a:endParaRPr lang="en-US" altLang="zh-CN" sz="14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2020-11-02</a:t>
            </a:r>
            <a:endParaRPr lang="en-US" altLang="zh-CN" sz="14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387722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进度汇报</a:t>
            </a:r>
          </a:p>
        </p:txBody>
      </p:sp>
    </p:spTree>
    <p:extLst>
      <p:ext uri="{BB962C8B-B14F-4D97-AF65-F5344CB8AC3E}">
        <p14:creationId xmlns:p14="http://schemas.microsoft.com/office/powerpoint/2010/main" val="20692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8713" y="1283667"/>
            <a:ext cx="9858232" cy="830997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实现以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指数为标的的对冲套利策略，通过‘持久性远月多头</a:t>
            </a:r>
            <a:r>
              <a:rPr lang="en-US" altLang="zh-CN" sz="1600" dirty="0"/>
              <a:t>+</a:t>
            </a:r>
            <a:r>
              <a:rPr lang="zh-CN" altLang="en-US" sz="1600" dirty="0"/>
              <a:t>条件下近月空头’进行风险对冲，并检验策略从</a:t>
            </a:r>
            <a:r>
              <a:rPr lang="en-US" altLang="zh-CN" sz="1600" dirty="0"/>
              <a:t>2006</a:t>
            </a:r>
            <a:r>
              <a:rPr lang="zh-CN" altLang="en-US" sz="1600" dirty="0"/>
              <a:t>年至</a:t>
            </a:r>
            <a:r>
              <a:rPr lang="en-US" altLang="zh-CN" sz="1600" dirty="0"/>
              <a:t>2020</a:t>
            </a:r>
            <a:r>
              <a:rPr lang="zh-CN" altLang="en-US" sz="1600" dirty="0"/>
              <a:t>年的有效性</a:t>
            </a:r>
            <a:endParaRPr lang="en-US" altLang="zh-CN" sz="1600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05970" y="0"/>
            <a:ext cx="10338100" cy="10722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RECAP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101" y="924253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概  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6101" y="2711613"/>
            <a:ext cx="9850844" cy="3743461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复现：根据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的波动情况，实现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期货的跨期对冲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数据、资料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函数</a:t>
            </a:r>
            <a:r>
              <a:rPr lang="en-US" altLang="zh-CN" sz="1600" dirty="0"/>
              <a:t>&amp;</a:t>
            </a:r>
            <a:r>
              <a:rPr lang="zh-CN" altLang="en-US" sz="1600" dirty="0"/>
              <a:t>策略实现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B23E3E"/>
                </a:solidFill>
              </a:rPr>
              <a:t>回测（目前阶段）</a:t>
            </a:r>
            <a:endParaRPr lang="en-US" altLang="zh-CN" sz="1600" dirty="0">
              <a:solidFill>
                <a:srgbClr val="B23E3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优化：空头触发条件优化；跨期长度拉长；</a:t>
            </a:r>
            <a:r>
              <a:rPr lang="en-US" altLang="zh-CN" sz="1600" dirty="0"/>
              <a:t> ……</a:t>
            </a:r>
            <a:endParaRPr lang="en-US" altLang="zh-CN" sz="1600" dirty="0">
              <a:solidFill>
                <a:srgbClr val="97202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进阶：</a:t>
            </a:r>
            <a:r>
              <a:rPr lang="en-US" altLang="zh-CN" sz="1600" dirty="0"/>
              <a:t>A</a:t>
            </a:r>
            <a:r>
              <a:rPr lang="zh-CN" altLang="en-US" sz="1600" dirty="0"/>
              <a:t>股市场中构造上证</a:t>
            </a:r>
            <a:r>
              <a:rPr lang="en-US" altLang="zh-CN" sz="1600" dirty="0" err="1"/>
              <a:t>50ETF</a:t>
            </a:r>
            <a:r>
              <a:rPr lang="zh-CN" altLang="en-US" sz="1600" dirty="0"/>
              <a:t>模拟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构造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VIX</a:t>
            </a:r>
            <a:r>
              <a:rPr lang="zh-CN" altLang="en-US" sz="1600" dirty="0"/>
              <a:t>期货定价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回测策略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探讨中美市场中策略表现的异同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46101" y="2342281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STEPS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27"/>
          <a:stretch/>
        </p:blipFill>
        <p:spPr>
          <a:xfrm>
            <a:off x="0" y="837398"/>
            <a:ext cx="12275128" cy="60206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10800000">
            <a:off x="0" y="770023"/>
            <a:ext cx="12275128" cy="6087977"/>
          </a:xfrm>
          <a:prstGeom prst="rect">
            <a:avLst/>
          </a:prstGeom>
          <a:gradFill flip="none" rotWithShape="1">
            <a:gsLst>
              <a:gs pos="22000">
                <a:schemeClr val="accent3">
                  <a:lumMod val="5000"/>
                  <a:lumOff val="95000"/>
                  <a:alpha val="81000"/>
                </a:schemeClr>
              </a:gs>
              <a:gs pos="38000">
                <a:schemeClr val="bg1">
                  <a:alpha val="93000"/>
                </a:schemeClr>
              </a:gs>
              <a:gs pos="58000">
                <a:schemeClr val="bg1"/>
              </a:gs>
              <a:gs pos="7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一、数据和文献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0951" y="1332964"/>
            <a:ext cx="10342880" cy="230832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核心策略参考</a:t>
            </a:r>
            <a:endParaRPr lang="en-US" altLang="zh-CN" sz="1600" b="1" dirty="0"/>
          </a:p>
          <a:p>
            <a:pPr lvl="1"/>
            <a:r>
              <a:rPr lang="en-US" altLang="zh-CN" sz="1600" dirty="0"/>
              <a:t>J.P. Morgan,  ”J.P. MORGAN MACRO HEDGE”, 2011</a:t>
            </a:r>
          </a:p>
          <a:p>
            <a:endParaRPr lang="en-US" altLang="zh-CN" sz="1600" dirty="0"/>
          </a:p>
          <a:p>
            <a:r>
              <a:rPr lang="zh-CN" altLang="en-US" sz="1600" b="1" dirty="0"/>
              <a:t>主要策略参考</a:t>
            </a:r>
            <a:endParaRPr lang="en-US" altLang="zh-CN" sz="1600" b="1" dirty="0"/>
          </a:p>
          <a:p>
            <a:pPr lvl="1"/>
            <a:r>
              <a:rPr lang="en-US" altLang="zh-CN" sz="1600" dirty="0" err="1"/>
              <a:t>VIX</a:t>
            </a:r>
            <a:r>
              <a:rPr lang="zh-CN" altLang="en-US" sz="1600" dirty="0"/>
              <a:t>构建：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财富证券</a:t>
            </a:r>
            <a:r>
              <a:rPr lang="en-US" altLang="zh-CN" sz="1600" dirty="0"/>
              <a:t>《</a:t>
            </a:r>
            <a:r>
              <a:rPr lang="zh-CN" altLang="en-US" sz="1600" dirty="0"/>
              <a:t>期权专题研究系列报告：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指数计算方法介绍及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的实际运用</a:t>
            </a:r>
            <a:r>
              <a:rPr lang="en-US" altLang="zh-CN" sz="1600" dirty="0"/>
              <a:t>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国信证券</a:t>
            </a:r>
            <a:r>
              <a:rPr lang="en-US" altLang="zh-CN" sz="1600" dirty="0"/>
              <a:t>《</a:t>
            </a:r>
            <a:r>
              <a:rPr lang="zh-CN" altLang="en-US" sz="1600" dirty="0"/>
              <a:t>衍生品应用与产品设计系列</a:t>
            </a:r>
            <a:r>
              <a:rPr lang="en-US" altLang="zh-CN" sz="1600" dirty="0"/>
              <a:t>_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指数介绍及</a:t>
            </a:r>
            <a:r>
              <a:rPr lang="en-US" altLang="zh-CN" sz="1600" dirty="0" err="1"/>
              <a:t>GSVX</a:t>
            </a:r>
            <a:r>
              <a:rPr lang="zh-CN" altLang="en-US" sz="1600" dirty="0"/>
              <a:t>编制</a:t>
            </a:r>
            <a:r>
              <a:rPr lang="en-US" altLang="zh-CN" sz="1600" dirty="0"/>
              <a:t>》</a:t>
            </a:r>
          </a:p>
          <a:p>
            <a:pPr lvl="1"/>
            <a:r>
              <a:rPr lang="zh-CN" altLang="en-US" sz="1600" dirty="0"/>
              <a:t>模型参考：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东海期货</a:t>
            </a:r>
            <a:r>
              <a:rPr lang="en-US" altLang="zh-CN" sz="1600" dirty="0"/>
              <a:t>《</a:t>
            </a:r>
            <a:r>
              <a:rPr lang="zh-CN" altLang="en-US" sz="1600" dirty="0"/>
              <a:t>股指套利系列专题之模型分析篇</a:t>
            </a:r>
            <a:r>
              <a:rPr lang="en-US" altLang="zh-CN" sz="1600" dirty="0"/>
              <a:t>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0951" y="963632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文  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0951" y="4341990"/>
            <a:ext cx="10342880" cy="2062103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TIME </a:t>
            </a:r>
            <a:r>
              <a:rPr lang="zh-CN" altLang="en-US" sz="1600" dirty="0"/>
              <a:t>： </a:t>
            </a:r>
            <a:r>
              <a:rPr lang="en-US" altLang="zh-CN" sz="1600" dirty="0"/>
              <a:t>2006-01-01 </a:t>
            </a:r>
            <a:r>
              <a:rPr lang="zh-CN" altLang="en-US" sz="1600" dirty="0"/>
              <a:t>至  </a:t>
            </a:r>
            <a:r>
              <a:rPr lang="en-US" altLang="zh-CN" sz="1600" dirty="0"/>
              <a:t>2020-10-10</a:t>
            </a:r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VIX</a:t>
            </a:r>
            <a:r>
              <a:rPr lang="zh-CN" altLang="en-US" sz="1600" dirty="0"/>
              <a:t>指数（日），</a:t>
            </a:r>
            <a:r>
              <a:rPr lang="en-US" altLang="zh-CN" sz="1600" dirty="0"/>
              <a:t>SPX</a:t>
            </a:r>
            <a:r>
              <a:rPr lang="zh-CN" altLang="en-US" sz="1600" dirty="0"/>
              <a:t>指数（日）</a:t>
            </a:r>
            <a:endParaRPr lang="en-US" altLang="zh-CN" sz="1600" dirty="0"/>
          </a:p>
          <a:p>
            <a:pPr algn="r"/>
            <a:r>
              <a:rPr lang="zh-CN" altLang="en-US" sz="1600" i="1" dirty="0"/>
              <a:t>（数据来源：</a:t>
            </a:r>
            <a:r>
              <a:rPr lang="en-US" altLang="zh-CN" sz="1600" i="1" dirty="0"/>
              <a:t>Wind</a:t>
            </a:r>
            <a:r>
              <a:rPr lang="zh-CN" altLang="en-US" sz="1600" i="1" dirty="0"/>
              <a:t>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各年各月到期的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期货价格与持仓（日）</a:t>
            </a:r>
            <a:endParaRPr lang="en-US" altLang="zh-CN" sz="1600" dirty="0"/>
          </a:p>
          <a:p>
            <a:pPr algn="r"/>
            <a:r>
              <a:rPr lang="zh-CN" altLang="en-US" sz="1600" i="1" dirty="0"/>
              <a:t>（数据来源：</a:t>
            </a:r>
            <a:r>
              <a:rPr lang="en-US" altLang="zh-CN" sz="1600" i="1" dirty="0"/>
              <a:t>Bloomberg</a:t>
            </a:r>
            <a:r>
              <a:rPr lang="zh-CN" altLang="en-US" sz="1600" i="1" dirty="0"/>
              <a:t>）</a:t>
            </a:r>
            <a:endParaRPr lang="en-US" altLang="zh-CN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合并后是呈对角样式的</a:t>
            </a:r>
            <a:r>
              <a:rPr lang="en-US" altLang="zh-CN" sz="1600" dirty="0" err="1"/>
              <a:t>dataframe</a:t>
            </a:r>
            <a:r>
              <a:rPr lang="zh-CN" altLang="en-US" sz="1600" dirty="0"/>
              <a:t>，左上至右下依次为每日的（各时间到期的）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期货价格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70951" y="3972658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  据</a:t>
            </a:r>
          </a:p>
        </p:txBody>
      </p:sp>
    </p:spTree>
    <p:extLst>
      <p:ext uri="{BB962C8B-B14F-4D97-AF65-F5344CB8AC3E}">
        <p14:creationId xmlns:p14="http://schemas.microsoft.com/office/powerpoint/2010/main" val="133504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二、函数和框架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7163" y="1332964"/>
            <a:ext cx="10871356" cy="415498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根据</a:t>
            </a:r>
            <a:r>
              <a:rPr lang="en-US" altLang="zh-CN" sz="1600" dirty="0" err="1" smtClean="0"/>
              <a:t>Quantopian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zipline</a:t>
            </a:r>
            <a:r>
              <a:rPr lang="zh-CN" altLang="en-US" sz="1600" dirty="0" smtClean="0"/>
              <a:t>回测框架编写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Backtest</a:t>
            </a:r>
            <a:r>
              <a:rPr lang="zh-CN" altLang="en-US" sz="1600" dirty="0" smtClean="0"/>
              <a:t>类：回测</a:t>
            </a:r>
            <a:r>
              <a:rPr lang="zh-CN" altLang="en-US" sz="1600" dirty="0"/>
              <a:t>类，回测框架的</a:t>
            </a:r>
            <a:r>
              <a:rPr lang="zh-CN" altLang="en-US" sz="1600" dirty="0" smtClean="0"/>
              <a:t>入口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DataHandler</a:t>
            </a:r>
            <a:r>
              <a:rPr lang="zh-CN" altLang="en-US" sz="1600" dirty="0" smtClean="0"/>
              <a:t>类：数据接口类，用于从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等接口获取数据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Strategy</a:t>
            </a:r>
            <a:r>
              <a:rPr lang="zh-CN" altLang="en-US" sz="1600" dirty="0" smtClean="0"/>
              <a:t>类：策略类，需要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Portfolio</a:t>
            </a:r>
            <a:r>
              <a:rPr lang="zh-CN" altLang="en-US" sz="1600" dirty="0" smtClean="0"/>
              <a:t>类：组合类，用于计算</a:t>
            </a:r>
            <a:r>
              <a:rPr lang="en-US" altLang="zh-CN" sz="1600" dirty="0" smtClean="0"/>
              <a:t>P&amp;L</a:t>
            </a:r>
            <a:r>
              <a:rPr lang="zh-CN" altLang="en-US" sz="1600" dirty="0" smtClean="0"/>
              <a:t>、持仓数据等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Event</a:t>
            </a:r>
            <a:r>
              <a:rPr lang="zh-CN" altLang="en-US" sz="1600" dirty="0" smtClean="0"/>
              <a:t>类：事件类，触发策略函数的事件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Execution</a:t>
            </a:r>
            <a:r>
              <a:rPr lang="zh-CN" altLang="en-US" sz="1600" dirty="0" smtClean="0"/>
              <a:t>类：执行类，记录下单执行结果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Benchmark</a:t>
            </a:r>
            <a:r>
              <a:rPr lang="zh-CN" altLang="en-US" sz="1600" dirty="0" smtClean="0"/>
              <a:t>类：基准类（可选）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Performance</a:t>
            </a:r>
            <a:r>
              <a:rPr lang="zh-CN" altLang="en-US" sz="1600" dirty="0" smtClean="0"/>
              <a:t>类：业绩评价类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OrderCost</a:t>
            </a:r>
            <a:r>
              <a:rPr lang="zh-CN" altLang="en-US" sz="1600" dirty="0" smtClean="0"/>
              <a:t>类：费用类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70951" y="963632"/>
            <a:ext cx="1226560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回</a:t>
            </a:r>
            <a:r>
              <a:rPr lang="zh-CN" altLang="en-US" dirty="0" smtClean="0">
                <a:solidFill>
                  <a:schemeClr val="bg1"/>
                </a:solidFill>
              </a:rPr>
              <a:t>测框架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6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57F6F1-26A2-42FF-A842-760135C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对冲套利</a:t>
            </a:r>
            <a:r>
              <a:rPr lang="en-US" altLang="zh-CN" dirty="0"/>
              <a:t>——</a:t>
            </a:r>
            <a:r>
              <a:rPr lang="zh-CN" altLang="en-US" dirty="0"/>
              <a:t>回</a:t>
            </a:r>
            <a:r>
              <a:rPr lang="zh-CN" altLang="en-US" dirty="0" smtClean="0"/>
              <a:t>测框架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E554912A-1084-482E-B1E3-854233D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078C4987-747C-4591-B650-4288349183C4}"/>
              </a:ext>
            </a:extLst>
          </p:cNvPr>
          <p:cNvSpPr txBox="1"/>
          <p:nvPr/>
        </p:nvSpPr>
        <p:spPr>
          <a:xfrm>
            <a:off x="357722" y="802134"/>
            <a:ext cx="11384250" cy="507831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DataHandler</a:t>
            </a:r>
            <a:r>
              <a:rPr lang="zh-CN" altLang="en-US" dirty="0" smtClean="0"/>
              <a:t>类：数据接口类，目前从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文件读取数据，拟添加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接口，未来添加行情接口可用于实际交易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2" y="1389322"/>
            <a:ext cx="6320117" cy="53290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BEB0969-4462-44AF-82E2-9EED30E92E2D}"/>
              </a:ext>
            </a:extLst>
          </p:cNvPr>
          <p:cNvSpPr txBox="1"/>
          <p:nvPr/>
        </p:nvSpPr>
        <p:spPr>
          <a:xfrm>
            <a:off x="8041930" y="4567773"/>
            <a:ext cx="3918169" cy="1754326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Execution</a:t>
            </a:r>
            <a:r>
              <a:rPr lang="zh-CN" altLang="en-US" dirty="0" smtClean="0"/>
              <a:t>类：成交类，记录成交情况，触发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事件。目前仅设置为全部成交（用于回测），未来添加交易</a:t>
            </a:r>
            <a:r>
              <a:rPr lang="en-US" altLang="zh-CN" dirty="0" smtClean="0"/>
              <a:t>	</a:t>
            </a:r>
            <a:r>
              <a:rPr lang="zh-CN" altLang="en-US" dirty="0" smtClean="0"/>
              <a:t>接口可用于实际交易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82" y="1874346"/>
            <a:ext cx="5033999" cy="26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57F6F1-26A2-42FF-A842-760135C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对冲套利</a:t>
            </a:r>
            <a:r>
              <a:rPr lang="en-US" altLang="zh-CN" dirty="0"/>
              <a:t>——</a:t>
            </a:r>
            <a:r>
              <a:rPr lang="zh-CN" altLang="en-US" dirty="0"/>
              <a:t>回</a:t>
            </a:r>
            <a:r>
              <a:rPr lang="zh-CN" altLang="en-US" dirty="0" smtClean="0"/>
              <a:t>测框架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E554912A-1084-482E-B1E3-854233D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BEB0969-4462-44AF-82E2-9EED30E92E2D}"/>
              </a:ext>
            </a:extLst>
          </p:cNvPr>
          <p:cNvSpPr txBox="1"/>
          <p:nvPr/>
        </p:nvSpPr>
        <p:spPr>
          <a:xfrm>
            <a:off x="551358" y="842568"/>
            <a:ext cx="10782390" cy="460382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Strategy</a:t>
            </a:r>
            <a:r>
              <a:rPr lang="zh-CN" altLang="en-US" dirty="0" smtClean="0"/>
              <a:t>类：策略函数，可根据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事件相应，输出交易清单。拟补充直接根据交易清单的策略类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58" y="1525832"/>
            <a:ext cx="5548353" cy="4753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117" y="1525832"/>
            <a:ext cx="5216631" cy="47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4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57F6F1-26A2-42FF-A842-760135CF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对冲套利</a:t>
            </a:r>
            <a:r>
              <a:rPr lang="en-US" altLang="zh-CN" dirty="0"/>
              <a:t>——</a:t>
            </a:r>
            <a:r>
              <a:rPr lang="zh-CN" altLang="en-US" dirty="0"/>
              <a:t>回</a:t>
            </a:r>
            <a:r>
              <a:rPr lang="zh-CN" altLang="en-US" dirty="0" smtClean="0"/>
              <a:t>测框架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E554912A-1084-482E-B1E3-854233D8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6" y="1392342"/>
            <a:ext cx="9705250" cy="53905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78C4987-747C-4591-B650-4288349183C4}"/>
              </a:ext>
            </a:extLst>
          </p:cNvPr>
          <p:cNvSpPr txBox="1"/>
          <p:nvPr/>
        </p:nvSpPr>
        <p:spPr>
          <a:xfrm>
            <a:off x="478261" y="802134"/>
            <a:ext cx="2654419" cy="507831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双均</a:t>
            </a:r>
            <a:r>
              <a:rPr lang="zh-CN" altLang="en-US" dirty="0"/>
              <a:t>线策略回测结果：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67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项目计划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81134"/>
              </p:ext>
            </p:extLst>
          </p:nvPr>
        </p:nvGraphicFramePr>
        <p:xfrm>
          <a:off x="899491" y="1644923"/>
          <a:ext cx="9680713" cy="40494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835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35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136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5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完成进度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第一周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28</a:t>
                      </a:r>
                      <a:r>
                        <a:rPr lang="zh-CN" altLang="en-US" dirty="0"/>
                        <a:t>日</a:t>
                      </a:r>
                      <a:r>
                        <a:rPr lang="en-US" altLang="zh-CN" dirty="0"/>
                        <a:t>-10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日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资料学习、数据搜集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第二周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“规则”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触发条件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基础函数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换仓函数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第三周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日</a:t>
                      </a:r>
                      <a:r>
                        <a:rPr lang="en-US" altLang="zh-CN" dirty="0"/>
                        <a:t>-10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18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复现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第四周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美股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2007-2020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年回测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145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第五、六周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972022"/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972022"/>
                          </a:solidFill>
                        </a:rPr>
                        <a:t>26</a:t>
                      </a: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日</a:t>
                      </a:r>
                      <a:r>
                        <a:rPr lang="en-US" altLang="zh-CN" dirty="0">
                          <a:solidFill>
                            <a:srgbClr val="972022"/>
                          </a:solidFill>
                        </a:rPr>
                        <a:t>-11</a:t>
                      </a: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972022"/>
                          </a:solidFill>
                        </a:rPr>
                        <a:t>8</a:t>
                      </a: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结果分析，空头触发条件优化</a:t>
                      </a:r>
                      <a:endParaRPr lang="en-US" altLang="zh-CN" dirty="0">
                        <a:solidFill>
                          <a:srgbClr val="972022"/>
                        </a:solidFill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972022"/>
                          </a:solidFill>
                        </a:rPr>
                        <a:t>编写可实盘的回测函数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3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>
            <a:spLocks/>
          </p:cNvSpPr>
          <p:nvPr/>
        </p:nvSpPr>
        <p:spPr>
          <a:xfrm>
            <a:off x="-2" y="4415890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感谢倾听，欢迎指点 ！</a:t>
            </a: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" y="5842337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孙博 李攀郁 聂书涵 余佳豪</a:t>
            </a:r>
            <a:endParaRPr lang="en-US" altLang="zh-CN" sz="14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2020-10-12</a:t>
            </a:r>
          </a:p>
        </p:txBody>
      </p:sp>
    </p:spTree>
    <p:extLst>
      <p:ext uri="{BB962C8B-B14F-4D97-AF65-F5344CB8AC3E}">
        <p14:creationId xmlns:p14="http://schemas.microsoft.com/office/powerpoint/2010/main" val="18187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3100</TotalTime>
  <Words>636</Words>
  <Application>Microsoft Office PowerPoint</Application>
  <PresentationFormat>宽屏</PresentationFormat>
  <Paragraphs>94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黑体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RECAP</vt:lpstr>
      <vt:lpstr>一、数据和文献</vt:lpstr>
      <vt:lpstr>二、函数和框架</vt:lpstr>
      <vt:lpstr>对冲套利——回测框架</vt:lpstr>
      <vt:lpstr>对冲套利——回测框架</vt:lpstr>
      <vt:lpstr>对冲套利——回测框架</vt:lpstr>
      <vt:lpstr>项目计划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孙博</cp:lastModifiedBy>
  <cp:revision>407</cp:revision>
  <dcterms:created xsi:type="dcterms:W3CDTF">2016-03-04T04:52:50Z</dcterms:created>
  <dcterms:modified xsi:type="dcterms:W3CDTF">2020-11-02T11:48:32Z</dcterms:modified>
</cp:coreProperties>
</file>