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56" r:id="rId2"/>
    <p:sldId id="325" r:id="rId3"/>
    <p:sldId id="321" r:id="rId4"/>
    <p:sldId id="322" r:id="rId5"/>
    <p:sldId id="323" r:id="rId6"/>
    <p:sldId id="324" r:id="rId7"/>
    <p:sldId id="326" r:id="rId8"/>
    <p:sldId id="345"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6" r:id="rId22"/>
    <p:sldId id="347" r:id="rId23"/>
    <p:sldId id="348" r:id="rId24"/>
    <p:sldId id="350" r:id="rId25"/>
    <p:sldId id="351" r:id="rId26"/>
    <p:sldId id="352" r:id="rId27"/>
    <p:sldId id="354" r:id="rId28"/>
    <p:sldId id="353" r:id="rId29"/>
    <p:sldId id="355" r:id="rId30"/>
    <p:sldId id="349" r:id="rId31"/>
    <p:sldId id="304" r:id="rId32"/>
    <p:sldId id="289" r:id="rId33"/>
    <p:sldId id="315" r:id="rId34"/>
    <p:sldId id="317" r:id="rId35"/>
    <p:sldId id="316" r:id="rId36"/>
    <p:sldId id="319" r:id="rId37"/>
    <p:sldId id="318" r:id="rId38"/>
    <p:sldId id="320" r:id="rId39"/>
    <p:sldId id="314" r:id="rId40"/>
    <p:sldId id="342" r:id="rId41"/>
    <p:sldId id="343" r:id="rId42"/>
    <p:sldId id="344" r:id="rId43"/>
    <p:sldId id="305"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0308"/>
    <a:srgbClr val="B23E3E"/>
    <a:srgbClr val="972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61" autoAdjust="0"/>
    <p:restoredTop sz="95414" autoAdjust="0"/>
  </p:normalViewPr>
  <p:slideViewPr>
    <p:cSldViewPr snapToGrid="0">
      <p:cViewPr varScale="1">
        <p:scale>
          <a:sx n="96" d="100"/>
          <a:sy n="96" d="100"/>
        </p:scale>
        <p:origin x="330" y="42"/>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278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emf"/><Relationship Id="rId1" Type="http://schemas.openxmlformats.org/officeDocument/2006/relationships/image" Target="../media/image19.e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6A51FE-6F96-4E8E-A49A-EB293A893ACB}" type="datetimeFigureOut">
              <a:rPr lang="zh-CN" altLang="en-US" smtClean="0"/>
              <a:t>2020/10/26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F7D9D8-DF95-4665-85C1-82527CDBBC30}" type="slidenum">
              <a:rPr lang="zh-CN" altLang="en-US" smtClean="0"/>
              <a:t>‹#›</a:t>
            </a:fld>
            <a:endParaRPr lang="zh-CN" altLang="en-US"/>
          </a:p>
        </p:txBody>
      </p:sp>
    </p:spTree>
    <p:extLst>
      <p:ext uri="{BB962C8B-B14F-4D97-AF65-F5344CB8AC3E}">
        <p14:creationId xmlns:p14="http://schemas.microsoft.com/office/powerpoint/2010/main" val="1993580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42149-9384-4D46-B20C-A31CB36F1888}" type="datetimeFigureOut">
              <a:rPr lang="zh-CN" altLang="en-US" smtClean="0"/>
              <a:t>2020/10/26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96EAE-40E0-41EF-BE24-BFC6198EB1DF}" type="slidenum">
              <a:rPr lang="zh-CN" altLang="en-US" smtClean="0"/>
              <a:t>‹#›</a:t>
            </a:fld>
            <a:endParaRPr lang="zh-CN" altLang="en-US"/>
          </a:p>
        </p:txBody>
      </p:sp>
    </p:spTree>
    <p:extLst>
      <p:ext uri="{BB962C8B-B14F-4D97-AF65-F5344CB8AC3E}">
        <p14:creationId xmlns:p14="http://schemas.microsoft.com/office/powerpoint/2010/main" val="3759531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096EAE-40E0-41EF-BE24-BFC6198EB1DF}" type="slidenum">
              <a:rPr lang="zh-CN" altLang="en-US" smtClean="0"/>
              <a:t>1</a:t>
            </a:fld>
            <a:endParaRPr lang="zh-CN" altLang="en-US"/>
          </a:p>
        </p:txBody>
      </p:sp>
    </p:spTree>
    <p:extLst>
      <p:ext uri="{BB962C8B-B14F-4D97-AF65-F5344CB8AC3E}">
        <p14:creationId xmlns:p14="http://schemas.microsoft.com/office/powerpoint/2010/main" val="1475499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添加</a:t>
            </a:r>
            <a:r>
              <a:rPr lang="en-US" altLang="zh-CN" dirty="0" err="1"/>
              <a:t>stata</a:t>
            </a:r>
            <a:r>
              <a:rPr lang="zh-CN" altLang="en-US" dirty="0"/>
              <a:t>代码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sz="1200" kern="1200" dirty="0">
                <a:solidFill>
                  <a:schemeClr val="tx1"/>
                </a:solidFill>
                <a:effectLst/>
                <a:latin typeface="+mn-lt"/>
                <a:ea typeface="+mn-ea"/>
                <a:cs typeface="+mn-cs"/>
              </a:rPr>
              <a:t>所以，如果某个资产的价格序列（或者两个序列的价差）是平稳的，那么当它在偏离了其均值后，人们可以期待价格会在未来的某一个时间回归这个均值。</a:t>
            </a:r>
            <a:r>
              <a:rPr lang="en-US" altLang="zh-CN" dirty="0"/>
              <a:t>】【</a:t>
            </a:r>
            <a:r>
              <a:rPr lang="zh-CN" altLang="en-US" dirty="0"/>
              <a:t>这个</a:t>
            </a:r>
            <a:r>
              <a:rPr lang="en-US" altLang="zh-CN" dirty="0" err="1"/>
              <a:t>AR1</a:t>
            </a:r>
            <a:r>
              <a:rPr lang="zh-CN" altLang="en-US" dirty="0"/>
              <a:t>模型，</a:t>
            </a:r>
            <a:r>
              <a:rPr lang="zh-CN" altLang="en-US" sz="1200" b="0" dirty="0">
                <a:solidFill>
                  <a:schemeClr val="tx1"/>
                </a:solidFill>
                <a:effectLst/>
              </a:rPr>
              <a:t>当</a:t>
            </a:r>
            <a:r>
              <a:rPr lang="en-US" altLang="zh-CN" sz="1200" b="0" dirty="0">
                <a:solidFill>
                  <a:schemeClr val="tx1"/>
                </a:solidFill>
                <a:effectLst/>
              </a:rPr>
              <a:t>φ</a:t>
            </a:r>
            <a:r>
              <a:rPr lang="zh-CN" altLang="en-US" sz="1200" b="0" dirty="0">
                <a:solidFill>
                  <a:schemeClr val="tx1"/>
                </a:solidFill>
                <a:effectLst/>
              </a:rPr>
              <a:t>绝对值小于</a:t>
            </a:r>
            <a:r>
              <a:rPr lang="en-US" altLang="zh-CN" sz="1200" b="0" dirty="0">
                <a:solidFill>
                  <a:schemeClr val="tx1"/>
                </a:solidFill>
                <a:effectLst/>
              </a:rPr>
              <a:t>1</a:t>
            </a:r>
            <a:r>
              <a:rPr lang="zh-CN" altLang="en-US" sz="1200" b="0" dirty="0">
                <a:solidFill>
                  <a:schemeClr val="tx1"/>
                </a:solidFill>
                <a:effectLst/>
              </a:rPr>
              <a:t>时，序列平稳；等于</a:t>
            </a:r>
            <a:r>
              <a:rPr lang="en-US" altLang="zh-CN" sz="1200" b="0" dirty="0">
                <a:solidFill>
                  <a:schemeClr val="tx1"/>
                </a:solidFill>
                <a:effectLst/>
              </a:rPr>
              <a:t>1</a:t>
            </a:r>
            <a:r>
              <a:rPr lang="zh-CN" altLang="en-US" sz="1200" b="0" dirty="0">
                <a:solidFill>
                  <a:schemeClr val="tx1"/>
                </a:solidFill>
                <a:effectLst/>
              </a:rPr>
              <a:t>时，方差为</a:t>
            </a:r>
            <a:r>
              <a:rPr lang="en-US" altLang="zh-CN" sz="1200" b="0" dirty="0" err="1">
                <a:solidFill>
                  <a:schemeClr val="tx1"/>
                </a:solidFill>
                <a:effectLst/>
              </a:rPr>
              <a:t>tσ²</a:t>
            </a:r>
            <a:r>
              <a:rPr lang="zh-CN" altLang="en-US" sz="1200" b="0" dirty="0">
                <a:solidFill>
                  <a:schemeClr val="tx1"/>
                </a:solidFill>
                <a:effectLst/>
              </a:rPr>
              <a:t>，</a:t>
            </a:r>
            <a:r>
              <a:rPr lang="en-US" altLang="zh-CN" sz="1200" b="0" dirty="0">
                <a:solidFill>
                  <a:schemeClr val="tx1"/>
                </a:solidFill>
                <a:effectLst/>
              </a:rPr>
              <a:t>t</a:t>
            </a:r>
            <a:r>
              <a:rPr lang="zh-CN" altLang="en-US" sz="1200" b="0" dirty="0">
                <a:solidFill>
                  <a:schemeClr val="tx1"/>
                </a:solidFill>
                <a:effectLst/>
              </a:rPr>
              <a:t>趋近于无穷时序列的方差趋于无穷大，说明随机游动过程是非平稳的</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15</a:t>
            </a:fld>
            <a:endParaRPr lang="zh-CN" altLang="en-US"/>
          </a:p>
        </p:txBody>
      </p:sp>
    </p:spTree>
    <p:extLst>
      <p:ext uri="{BB962C8B-B14F-4D97-AF65-F5344CB8AC3E}">
        <p14:creationId xmlns:p14="http://schemas.microsoft.com/office/powerpoint/2010/main" val="3225995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【DF</a:t>
            </a:r>
            <a:r>
              <a:rPr lang="zh-CN" altLang="en-US" sz="1200" b="0" dirty="0">
                <a:solidFill>
                  <a:srgbClr val="000000"/>
                </a:solidFill>
                <a:effectLst/>
              </a:rPr>
              <a:t>临界值表为</a:t>
            </a:r>
            <a:r>
              <a:rPr lang="en-US" altLang="zh-CN" sz="1200" b="0" dirty="0">
                <a:solidFill>
                  <a:srgbClr val="000000"/>
                </a:solidFill>
                <a:effectLst/>
              </a:rPr>
              <a:t>Engle-Granger</a:t>
            </a:r>
            <a:r>
              <a:rPr lang="zh-CN" altLang="en-US" sz="1200" b="0" dirty="0">
                <a:solidFill>
                  <a:srgbClr val="000000"/>
                </a:solidFill>
                <a:effectLst/>
              </a:rPr>
              <a:t>编制的专用临界值表</a:t>
            </a:r>
            <a:r>
              <a:rPr lang="en-US" altLang="zh-CN" b="0" dirty="0"/>
              <a:t>】</a:t>
            </a:r>
          </a:p>
          <a:p>
            <a:r>
              <a:rPr lang="en-US" altLang="zh-CN" dirty="0"/>
              <a:t>【</a:t>
            </a:r>
            <a:r>
              <a:rPr lang="zh-CN" altLang="en-US" sz="1200" dirty="0"/>
              <a:t>上述统计量极限分布称为</a:t>
            </a:r>
            <a:r>
              <a:rPr lang="en-US" altLang="zh-CN" sz="1200" dirty="0"/>
              <a:t>Dickey-Fuller</a:t>
            </a:r>
            <a:r>
              <a:rPr lang="zh-CN" altLang="en-US" sz="1200" dirty="0"/>
              <a:t>分布，检验称为</a:t>
            </a:r>
            <a:r>
              <a:rPr lang="en-US" altLang="zh-CN" sz="1200" dirty="0"/>
              <a:t>DF</a:t>
            </a:r>
            <a:r>
              <a:rPr lang="zh-CN" altLang="en-US" sz="1200" dirty="0"/>
              <a:t>检验。但</a:t>
            </a:r>
            <a:r>
              <a:rPr lang="en-US" altLang="zh-CN" sz="1200" dirty="0">
                <a:solidFill>
                  <a:schemeClr val="tx1"/>
                </a:solidFill>
                <a:latin typeface="Times New Roman" panose="02020603050405020304" pitchFamily="18" charset="0"/>
              </a:rPr>
              <a:t>DF</a:t>
            </a:r>
            <a:r>
              <a:rPr lang="zh-CN" altLang="en-US" sz="1200" dirty="0">
                <a:solidFill>
                  <a:schemeClr val="tx1"/>
                </a:solidFill>
                <a:latin typeface="Times New Roman" panose="02020603050405020304" pitchFamily="18" charset="0"/>
              </a:rPr>
              <a:t>检验是假设随机扰动项不存在自相关，而大多数的经济数据序列是不能满足此项假设的，因此当随机扰动项存在自相关时，可使用其拓展</a:t>
            </a:r>
            <a:r>
              <a:rPr lang="en-US" altLang="zh-CN" sz="1200" dirty="0">
                <a:solidFill>
                  <a:schemeClr val="tx1"/>
                </a:solidFill>
                <a:latin typeface="Times New Roman" panose="02020603050405020304" pitchFamily="18" charset="0"/>
              </a:rPr>
              <a:t>——</a:t>
            </a:r>
            <a:r>
              <a:rPr lang="en-US" altLang="zh-CN" sz="1200" dirty="0" err="1">
                <a:solidFill>
                  <a:schemeClr val="tx1"/>
                </a:solidFill>
                <a:latin typeface="Times New Roman" panose="02020603050405020304" pitchFamily="18" charset="0"/>
              </a:rPr>
              <a:t>ADF</a:t>
            </a:r>
            <a:r>
              <a:rPr lang="zh-CN" altLang="en-US" sz="1200" dirty="0">
                <a:solidFill>
                  <a:schemeClr val="tx1"/>
                </a:solidFill>
                <a:latin typeface="Times New Roman" panose="02020603050405020304" pitchFamily="18" charset="0"/>
              </a:rPr>
              <a:t>检验法</a:t>
            </a:r>
            <a:r>
              <a:rPr lang="en-US" altLang="zh-CN" sz="1200" dirty="0"/>
              <a:t>】</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16</a:t>
            </a:fld>
            <a:endParaRPr lang="zh-CN" altLang="en-US"/>
          </a:p>
        </p:txBody>
      </p:sp>
    </p:spTree>
    <p:extLst>
      <p:ext uri="{BB962C8B-B14F-4D97-AF65-F5344CB8AC3E}">
        <p14:creationId xmlns:p14="http://schemas.microsoft.com/office/powerpoint/2010/main" val="391469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17</a:t>
            </a:fld>
            <a:endParaRPr lang="zh-CN" altLang="en-US"/>
          </a:p>
        </p:txBody>
      </p:sp>
    </p:spTree>
    <p:extLst>
      <p:ext uri="{BB962C8B-B14F-4D97-AF65-F5344CB8AC3E}">
        <p14:creationId xmlns:p14="http://schemas.microsoft.com/office/powerpoint/2010/main" val="4011636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18</a:t>
            </a:fld>
            <a:endParaRPr lang="zh-CN" altLang="en-US"/>
          </a:p>
        </p:txBody>
      </p:sp>
    </p:spTree>
    <p:extLst>
      <p:ext uri="{BB962C8B-B14F-4D97-AF65-F5344CB8AC3E}">
        <p14:creationId xmlns:p14="http://schemas.microsoft.com/office/powerpoint/2010/main" val="3241325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19</a:t>
            </a:fld>
            <a:endParaRPr lang="zh-CN" altLang="en-US"/>
          </a:p>
        </p:txBody>
      </p:sp>
    </p:spTree>
    <p:extLst>
      <p:ext uri="{BB962C8B-B14F-4D97-AF65-F5344CB8AC3E}">
        <p14:creationId xmlns:p14="http://schemas.microsoft.com/office/powerpoint/2010/main" val="1948100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20</a:t>
            </a:fld>
            <a:endParaRPr lang="zh-CN" altLang="en-US"/>
          </a:p>
        </p:txBody>
      </p:sp>
    </p:spTree>
    <p:extLst>
      <p:ext uri="{BB962C8B-B14F-4D97-AF65-F5344CB8AC3E}">
        <p14:creationId xmlns:p14="http://schemas.microsoft.com/office/powerpoint/2010/main" val="2426294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资产最好不要用期权，因为期权非线性</a:t>
            </a:r>
            <a:r>
              <a:rPr lang="en-US" altLang="zh-CN" dirty="0"/>
              <a:t>】</a:t>
            </a:r>
          </a:p>
          <a:p>
            <a:r>
              <a:rPr lang="en-US" altLang="zh-CN" dirty="0"/>
              <a:t>【</a:t>
            </a:r>
            <a:r>
              <a:rPr lang="zh-CN" altLang="en-US" dirty="0"/>
              <a:t>统计显著通常由</a:t>
            </a:r>
            <a:r>
              <a:rPr lang="en-US" altLang="zh-CN" dirty="0"/>
              <a:t>p</a:t>
            </a:r>
            <a:r>
              <a:rPr lang="zh-CN" altLang="en-US" dirty="0"/>
              <a:t>值或</a:t>
            </a:r>
            <a:r>
              <a:rPr lang="en-US" altLang="zh-CN" dirty="0"/>
              <a:t>t</a:t>
            </a:r>
            <a:r>
              <a:rPr lang="zh-CN" altLang="en-US" dirty="0"/>
              <a:t>值衡量，反映估计结果在统计意义上是否由抽样误差引起；经济显著通常由估计系数的大小衡量，反映估计结果对科学研究、个人决策或政策制定的重要性。二者共同决定一项研究的价值。理论上，统计显著不一定经济显著，统计不显著也可能经济显著；但实际研究中，经济学家往往重统计显著而轻经济显著。</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22</a:t>
            </a:fld>
            <a:endParaRPr lang="zh-CN" altLang="en-US"/>
          </a:p>
        </p:txBody>
      </p:sp>
    </p:spTree>
    <p:extLst>
      <p:ext uri="{BB962C8B-B14F-4D97-AF65-F5344CB8AC3E}">
        <p14:creationId xmlns:p14="http://schemas.microsoft.com/office/powerpoint/2010/main" val="3958237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正文字号不做硬性规定，整洁美观即可。</a:t>
            </a:r>
            <a:endParaRPr lang="en-US" altLang="zh-CN" dirty="0"/>
          </a:p>
          <a:p>
            <a:r>
              <a:rPr lang="zh-CN" altLang="en-US" dirty="0"/>
              <a:t>自制图表颜色整体偏深红，要与模板协调</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23</a:t>
            </a:fld>
            <a:endParaRPr lang="zh-CN" altLang="en-US"/>
          </a:p>
        </p:txBody>
      </p:sp>
    </p:spTree>
    <p:extLst>
      <p:ext uri="{BB962C8B-B14F-4D97-AF65-F5344CB8AC3E}">
        <p14:creationId xmlns:p14="http://schemas.microsoft.com/office/powerpoint/2010/main" val="3907995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24</a:t>
            </a:fld>
            <a:endParaRPr lang="zh-CN" altLang="en-US"/>
          </a:p>
        </p:txBody>
      </p:sp>
    </p:spTree>
    <p:extLst>
      <p:ext uri="{BB962C8B-B14F-4D97-AF65-F5344CB8AC3E}">
        <p14:creationId xmlns:p14="http://schemas.microsoft.com/office/powerpoint/2010/main" val="3241986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25</a:t>
            </a:fld>
            <a:endParaRPr lang="zh-CN" altLang="en-US"/>
          </a:p>
        </p:txBody>
      </p:sp>
    </p:spTree>
    <p:extLst>
      <p:ext uri="{BB962C8B-B14F-4D97-AF65-F5344CB8AC3E}">
        <p14:creationId xmlns:p14="http://schemas.microsoft.com/office/powerpoint/2010/main" val="2593469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i</a:t>
            </a:r>
            <a:endParaRPr lang="zh-CN" altLang="en-US" dirty="0"/>
          </a:p>
        </p:txBody>
      </p:sp>
      <p:sp>
        <p:nvSpPr>
          <p:cNvPr id="4" name="灯片编号占位符 3"/>
          <p:cNvSpPr>
            <a:spLocks noGrp="1"/>
          </p:cNvSpPr>
          <p:nvPr>
            <p:ph type="sldNum" sz="quarter" idx="5"/>
          </p:nvPr>
        </p:nvSpPr>
        <p:spPr/>
        <p:txBody>
          <a:bodyPr/>
          <a:lstStyle/>
          <a:p>
            <a:fld id="{5A096EAE-40E0-41EF-BE24-BFC6198EB1DF}" type="slidenum">
              <a:rPr lang="zh-CN" altLang="en-US" smtClean="0"/>
              <a:t>4</a:t>
            </a:fld>
            <a:endParaRPr lang="zh-CN" altLang="en-US"/>
          </a:p>
        </p:txBody>
      </p:sp>
    </p:spTree>
    <p:extLst>
      <p:ext uri="{BB962C8B-B14F-4D97-AF65-F5344CB8AC3E}">
        <p14:creationId xmlns:p14="http://schemas.microsoft.com/office/powerpoint/2010/main" val="4094748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26</a:t>
            </a:fld>
            <a:endParaRPr lang="zh-CN" altLang="en-US"/>
          </a:p>
        </p:txBody>
      </p:sp>
    </p:spTree>
    <p:extLst>
      <p:ext uri="{BB962C8B-B14F-4D97-AF65-F5344CB8AC3E}">
        <p14:creationId xmlns:p14="http://schemas.microsoft.com/office/powerpoint/2010/main" val="243407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27</a:t>
            </a:fld>
            <a:endParaRPr lang="zh-CN" altLang="en-US"/>
          </a:p>
        </p:txBody>
      </p:sp>
    </p:spTree>
    <p:extLst>
      <p:ext uri="{BB962C8B-B14F-4D97-AF65-F5344CB8AC3E}">
        <p14:creationId xmlns:p14="http://schemas.microsoft.com/office/powerpoint/2010/main" val="2602694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资产最好不要用期权，因为期权非线性</a:t>
            </a:r>
            <a:r>
              <a:rPr lang="en-US" altLang="zh-CN" dirty="0"/>
              <a:t>】</a:t>
            </a:r>
          </a:p>
          <a:p>
            <a:r>
              <a:rPr lang="en-US" altLang="zh-CN" dirty="0"/>
              <a:t>【</a:t>
            </a:r>
            <a:r>
              <a:rPr lang="zh-CN" altLang="en-US" dirty="0"/>
              <a:t>统计显著通常由</a:t>
            </a:r>
            <a:r>
              <a:rPr lang="en-US" altLang="zh-CN" dirty="0"/>
              <a:t>p</a:t>
            </a:r>
            <a:r>
              <a:rPr lang="zh-CN" altLang="en-US" dirty="0"/>
              <a:t>值或</a:t>
            </a:r>
            <a:r>
              <a:rPr lang="en-US" altLang="zh-CN" dirty="0"/>
              <a:t>t</a:t>
            </a:r>
            <a:r>
              <a:rPr lang="zh-CN" altLang="en-US" dirty="0"/>
              <a:t>值衡量，反映估计结果在统计意义上是否由抽样误差引起；经济显著通常由估计系数的大小衡量，反映估计结果对科学研究、个人决策或政策制定的重要性。二者共同决定一项研究的价值。理论上，统计显著不一定经济显著，统计不显著也可能经济显著；但实际研究中，经济学家往往重统计显著而轻经济显著。</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28</a:t>
            </a:fld>
            <a:endParaRPr lang="zh-CN" altLang="en-US"/>
          </a:p>
        </p:txBody>
      </p:sp>
    </p:spTree>
    <p:extLst>
      <p:ext uri="{BB962C8B-B14F-4D97-AF65-F5344CB8AC3E}">
        <p14:creationId xmlns:p14="http://schemas.microsoft.com/office/powerpoint/2010/main" val="4277933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正文字号不做硬性规定，整洁美观即可。</a:t>
            </a:r>
            <a:endParaRPr lang="en-US" altLang="zh-CN" dirty="0"/>
          </a:p>
          <a:p>
            <a:r>
              <a:rPr lang="zh-CN" altLang="en-US" dirty="0"/>
              <a:t>自制图表颜色整体偏深红，要与模板协调</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29</a:t>
            </a:fld>
            <a:endParaRPr lang="zh-CN" altLang="en-US"/>
          </a:p>
        </p:txBody>
      </p:sp>
    </p:spTree>
    <p:extLst>
      <p:ext uri="{BB962C8B-B14F-4D97-AF65-F5344CB8AC3E}">
        <p14:creationId xmlns:p14="http://schemas.microsoft.com/office/powerpoint/2010/main" val="423809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正文字号不做硬性规定，整洁美观即可。</a:t>
            </a:r>
            <a:endParaRPr lang="en-US" altLang="zh-CN" dirty="0"/>
          </a:p>
          <a:p>
            <a:r>
              <a:rPr lang="zh-CN" altLang="en-US" dirty="0"/>
              <a:t>自制图表颜色整体偏深红，要与模板协调</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30</a:t>
            </a:fld>
            <a:endParaRPr lang="zh-CN" altLang="en-US"/>
          </a:p>
        </p:txBody>
      </p:sp>
    </p:spTree>
    <p:extLst>
      <p:ext uri="{BB962C8B-B14F-4D97-AF65-F5344CB8AC3E}">
        <p14:creationId xmlns:p14="http://schemas.microsoft.com/office/powerpoint/2010/main" val="1735195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正文字号不做硬性规定，整洁美观即可。</a:t>
            </a:r>
            <a:endParaRPr lang="en-US" altLang="zh-CN" dirty="0"/>
          </a:p>
          <a:p>
            <a:r>
              <a:rPr lang="zh-CN" altLang="en-US" dirty="0"/>
              <a:t>自制图表颜色整体偏深红，要与模板协调</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32</a:t>
            </a:fld>
            <a:endParaRPr lang="zh-CN" altLang="en-US"/>
          </a:p>
        </p:txBody>
      </p:sp>
    </p:spTree>
    <p:extLst>
      <p:ext uri="{BB962C8B-B14F-4D97-AF65-F5344CB8AC3E}">
        <p14:creationId xmlns:p14="http://schemas.microsoft.com/office/powerpoint/2010/main" val="38309888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正文字号不做硬性规定，整洁美观即可。</a:t>
            </a:r>
            <a:endParaRPr lang="en-US" altLang="zh-CN" dirty="0"/>
          </a:p>
          <a:p>
            <a:r>
              <a:rPr lang="zh-CN" altLang="en-US" dirty="0"/>
              <a:t>自制图表颜色整体偏深红，要与模板协调</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33</a:t>
            </a:fld>
            <a:endParaRPr lang="zh-CN" altLang="en-US"/>
          </a:p>
        </p:txBody>
      </p:sp>
    </p:spTree>
    <p:extLst>
      <p:ext uri="{BB962C8B-B14F-4D97-AF65-F5344CB8AC3E}">
        <p14:creationId xmlns:p14="http://schemas.microsoft.com/office/powerpoint/2010/main" val="1746186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正文字号不做硬性规定，整洁美观即可。</a:t>
            </a:r>
            <a:endParaRPr lang="en-US" altLang="zh-CN" dirty="0"/>
          </a:p>
          <a:p>
            <a:r>
              <a:rPr lang="zh-CN" altLang="en-US" dirty="0"/>
              <a:t>自制图表颜色整体偏深红，要与模板协调</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34</a:t>
            </a:fld>
            <a:endParaRPr lang="zh-CN" altLang="en-US"/>
          </a:p>
        </p:txBody>
      </p:sp>
    </p:spTree>
    <p:extLst>
      <p:ext uri="{BB962C8B-B14F-4D97-AF65-F5344CB8AC3E}">
        <p14:creationId xmlns:p14="http://schemas.microsoft.com/office/powerpoint/2010/main" val="1697289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正文字号不做硬性规定，整洁美观即可。</a:t>
            </a:r>
            <a:endParaRPr lang="en-US" altLang="zh-CN" dirty="0"/>
          </a:p>
          <a:p>
            <a:r>
              <a:rPr lang="zh-CN" altLang="en-US" dirty="0"/>
              <a:t>自制图表颜色整体偏深红，要与模板协调</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35</a:t>
            </a:fld>
            <a:endParaRPr lang="zh-CN" altLang="en-US"/>
          </a:p>
        </p:txBody>
      </p:sp>
    </p:spTree>
    <p:extLst>
      <p:ext uri="{BB962C8B-B14F-4D97-AF65-F5344CB8AC3E}">
        <p14:creationId xmlns:p14="http://schemas.microsoft.com/office/powerpoint/2010/main" val="383751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正文字号不做硬性规定，整洁美观即可。</a:t>
            </a:r>
            <a:endParaRPr lang="en-US" altLang="zh-CN" dirty="0"/>
          </a:p>
          <a:p>
            <a:r>
              <a:rPr lang="zh-CN" altLang="en-US" dirty="0"/>
              <a:t>自制图表颜色整体偏深红，要与模板协调</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36</a:t>
            </a:fld>
            <a:endParaRPr lang="zh-CN" altLang="en-US"/>
          </a:p>
        </p:txBody>
      </p:sp>
    </p:spTree>
    <p:extLst>
      <p:ext uri="{BB962C8B-B14F-4D97-AF65-F5344CB8AC3E}">
        <p14:creationId xmlns:p14="http://schemas.microsoft.com/office/powerpoint/2010/main" val="2341475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选择标的上进行改进</a:t>
            </a:r>
          </a:p>
        </p:txBody>
      </p:sp>
      <p:sp>
        <p:nvSpPr>
          <p:cNvPr id="4" name="灯片编号占位符 3"/>
          <p:cNvSpPr>
            <a:spLocks noGrp="1"/>
          </p:cNvSpPr>
          <p:nvPr>
            <p:ph type="sldNum" sz="quarter" idx="5"/>
          </p:nvPr>
        </p:nvSpPr>
        <p:spPr/>
        <p:txBody>
          <a:bodyPr/>
          <a:lstStyle/>
          <a:p>
            <a:fld id="{5A096EAE-40E0-41EF-BE24-BFC6198EB1DF}" type="slidenum">
              <a:rPr lang="zh-CN" altLang="en-US" smtClean="0"/>
              <a:t>5</a:t>
            </a:fld>
            <a:endParaRPr lang="zh-CN" altLang="en-US"/>
          </a:p>
        </p:txBody>
      </p:sp>
    </p:spTree>
    <p:extLst>
      <p:ext uri="{BB962C8B-B14F-4D97-AF65-F5344CB8AC3E}">
        <p14:creationId xmlns:p14="http://schemas.microsoft.com/office/powerpoint/2010/main" val="2793380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正文字号不做硬性规定，整洁美观即可。</a:t>
            </a:r>
            <a:endParaRPr lang="en-US" altLang="zh-CN" dirty="0"/>
          </a:p>
          <a:p>
            <a:r>
              <a:rPr lang="zh-CN" altLang="en-US" dirty="0"/>
              <a:t>自制图表颜色整体偏深红，要与模板协调</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37</a:t>
            </a:fld>
            <a:endParaRPr lang="zh-CN" altLang="en-US"/>
          </a:p>
        </p:txBody>
      </p:sp>
    </p:spTree>
    <p:extLst>
      <p:ext uri="{BB962C8B-B14F-4D97-AF65-F5344CB8AC3E}">
        <p14:creationId xmlns:p14="http://schemas.microsoft.com/office/powerpoint/2010/main" val="2624426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正文字号不做硬性规定，整洁美观即可。</a:t>
            </a:r>
            <a:endParaRPr lang="en-US" altLang="zh-CN" dirty="0"/>
          </a:p>
          <a:p>
            <a:r>
              <a:rPr lang="zh-CN" altLang="en-US" dirty="0"/>
              <a:t>自制图表颜色整体偏深红，要与模板协调</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38</a:t>
            </a:fld>
            <a:endParaRPr lang="zh-CN" altLang="en-US"/>
          </a:p>
        </p:txBody>
      </p:sp>
    </p:spTree>
    <p:extLst>
      <p:ext uri="{BB962C8B-B14F-4D97-AF65-F5344CB8AC3E}">
        <p14:creationId xmlns:p14="http://schemas.microsoft.com/office/powerpoint/2010/main" val="20120730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正文字号不做硬性规定，整洁美观即可。</a:t>
            </a:r>
            <a:endParaRPr lang="en-US" altLang="zh-CN" dirty="0"/>
          </a:p>
          <a:p>
            <a:r>
              <a:rPr lang="zh-CN" altLang="en-US" dirty="0"/>
              <a:t>自制图表颜色整体偏深红，要与模板协调</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39</a:t>
            </a:fld>
            <a:endParaRPr lang="zh-CN" altLang="en-US"/>
          </a:p>
        </p:txBody>
      </p:sp>
    </p:spTree>
    <p:extLst>
      <p:ext uri="{BB962C8B-B14F-4D97-AF65-F5344CB8AC3E}">
        <p14:creationId xmlns:p14="http://schemas.microsoft.com/office/powerpoint/2010/main" val="16729176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40</a:t>
            </a:fld>
            <a:endParaRPr lang="zh-CN" altLang="en-US"/>
          </a:p>
        </p:txBody>
      </p:sp>
    </p:spTree>
    <p:extLst>
      <p:ext uri="{BB962C8B-B14F-4D97-AF65-F5344CB8AC3E}">
        <p14:creationId xmlns:p14="http://schemas.microsoft.com/office/powerpoint/2010/main" val="24225458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41</a:t>
            </a:fld>
            <a:endParaRPr lang="zh-CN" altLang="en-US"/>
          </a:p>
        </p:txBody>
      </p:sp>
    </p:spTree>
    <p:extLst>
      <p:ext uri="{BB962C8B-B14F-4D97-AF65-F5344CB8AC3E}">
        <p14:creationId xmlns:p14="http://schemas.microsoft.com/office/powerpoint/2010/main" val="2438138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42</a:t>
            </a:fld>
            <a:endParaRPr lang="zh-CN" altLang="en-US"/>
          </a:p>
        </p:txBody>
      </p:sp>
    </p:spTree>
    <p:extLst>
      <p:ext uri="{BB962C8B-B14F-4D97-AF65-F5344CB8AC3E}">
        <p14:creationId xmlns:p14="http://schemas.microsoft.com/office/powerpoint/2010/main" val="1226359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资产最好不要用期权，因为期权非线性</a:t>
            </a:r>
            <a:r>
              <a:rPr lang="en-US" altLang="zh-CN" dirty="0"/>
              <a:t>】</a:t>
            </a:r>
          </a:p>
          <a:p>
            <a:r>
              <a:rPr lang="en-US" altLang="zh-CN" dirty="0"/>
              <a:t>【</a:t>
            </a:r>
            <a:r>
              <a:rPr lang="zh-CN" altLang="en-US" dirty="0"/>
              <a:t>统计显著通常由</a:t>
            </a:r>
            <a:r>
              <a:rPr lang="en-US" altLang="zh-CN" dirty="0"/>
              <a:t>p</a:t>
            </a:r>
            <a:r>
              <a:rPr lang="zh-CN" altLang="en-US" dirty="0"/>
              <a:t>值或</a:t>
            </a:r>
            <a:r>
              <a:rPr lang="en-US" altLang="zh-CN" dirty="0"/>
              <a:t>t</a:t>
            </a:r>
            <a:r>
              <a:rPr lang="zh-CN" altLang="en-US" dirty="0"/>
              <a:t>值衡量，反映估计结果在统计意义上是否由抽样误差引起；经济显著通常由估计系数的大小衡量，反映估计结果对科学研究、个人决策或政策制定的重要性。二者共同决定一项研究的价值。理论上，统计显著不一定经济显著，统计不显著也可能经济显著；但实际研究中，经济学家往往重统计显著而轻经济显著。</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9</a:t>
            </a:fld>
            <a:endParaRPr lang="zh-CN" altLang="en-US"/>
          </a:p>
        </p:txBody>
      </p:sp>
    </p:spTree>
    <p:extLst>
      <p:ext uri="{BB962C8B-B14F-4D97-AF65-F5344CB8AC3E}">
        <p14:creationId xmlns:p14="http://schemas.microsoft.com/office/powerpoint/2010/main" val="593914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10</a:t>
            </a:fld>
            <a:endParaRPr lang="zh-CN" altLang="en-US"/>
          </a:p>
        </p:txBody>
      </p:sp>
    </p:spTree>
    <p:extLst>
      <p:ext uri="{BB962C8B-B14F-4D97-AF65-F5344CB8AC3E}">
        <p14:creationId xmlns:p14="http://schemas.microsoft.com/office/powerpoint/2010/main" val="329996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11</a:t>
            </a:fld>
            <a:endParaRPr lang="zh-CN" altLang="en-US"/>
          </a:p>
        </p:txBody>
      </p:sp>
    </p:spTree>
    <p:extLst>
      <p:ext uri="{BB962C8B-B14F-4D97-AF65-F5344CB8AC3E}">
        <p14:creationId xmlns:p14="http://schemas.microsoft.com/office/powerpoint/2010/main" val="3585542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sz="1200" dirty="0"/>
              <a:t>Portfolio</a:t>
            </a:r>
            <a:r>
              <a:rPr lang="zh-CN" altLang="en-US" sz="1200" dirty="0"/>
              <a:t>为</a:t>
            </a:r>
            <a:r>
              <a:rPr lang="en-US" altLang="zh-CN" sz="1200" dirty="0"/>
              <a:t>1</a:t>
            </a:r>
            <a:r>
              <a:rPr lang="zh-CN" altLang="en-US" sz="1200" dirty="0"/>
              <a:t>单位</a:t>
            </a:r>
            <a:r>
              <a:rPr lang="en-US" altLang="zh-CN" sz="1200" dirty="0" err="1"/>
              <a:t>i</a:t>
            </a:r>
            <a:r>
              <a:rPr lang="zh-CN" altLang="en-US" sz="1200" dirty="0"/>
              <a:t>资产的多头和</a:t>
            </a:r>
            <a:r>
              <a:rPr lang="en-US" altLang="zh-CN" sz="1200" dirty="0"/>
              <a:t>γ</a:t>
            </a:r>
            <a:r>
              <a:rPr lang="zh-CN" altLang="en-US" sz="1200" dirty="0"/>
              <a:t>单位</a:t>
            </a:r>
            <a:r>
              <a:rPr lang="en-US" altLang="zh-CN" sz="1200" dirty="0"/>
              <a:t>j</a:t>
            </a:r>
            <a:r>
              <a:rPr lang="zh-CN" altLang="en-US" sz="1200" dirty="0"/>
              <a:t>资产的空头</a:t>
            </a:r>
            <a:r>
              <a:rPr lang="zh-CN" altLang="en-US" dirty="0"/>
              <a:t>）</a:t>
            </a:r>
            <a:endParaRPr lang="en-US" altLang="zh-CN" dirty="0"/>
          </a:p>
          <a:p>
            <a:r>
              <a:rPr lang="en-US" altLang="zh-CN" dirty="0"/>
              <a:t>【preselection:</a:t>
            </a:r>
            <a:r>
              <a:rPr lang="en-US" altLang="zh-CN" baseline="0" dirty="0"/>
              <a:t> </a:t>
            </a:r>
            <a:r>
              <a:rPr lang="zh-CN" altLang="en-US" dirty="0"/>
              <a:t>缺陷在于，</a:t>
            </a:r>
            <a:r>
              <a:rPr lang="zh-CN" altLang="en-US" sz="1200" dirty="0"/>
              <a:t>实证证明，特征驱动（</a:t>
            </a:r>
            <a:r>
              <a:rPr lang="en-US" altLang="zh-CN" sz="1200" dirty="0" err="1"/>
              <a:t>idosyncratic</a:t>
            </a:r>
            <a:r>
              <a:rPr lang="zh-CN" altLang="en-US" sz="1200" dirty="0"/>
              <a:t>）的收益率占比过高，超</a:t>
            </a:r>
            <a:r>
              <a:rPr lang="en-US" altLang="zh-CN" sz="1200" dirty="0"/>
              <a:t>50%</a:t>
            </a:r>
            <a:r>
              <a:rPr lang="zh-CN" altLang="en-US" sz="1200" dirty="0"/>
              <a:t>。然而</a:t>
            </a:r>
            <a:r>
              <a:rPr lang="en-US" altLang="zh-CN" sz="1200" b="0" i="0" kern="1200" dirty="0">
                <a:solidFill>
                  <a:schemeClr val="tx1"/>
                </a:solidFill>
                <a:effectLst/>
                <a:latin typeface="+mn-lt"/>
                <a:ea typeface="+mn-ea"/>
                <a:cs typeface="+mn-cs"/>
              </a:rPr>
              <a:t>Chen et al.(2012)</a:t>
            </a:r>
            <a:r>
              <a:rPr lang="zh-CN" altLang="en-US" sz="1200" b="0" i="0" kern="1200" dirty="0">
                <a:solidFill>
                  <a:schemeClr val="tx1"/>
                </a:solidFill>
                <a:effectLst/>
                <a:latin typeface="+mn-lt"/>
                <a:ea typeface="+mn-ea"/>
                <a:cs typeface="+mn-cs"/>
              </a:rPr>
              <a:t>实证表明，基于公共因子相关的配对交易比基于剩余相关的配对交易表现出更高的超额收益。</a:t>
            </a:r>
            <a:r>
              <a:rPr lang="en-US" altLang="zh-CN" sz="1200" dirty="0"/>
              <a:t>】</a:t>
            </a:r>
          </a:p>
        </p:txBody>
      </p:sp>
      <p:sp>
        <p:nvSpPr>
          <p:cNvPr id="4" name="灯片编号占位符 3"/>
          <p:cNvSpPr>
            <a:spLocks noGrp="1"/>
          </p:cNvSpPr>
          <p:nvPr>
            <p:ph type="sldNum" sz="quarter" idx="10"/>
          </p:nvPr>
        </p:nvSpPr>
        <p:spPr/>
        <p:txBody>
          <a:bodyPr/>
          <a:lstStyle/>
          <a:p>
            <a:fld id="{5A096EAE-40E0-41EF-BE24-BFC6198EB1DF}" type="slidenum">
              <a:rPr lang="zh-CN" altLang="en-US" smtClean="0"/>
              <a:t>12</a:t>
            </a:fld>
            <a:endParaRPr lang="zh-CN" altLang="en-US"/>
          </a:p>
        </p:txBody>
      </p:sp>
    </p:spTree>
    <p:extLst>
      <p:ext uri="{BB962C8B-B14F-4D97-AF65-F5344CB8AC3E}">
        <p14:creationId xmlns:p14="http://schemas.microsoft.com/office/powerpoint/2010/main" val="3914816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【test for tradability</a:t>
            </a:r>
            <a:r>
              <a:rPr lang="zh-CN" altLang="en-US" sz="1200" dirty="0"/>
              <a:t>：看</a:t>
            </a:r>
            <a:r>
              <a:rPr lang="zh-CN" altLang="en-US" sz="1200" b="0" i="0" kern="1200" dirty="0">
                <a:solidFill>
                  <a:schemeClr val="tx1"/>
                </a:solidFill>
                <a:effectLst/>
                <a:latin typeface="+mn-lt"/>
                <a:ea typeface="+mn-ea"/>
                <a:cs typeface="+mn-cs"/>
              </a:rPr>
              <a:t>价差</a:t>
            </a:r>
            <a:r>
              <a:rPr lang="zh-CN" altLang="en-US" sz="1200" dirty="0"/>
              <a:t>是否有</a:t>
            </a:r>
            <a:r>
              <a:rPr lang="zh-CN" altLang="en-US" sz="1200" b="0" i="0" kern="1200" dirty="0">
                <a:solidFill>
                  <a:schemeClr val="tx1"/>
                </a:solidFill>
                <a:effectLst/>
                <a:latin typeface="+mn-lt"/>
                <a:ea typeface="+mn-ea"/>
                <a:cs typeface="+mn-cs"/>
              </a:rPr>
              <a:t>强均值回归特性 </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计算</a:t>
            </a:r>
            <a:r>
              <a:rPr lang="en-US" altLang="zh-CN" sz="1200" b="0" i="0" kern="1200" dirty="0">
                <a:solidFill>
                  <a:schemeClr val="tx1"/>
                </a:solidFill>
                <a:effectLst/>
                <a:latin typeface="+mn-lt"/>
                <a:ea typeface="+mn-ea"/>
                <a:cs typeface="+mn-cs"/>
              </a:rPr>
              <a:t>z-score</a:t>
            </a:r>
            <a:r>
              <a:rPr lang="zh-CN" altLang="en-US" sz="1200" b="0" i="0" kern="1200" dirty="0">
                <a:solidFill>
                  <a:schemeClr val="tx1"/>
                </a:solidFill>
                <a:effectLst/>
                <a:latin typeface="+mn-lt"/>
                <a:ea typeface="+mn-ea"/>
                <a:cs typeface="+mn-cs"/>
              </a:rPr>
              <a:t>零值的数量来评估；</a:t>
            </a:r>
            <a:r>
              <a:rPr lang="en-US" altLang="zh-CN" sz="1200" b="0" i="0" kern="1200" dirty="0">
                <a:solidFill>
                  <a:schemeClr val="tx1"/>
                </a:solidFill>
                <a:effectLst/>
                <a:latin typeface="+mn-lt"/>
                <a:ea typeface="+mn-ea"/>
                <a:cs typeface="+mn-cs"/>
              </a:rPr>
              <a:t>bootstrap</a:t>
            </a:r>
            <a:r>
              <a:rPr lang="zh-CN" altLang="en-US" sz="1200" b="0" i="0" kern="1200" dirty="0">
                <a:solidFill>
                  <a:schemeClr val="tx1"/>
                </a:solidFill>
                <a:effectLst/>
                <a:latin typeface="+mn-lt"/>
                <a:ea typeface="+mn-ea"/>
                <a:cs typeface="+mn-cs"/>
              </a:rPr>
              <a:t>用于估计平均持有时间，因为在市场中性下，虽然线性组合可</a:t>
            </a:r>
            <a:r>
              <a:rPr lang="zh-CN" altLang="zh-CN" sz="1200" kern="1200" dirty="0">
                <a:solidFill>
                  <a:schemeClr val="tx1"/>
                </a:solidFill>
                <a:effectLst/>
                <a:latin typeface="+mn-lt"/>
                <a:ea typeface="+mn-ea"/>
                <a:cs typeface="+mn-cs"/>
              </a:rPr>
              <a:t>消除</a:t>
            </a:r>
            <a:r>
              <a:rPr lang="zh-CN" altLang="en-US" sz="1200" kern="1200" dirty="0">
                <a:solidFill>
                  <a:schemeClr val="tx1"/>
                </a:solidFill>
                <a:effectLst/>
                <a:latin typeface="+mn-lt"/>
                <a:ea typeface="+mn-ea"/>
                <a:cs typeface="+mn-cs"/>
              </a:rPr>
              <a:t>公共</a:t>
            </a:r>
            <a:r>
              <a:rPr lang="zh-CN" altLang="zh-CN" sz="1200" kern="1200" dirty="0">
                <a:solidFill>
                  <a:schemeClr val="tx1"/>
                </a:solidFill>
                <a:effectLst/>
                <a:latin typeface="+mn-lt"/>
                <a:ea typeface="+mn-ea"/>
                <a:cs typeface="+mn-cs"/>
              </a:rPr>
              <a:t>风险</a:t>
            </a:r>
            <a:r>
              <a:rPr lang="zh-CN" altLang="en-US" sz="1200" kern="1200" dirty="0">
                <a:solidFill>
                  <a:schemeClr val="tx1"/>
                </a:solidFill>
                <a:effectLst/>
                <a:latin typeface="+mn-lt"/>
                <a:ea typeface="+mn-ea"/>
                <a:cs typeface="+mn-cs"/>
              </a:rPr>
              <a:t>，但</a:t>
            </a:r>
            <a:r>
              <a:rPr lang="zh-CN" altLang="zh-CN" sz="1200" kern="1200" dirty="0">
                <a:solidFill>
                  <a:schemeClr val="tx1"/>
                </a:solidFill>
                <a:effectLst/>
                <a:latin typeface="+mn-lt"/>
                <a:ea typeface="+mn-ea"/>
                <a:cs typeface="+mn-cs"/>
              </a:rPr>
              <a:t>异质性风险</a:t>
            </a:r>
            <a:r>
              <a:rPr lang="zh-CN" altLang="en-US" sz="1200" kern="1200" dirty="0">
                <a:solidFill>
                  <a:schemeClr val="tx1"/>
                </a:solidFill>
                <a:effectLst/>
                <a:latin typeface="+mn-lt"/>
                <a:ea typeface="+mn-ea"/>
                <a:cs typeface="+mn-cs"/>
              </a:rPr>
              <a:t>无法消除（配对交易就是在交易异质性风险），因此</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持有越长风险暴露越大</a:t>
            </a:r>
            <a:r>
              <a:rPr lang="zh-CN" altLang="en-US" sz="1200" kern="1200" dirty="0">
                <a:solidFill>
                  <a:schemeClr val="tx1"/>
                </a:solidFill>
                <a:effectLst/>
                <a:latin typeface="+mn-lt"/>
                <a:ea typeface="+mn-ea"/>
                <a:cs typeface="+mn-cs"/>
              </a:rPr>
              <a:t>，用</a:t>
            </a:r>
            <a:r>
              <a:rPr lang="en-US" altLang="zh-CN" sz="1200" b="0" i="0" kern="1200" dirty="0">
                <a:solidFill>
                  <a:schemeClr val="tx1"/>
                </a:solidFill>
                <a:effectLst/>
                <a:latin typeface="+mn-lt"/>
                <a:ea typeface="+mn-ea"/>
                <a:cs typeface="+mn-cs"/>
              </a:rPr>
              <a:t>bootstrap</a:t>
            </a:r>
            <a:r>
              <a:rPr lang="zh-CN" altLang="en-US" sz="1200" b="0" i="0" kern="1200" dirty="0">
                <a:solidFill>
                  <a:schemeClr val="tx1"/>
                </a:solidFill>
                <a:effectLst/>
                <a:latin typeface="+mn-lt"/>
                <a:ea typeface="+mn-ea"/>
                <a:cs typeface="+mn-cs"/>
              </a:rPr>
              <a:t>衡量</a:t>
            </a:r>
            <a:r>
              <a:rPr lang="zh-CN" altLang="en-US" sz="1200" kern="1200" dirty="0">
                <a:solidFill>
                  <a:schemeClr val="tx1"/>
                </a:solidFill>
                <a:effectLst/>
                <a:latin typeface="+mn-lt"/>
                <a:ea typeface="+mn-ea"/>
                <a:cs typeface="+mn-cs"/>
              </a:rPr>
              <a:t>不能持有过长时间</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a:t>
            </a:r>
            <a:r>
              <a:rPr lang="en-US" altLang="zh-CN" sz="1200" i="0" kern="1200" dirty="0">
                <a:solidFill>
                  <a:schemeClr val="tx1"/>
                </a:solidFill>
                <a:effectLst/>
                <a:latin typeface="+mn-lt"/>
                <a:ea typeface="+mn-ea"/>
                <a:cs typeface="+mn-cs"/>
              </a:rPr>
              <a:t>Trading rule design</a:t>
            </a:r>
            <a:r>
              <a:rPr lang="zh-CN" altLang="en-US" sz="1200" i="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13</a:t>
            </a:fld>
            <a:endParaRPr lang="zh-CN" altLang="en-US"/>
          </a:p>
        </p:txBody>
      </p:sp>
    </p:spTree>
    <p:extLst>
      <p:ext uri="{BB962C8B-B14F-4D97-AF65-F5344CB8AC3E}">
        <p14:creationId xmlns:p14="http://schemas.microsoft.com/office/powerpoint/2010/main" val="2211702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5A096EAE-40E0-41EF-BE24-BFC6198EB1DF}" type="slidenum">
              <a:rPr lang="zh-CN" altLang="en-US" smtClean="0"/>
              <a:t>14</a:t>
            </a:fld>
            <a:endParaRPr lang="zh-CN" altLang="en-US"/>
          </a:p>
        </p:txBody>
      </p:sp>
    </p:spTree>
    <p:extLst>
      <p:ext uri="{BB962C8B-B14F-4D97-AF65-F5344CB8AC3E}">
        <p14:creationId xmlns:p14="http://schemas.microsoft.com/office/powerpoint/2010/main" val="387942887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jp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3" descr="北大汇丰名片汇总-29"/>
          <p:cNvPicPr>
            <a:picLocks noChangeAspect="1"/>
          </p:cNvPicPr>
          <p:nvPr userDrawn="1"/>
        </p:nvPicPr>
        <p:blipFill rotWithShape="1">
          <a:blip r:embed="rId2" cstate="print">
            <a:clrChange>
              <a:clrFrom>
                <a:srgbClr val="575050"/>
              </a:clrFrom>
              <a:clrTo>
                <a:srgbClr val="575050">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62000"/>
                    </a14:imgEffect>
                  </a14:imgLayer>
                </a14:imgProps>
              </a:ext>
            </a:extLst>
          </a:blip>
          <a:srcRect l="3397" t="17515" r="3304" b="43865"/>
          <a:stretch/>
        </p:blipFill>
        <p:spPr>
          <a:xfrm>
            <a:off x="-8022" y="-16042"/>
            <a:ext cx="12192000" cy="4448329"/>
          </a:xfrm>
          <a:prstGeom prst="rect">
            <a:avLst/>
          </a:prstGeom>
        </p:spPr>
      </p:pic>
      <p:pic>
        <p:nvPicPr>
          <p:cNvPr id="3" name="图片 2" descr="北大汇丰名片汇总-29"/>
          <p:cNvPicPr>
            <a:picLocks noChangeAspect="1"/>
          </p:cNvPicPr>
          <p:nvPr userDrawn="1"/>
        </p:nvPicPr>
        <p:blipFill rotWithShape="1">
          <a:blip r:embed="rId4" cstate="print"/>
          <a:srcRect l="3397" t="14689" r="3304" b="43865"/>
          <a:stretch/>
        </p:blipFill>
        <p:spPr>
          <a:xfrm flipV="1">
            <a:off x="-2" y="2156337"/>
            <a:ext cx="12192000" cy="4773851"/>
          </a:xfrm>
          <a:prstGeom prst="rect">
            <a:avLst/>
          </a:prstGeom>
        </p:spPr>
      </p:pic>
      <p:sp>
        <p:nvSpPr>
          <p:cNvPr id="7" name="椭圆 6"/>
          <p:cNvSpPr/>
          <p:nvPr userDrawn="1"/>
        </p:nvSpPr>
        <p:spPr>
          <a:xfrm>
            <a:off x="10686197" y="607909"/>
            <a:ext cx="1009934" cy="1009934"/>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03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459197" y="384696"/>
            <a:ext cx="10515600" cy="780501"/>
          </a:xfrm>
        </p:spPr>
        <p:txBody>
          <a:bodyPr>
            <a:normAutofit/>
          </a:bodyPr>
          <a:lstStyle>
            <a:lvl1pPr>
              <a:defRPr sz="3200" b="1">
                <a:solidFill>
                  <a:srgbClr val="9C0308"/>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6" name="燕尾形 5"/>
          <p:cNvSpPr/>
          <p:nvPr userDrawn="1"/>
        </p:nvSpPr>
        <p:spPr>
          <a:xfrm>
            <a:off x="11511889" y="6353267"/>
            <a:ext cx="447775" cy="383232"/>
          </a:xfrm>
          <a:prstGeom prst="chevron">
            <a:avLst>
              <a:gd name="adj" fmla="val 16728"/>
            </a:avLst>
          </a:prstGeom>
          <a:solidFill>
            <a:srgbClr val="9720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solidFill>
                <a:schemeClr val="tx1"/>
              </a:solidFill>
            </a:endParaRPr>
          </a:p>
        </p:txBody>
      </p:sp>
      <p:sp>
        <p:nvSpPr>
          <p:cNvPr id="7" name="灯片编号占位符 5"/>
          <p:cNvSpPr>
            <a:spLocks noGrp="1"/>
          </p:cNvSpPr>
          <p:nvPr>
            <p:ph type="sldNum" sz="quarter" idx="12"/>
          </p:nvPr>
        </p:nvSpPr>
        <p:spPr>
          <a:xfrm>
            <a:off x="9216899" y="6353269"/>
            <a:ext cx="2743200" cy="365125"/>
          </a:xfrm>
        </p:spPr>
        <p:txBody>
          <a:bodyPr/>
          <a:lstStyle>
            <a:lvl1pPr>
              <a:defRPr sz="1800" baseline="0">
                <a:solidFill>
                  <a:schemeClr val="bg1"/>
                </a:solidFill>
                <a:ea typeface="黑体" panose="02010609060101010101" pitchFamily="49" charset="-122"/>
              </a:defRPr>
            </a:lvl1pPr>
          </a:lstStyle>
          <a:p>
            <a:fld id="{1827CD8D-0C45-4313-8514-3276C2338651}" type="slidenum">
              <a:rPr lang="zh-CN" altLang="en-US" smtClean="0"/>
              <a:pPr/>
              <a:t>‹#›</a:t>
            </a:fld>
            <a:endParaRPr lang="zh-CN" altLang="en-US" dirty="0"/>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30246" b="29673"/>
          <a:stretch/>
        </p:blipFill>
        <p:spPr>
          <a:xfrm>
            <a:off x="10682285" y="6353267"/>
            <a:ext cx="900337" cy="383939"/>
          </a:xfrm>
          <a:prstGeom prst="rect">
            <a:avLst/>
          </a:prstGeom>
        </p:spPr>
      </p:pic>
      <p:sp>
        <p:nvSpPr>
          <p:cNvPr id="9" name="矩形: 圆角 7"/>
          <p:cNvSpPr/>
          <p:nvPr userDrawn="1"/>
        </p:nvSpPr>
        <p:spPr>
          <a:xfrm>
            <a:off x="3716989" y="2051915"/>
            <a:ext cx="546410" cy="512957"/>
          </a:xfrm>
          <a:prstGeom prst="roundRect">
            <a:avLst/>
          </a:prstGeom>
          <a:solidFill>
            <a:srgbClr val="9C03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1</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p:nvPr userDrawn="1"/>
        </p:nvCxnSpPr>
        <p:spPr>
          <a:xfrm>
            <a:off x="4408364" y="2564872"/>
            <a:ext cx="3624146" cy="0"/>
          </a:xfrm>
          <a:prstGeom prst="line">
            <a:avLst/>
          </a:prstGeom>
          <a:ln w="12700"/>
          <a:effectLst/>
        </p:spPr>
        <p:style>
          <a:lnRef idx="1">
            <a:schemeClr val="dk1"/>
          </a:lnRef>
          <a:fillRef idx="0">
            <a:schemeClr val="dk1"/>
          </a:fillRef>
          <a:effectRef idx="0">
            <a:schemeClr val="dk1"/>
          </a:effectRef>
          <a:fontRef idx="minor">
            <a:schemeClr val="tx1"/>
          </a:fontRef>
        </p:style>
      </p:cxnSp>
      <p:sp>
        <p:nvSpPr>
          <p:cNvPr id="11" name="矩形: 圆角 18"/>
          <p:cNvSpPr/>
          <p:nvPr userDrawn="1"/>
        </p:nvSpPr>
        <p:spPr>
          <a:xfrm>
            <a:off x="3716990" y="2938634"/>
            <a:ext cx="546410" cy="512957"/>
          </a:xfrm>
          <a:prstGeom prst="roundRect">
            <a:avLst/>
          </a:prstGeom>
          <a:solidFill>
            <a:srgbClr val="9C03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2</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4408365" y="3451591"/>
            <a:ext cx="3624146" cy="0"/>
          </a:xfrm>
          <a:prstGeom prst="line">
            <a:avLst/>
          </a:prstGeom>
          <a:ln w="12700"/>
          <a:effectLst/>
        </p:spPr>
        <p:style>
          <a:lnRef idx="1">
            <a:schemeClr val="dk1"/>
          </a:lnRef>
          <a:fillRef idx="0">
            <a:schemeClr val="dk1"/>
          </a:fillRef>
          <a:effectRef idx="0">
            <a:schemeClr val="dk1"/>
          </a:effectRef>
          <a:fontRef idx="minor">
            <a:schemeClr val="tx1"/>
          </a:fontRef>
        </p:style>
      </p:cxnSp>
      <p:sp>
        <p:nvSpPr>
          <p:cNvPr id="13" name="矩形: 圆角 20"/>
          <p:cNvSpPr/>
          <p:nvPr userDrawn="1"/>
        </p:nvSpPr>
        <p:spPr>
          <a:xfrm>
            <a:off x="3716990" y="3966208"/>
            <a:ext cx="546410" cy="512957"/>
          </a:xfrm>
          <a:prstGeom prst="roundRect">
            <a:avLst/>
          </a:prstGeom>
          <a:solidFill>
            <a:srgbClr val="9C03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3</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4" name="直接连接符 13"/>
          <p:cNvCxnSpPr/>
          <p:nvPr userDrawn="1"/>
        </p:nvCxnSpPr>
        <p:spPr>
          <a:xfrm>
            <a:off x="4408365" y="4459895"/>
            <a:ext cx="3624146" cy="0"/>
          </a:xfrm>
          <a:prstGeom prst="line">
            <a:avLst/>
          </a:prstGeom>
          <a:ln w="12700"/>
          <a:effectLst/>
        </p:spPr>
        <p:style>
          <a:lnRef idx="1">
            <a:schemeClr val="dk1"/>
          </a:lnRef>
          <a:fillRef idx="0">
            <a:schemeClr val="dk1"/>
          </a:fillRef>
          <a:effectRef idx="0">
            <a:schemeClr val="dk1"/>
          </a:effectRef>
          <a:fontRef idx="minor">
            <a:schemeClr val="tx1"/>
          </a:fontRef>
        </p:style>
      </p:cxnSp>
      <p:sp>
        <p:nvSpPr>
          <p:cNvPr id="15" name="矩形: 圆角 22"/>
          <p:cNvSpPr/>
          <p:nvPr userDrawn="1"/>
        </p:nvSpPr>
        <p:spPr>
          <a:xfrm>
            <a:off x="3716989" y="4974512"/>
            <a:ext cx="546410" cy="512957"/>
          </a:xfrm>
          <a:prstGeom prst="roundRect">
            <a:avLst/>
          </a:prstGeom>
          <a:solidFill>
            <a:srgbClr val="9C03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4</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6" name="直接连接符 15"/>
          <p:cNvCxnSpPr/>
          <p:nvPr userDrawn="1"/>
        </p:nvCxnSpPr>
        <p:spPr>
          <a:xfrm>
            <a:off x="4408364" y="5487469"/>
            <a:ext cx="3624146" cy="0"/>
          </a:xfrm>
          <a:prstGeom prst="line">
            <a:avLst/>
          </a:prstGeom>
          <a:ln w="12700"/>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524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78261" y="-16162"/>
            <a:ext cx="10338100" cy="1072212"/>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6" name="燕尾形 5"/>
          <p:cNvSpPr/>
          <p:nvPr userDrawn="1"/>
        </p:nvSpPr>
        <p:spPr>
          <a:xfrm>
            <a:off x="11511889" y="6353267"/>
            <a:ext cx="447775" cy="383232"/>
          </a:xfrm>
          <a:prstGeom prst="chevron">
            <a:avLst>
              <a:gd name="adj" fmla="val 16728"/>
            </a:avLst>
          </a:prstGeom>
          <a:solidFill>
            <a:srgbClr val="9720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solidFill>
                <a:schemeClr val="tx1"/>
              </a:solidFill>
            </a:endParaRPr>
          </a:p>
        </p:txBody>
      </p:sp>
      <p:sp>
        <p:nvSpPr>
          <p:cNvPr id="7" name="灯片编号占位符 5"/>
          <p:cNvSpPr>
            <a:spLocks noGrp="1"/>
          </p:cNvSpPr>
          <p:nvPr>
            <p:ph type="sldNum" sz="quarter" idx="12"/>
          </p:nvPr>
        </p:nvSpPr>
        <p:spPr>
          <a:xfrm>
            <a:off x="9216899" y="6353269"/>
            <a:ext cx="2743200" cy="365125"/>
          </a:xfrm>
        </p:spPr>
        <p:txBody>
          <a:bodyPr/>
          <a:lstStyle>
            <a:lvl1pPr>
              <a:defRPr sz="1800" baseline="0">
                <a:solidFill>
                  <a:schemeClr val="bg1"/>
                </a:solidFill>
                <a:ea typeface="黑体" panose="02010609060101010101" pitchFamily="49" charset="-122"/>
              </a:defRPr>
            </a:lvl1pPr>
          </a:lstStyle>
          <a:p>
            <a:fld id="{1827CD8D-0C45-4313-8514-3276C2338651}" type="slidenum">
              <a:rPr lang="zh-CN" altLang="en-US" smtClean="0"/>
              <a:pPr/>
              <a:t>‹#›</a:t>
            </a:fld>
            <a:endParaRPr lang="zh-CN" altLang="en-US" dirty="0"/>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30246" b="29673"/>
          <a:stretch/>
        </p:blipFill>
        <p:spPr>
          <a:xfrm>
            <a:off x="10682285" y="6353267"/>
            <a:ext cx="900337" cy="383939"/>
          </a:xfrm>
          <a:prstGeom prst="rect">
            <a:avLst/>
          </a:prstGeom>
        </p:spPr>
      </p:pic>
      <p:sp>
        <p:nvSpPr>
          <p:cNvPr id="3" name="矩形 2"/>
          <p:cNvSpPr/>
          <p:nvPr userDrawn="1"/>
        </p:nvSpPr>
        <p:spPr>
          <a:xfrm>
            <a:off x="363532" y="328132"/>
            <a:ext cx="132857" cy="351135"/>
          </a:xfrm>
          <a:prstGeom prst="rect">
            <a:avLst/>
          </a:prstGeom>
          <a:solidFill>
            <a:srgbClr val="9C0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55511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有页码">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a:xfrm>
            <a:off x="9237919" y="6353269"/>
            <a:ext cx="2743200" cy="365125"/>
          </a:xfrm>
        </p:spPr>
        <p:txBody>
          <a:bodyPr/>
          <a:lstStyle>
            <a:lvl1pPr>
              <a:defRPr sz="1800" baseline="0">
                <a:solidFill>
                  <a:schemeClr val="bg1"/>
                </a:solidFill>
                <a:ea typeface="黑体" panose="02010609060101010101" pitchFamily="49" charset="-122"/>
              </a:defRPr>
            </a:lvl1pPr>
          </a:lstStyle>
          <a:p>
            <a:fld id="{1827CD8D-0C45-4313-8514-3276C2338651}" type="slidenum">
              <a:rPr lang="zh-CN" altLang="en-US" smtClean="0"/>
              <a:pPr/>
              <a:t>‹#›</a:t>
            </a:fld>
            <a:endParaRPr lang="zh-CN" altLang="en-US" dirty="0"/>
          </a:p>
        </p:txBody>
      </p:sp>
      <p:sp>
        <p:nvSpPr>
          <p:cNvPr id="5" name="燕尾形 4"/>
          <p:cNvSpPr/>
          <p:nvPr userDrawn="1"/>
        </p:nvSpPr>
        <p:spPr>
          <a:xfrm>
            <a:off x="11511889" y="6353267"/>
            <a:ext cx="447775" cy="383232"/>
          </a:xfrm>
          <a:prstGeom prst="chevron">
            <a:avLst>
              <a:gd name="adj" fmla="val 16728"/>
            </a:avLst>
          </a:prstGeom>
          <a:solidFill>
            <a:srgbClr val="9720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solidFill>
                <a:schemeClr val="tx1"/>
              </a:solidFill>
            </a:endParaRPr>
          </a:p>
        </p:txBody>
      </p:sp>
      <p:sp>
        <p:nvSpPr>
          <p:cNvPr id="6" name="灯片编号占位符 5"/>
          <p:cNvSpPr txBox="1">
            <a:spLocks/>
          </p:cNvSpPr>
          <p:nvPr userDrawn="1"/>
        </p:nvSpPr>
        <p:spPr>
          <a:xfrm>
            <a:off x="9216899" y="635326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800" kern="1200" baseline="0">
                <a:solidFill>
                  <a:schemeClr val="bg1"/>
                </a:solidFill>
                <a:latin typeface="+mn-lt"/>
                <a:ea typeface="黑体"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27CD8D-0C45-4313-8514-3276C2338651}" type="slidenum">
              <a:rPr lang="zh-CN" altLang="en-US" smtClean="0"/>
              <a:pPr/>
              <a:t>‹#›</a:t>
            </a:fld>
            <a:endParaRPr lang="zh-CN" altLang="en-US" dirty="0"/>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30246" b="29673"/>
          <a:stretch/>
        </p:blipFill>
        <p:spPr>
          <a:xfrm>
            <a:off x="10682285" y="6353267"/>
            <a:ext cx="900337" cy="383939"/>
          </a:xfrm>
          <a:prstGeom prst="rect">
            <a:avLst/>
          </a:prstGeom>
        </p:spPr>
      </p:pic>
    </p:spTree>
    <p:extLst>
      <p:ext uri="{BB962C8B-B14F-4D97-AF65-F5344CB8AC3E}">
        <p14:creationId xmlns:p14="http://schemas.microsoft.com/office/powerpoint/2010/main" val="3509332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无页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32760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04CE4-2EA5-4F49-9ABB-DE1FE6D9DE39}" type="datetime1">
              <a:rPr lang="zh-CN" altLang="en-US" smtClean="0"/>
              <a:t>2020/10/26</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7CD8D-0C45-4313-8514-3276C2338651}" type="slidenum">
              <a:rPr lang="zh-CN" altLang="en-US" smtClean="0"/>
              <a:t>‹#›</a:t>
            </a:fld>
            <a:endParaRPr lang="zh-CN" altLang="en-US"/>
          </a:p>
        </p:txBody>
      </p:sp>
    </p:spTree>
    <p:extLst>
      <p:ext uri="{BB962C8B-B14F-4D97-AF65-F5344CB8AC3E}">
        <p14:creationId xmlns:p14="http://schemas.microsoft.com/office/powerpoint/2010/main" val="2968030284"/>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4" r:id="rId3"/>
    <p:sldLayoutId id="2147483655" r:id="rId4"/>
    <p:sldLayoutId id="2147483658" r:id="rId5"/>
  </p:sldLayoutIdLst>
  <p:hf hdr="0" ft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microsoft.com/office/2007/relationships/hdphoto" Target="../media/hdphoto3.wdp"/><Relationship Id="rId5" Type="http://schemas.openxmlformats.org/officeDocument/2006/relationships/image" Target="../media/image12.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4.png"/><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microsoft.com/office/2007/relationships/hdphoto" Target="../media/hdphoto6.wdp"/><Relationship Id="rId5" Type="http://schemas.openxmlformats.org/officeDocument/2006/relationships/image" Target="../media/image16.png"/><Relationship Id="rId4" Type="http://schemas.microsoft.com/office/2007/relationships/hdphoto" Target="../media/hdphoto5.wdp"/></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23.wmf"/><Relationship Id="rId18" Type="http://schemas.openxmlformats.org/officeDocument/2006/relationships/oleObject" Target="../embeddings/oleObject8.bin"/><Relationship Id="rId3" Type="http://schemas.openxmlformats.org/officeDocument/2006/relationships/notesSlide" Target="../notesSlides/notesSlide10.xml"/><Relationship Id="rId7" Type="http://schemas.openxmlformats.org/officeDocument/2006/relationships/image" Target="../media/image20.emf"/><Relationship Id="rId12" Type="http://schemas.openxmlformats.org/officeDocument/2006/relationships/oleObject" Target="../embeddings/oleObject5.bin"/><Relationship Id="rId17" Type="http://schemas.openxmlformats.org/officeDocument/2006/relationships/image" Target="../media/image25.wmf"/><Relationship Id="rId2" Type="http://schemas.openxmlformats.org/officeDocument/2006/relationships/slideLayout" Target="../slideLayouts/slideLayout3.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2.emf"/><Relationship Id="rId5" Type="http://schemas.openxmlformats.org/officeDocument/2006/relationships/image" Target="../media/image19.emf"/><Relationship Id="rId15" Type="http://schemas.openxmlformats.org/officeDocument/2006/relationships/image" Target="../media/image24.wmf"/><Relationship Id="rId10" Type="http://schemas.openxmlformats.org/officeDocument/2006/relationships/oleObject" Target="../embeddings/oleObject4.bin"/><Relationship Id="rId19" Type="http://schemas.openxmlformats.org/officeDocument/2006/relationships/image" Target="../media/image26.wmf"/><Relationship Id="rId4" Type="http://schemas.openxmlformats.org/officeDocument/2006/relationships/oleObject" Target="../embeddings/oleObject1.bin"/><Relationship Id="rId9" Type="http://schemas.openxmlformats.org/officeDocument/2006/relationships/image" Target="../media/image21.wmf"/><Relationship Id="rId1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31.wmf"/><Relationship Id="rId3" Type="http://schemas.openxmlformats.org/officeDocument/2006/relationships/notesSlide" Target="../notesSlides/notesSlide11.xml"/><Relationship Id="rId7" Type="http://schemas.openxmlformats.org/officeDocument/2006/relationships/image" Target="../media/image28.wmf"/><Relationship Id="rId12"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11.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29.wmf"/></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37.wmf"/><Relationship Id="rId3" Type="http://schemas.openxmlformats.org/officeDocument/2006/relationships/notesSlide" Target="../notesSlides/notesSlide13.xml"/><Relationship Id="rId7" Type="http://schemas.openxmlformats.org/officeDocument/2006/relationships/image" Target="../media/image34.wmf"/><Relationship Id="rId12"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16.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35.wmf"/><Relationship Id="rId14" Type="http://schemas.openxmlformats.org/officeDocument/2006/relationships/hyperlink" Target="https://mp.weixin.qq.com/s?__biz=MzAxMTgxOTk1Mg==&amp;mid=2652254936&amp;idx=1&amp;sn=615318b8ec4b1e246561097ebbc61c3b&amp;chksm=8059dc07b72e5511b1d201f83e8850c130357fcda78d057b3f3fa38f28cba7bdf7e57e735cfc&amp;mpshare=1&amp;scene=1&amp;srcid=1023s8WRJG81xVFGq3x07pkj&amp;sharer_sharetime=1603444549085&amp;sharer_shareid=db40f3ac371cabca9336342a0ad4d9ac&amp;key=f5c6dee86269ad8dcb14b046f2d6a64fd779ae7221bf804ba0b748cba3300378922ae548e93791772e4c524c938eb506fc639fb4dbc5c104bc5ed1d661ceabf1f4889043424270514a06b88683e5c9267664e8a7e83c15657de119abf01d3c34f54f9a24ac2add32a17de1e7bcda4eff44c2f785f2a9bc885e7187fdea3c370f&amp;ascene=1&amp;uin=MjExNjUyMjc0Mw%3D%3D&amp;devicetype=Windows+10+x64&amp;version=6300002f&amp;lang=zh_CN&amp;exportkey=AeHcR5NRafUVvIgq/G3M59Q%3D&amp;pass_ticket=X2RVV6LEN24mgZjLwdSn9ZfKmueV0zxHKoJLwWPU7x47HsbuhAG1ZFhWtIE2tc6g&amp;wx_header=0"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7" Type="http://schemas.microsoft.com/office/2007/relationships/hdphoto" Target="../media/hdphoto9.wdp"/><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hyperlink" Target="https://mp.weixin.qq.com/s?__biz=MzAxMTgxOTk1Mg==&amp;mid=2652255547&amp;idx=1&amp;sn=84653244cc7e1bb6426f7ba4c0d93030&amp;chksm=8059dbe4b72e52f2e61dcbca268b9d37ed46a7fa55e06509596ed6d42d8011de4ea8b18e37e3&amp;mpshare=1&amp;scene=1&amp;srcid=1023v85eyqOMgC8D2QXpxZ9v&amp;sharer_sharetime=1603444670369&amp;sharer_shareid=db40f3ac371cabca9336342a0ad4d9ac&amp;key=d88973753fa105581152081bfe87496bc089f5179666703ade8572537844d01d0d838e46de43252586f4bfa99f7fb9127b70410611610a03826be23b27bd2eb98c7819eba50924e90a1f1c1a49b82fa12ac06b3076505b8f11e988b78f337443cc789fe4f7306d936c15f11212c0726fc9eace47edefe7832b5ab848cbc3988b&amp;ascene=1&amp;uin=MjExNjUyMjc0Mw%3D%3D&amp;devicetype=Windows+10+x64&amp;version=6300002f&amp;lang=zh_CN&amp;exportkey=AZV9%2BkTQuv3hBFQreE%2Bs6os%3D&amp;pass_ticket=X2RVV6LEN24mgZjLwdSn9ZfKmueV0zxHKoJLwWPU7x47HsbuhAG1ZFhWtIE2tc6g&amp;wx_header=0" TargetMode="External"/><Relationship Id="rId4" Type="http://schemas.microsoft.com/office/2007/relationships/hdphoto" Target="../media/hdphoto8.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microsoft.com/office/2007/relationships/hdphoto" Target="../media/hdphoto11.wdp"/><Relationship Id="rId5" Type="http://schemas.openxmlformats.org/officeDocument/2006/relationships/image" Target="../media/image41.png"/><Relationship Id="rId4" Type="http://schemas.microsoft.com/office/2007/relationships/hdphoto" Target="../media/hdphoto10.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tmp"/><Relationship Id="rId4" Type="http://schemas.openxmlformats.org/officeDocument/2006/relationships/image" Target="../media/image42.tmp"/></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60.png"/><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63.png"/><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66.jpeg"/><Relationship Id="rId4" Type="http://schemas.openxmlformats.org/officeDocument/2006/relationships/image" Target="../media/image65.jpeg"/></Relationships>
</file>

<file path=ppt/slides/_rels/slide33.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68.jpeg"/><Relationship Id="rId4" Type="http://schemas.openxmlformats.org/officeDocument/2006/relationships/image" Target="../media/image67.png"/></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69.png"/></Relationships>
</file>

<file path=ppt/slides/_rels/slide3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36.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76.emf"/><Relationship Id="rId5" Type="http://schemas.openxmlformats.org/officeDocument/2006/relationships/image" Target="../media/image75.emf"/><Relationship Id="rId4" Type="http://schemas.openxmlformats.org/officeDocument/2006/relationships/image" Target="../media/image74.png"/></Relationships>
</file>

<file path=ppt/slides/_rels/slide37.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78.emf"/><Relationship Id="rId4" Type="http://schemas.openxmlformats.org/officeDocument/2006/relationships/image" Target="../media/image77.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microsoft.com/office/2007/relationships/hdphoto" Target="../media/hdphoto13.wdp"/><Relationship Id="rId5" Type="http://schemas.openxmlformats.org/officeDocument/2006/relationships/image" Target="../media/image80.png"/><Relationship Id="rId4" Type="http://schemas.microsoft.com/office/2007/relationships/hdphoto" Target="../media/hdphoto12.wdp"/></Relationships>
</file>

<file path=ppt/slides/_rels/slide43.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 y="3070497"/>
            <a:ext cx="12192000" cy="677108"/>
          </a:xfrm>
          <a:prstGeom prst="rect">
            <a:avLst/>
          </a:prstGeom>
          <a:noFill/>
        </p:spPr>
        <p:txBody>
          <a:bodyPr wrap="square" rtlCol="0">
            <a:spAutoFit/>
          </a:bodyPr>
          <a:lstStyle/>
          <a:p>
            <a:pPr algn="ctr"/>
            <a:r>
              <a:rPr lang="zh-CN" altLang="en-US" sz="3800" b="1" dirty="0">
                <a:solidFill>
                  <a:schemeClr val="bg1"/>
                </a:solidFill>
                <a:latin typeface="微软雅黑" panose="020B0503020204020204" pitchFamily="34" charset="-122"/>
                <a:ea typeface="微软雅黑" panose="020B0503020204020204" pitchFamily="34" charset="-122"/>
              </a:rPr>
              <a:t>统计套利</a:t>
            </a:r>
          </a:p>
        </p:txBody>
      </p:sp>
      <p:sp>
        <p:nvSpPr>
          <p:cNvPr id="13" name="文本框 12"/>
          <p:cNvSpPr txBox="1"/>
          <p:nvPr/>
        </p:nvSpPr>
        <p:spPr>
          <a:xfrm>
            <a:off x="0" y="4998087"/>
            <a:ext cx="12191999" cy="1015663"/>
          </a:xfrm>
          <a:prstGeom prst="rect">
            <a:avLst/>
          </a:prstGeom>
          <a:noFill/>
        </p:spPr>
        <p:txBody>
          <a:bodyPr wrap="square" rtlCol="0">
            <a:spAutoFit/>
          </a:bodyPr>
          <a:lstStyle/>
          <a:p>
            <a:pPr algn="ctr">
              <a:lnSpc>
                <a:spcPct val="150000"/>
              </a:lnSpc>
            </a:pPr>
            <a:r>
              <a:rPr lang="zh-CN" altLang="en-US" sz="2000" dirty="0">
                <a:solidFill>
                  <a:srgbClr val="972022"/>
                </a:solidFill>
                <a:latin typeface="微软雅黑" panose="020B0503020204020204" pitchFamily="34" charset="-122"/>
                <a:ea typeface="微软雅黑" panose="020B0503020204020204" pitchFamily="34" charset="-122"/>
              </a:rPr>
              <a:t>李攀郁 聂书涵 余佳豪 孙博</a:t>
            </a:r>
            <a:endParaRPr lang="en-US" altLang="zh-CN" sz="2000" dirty="0">
              <a:solidFill>
                <a:srgbClr val="972022"/>
              </a:solidFill>
              <a:latin typeface="微软雅黑" panose="020B0503020204020204" pitchFamily="34" charset="-122"/>
              <a:ea typeface="微软雅黑" panose="020B0503020204020204" pitchFamily="34" charset="-122"/>
            </a:endParaRPr>
          </a:p>
          <a:p>
            <a:pPr algn="ctr">
              <a:lnSpc>
                <a:spcPct val="150000"/>
              </a:lnSpc>
            </a:pPr>
            <a:r>
              <a:rPr lang="en-US" altLang="zh-CN" sz="2000" dirty="0">
                <a:solidFill>
                  <a:srgbClr val="972022"/>
                </a:solidFill>
                <a:latin typeface="微软雅黑" panose="020B0503020204020204" pitchFamily="34" charset="-122"/>
                <a:ea typeface="微软雅黑" panose="020B0503020204020204" pitchFamily="34" charset="-122"/>
              </a:rPr>
              <a:t>2020-10-26</a:t>
            </a:r>
          </a:p>
        </p:txBody>
      </p:sp>
      <p:sp>
        <p:nvSpPr>
          <p:cNvPr id="15" name="文本框 14"/>
          <p:cNvSpPr txBox="1"/>
          <p:nvPr/>
        </p:nvSpPr>
        <p:spPr>
          <a:xfrm>
            <a:off x="1" y="2513482"/>
            <a:ext cx="12192000"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北京大学量化交易协会</a:t>
            </a:r>
            <a:r>
              <a:rPr lang="en-US" altLang="zh-CN" sz="2000" dirty="0">
                <a:solidFill>
                  <a:schemeClr val="bg1"/>
                </a:solidFill>
                <a:latin typeface="微软雅黑" panose="020B0503020204020204" pitchFamily="34" charset="-122"/>
                <a:ea typeface="微软雅黑" panose="020B0503020204020204" pitchFamily="34" charset="-122"/>
              </a:rPr>
              <a:t>2020</a:t>
            </a:r>
            <a:r>
              <a:rPr lang="zh-CN" altLang="en-US" sz="2000" dirty="0">
                <a:solidFill>
                  <a:schemeClr val="bg1"/>
                </a:solidFill>
                <a:latin typeface="微软雅黑" panose="020B0503020204020204" pitchFamily="34" charset="-122"/>
                <a:ea typeface="微软雅黑" panose="020B0503020204020204" pitchFamily="34" charset="-122"/>
              </a:rPr>
              <a:t>级内培</a:t>
            </a:r>
          </a:p>
        </p:txBody>
      </p:sp>
    </p:spTree>
    <p:extLst>
      <p:ext uri="{BB962C8B-B14F-4D97-AF65-F5344CB8AC3E}">
        <p14:creationId xmlns:p14="http://schemas.microsoft.com/office/powerpoint/2010/main" val="2069250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82584" y="2597639"/>
            <a:ext cx="11335127" cy="3416320"/>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ln>
                  <a:solidFill>
                    <a:srgbClr val="C00000"/>
                  </a:solidFill>
                </a:ln>
              </a:rPr>
              <a:t>配对交易</a:t>
            </a:r>
            <a:r>
              <a:rPr lang="en-US" altLang="zh-CN" sz="1600" dirty="0">
                <a:ln>
                  <a:solidFill>
                    <a:srgbClr val="C00000"/>
                  </a:solidFill>
                </a:ln>
              </a:rPr>
              <a:t>+</a:t>
            </a:r>
            <a:r>
              <a:rPr lang="zh-CN" altLang="en-US" sz="1600" dirty="0">
                <a:ln>
                  <a:solidFill>
                    <a:srgbClr val="C00000"/>
                  </a:solidFill>
                </a:ln>
              </a:rPr>
              <a:t>股指期货</a:t>
            </a:r>
            <a:r>
              <a:rPr lang="en-US" altLang="zh-CN" sz="1600" dirty="0">
                <a:ln>
                  <a:solidFill>
                    <a:srgbClr val="C00000"/>
                  </a:solidFill>
                </a:ln>
              </a:rPr>
              <a:t>+</a:t>
            </a:r>
            <a:r>
              <a:rPr lang="zh-CN" altLang="en-US" sz="1600" dirty="0">
                <a:ln>
                  <a:solidFill>
                    <a:srgbClr val="C00000"/>
                  </a:solidFill>
                </a:ln>
              </a:rPr>
              <a:t>融资融券</a:t>
            </a:r>
            <a:endParaRPr lang="en-US" altLang="zh-CN" sz="1600" dirty="0">
              <a:ln>
                <a:solidFill>
                  <a:srgbClr val="C00000"/>
                </a:solidFill>
              </a:ln>
            </a:endParaRPr>
          </a:p>
          <a:p>
            <a:pPr marL="742950" lvl="1" indent="-285750">
              <a:lnSpc>
                <a:spcPct val="150000"/>
              </a:lnSpc>
              <a:buFont typeface="Arial" panose="020B0604020202020204" pitchFamily="34" charset="0"/>
              <a:buChar char="•"/>
            </a:pPr>
            <a:r>
              <a:rPr lang="zh-CN" altLang="en-US" sz="1600" dirty="0"/>
              <a:t>构建市场中性组合进行统计套利</a:t>
            </a:r>
            <a:endParaRPr lang="en-US" altLang="zh-CN" sz="1600" dirty="0"/>
          </a:p>
          <a:p>
            <a:pPr marL="742950" lvl="1"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r>
              <a:rPr lang="zh-CN" altLang="en-US" sz="1600" dirty="0">
                <a:ln>
                  <a:solidFill>
                    <a:srgbClr val="C00000"/>
                  </a:solidFill>
                </a:ln>
              </a:rPr>
              <a:t>指数基金增强</a:t>
            </a:r>
            <a:endParaRPr lang="en-US" altLang="zh-CN" sz="1600" dirty="0">
              <a:ln>
                <a:solidFill>
                  <a:srgbClr val="C00000"/>
                </a:solidFill>
              </a:ln>
            </a:endParaRPr>
          </a:p>
          <a:p>
            <a:pPr marL="742950" lvl="1" indent="-285750">
              <a:lnSpc>
                <a:spcPct val="150000"/>
              </a:lnSpc>
              <a:buFont typeface="Arial" panose="020B0604020202020204" pitchFamily="34" charset="0"/>
              <a:buChar char="•"/>
            </a:pPr>
            <a:r>
              <a:rPr lang="zh-CN" altLang="en-US" sz="1600" dirty="0"/>
              <a:t>将指数的成分股作为股票池，当成分股出现配对交易时（统计意义成立），辅以人工基本面分析（经济意义成立）</a:t>
            </a:r>
            <a:endParaRPr lang="en-US" altLang="zh-CN" sz="1600" dirty="0"/>
          </a:p>
          <a:p>
            <a:pPr marL="742950" lvl="1" indent="-285750">
              <a:lnSpc>
                <a:spcPct val="150000"/>
              </a:lnSpc>
              <a:buFont typeface="Arial" panose="020B0604020202020204" pitchFamily="34" charset="0"/>
              <a:buChar char="•"/>
            </a:pPr>
            <a:r>
              <a:rPr lang="zh-CN" altLang="en-US" sz="1600" dirty="0"/>
              <a:t>如果配对股票基本面没有实质性变化，则</a:t>
            </a:r>
            <a:r>
              <a:rPr lang="zh-CN" altLang="en-US" sz="1600" u="sng" dirty="0"/>
              <a:t>进行配对交易指数增强，</a:t>
            </a:r>
            <a:r>
              <a:rPr lang="zh-CN" altLang="en-US" sz="1600" dirty="0"/>
              <a:t>否则放弃</a:t>
            </a:r>
            <a:endParaRPr lang="en-US" altLang="zh-CN" sz="1600" dirty="0"/>
          </a:p>
          <a:p>
            <a:pPr marL="742950" lvl="1"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r>
              <a:rPr lang="zh-CN" altLang="en-US" sz="1600" dirty="0">
                <a:ln>
                  <a:solidFill>
                    <a:srgbClr val="C00000"/>
                  </a:solidFill>
                </a:ln>
              </a:rPr>
              <a:t>协助主动型基金进行择股和调仓</a:t>
            </a:r>
            <a:endParaRPr lang="en-US" altLang="zh-CN" sz="1600" dirty="0">
              <a:ln>
                <a:solidFill>
                  <a:srgbClr val="C00000"/>
                </a:solidFill>
              </a:ln>
            </a:endParaRPr>
          </a:p>
          <a:p>
            <a:pPr marL="742950" lvl="1" indent="-285750">
              <a:lnSpc>
                <a:spcPct val="150000"/>
              </a:lnSpc>
              <a:buFont typeface="Arial" panose="020B0604020202020204" pitchFamily="34" charset="0"/>
              <a:buChar char="•"/>
            </a:pPr>
            <a:r>
              <a:rPr lang="zh-CN" altLang="en-US" sz="1600" dirty="0"/>
              <a:t>确定配置行业后，如果备选股票基本面难定胜负，可参考配对交易，并给处于多头端的股票进行超配，空头端低配</a:t>
            </a:r>
            <a:endParaRPr lang="en-US" altLang="zh-CN" sz="1600" dirty="0"/>
          </a:p>
        </p:txBody>
      </p:sp>
      <p:sp>
        <p:nvSpPr>
          <p:cNvPr id="11" name="标题 10"/>
          <p:cNvSpPr>
            <a:spLocks noGrp="1"/>
          </p:cNvSpPr>
          <p:nvPr>
            <p:ph type="title"/>
          </p:nvPr>
        </p:nvSpPr>
        <p:spPr>
          <a:xfrm>
            <a:off x="505970" y="0"/>
            <a:ext cx="10338100" cy="1072212"/>
          </a:xfrm>
        </p:spPr>
        <p:txBody>
          <a:bodyPr>
            <a:normAutofit/>
          </a:bodyPr>
          <a:lstStyle/>
          <a:p>
            <a:r>
              <a:rPr lang="zh-CN" altLang="en-US" sz="2400" dirty="0"/>
              <a:t>什么是配对交易</a:t>
            </a:r>
          </a:p>
        </p:txBody>
      </p:sp>
      <p:sp>
        <p:nvSpPr>
          <p:cNvPr id="20" name="文本框 19"/>
          <p:cNvSpPr txBox="1"/>
          <p:nvPr/>
        </p:nvSpPr>
        <p:spPr>
          <a:xfrm>
            <a:off x="389973" y="2238225"/>
            <a:ext cx="1376020" cy="369332"/>
          </a:xfrm>
          <a:prstGeom prst="rect">
            <a:avLst/>
          </a:prstGeom>
          <a:solidFill>
            <a:srgbClr val="9C0308"/>
          </a:solidFill>
        </p:spPr>
        <p:txBody>
          <a:bodyPr wrap="square" rtlCol="0">
            <a:spAutoFit/>
          </a:bodyPr>
          <a:lstStyle/>
          <a:p>
            <a:pPr algn="ctr"/>
            <a:r>
              <a:rPr lang="zh-CN" altLang="en-US" dirty="0">
                <a:solidFill>
                  <a:schemeClr val="bg1"/>
                </a:solidFill>
              </a:rPr>
              <a:t>应用场景</a:t>
            </a:r>
          </a:p>
        </p:txBody>
      </p:sp>
      <p:sp>
        <p:nvSpPr>
          <p:cNvPr id="5" name="文本框 4"/>
          <p:cNvSpPr txBox="1"/>
          <p:nvPr/>
        </p:nvSpPr>
        <p:spPr>
          <a:xfrm>
            <a:off x="375195" y="1459337"/>
            <a:ext cx="11335127" cy="419474"/>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t>交易频率更快、信息来源更广、可选品种更多</a:t>
            </a:r>
            <a:endParaRPr lang="en-US" altLang="zh-CN" sz="1600" dirty="0"/>
          </a:p>
        </p:txBody>
      </p:sp>
      <p:sp>
        <p:nvSpPr>
          <p:cNvPr id="7" name="文本框 6"/>
          <p:cNvSpPr txBox="1"/>
          <p:nvPr/>
        </p:nvSpPr>
        <p:spPr>
          <a:xfrm>
            <a:off x="382584" y="1099923"/>
            <a:ext cx="1376020" cy="369332"/>
          </a:xfrm>
          <a:prstGeom prst="rect">
            <a:avLst/>
          </a:prstGeom>
          <a:solidFill>
            <a:srgbClr val="9C0308"/>
          </a:solidFill>
        </p:spPr>
        <p:txBody>
          <a:bodyPr wrap="square" rtlCol="0">
            <a:spAutoFit/>
          </a:bodyPr>
          <a:lstStyle/>
          <a:p>
            <a:pPr algn="ctr"/>
            <a:r>
              <a:rPr lang="zh-CN" altLang="en-US" dirty="0">
                <a:solidFill>
                  <a:schemeClr val="bg1"/>
                </a:solidFill>
              </a:rPr>
              <a:t>发展趋势</a:t>
            </a:r>
          </a:p>
        </p:txBody>
      </p:sp>
    </p:spTree>
    <p:extLst>
      <p:ext uri="{BB962C8B-B14F-4D97-AF65-F5344CB8AC3E}">
        <p14:creationId xmlns:p14="http://schemas.microsoft.com/office/powerpoint/2010/main" val="1138232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3952" y="1649427"/>
            <a:ext cx="11335127" cy="4154984"/>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t>大陆航空和美国航空的股价存在长期均衡稳定关系（即协整）</a:t>
            </a:r>
            <a:endParaRPr lang="en-US" altLang="zh-CN" sz="1600" dirty="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a:p>
        </p:txBody>
      </p:sp>
      <p:sp>
        <p:nvSpPr>
          <p:cNvPr id="11" name="标题 10"/>
          <p:cNvSpPr>
            <a:spLocks noGrp="1"/>
          </p:cNvSpPr>
          <p:nvPr>
            <p:ph type="title"/>
          </p:nvPr>
        </p:nvSpPr>
        <p:spPr>
          <a:xfrm>
            <a:off x="505970" y="0"/>
            <a:ext cx="10338100" cy="1072212"/>
          </a:xfrm>
        </p:spPr>
        <p:txBody>
          <a:bodyPr>
            <a:normAutofit/>
          </a:bodyPr>
          <a:lstStyle/>
          <a:p>
            <a:r>
              <a:rPr lang="zh-CN" altLang="en-US" sz="2400" dirty="0"/>
              <a:t>什么是配对交易</a:t>
            </a:r>
          </a:p>
        </p:txBody>
      </p:sp>
      <p:sp>
        <p:nvSpPr>
          <p:cNvPr id="20" name="文本框 19"/>
          <p:cNvSpPr txBox="1"/>
          <p:nvPr/>
        </p:nvSpPr>
        <p:spPr>
          <a:xfrm>
            <a:off x="361341" y="1290013"/>
            <a:ext cx="1376020" cy="369332"/>
          </a:xfrm>
          <a:prstGeom prst="rect">
            <a:avLst/>
          </a:prstGeom>
          <a:solidFill>
            <a:srgbClr val="9C0308"/>
          </a:solidFill>
        </p:spPr>
        <p:txBody>
          <a:bodyPr wrap="square" rtlCol="0">
            <a:spAutoFit/>
          </a:bodyPr>
          <a:lstStyle/>
          <a:p>
            <a:pPr algn="ctr"/>
            <a:r>
              <a:rPr lang="zh-CN" altLang="en-US" dirty="0">
                <a:solidFill>
                  <a:schemeClr val="bg1"/>
                </a:solidFill>
              </a:rPr>
              <a:t>经典案例</a:t>
            </a:r>
          </a:p>
        </p:txBody>
      </p:sp>
      <p:grpSp>
        <p:nvGrpSpPr>
          <p:cNvPr id="13" name="组合 12"/>
          <p:cNvGrpSpPr/>
          <p:nvPr/>
        </p:nvGrpSpPr>
        <p:grpSpPr>
          <a:xfrm>
            <a:off x="6223819" y="2243188"/>
            <a:ext cx="5257444" cy="3384379"/>
            <a:chOff x="6119609" y="3229721"/>
            <a:chExt cx="5569471" cy="3628278"/>
          </a:xfrm>
        </p:grpSpPr>
        <p:pic>
          <p:nvPicPr>
            <p:cNvPr id="3" name="图片 2"/>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6119609" y="3229721"/>
              <a:ext cx="5569470" cy="3628278"/>
            </a:xfrm>
            <a:prstGeom prst="rect">
              <a:avLst/>
            </a:prstGeom>
          </p:spPr>
        </p:pic>
        <p:sp>
          <p:nvSpPr>
            <p:cNvPr id="12" name="矩形 11"/>
            <p:cNvSpPr/>
            <p:nvPr/>
          </p:nvSpPr>
          <p:spPr>
            <a:xfrm>
              <a:off x="9989128" y="3229721"/>
              <a:ext cx="1699952" cy="9598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05970" y="2243188"/>
            <a:ext cx="5859120" cy="3346711"/>
            <a:chOff x="505970" y="2243188"/>
            <a:chExt cx="5859120" cy="3346711"/>
          </a:xfrm>
        </p:grpSpPr>
        <p:grpSp>
          <p:nvGrpSpPr>
            <p:cNvPr id="4" name="组合 3"/>
            <p:cNvGrpSpPr/>
            <p:nvPr/>
          </p:nvGrpSpPr>
          <p:grpSpPr>
            <a:xfrm>
              <a:off x="505970" y="2243188"/>
              <a:ext cx="5859120" cy="3346711"/>
              <a:chOff x="5985144" y="3255818"/>
              <a:chExt cx="6206856" cy="3562088"/>
            </a:xfrm>
          </p:grpSpPr>
          <p:pic>
            <p:nvPicPr>
              <p:cNvPr id="2" name="图片 1"/>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5985144" y="3255818"/>
                <a:ext cx="6206856" cy="3562088"/>
              </a:xfrm>
              <a:prstGeom prst="rect">
                <a:avLst/>
              </a:prstGeom>
            </p:spPr>
          </p:pic>
          <p:sp>
            <p:nvSpPr>
              <p:cNvPr id="7" name="椭圆 6"/>
              <p:cNvSpPr/>
              <p:nvPr/>
            </p:nvSpPr>
            <p:spPr>
              <a:xfrm>
                <a:off x="8435967" y="4533964"/>
                <a:ext cx="1024019" cy="188424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418453" y="4278929"/>
                <a:ext cx="1780042" cy="458617"/>
              </a:xfrm>
              <a:prstGeom prst="rect">
                <a:avLst/>
              </a:prstGeom>
              <a:noFill/>
            </p:spPr>
            <p:txBody>
              <a:bodyPr wrap="square" rtlCol="0">
                <a:spAutoFit/>
              </a:bodyPr>
              <a:lstStyle/>
              <a:p>
                <a:r>
                  <a:rPr lang="zh-CN" altLang="en-US" sz="1100" b="1" dirty="0">
                    <a:solidFill>
                      <a:srgbClr val="C00000"/>
                    </a:solidFill>
                  </a:rPr>
                  <a:t>卖空价高者</a:t>
                </a:r>
                <a:r>
                  <a:rPr lang="en-US" altLang="zh-CN" sz="1100" b="1" dirty="0">
                    <a:solidFill>
                      <a:srgbClr val="C00000"/>
                    </a:solidFill>
                  </a:rPr>
                  <a:t>CAL</a:t>
                </a:r>
              </a:p>
              <a:p>
                <a:r>
                  <a:rPr lang="zh-CN" altLang="en-US" sz="1100" b="1" dirty="0">
                    <a:solidFill>
                      <a:srgbClr val="C00000"/>
                    </a:solidFill>
                  </a:rPr>
                  <a:t>买入价低者</a:t>
                </a:r>
                <a:r>
                  <a:rPr lang="en-US" altLang="zh-CN" sz="1100" b="1" dirty="0">
                    <a:solidFill>
                      <a:srgbClr val="C00000"/>
                    </a:solidFill>
                  </a:rPr>
                  <a:t>AMR</a:t>
                </a:r>
                <a:endParaRPr lang="zh-CN" altLang="en-US" sz="1100" b="1" dirty="0">
                  <a:solidFill>
                    <a:srgbClr val="C00000"/>
                  </a:solidFill>
                </a:endParaRPr>
              </a:p>
            </p:txBody>
          </p:sp>
          <p:sp>
            <p:nvSpPr>
              <p:cNvPr id="9" name="椭圆 8"/>
              <p:cNvSpPr/>
              <p:nvPr/>
            </p:nvSpPr>
            <p:spPr>
              <a:xfrm>
                <a:off x="9966151" y="4288370"/>
                <a:ext cx="877919" cy="182974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0707061" y="4430140"/>
                <a:ext cx="982018" cy="278446"/>
              </a:xfrm>
              <a:prstGeom prst="rect">
                <a:avLst/>
              </a:prstGeom>
              <a:noFill/>
            </p:spPr>
            <p:txBody>
              <a:bodyPr wrap="square" rtlCol="0">
                <a:spAutoFit/>
              </a:bodyPr>
              <a:lstStyle/>
              <a:p>
                <a:r>
                  <a:rPr lang="zh-CN" altLang="en-US" sz="1100" b="1" dirty="0">
                    <a:solidFill>
                      <a:srgbClr val="C00000"/>
                    </a:solidFill>
                  </a:rPr>
                  <a:t>平仓</a:t>
                </a:r>
              </a:p>
            </p:txBody>
          </p:sp>
        </p:grpSp>
        <p:sp>
          <p:nvSpPr>
            <p:cNvPr id="5" name="下箭头 4"/>
            <p:cNvSpPr/>
            <p:nvPr/>
          </p:nvSpPr>
          <p:spPr>
            <a:xfrm>
              <a:off x="2603138" y="4249946"/>
              <a:ext cx="179157" cy="238760"/>
            </a:xfrm>
            <a:prstGeom prst="downArrow">
              <a:avLst/>
            </a:prstGeom>
            <a:solidFill>
              <a:srgbClr val="97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a:off x="4510784" y="3565973"/>
              <a:ext cx="179157" cy="238760"/>
            </a:xfrm>
            <a:prstGeom prst="downArrow">
              <a:avLst/>
            </a:prstGeom>
            <a:solidFill>
              <a:srgbClr val="97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16486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a:t>单变量协整配对</a:t>
            </a:r>
          </a:p>
        </p:txBody>
      </p:sp>
      <p:sp>
        <p:nvSpPr>
          <p:cNvPr id="5" name="文本框 4"/>
          <p:cNvSpPr txBox="1"/>
          <p:nvPr/>
        </p:nvSpPr>
        <p:spPr>
          <a:xfrm>
            <a:off x="375195" y="1375403"/>
            <a:ext cx="11335127" cy="4524315"/>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b="1" dirty="0"/>
              <a:t>预选：</a:t>
            </a:r>
            <a:r>
              <a:rPr lang="zh-CN" altLang="en-US" sz="1600" dirty="0"/>
              <a:t>根据基本面</a:t>
            </a:r>
            <a:r>
              <a:rPr lang="en-US" altLang="zh-CN" sz="1600" dirty="0"/>
              <a:t>/</a:t>
            </a:r>
            <a:r>
              <a:rPr lang="zh-CN" altLang="en-US" sz="1600" dirty="0"/>
              <a:t>统计方法来选择潜在的配对资产，包括股票、基金、金融衍生品等</a:t>
            </a:r>
            <a:endParaRPr lang="en-US" altLang="zh-CN" sz="1600" dirty="0"/>
          </a:p>
          <a:p>
            <a:pPr marL="742950" lvl="1" indent="-285750">
              <a:lnSpc>
                <a:spcPct val="150000"/>
              </a:lnSpc>
              <a:buFont typeface="Arial" panose="020B0604020202020204" pitchFamily="34" charset="0"/>
              <a:buChar char="•"/>
            </a:pPr>
            <a:r>
              <a:rPr lang="zh-CN" altLang="en-US" sz="1600" dirty="0"/>
              <a:t>技术面：根据协整关系、相关系数等</a:t>
            </a:r>
            <a:endParaRPr lang="en-US" altLang="zh-CN" sz="1600" dirty="0"/>
          </a:p>
          <a:p>
            <a:pPr marL="1200150" lvl="2" indent="-285750">
              <a:lnSpc>
                <a:spcPct val="150000"/>
              </a:lnSpc>
              <a:buFont typeface="Arial" panose="020B0604020202020204" pitchFamily="34" charset="0"/>
              <a:buChar char="•"/>
            </a:pPr>
            <a:r>
              <a:rPr lang="en-US" altLang="zh-CN" sz="1600" dirty="0" err="1"/>
              <a:t>Vidyamurthy</a:t>
            </a:r>
            <a:r>
              <a:rPr lang="zh-CN" altLang="en-US" sz="1600" dirty="0"/>
              <a:t>把收益分为</a:t>
            </a:r>
            <a:r>
              <a:rPr lang="zh-CN" altLang="en-US" sz="1600" dirty="0">
                <a:ln>
                  <a:solidFill>
                    <a:srgbClr val="C00000"/>
                  </a:solidFill>
                </a:ln>
              </a:rPr>
              <a:t>公共因子驱动</a:t>
            </a:r>
            <a:r>
              <a:rPr lang="zh-CN" altLang="en-US" sz="1600" dirty="0"/>
              <a:t>和</a:t>
            </a:r>
            <a:r>
              <a:rPr lang="zh-CN" altLang="en-US" sz="1600" dirty="0">
                <a:ln>
                  <a:solidFill>
                    <a:srgbClr val="C00000"/>
                  </a:solidFill>
                </a:ln>
              </a:rPr>
              <a:t>剩余（特征）驱动</a:t>
            </a:r>
            <a:endParaRPr lang="en-US" altLang="zh-CN" sz="1600" dirty="0">
              <a:ln>
                <a:solidFill>
                  <a:srgbClr val="C00000"/>
                </a:solidFill>
              </a:ln>
            </a:endParaRPr>
          </a:p>
          <a:p>
            <a:pPr marL="1200150" lvl="2" indent="-285750">
              <a:lnSpc>
                <a:spcPct val="150000"/>
              </a:lnSpc>
              <a:buFont typeface="Arial" panose="020B0604020202020204" pitchFamily="34" charset="0"/>
              <a:buChar char="•"/>
            </a:pPr>
            <a:r>
              <a:rPr lang="zh-CN" altLang="en-US" sz="1600" dirty="0"/>
              <a:t>将各资产的公共因子驱动的收益率相关系数排序，最高相关性的配对资产则适合交易</a:t>
            </a:r>
            <a:endParaRPr lang="en-US" altLang="zh-CN" sz="1600" b="1" dirty="0"/>
          </a:p>
          <a:p>
            <a:pPr marL="742950" lvl="1" indent="-285750">
              <a:lnSpc>
                <a:spcPct val="150000"/>
              </a:lnSpc>
              <a:buFont typeface="Arial" panose="020B0604020202020204" pitchFamily="34" charset="0"/>
              <a:buChar char="•"/>
            </a:pPr>
            <a:r>
              <a:rPr lang="zh-CN" altLang="en-US" sz="1600" dirty="0"/>
              <a:t>基本面：根据基本面选股</a:t>
            </a:r>
            <a:endParaRPr lang="en-US" altLang="zh-CN" sz="1600" dirty="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a:p>
        </p:txBody>
      </p:sp>
      <p:sp>
        <p:nvSpPr>
          <p:cNvPr id="7" name="文本框 6"/>
          <p:cNvSpPr txBox="1"/>
          <p:nvPr/>
        </p:nvSpPr>
        <p:spPr>
          <a:xfrm>
            <a:off x="382586" y="1019273"/>
            <a:ext cx="1253710" cy="369332"/>
          </a:xfrm>
          <a:prstGeom prst="rect">
            <a:avLst/>
          </a:prstGeom>
          <a:solidFill>
            <a:srgbClr val="9C0308"/>
          </a:solidFill>
        </p:spPr>
        <p:txBody>
          <a:bodyPr wrap="square" rtlCol="0">
            <a:spAutoFit/>
          </a:bodyPr>
          <a:lstStyle/>
          <a:p>
            <a:pPr algn="ctr"/>
            <a:r>
              <a:rPr lang="zh-CN" altLang="en-US" dirty="0">
                <a:solidFill>
                  <a:schemeClr val="bg1"/>
                </a:solidFill>
              </a:rPr>
              <a:t>步  骤</a:t>
            </a:r>
          </a:p>
        </p:txBody>
      </p:sp>
      <p:pic>
        <p:nvPicPr>
          <p:cNvPr id="8" name="图片 7"/>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6835804" y="2136308"/>
            <a:ext cx="2008985" cy="36527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3558" y="3397297"/>
            <a:ext cx="10058400" cy="2220158"/>
          </a:xfrm>
          <a:prstGeom prst="rect">
            <a:avLst/>
          </a:prstGeom>
        </p:spPr>
      </p:pic>
    </p:spTree>
    <p:extLst>
      <p:ext uri="{BB962C8B-B14F-4D97-AF65-F5344CB8AC3E}">
        <p14:creationId xmlns:p14="http://schemas.microsoft.com/office/powerpoint/2010/main" val="904534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a:t>单变量协整配对</a:t>
            </a:r>
          </a:p>
        </p:txBody>
      </p:sp>
      <p:sp>
        <p:nvSpPr>
          <p:cNvPr id="5" name="文本框 4"/>
          <p:cNvSpPr txBox="1"/>
          <p:nvPr/>
        </p:nvSpPr>
        <p:spPr>
          <a:xfrm>
            <a:off x="375195" y="1283963"/>
            <a:ext cx="11335127" cy="526297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b="1" dirty="0"/>
              <a:t>检验可交易性</a:t>
            </a:r>
            <a:endParaRPr lang="en-US" altLang="zh-CN" sz="1600" b="1" dirty="0"/>
          </a:p>
          <a:p>
            <a:pPr marL="742950" lvl="1" indent="-285750">
              <a:lnSpc>
                <a:spcPct val="150000"/>
              </a:lnSpc>
              <a:buFont typeface="Arial" panose="020B0604020202020204" pitchFamily="34" charset="0"/>
              <a:buChar char="•"/>
            </a:pPr>
            <a:r>
              <a:rPr lang="zh-CN" altLang="en-US" sz="1600" dirty="0"/>
              <a:t>将预选的配对资产按此模型回归                                        ，</a:t>
            </a:r>
            <a:r>
              <a:rPr lang="en-US" altLang="zh-CN" sz="1600" dirty="0"/>
              <a:t>μ</a:t>
            </a:r>
            <a:r>
              <a:rPr lang="zh-CN" altLang="en-US" sz="1600" dirty="0"/>
              <a:t>表示持有资产</a:t>
            </a:r>
            <a:r>
              <a:rPr lang="en-US" altLang="zh-CN" sz="1600" dirty="0" err="1"/>
              <a:t>i</a:t>
            </a:r>
            <a:r>
              <a:rPr lang="zh-CN" altLang="en-US" sz="1600" dirty="0"/>
              <a:t>相对于</a:t>
            </a:r>
            <a:r>
              <a:rPr lang="en-US" altLang="zh-CN" sz="1600" dirty="0"/>
              <a:t>j</a:t>
            </a:r>
            <a:r>
              <a:rPr lang="zh-CN" altLang="en-US" sz="1600" dirty="0"/>
              <a:t>的</a:t>
            </a:r>
            <a:r>
              <a:rPr lang="en-US" altLang="zh-CN" sz="1600" dirty="0"/>
              <a:t>premium</a:t>
            </a:r>
            <a:r>
              <a:rPr lang="zh-CN" altLang="en-US" sz="1600" dirty="0"/>
              <a:t>。对于</a:t>
            </a:r>
            <a:r>
              <a:rPr lang="el-GR" altLang="zh-CN" sz="1600" dirty="0"/>
              <a:t>ε</a:t>
            </a:r>
            <a:r>
              <a:rPr lang="zh-CN" altLang="en-US" sz="1600" dirty="0"/>
              <a:t>：</a:t>
            </a:r>
            <a:endParaRPr lang="en-US" altLang="zh-CN" sz="1600" dirty="0"/>
          </a:p>
          <a:p>
            <a:pPr marL="1200150" lvl="2" indent="-285750">
              <a:lnSpc>
                <a:spcPct val="150000"/>
              </a:lnSpc>
              <a:buFont typeface="Arial" panose="020B0604020202020204" pitchFamily="34" charset="0"/>
              <a:buChar char="•"/>
            </a:pPr>
            <a:r>
              <a:rPr lang="zh-CN" altLang="en-US" sz="1600" dirty="0"/>
              <a:t>传统方法：</a:t>
            </a:r>
            <a:r>
              <a:rPr lang="zh-CN" altLang="en-US" sz="1600" dirty="0">
                <a:ln>
                  <a:solidFill>
                    <a:srgbClr val="C00000"/>
                  </a:solidFill>
                </a:ln>
              </a:rPr>
              <a:t>协整检验</a:t>
            </a:r>
            <a:r>
              <a:rPr lang="zh-CN" altLang="en-US" sz="1600" dirty="0"/>
              <a:t>，即对扰动项</a:t>
            </a:r>
            <a:r>
              <a:rPr lang="el-GR" altLang="zh-CN" sz="1600" dirty="0"/>
              <a:t>ε</a:t>
            </a:r>
            <a:r>
              <a:rPr lang="zh-CN" altLang="en-US" sz="1600" dirty="0"/>
              <a:t>进行平稳检验，平稳则表示资产</a:t>
            </a:r>
            <a:r>
              <a:rPr lang="en-US" altLang="zh-CN" sz="1600" dirty="0" err="1"/>
              <a:t>i</a:t>
            </a:r>
            <a:r>
              <a:rPr lang="zh-CN" altLang="en-US" sz="1600" dirty="0"/>
              <a:t>和</a:t>
            </a:r>
            <a:r>
              <a:rPr lang="en-US" altLang="zh-CN" sz="1600" dirty="0"/>
              <a:t>j</a:t>
            </a:r>
            <a:r>
              <a:rPr lang="zh-CN" altLang="en-US" sz="1600" dirty="0"/>
              <a:t>是长期稳定均衡关系</a:t>
            </a:r>
            <a:endParaRPr lang="en-US" altLang="zh-CN" sz="1600" dirty="0"/>
          </a:p>
          <a:p>
            <a:pPr marL="1200150" lvl="2" indent="-285750">
              <a:lnSpc>
                <a:spcPct val="150000"/>
              </a:lnSpc>
              <a:buFont typeface="Arial" panose="020B0604020202020204" pitchFamily="34" charset="0"/>
              <a:buChar char="•"/>
            </a:pPr>
            <a:r>
              <a:rPr lang="en-US" altLang="zh-CN" sz="1600" dirty="0" err="1"/>
              <a:t>Vidyamurthy</a:t>
            </a:r>
            <a:r>
              <a:rPr lang="zh-CN" altLang="en-US" sz="1600" dirty="0"/>
              <a:t>：检验是否有强均值回归价差特性（“</a:t>
            </a:r>
            <a:r>
              <a:rPr lang="zh-CN" altLang="en-US" sz="1600" dirty="0">
                <a:ln>
                  <a:solidFill>
                    <a:srgbClr val="C00000"/>
                  </a:solidFill>
                </a:ln>
              </a:rPr>
              <a:t>过零频率</a:t>
            </a:r>
            <a:r>
              <a:rPr lang="zh-CN" altLang="en-US" sz="1600" dirty="0"/>
              <a:t>”），</a:t>
            </a:r>
            <a:r>
              <a:rPr lang="zh-CN" altLang="en-US" sz="1600" b="1" dirty="0"/>
              <a:t>用</a:t>
            </a:r>
            <a:r>
              <a:rPr lang="en-US" altLang="zh-CN" sz="1600" b="1" dirty="0"/>
              <a:t>bootstrap</a:t>
            </a:r>
            <a:r>
              <a:rPr lang="zh-CN" altLang="en-US" sz="1600" b="1" dirty="0"/>
              <a:t>来估计平均持有时间的标准误</a:t>
            </a:r>
            <a:endParaRPr lang="en-US" altLang="zh-CN" sz="1600" b="1" dirty="0"/>
          </a:p>
          <a:p>
            <a:pPr marL="285750" indent="-285750">
              <a:lnSpc>
                <a:spcPct val="150000"/>
              </a:lnSpc>
              <a:buFont typeface="Arial" panose="020B0604020202020204" pitchFamily="34" charset="0"/>
              <a:buChar char="•"/>
            </a:pPr>
            <a:r>
              <a:rPr lang="zh-CN" altLang="en-US" sz="1600" b="1" dirty="0"/>
              <a:t>交易规则设计</a:t>
            </a:r>
            <a:endParaRPr lang="en-US" altLang="zh-CN" sz="1600" b="1" dirty="0"/>
          </a:p>
          <a:p>
            <a:pPr marL="742950" lvl="1" indent="-285750">
              <a:lnSpc>
                <a:spcPct val="150000"/>
              </a:lnSpc>
              <a:buFont typeface="Arial" panose="020B0604020202020204" pitchFamily="34" charset="0"/>
              <a:buChar char="•"/>
            </a:pPr>
            <a:r>
              <a:rPr lang="zh-CN" altLang="en-US" sz="1600" dirty="0"/>
              <a:t>参数：观测器、交易期、建仓线、平仓线、止损线、交易费用等</a:t>
            </a:r>
            <a:endParaRPr lang="en-US" altLang="zh-CN" sz="1600" dirty="0"/>
          </a:p>
          <a:p>
            <a:pPr marL="742950" lvl="1" indent="-285750">
              <a:lnSpc>
                <a:spcPct val="150000"/>
              </a:lnSpc>
              <a:buFont typeface="Arial" panose="020B0604020202020204" pitchFamily="34" charset="0"/>
              <a:buChar char="•"/>
            </a:pPr>
            <a:r>
              <a:rPr lang="zh-CN" altLang="en-US" sz="1600" dirty="0"/>
              <a:t>阈值（</a:t>
            </a:r>
            <a:r>
              <a:rPr lang="en-US" altLang="zh-CN" sz="1600" dirty="0"/>
              <a:t>z-score</a:t>
            </a:r>
            <a:r>
              <a:rPr lang="zh-CN" altLang="en-US" sz="1600" dirty="0"/>
              <a:t>）：当价差偏离其均值</a:t>
            </a:r>
            <a:r>
              <a:rPr lang="en-US" altLang="zh-CN" sz="1600" dirty="0"/>
              <a:t>k</a:t>
            </a:r>
            <a:r>
              <a:rPr lang="zh-CN" altLang="en-US" sz="1600" dirty="0"/>
              <a:t>个标准差时触发配对交易（</a:t>
            </a:r>
            <a:r>
              <a:rPr lang="en-US" altLang="zh-CN" sz="1600" dirty="0" err="1"/>
              <a:t>GGR</a:t>
            </a:r>
            <a:r>
              <a:rPr lang="zh-CN" altLang="en-US" sz="1600" dirty="0"/>
              <a:t>规定</a:t>
            </a:r>
            <a:r>
              <a:rPr lang="en-US" altLang="zh-CN" sz="1600" dirty="0"/>
              <a:t>k=2</a:t>
            </a:r>
            <a:r>
              <a:rPr lang="zh-CN" altLang="en-US" sz="1600" dirty="0"/>
              <a:t>），并在均值回归时关闭</a:t>
            </a:r>
            <a:endParaRPr lang="en-US" altLang="zh-CN" sz="1600" dirty="0"/>
          </a:p>
          <a:p>
            <a:pPr marL="1200150" lvl="2" indent="-285750">
              <a:lnSpc>
                <a:spcPct val="150000"/>
              </a:lnSpc>
              <a:buFont typeface="Arial" panose="020B0604020202020204" pitchFamily="34" charset="0"/>
              <a:buChar char="•"/>
            </a:pPr>
            <a:r>
              <a:rPr lang="zh-CN" altLang="en-US" sz="1600" dirty="0"/>
              <a:t>股票</a:t>
            </a:r>
            <a:r>
              <a:rPr lang="en-US" altLang="zh-CN" sz="1600" dirty="0"/>
              <a:t>x</a:t>
            </a:r>
            <a:r>
              <a:rPr lang="zh-CN" altLang="en-US" sz="1600" dirty="0"/>
              <a:t>和股票</a:t>
            </a:r>
            <a:r>
              <a:rPr lang="en-US" altLang="zh-CN" sz="1600" dirty="0"/>
              <a:t>y</a:t>
            </a:r>
            <a:r>
              <a:rPr lang="zh-CN" altLang="en-US" sz="1600" dirty="0"/>
              <a:t>的价格满足协整方程</a:t>
            </a:r>
            <a:r>
              <a:rPr lang="en-US" altLang="zh-CN" sz="1600" dirty="0"/>
              <a:t>                                        </a:t>
            </a:r>
            <a:r>
              <a:rPr lang="zh-CN" altLang="en-US" sz="1600" dirty="0"/>
              <a:t>，   ，，价差序</a:t>
            </a:r>
            <a:endParaRPr lang="en-US" altLang="zh-CN" sz="1600" dirty="0"/>
          </a:p>
          <a:p>
            <a:pPr marL="1200150" lvl="2" indent="-285750">
              <a:lnSpc>
                <a:spcPct val="150000"/>
              </a:lnSpc>
              <a:buFont typeface="Arial" panose="020B0604020202020204" pitchFamily="34" charset="0"/>
              <a:buChar char="•"/>
            </a:pPr>
            <a:r>
              <a:rPr lang="en-US" altLang="zh-CN" sz="1600" dirty="0"/>
              <a:t>z-score = </a:t>
            </a:r>
            <a:r>
              <a:rPr lang="zh-CN" altLang="en-US" sz="1600" dirty="0"/>
              <a:t>（𝑠𝑝𝑟𝑒𝑎𝑑𝑡 </a:t>
            </a:r>
            <a:r>
              <a:rPr lang="en-US" altLang="zh-CN" sz="1600" dirty="0"/>
              <a:t>- </a:t>
            </a:r>
            <a:r>
              <a:rPr lang="zh-CN" altLang="en-US" sz="1600" dirty="0"/>
              <a:t>均值）</a:t>
            </a:r>
            <a:r>
              <a:rPr lang="en-US" altLang="zh-CN" sz="1600" dirty="0"/>
              <a:t>/</a:t>
            </a:r>
            <a:r>
              <a:rPr lang="zh-CN" altLang="en-US" sz="1600" dirty="0"/>
              <a:t>标准差</a:t>
            </a:r>
            <a:endParaRPr lang="en-US" altLang="zh-CN" sz="1600" dirty="0"/>
          </a:p>
          <a:p>
            <a:pPr marL="1200150" lvl="2" indent="-285750">
              <a:lnSpc>
                <a:spcPct val="150000"/>
              </a:lnSpc>
              <a:buFont typeface="Arial" panose="020B0604020202020204" pitchFamily="34" charset="0"/>
              <a:buChar char="•"/>
            </a:pPr>
            <a:r>
              <a:rPr lang="zh-CN" altLang="en-US" sz="1600" dirty="0"/>
              <a:t>意义：</a:t>
            </a:r>
            <a:r>
              <a:rPr lang="en-US" altLang="zh-CN" sz="1600" dirty="0"/>
              <a:t>z-score </a:t>
            </a:r>
            <a:r>
              <a:rPr lang="zh-CN" altLang="en-US" sz="1600" dirty="0"/>
              <a:t>是</a:t>
            </a:r>
            <a:r>
              <a:rPr lang="zh-CN" altLang="en-US" sz="1600" b="1" dirty="0"/>
              <a:t>对时间序列偏离其均值程度的衡量</a:t>
            </a:r>
            <a:r>
              <a:rPr lang="zh-CN" altLang="en-US" sz="1600" dirty="0"/>
              <a:t>，表示时间序列偏离了其均值多少倍的标准差。</a:t>
            </a:r>
            <a:r>
              <a:rPr lang="en-US" altLang="zh-CN" sz="1600" dirty="0"/>
              <a:t>z-score</a:t>
            </a:r>
            <a:r>
              <a:rPr lang="zh-CN" altLang="en-US" sz="1600" dirty="0"/>
              <a:t>值过小则可能会导致频繁交易，昂贵的交易成本会侵蚀大量的利润，甚至会导致亏损 ；如果参数过大，则可能会错过很多本可以盈利的机会，导致交易次数过少，达不到理想的效果</a:t>
            </a:r>
            <a:endParaRPr lang="en-US" altLang="zh-CN" sz="1600" dirty="0"/>
          </a:p>
          <a:p>
            <a:pPr marL="1200150" lvl="2" indent="-285750">
              <a:lnSpc>
                <a:spcPct val="150000"/>
              </a:lnSpc>
              <a:buFont typeface="Arial" panose="020B0604020202020204" pitchFamily="34" charset="0"/>
              <a:buChar char="•"/>
            </a:pPr>
            <a:r>
              <a:rPr lang="zh-CN" altLang="en-US" sz="1600" dirty="0"/>
              <a:t>发现突破阈值时，应该按照比例买多一支股票并做空另外一支，从而赚取之后收敛的差价</a:t>
            </a:r>
            <a:endParaRPr lang="en-US" altLang="zh-CN" sz="1600" dirty="0"/>
          </a:p>
          <a:p>
            <a:pPr marL="285750" indent="-285750">
              <a:lnSpc>
                <a:spcPct val="150000"/>
              </a:lnSpc>
              <a:buFont typeface="Arial" panose="020B0604020202020204" pitchFamily="34" charset="0"/>
              <a:buChar char="•"/>
            </a:pPr>
            <a:r>
              <a:rPr lang="zh-CN" altLang="en-US" sz="1600" dirty="0"/>
              <a:t>最终一个交易期间的总利润是交易数量和交易门槛</a:t>
            </a:r>
            <a:r>
              <a:rPr lang="en-US" altLang="zh-CN" sz="1600" dirty="0"/>
              <a:t>(</a:t>
            </a:r>
            <a:r>
              <a:rPr lang="zh-CN" altLang="en-US" sz="1600" dirty="0"/>
              <a:t>即每笔交易的利润</a:t>
            </a:r>
            <a:r>
              <a:rPr lang="en-US" altLang="zh-CN" sz="1600" dirty="0"/>
              <a:t>)</a:t>
            </a:r>
            <a:r>
              <a:rPr lang="zh-CN" altLang="en-US" sz="1600" dirty="0"/>
              <a:t>的函数</a:t>
            </a:r>
            <a:endParaRPr lang="en-US" altLang="zh-CN" sz="1600" dirty="0"/>
          </a:p>
        </p:txBody>
      </p:sp>
      <p:sp>
        <p:nvSpPr>
          <p:cNvPr id="7" name="文本框 6"/>
          <p:cNvSpPr txBox="1"/>
          <p:nvPr/>
        </p:nvSpPr>
        <p:spPr>
          <a:xfrm>
            <a:off x="382586" y="927833"/>
            <a:ext cx="1253710" cy="369332"/>
          </a:xfrm>
          <a:prstGeom prst="rect">
            <a:avLst/>
          </a:prstGeom>
          <a:solidFill>
            <a:srgbClr val="9C0308"/>
          </a:solidFill>
        </p:spPr>
        <p:txBody>
          <a:bodyPr wrap="square" rtlCol="0">
            <a:spAutoFit/>
          </a:bodyPr>
          <a:lstStyle/>
          <a:p>
            <a:pPr algn="ctr"/>
            <a:r>
              <a:rPr lang="zh-CN" altLang="en-US" dirty="0">
                <a:solidFill>
                  <a:schemeClr val="bg1"/>
                </a:solidFill>
              </a:rPr>
              <a:t>步  骤</a:t>
            </a: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078516" y="1753170"/>
            <a:ext cx="1827851" cy="277918"/>
          </a:xfrm>
          <a:prstGeom prst="rect">
            <a:avLst/>
          </a:prstGeom>
        </p:spPr>
      </p:pic>
      <p:pic>
        <p:nvPicPr>
          <p:cNvPr id="10" name="图片 9"/>
          <p:cNvPicPr>
            <a:picLocks noChangeAspect="1"/>
          </p:cNvPicPr>
          <p:nvPr/>
        </p:nvPicPr>
        <p:blipFill rotWithShape="1">
          <a:blip r:embed="rId5">
            <a:extLst>
              <a:ext uri="{BEBA8EAE-BF5A-486C-A8C5-ECC9F3942E4B}">
                <a14:imgProps xmlns:a14="http://schemas.microsoft.com/office/drawing/2010/main">
                  <a14:imgLayer r:embed="rId6">
                    <a14:imgEffect>
                      <a14:sharpenSoften amount="25000"/>
                    </a14:imgEffect>
                  </a14:imgLayer>
                </a14:imgProps>
              </a:ext>
            </a:extLst>
          </a:blip>
          <a:srcRect l="11307" t="-8804" r="14665" b="11282"/>
          <a:stretch/>
        </p:blipFill>
        <p:spPr>
          <a:xfrm>
            <a:off x="4790887" y="3952077"/>
            <a:ext cx="2198876" cy="256674"/>
          </a:xfrm>
          <a:prstGeom prst="rect">
            <a:avLst/>
          </a:prstGeom>
        </p:spPr>
      </p:pic>
      <p:pic>
        <p:nvPicPr>
          <p:cNvPr id="12" name="图片 11"/>
          <p:cNvPicPr>
            <a:picLocks noChangeAspect="1"/>
          </p:cNvPicPr>
          <p:nvPr/>
        </p:nvPicPr>
        <p:blipFill>
          <a:blip r:embed="rId7">
            <a:extLst>
              <a:ext uri="{BEBA8EAE-BF5A-486C-A8C5-ECC9F3942E4B}">
                <a14:imgProps xmlns:a14="http://schemas.microsoft.com/office/drawing/2010/main">
                  <a14:imgLayer r:embed="rId8">
                    <a14:imgEffect>
                      <a14:sharpenSoften amount="25000"/>
                    </a14:imgEffect>
                  </a14:imgLayer>
                </a14:imgProps>
              </a:ext>
            </a:extLst>
          </a:blip>
          <a:stretch>
            <a:fillRect/>
          </a:stretch>
        </p:blipFill>
        <p:spPr>
          <a:xfrm>
            <a:off x="8100513" y="3973838"/>
            <a:ext cx="2166019" cy="253470"/>
          </a:xfrm>
          <a:prstGeom prst="rect">
            <a:avLst/>
          </a:prstGeom>
        </p:spPr>
      </p:pic>
    </p:spTree>
    <p:extLst>
      <p:ext uri="{BB962C8B-B14F-4D97-AF65-F5344CB8AC3E}">
        <p14:creationId xmlns:p14="http://schemas.microsoft.com/office/powerpoint/2010/main" val="364353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a:t>单变量协整配对</a:t>
            </a:r>
          </a:p>
        </p:txBody>
      </p:sp>
      <p:sp>
        <p:nvSpPr>
          <p:cNvPr id="10" name="文本框 9"/>
          <p:cNvSpPr txBox="1"/>
          <p:nvPr/>
        </p:nvSpPr>
        <p:spPr>
          <a:xfrm>
            <a:off x="382586" y="1024085"/>
            <a:ext cx="1253710" cy="369332"/>
          </a:xfrm>
          <a:prstGeom prst="rect">
            <a:avLst/>
          </a:prstGeom>
          <a:solidFill>
            <a:srgbClr val="9C0308"/>
          </a:solidFill>
        </p:spPr>
        <p:txBody>
          <a:bodyPr wrap="square" rtlCol="0">
            <a:spAutoFit/>
          </a:bodyPr>
          <a:lstStyle/>
          <a:p>
            <a:pPr algn="ctr"/>
            <a:r>
              <a:rPr lang="zh-CN" altLang="en-US" dirty="0">
                <a:solidFill>
                  <a:schemeClr val="bg1"/>
                </a:solidFill>
              </a:rPr>
              <a:t>完整流程</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586" y="1983162"/>
            <a:ext cx="11371058" cy="2748858"/>
          </a:xfrm>
          <a:prstGeom prst="rect">
            <a:avLst/>
          </a:prstGeom>
        </p:spPr>
      </p:pic>
    </p:spTree>
    <p:extLst>
      <p:ext uri="{BB962C8B-B14F-4D97-AF65-F5344CB8AC3E}">
        <p14:creationId xmlns:p14="http://schemas.microsoft.com/office/powerpoint/2010/main" val="1254314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a:t>单变量协整配对</a:t>
            </a:r>
          </a:p>
        </p:txBody>
      </p:sp>
      <p:sp>
        <p:nvSpPr>
          <p:cNvPr id="6" name="文本框 5"/>
          <p:cNvSpPr txBox="1"/>
          <p:nvPr/>
        </p:nvSpPr>
        <p:spPr>
          <a:xfrm>
            <a:off x="335489" y="1290326"/>
            <a:ext cx="11335127" cy="526297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en-US" altLang="zh-CN" sz="1600" dirty="0"/>
              <a:t>1. </a:t>
            </a:r>
            <a:r>
              <a:rPr lang="zh-CN" altLang="en-US" sz="1600" dirty="0"/>
              <a:t>平稳性检验</a:t>
            </a:r>
            <a:endParaRPr lang="en-US" altLang="zh-CN" sz="1600" dirty="0"/>
          </a:p>
          <a:p>
            <a:pPr marL="742950" lvl="1" indent="-285750">
              <a:lnSpc>
                <a:spcPct val="150000"/>
              </a:lnSpc>
              <a:buFont typeface="Arial" panose="020B0604020202020204" pitchFamily="34" charset="0"/>
              <a:buChar char="•"/>
            </a:pPr>
            <a:r>
              <a:rPr lang="zh-CN" altLang="en-US" sz="1600" dirty="0"/>
              <a:t>含义：一个序列在时间推移中保持稳定不变的性质（一段时间内均值和方差保持不变）</a:t>
            </a:r>
            <a:endParaRPr lang="en-US" altLang="zh-CN" sz="1600" dirty="0"/>
          </a:p>
          <a:p>
            <a:pPr marL="742950" lvl="1" indent="-285750">
              <a:lnSpc>
                <a:spcPct val="150000"/>
              </a:lnSpc>
              <a:buFont typeface="Arial" panose="020B0604020202020204" pitchFamily="34" charset="0"/>
              <a:buChar char="•"/>
            </a:pPr>
            <a:r>
              <a:rPr lang="zh-CN" altLang="en-US" sz="1600" dirty="0"/>
              <a:t>检验原理：时间序列的单位根检验</a:t>
            </a:r>
            <a:endParaRPr lang="en-US" altLang="zh-CN" sz="1600" dirty="0"/>
          </a:p>
          <a:p>
            <a:pPr marL="742950" lvl="1" indent="-285750">
              <a:lnSpc>
                <a:spcPct val="150000"/>
              </a:lnSpc>
              <a:buFont typeface="Arial" panose="020B0604020202020204" pitchFamily="34" charset="0"/>
              <a:buChar char="•"/>
            </a:pPr>
            <a:endParaRPr lang="en-US" altLang="zh-CN" sz="1600" dirty="0"/>
          </a:p>
          <a:p>
            <a:pPr marL="1200150" lvl="2" indent="-285750">
              <a:lnSpc>
                <a:spcPct val="150000"/>
              </a:lnSpc>
              <a:buFont typeface="Arial" panose="020B0604020202020204" pitchFamily="34" charset="0"/>
              <a:buChar char="•"/>
            </a:pPr>
            <a:r>
              <a:rPr lang="zh-CN" altLang="en-US" sz="1600" dirty="0"/>
              <a:t>当                   时，该序列平稳</a:t>
            </a:r>
            <a:endParaRPr lang="en-US" altLang="zh-CN" sz="1600" dirty="0"/>
          </a:p>
          <a:p>
            <a:pPr marL="1200150" lvl="2" indent="-285750">
              <a:lnSpc>
                <a:spcPct val="150000"/>
              </a:lnSpc>
              <a:buFont typeface="Arial" panose="020B0604020202020204" pitchFamily="34" charset="0"/>
              <a:buChar char="•"/>
            </a:pPr>
            <a:r>
              <a:rPr lang="zh-CN" altLang="en-US" sz="1600" dirty="0"/>
              <a:t>当                时，方程改为                                    ，序列的生成过程变为随机游动过程</a:t>
            </a:r>
            <a:endParaRPr lang="en-US" altLang="zh-CN" sz="1600" dirty="0"/>
          </a:p>
          <a:p>
            <a:pPr marL="1657350" lvl="3" indent="-285750">
              <a:lnSpc>
                <a:spcPct val="150000"/>
              </a:lnSpc>
              <a:buFont typeface="Arial" panose="020B0604020202020204" pitchFamily="34" charset="0"/>
              <a:buChar char="•"/>
            </a:pPr>
            <a:r>
              <a:rPr lang="zh-CN" altLang="en-US" sz="1600" dirty="0"/>
              <a:t>则原方程为                                                               ， 其中</a:t>
            </a:r>
            <a:r>
              <a:rPr lang="en-US" altLang="zh-CN" sz="1600" dirty="0"/>
              <a:t>L</a:t>
            </a:r>
            <a:r>
              <a:rPr lang="zh-CN" altLang="en-US" sz="1600" dirty="0"/>
              <a:t>是滞后算子，                          ，方程根为                      ，因此随机游动又被成为“单位根过程”</a:t>
            </a:r>
            <a:endParaRPr lang="en-US" altLang="zh-CN" sz="1600" dirty="0"/>
          </a:p>
          <a:p>
            <a:pPr marL="1657350" lvl="3" indent="-285750">
              <a:lnSpc>
                <a:spcPct val="150000"/>
              </a:lnSpc>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方差为：</a:t>
            </a:r>
            <a:endParaRPr lang="en-US" altLang="zh-CN" sz="1600" dirty="0">
              <a:latin typeface="Times New Roman" panose="02020603050405020304" pitchFamily="18" charset="0"/>
              <a:cs typeface="Times New Roman" panose="02020603050405020304" pitchFamily="18" charset="0"/>
            </a:endParaRPr>
          </a:p>
          <a:p>
            <a:pPr marL="1657350" lvl="3" indent="-285750">
              <a:lnSpc>
                <a:spcPct val="150000"/>
              </a:lnSpc>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1657350" lvl="3" indent="-285750">
              <a:lnSpc>
                <a:spcPct val="150000"/>
              </a:lnSpc>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lvl="3">
              <a:lnSpc>
                <a:spcPct val="150000"/>
              </a:lnSpc>
            </a:pPr>
            <a:endParaRPr lang="en-US" altLang="zh-CN" sz="1600" dirty="0">
              <a:latin typeface="Times New Roman" panose="02020603050405020304" pitchFamily="18" charset="0"/>
              <a:cs typeface="Times New Roman" panose="02020603050405020304" pitchFamily="18" charset="0"/>
            </a:endParaRPr>
          </a:p>
          <a:p>
            <a:pPr marL="1657350" lvl="3"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a:t>
            </a:r>
            <a:r>
              <a:rPr lang="zh-CN" altLang="en-US" sz="1600" dirty="0">
                <a:latin typeface="Times New Roman" panose="02020603050405020304" pitchFamily="18" charset="0"/>
                <a:cs typeface="Times New Roman" panose="02020603050405020304" pitchFamily="18" charset="0"/>
              </a:rPr>
              <a:t>趋近于无穷时方差趋于无穷大，随机游动过程是非平稳的</a:t>
            </a:r>
            <a:endParaRPr lang="en-US" altLang="zh-CN" sz="1600" dirty="0">
              <a:latin typeface="Times New Roman" panose="02020603050405020304" pitchFamily="18" charset="0"/>
              <a:cs typeface="Times New Roman" panose="02020603050405020304" pitchFamily="18" charset="0"/>
            </a:endParaRPr>
          </a:p>
          <a:p>
            <a:pPr marL="1200150" lvl="2" indent="-285750">
              <a:lnSpc>
                <a:spcPct val="150000"/>
              </a:lnSpc>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因此，平稳性检验即单位根检验，           则序列非平稳</a:t>
            </a:r>
            <a:endParaRPr lang="en-US" altLang="zh-CN" sz="16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350270" y="932727"/>
            <a:ext cx="1072142" cy="369332"/>
          </a:xfrm>
          <a:prstGeom prst="rect">
            <a:avLst/>
          </a:prstGeom>
          <a:solidFill>
            <a:srgbClr val="9C0308"/>
          </a:solidFill>
        </p:spPr>
        <p:txBody>
          <a:bodyPr wrap="square" rtlCol="0">
            <a:spAutoFit/>
          </a:bodyPr>
          <a:lstStyle/>
          <a:p>
            <a:pPr algn="ctr"/>
            <a:r>
              <a:rPr lang="zh-CN" altLang="en-US" dirty="0">
                <a:solidFill>
                  <a:schemeClr val="bg1"/>
                </a:solidFill>
              </a:rPr>
              <a:t>协  整</a:t>
            </a:r>
          </a:p>
        </p:txBody>
      </p:sp>
      <p:graphicFrame>
        <p:nvGraphicFramePr>
          <p:cNvPr id="9" name="Object 9"/>
          <p:cNvGraphicFramePr>
            <a:graphicFrameLocks noChangeAspect="1"/>
          </p:cNvGraphicFramePr>
          <p:nvPr/>
        </p:nvGraphicFramePr>
        <p:xfrm>
          <a:off x="4758092" y="2372019"/>
          <a:ext cx="1754446" cy="438365"/>
        </p:xfrm>
        <a:graphic>
          <a:graphicData uri="http://schemas.openxmlformats.org/presentationml/2006/ole">
            <mc:AlternateContent xmlns:mc="http://schemas.openxmlformats.org/markup-compatibility/2006">
              <mc:Choice xmlns:v="urn:schemas-microsoft-com:vml" Requires="v">
                <p:oleObj spid="_x0000_s3155" name="Equation" r:id="rId4" imgW="965160" imgH="241200" progId="Equation.DSMT4">
                  <p:embed/>
                </p:oleObj>
              </mc:Choice>
              <mc:Fallback>
                <p:oleObj name="Equation" r:id="rId4" imgW="96516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8092" y="2372019"/>
                        <a:ext cx="1754446" cy="438365"/>
                      </a:xfrm>
                      <a:prstGeom prst="rect">
                        <a:avLst/>
                      </a:prstGeom>
                      <a:noFill/>
                      <a:ln>
                        <a:noFill/>
                      </a:ln>
                      <a:effectLst/>
                    </p:spPr>
                  </p:pic>
                </p:oleObj>
              </mc:Fallback>
            </mc:AlternateContent>
          </a:graphicData>
        </a:graphic>
      </p:graphicFrame>
      <p:graphicFrame>
        <p:nvGraphicFramePr>
          <p:cNvPr id="10" name="Object 8"/>
          <p:cNvGraphicFramePr>
            <a:graphicFrameLocks noChangeAspect="1"/>
          </p:cNvGraphicFramePr>
          <p:nvPr/>
        </p:nvGraphicFramePr>
        <p:xfrm>
          <a:off x="1923946" y="2798688"/>
          <a:ext cx="782205" cy="399726"/>
        </p:xfrm>
        <a:graphic>
          <a:graphicData uri="http://schemas.openxmlformats.org/presentationml/2006/ole">
            <mc:AlternateContent xmlns:mc="http://schemas.openxmlformats.org/markup-compatibility/2006">
              <mc:Choice xmlns:v="urn:schemas-microsoft-com:vml" Requires="v">
                <p:oleObj spid="_x0000_s3156" name="Equation" r:id="rId6" imgW="482400" imgH="279360" progId="Equation.DSMT4">
                  <p:embed/>
                </p:oleObj>
              </mc:Choice>
              <mc:Fallback>
                <p:oleObj name="Equation" r:id="rId6" imgW="482400" imgH="2793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3946" y="2798688"/>
                        <a:ext cx="782205" cy="399726"/>
                      </a:xfrm>
                      <a:prstGeom prst="rect">
                        <a:avLst/>
                      </a:prstGeom>
                      <a:noFill/>
                    </p:spPr>
                  </p:pic>
                </p:oleObj>
              </mc:Fallback>
            </mc:AlternateContent>
          </a:graphicData>
        </a:graphic>
      </p:graphicFrame>
      <p:graphicFrame>
        <p:nvGraphicFramePr>
          <p:cNvPr id="21" name="Object 5"/>
          <p:cNvGraphicFramePr>
            <a:graphicFrameLocks noChangeAspect="1"/>
          </p:cNvGraphicFramePr>
          <p:nvPr/>
        </p:nvGraphicFramePr>
        <p:xfrm>
          <a:off x="1923946" y="3222228"/>
          <a:ext cx="547813" cy="324585"/>
        </p:xfrm>
        <a:graphic>
          <a:graphicData uri="http://schemas.openxmlformats.org/presentationml/2006/ole">
            <mc:AlternateContent xmlns:mc="http://schemas.openxmlformats.org/markup-compatibility/2006">
              <mc:Choice xmlns:v="urn:schemas-microsoft-com:vml" Requires="v">
                <p:oleObj spid="_x0000_s3157" name="Equation" r:id="rId8" imgW="342720" imgH="203040" progId="Equation.DSMT4">
                  <p:embed/>
                </p:oleObj>
              </mc:Choice>
              <mc:Fallback>
                <p:oleObj name="Equation" r:id="rId8" imgW="342720" imgH="2030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3946" y="3222228"/>
                        <a:ext cx="547813" cy="324585"/>
                      </a:xfrm>
                      <a:prstGeom prst="rect">
                        <a:avLst/>
                      </a:prstGeom>
                      <a:noFill/>
                      <a:ln>
                        <a:noFill/>
                      </a:ln>
                      <a:effectLst/>
                    </p:spPr>
                  </p:pic>
                </p:oleObj>
              </mc:Fallback>
            </mc:AlternateContent>
          </a:graphicData>
        </a:graphic>
      </p:graphicFrame>
      <p:graphicFrame>
        <p:nvGraphicFramePr>
          <p:cNvPr id="22" name="Object 12"/>
          <p:cNvGraphicFramePr>
            <a:graphicFrameLocks noChangeAspect="1"/>
          </p:cNvGraphicFramePr>
          <p:nvPr/>
        </p:nvGraphicFramePr>
        <p:xfrm>
          <a:off x="3928261" y="3175865"/>
          <a:ext cx="1425178" cy="346975"/>
        </p:xfrm>
        <a:graphic>
          <a:graphicData uri="http://schemas.openxmlformats.org/presentationml/2006/ole">
            <mc:AlternateContent xmlns:mc="http://schemas.openxmlformats.org/markup-compatibility/2006">
              <mc:Choice xmlns:v="urn:schemas-microsoft-com:vml" Requires="v">
                <p:oleObj spid="_x0000_s3158" name="Equation" r:id="rId10" imgW="914400" imgH="241200" progId="Equation.DSMT4">
                  <p:embed/>
                </p:oleObj>
              </mc:Choice>
              <mc:Fallback>
                <p:oleObj name="Equation" r:id="rId10" imgW="914400" imgH="2412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8261" y="3175865"/>
                        <a:ext cx="1425178" cy="346975"/>
                      </a:xfrm>
                      <a:prstGeom prst="rect">
                        <a:avLst/>
                      </a:prstGeom>
                      <a:noFill/>
                      <a:ln>
                        <a:noFill/>
                      </a:ln>
                      <a:effectLst/>
                    </p:spPr>
                  </p:pic>
                </p:oleObj>
              </mc:Fallback>
            </mc:AlternateContent>
          </a:graphicData>
        </a:graphic>
      </p:graphicFrame>
      <p:graphicFrame>
        <p:nvGraphicFramePr>
          <p:cNvPr id="23" name="Object 8"/>
          <p:cNvGraphicFramePr>
            <a:graphicFrameLocks noChangeAspect="1"/>
          </p:cNvGraphicFramePr>
          <p:nvPr/>
        </p:nvGraphicFramePr>
        <p:xfrm>
          <a:off x="4290627" y="4415707"/>
          <a:ext cx="3217972" cy="1295709"/>
        </p:xfrm>
        <a:graphic>
          <a:graphicData uri="http://schemas.openxmlformats.org/presentationml/2006/ole">
            <mc:AlternateContent xmlns:mc="http://schemas.openxmlformats.org/markup-compatibility/2006">
              <mc:Choice xmlns:v="urn:schemas-microsoft-com:vml" Requires="v">
                <p:oleObj spid="_x0000_s3159" name="MathType 5.0 Equation" r:id="rId12" imgW="2158920" imgH="888840" progId="Equation.DSMT4">
                  <p:embed/>
                </p:oleObj>
              </mc:Choice>
              <mc:Fallback>
                <p:oleObj name="MathType 5.0 Equation" r:id="rId12" imgW="2158920" imgH="8888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90627" y="4415707"/>
                        <a:ext cx="3217972" cy="1295709"/>
                      </a:xfrm>
                      <a:prstGeom prst="rect">
                        <a:avLst/>
                      </a:prstGeom>
                      <a:noFill/>
                      <a:ln>
                        <a:noFill/>
                      </a:ln>
                      <a:effectLst/>
                    </p:spPr>
                  </p:pic>
                </p:oleObj>
              </mc:Fallback>
            </mc:AlternateContent>
          </a:graphicData>
        </a:graphic>
      </p:graphicFrame>
      <p:graphicFrame>
        <p:nvGraphicFramePr>
          <p:cNvPr id="25" name="Object 14"/>
          <p:cNvGraphicFramePr>
            <a:graphicFrameLocks noChangeAspect="1"/>
          </p:cNvGraphicFramePr>
          <p:nvPr/>
        </p:nvGraphicFramePr>
        <p:xfrm>
          <a:off x="3154545" y="3517850"/>
          <a:ext cx="2745068" cy="370308"/>
        </p:xfrm>
        <a:graphic>
          <a:graphicData uri="http://schemas.openxmlformats.org/presentationml/2006/ole">
            <mc:AlternateContent xmlns:mc="http://schemas.openxmlformats.org/markup-compatibility/2006">
              <mc:Choice xmlns:v="urn:schemas-microsoft-com:vml" Requires="v">
                <p:oleObj spid="_x0000_s3160" name="MathType 5.0 Equation" r:id="rId14" imgW="1904760" imgH="228600" progId="Equation.DSMT4">
                  <p:embed/>
                </p:oleObj>
              </mc:Choice>
              <mc:Fallback>
                <p:oleObj name="MathType 5.0 Equation" r:id="rId14" imgW="1904760" imgH="2286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54545" y="3517850"/>
                        <a:ext cx="2745068" cy="370308"/>
                      </a:xfrm>
                      <a:prstGeom prst="rect">
                        <a:avLst/>
                      </a:prstGeom>
                      <a:noFill/>
                      <a:ln>
                        <a:noFill/>
                      </a:ln>
                      <a:effectLst/>
                    </p:spPr>
                  </p:pic>
                </p:oleObj>
              </mc:Fallback>
            </mc:AlternateContent>
          </a:graphicData>
        </a:graphic>
      </p:graphicFrame>
      <p:graphicFrame>
        <p:nvGraphicFramePr>
          <p:cNvPr id="26" name="Object 15"/>
          <p:cNvGraphicFramePr>
            <a:graphicFrameLocks noChangeAspect="1"/>
          </p:cNvGraphicFramePr>
          <p:nvPr/>
        </p:nvGraphicFramePr>
        <p:xfrm>
          <a:off x="7965773" y="3507950"/>
          <a:ext cx="1092509" cy="436468"/>
        </p:xfrm>
        <a:graphic>
          <a:graphicData uri="http://schemas.openxmlformats.org/presentationml/2006/ole">
            <mc:AlternateContent xmlns:mc="http://schemas.openxmlformats.org/markup-compatibility/2006">
              <mc:Choice xmlns:v="urn:schemas-microsoft-com:vml" Requires="v">
                <p:oleObj spid="_x0000_s3161" name="Equation" r:id="rId16" imgW="571320" imgH="228600" progId="Equation.DSMT4">
                  <p:embed/>
                </p:oleObj>
              </mc:Choice>
              <mc:Fallback>
                <p:oleObj name="Equation" r:id="rId16" imgW="571320" imgH="2286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65773" y="3507950"/>
                        <a:ext cx="1092509" cy="436468"/>
                      </a:xfrm>
                      <a:prstGeom prst="rect">
                        <a:avLst/>
                      </a:prstGeom>
                      <a:noFill/>
                      <a:ln>
                        <a:noFill/>
                      </a:ln>
                      <a:effectLst/>
                    </p:spPr>
                  </p:pic>
                </p:oleObj>
              </mc:Fallback>
            </mc:AlternateContent>
          </a:graphicData>
        </a:graphic>
      </p:graphicFrame>
      <p:graphicFrame>
        <p:nvGraphicFramePr>
          <p:cNvPr id="27" name="Object 7"/>
          <p:cNvGraphicFramePr>
            <a:graphicFrameLocks noChangeAspect="1"/>
          </p:cNvGraphicFramePr>
          <p:nvPr/>
        </p:nvGraphicFramePr>
        <p:xfrm>
          <a:off x="10219142" y="3563253"/>
          <a:ext cx="1029244" cy="328786"/>
        </p:xfrm>
        <a:graphic>
          <a:graphicData uri="http://schemas.openxmlformats.org/presentationml/2006/ole">
            <mc:AlternateContent xmlns:mc="http://schemas.openxmlformats.org/markup-compatibility/2006">
              <mc:Choice xmlns:v="urn:schemas-microsoft-com:vml" Requires="v">
                <p:oleObj spid="_x0000_s3162" name="Equation" r:id="rId18" imgW="507960" imgH="203040" progId="Equation.DSMT4">
                  <p:embed/>
                </p:oleObj>
              </mc:Choice>
              <mc:Fallback>
                <p:oleObj name="Equation" r:id="rId18" imgW="507960" imgH="20304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219142" y="3563253"/>
                        <a:ext cx="1029244" cy="328786"/>
                      </a:xfrm>
                      <a:prstGeom prst="rect">
                        <a:avLst/>
                      </a:prstGeom>
                      <a:noFill/>
                      <a:ln>
                        <a:noFill/>
                      </a:ln>
                      <a:effectLst/>
                    </p:spPr>
                  </p:pic>
                </p:oleObj>
              </mc:Fallback>
            </mc:AlternateContent>
          </a:graphicData>
        </a:graphic>
      </p:graphicFrame>
      <p:graphicFrame>
        <p:nvGraphicFramePr>
          <p:cNvPr id="29" name="Object 5"/>
          <p:cNvGraphicFramePr>
            <a:graphicFrameLocks noChangeAspect="1"/>
          </p:cNvGraphicFramePr>
          <p:nvPr/>
        </p:nvGraphicFramePr>
        <p:xfrm>
          <a:off x="4640850" y="6131180"/>
          <a:ext cx="547813" cy="324585"/>
        </p:xfrm>
        <a:graphic>
          <a:graphicData uri="http://schemas.openxmlformats.org/presentationml/2006/ole">
            <mc:AlternateContent xmlns:mc="http://schemas.openxmlformats.org/markup-compatibility/2006">
              <mc:Choice xmlns:v="urn:schemas-microsoft-com:vml" Requires="v">
                <p:oleObj spid="_x0000_s3163" name="Equation" r:id="rId20" imgW="342720" imgH="203040" progId="Equation.DSMT4">
                  <p:embed/>
                </p:oleObj>
              </mc:Choice>
              <mc:Fallback>
                <p:oleObj name="Equation" r:id="rId20" imgW="342720" imgH="2030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0850" y="6131180"/>
                        <a:ext cx="547813" cy="32458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320762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a:t>单变量协整配对</a:t>
            </a:r>
          </a:p>
        </p:txBody>
      </p:sp>
      <p:sp>
        <p:nvSpPr>
          <p:cNvPr id="6" name="文本框 5"/>
          <p:cNvSpPr txBox="1"/>
          <p:nvPr/>
        </p:nvSpPr>
        <p:spPr>
          <a:xfrm>
            <a:off x="357183" y="1188093"/>
            <a:ext cx="11335127" cy="526297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en-US" altLang="zh-CN" sz="1600" dirty="0"/>
              <a:t>1. </a:t>
            </a:r>
            <a:r>
              <a:rPr lang="zh-CN" altLang="en-US" sz="1600" dirty="0"/>
              <a:t>平稳性检验：</a:t>
            </a:r>
            <a:endParaRPr lang="en-US" altLang="zh-CN" sz="1600" dirty="0"/>
          </a:p>
          <a:p>
            <a:pPr marL="742950" lvl="1" indent="-285750">
              <a:lnSpc>
                <a:spcPct val="150000"/>
              </a:lnSpc>
              <a:buFont typeface="Arial" panose="020B0604020202020204" pitchFamily="34" charset="0"/>
              <a:buChar char="•"/>
            </a:pPr>
            <a:r>
              <a:rPr lang="en-US" altLang="zh-CN" sz="1600" dirty="0"/>
              <a:t>Dickey-Fuller</a:t>
            </a:r>
            <a:r>
              <a:rPr lang="zh-CN" altLang="en-US" sz="1600" dirty="0"/>
              <a:t>检验：</a:t>
            </a:r>
            <a:endParaRPr lang="en-US" altLang="zh-CN" sz="1600" dirty="0"/>
          </a:p>
          <a:p>
            <a:pPr marL="1200150" lvl="2" indent="-285750">
              <a:lnSpc>
                <a:spcPct val="150000"/>
              </a:lnSpc>
              <a:buFont typeface="Arial" panose="020B0604020202020204" pitchFamily="34" charset="0"/>
              <a:buChar char="•"/>
            </a:pPr>
            <a:r>
              <a:rPr lang="zh-CN" altLang="en-US" sz="1600" dirty="0"/>
              <a:t>假设数据序列是由该自回归模型生成的</a:t>
            </a:r>
            <a:endParaRPr lang="en-US" altLang="zh-CN" sz="1600" dirty="0"/>
          </a:p>
          <a:p>
            <a:pPr marL="1200150" lvl="2" indent="-285750">
              <a:lnSpc>
                <a:spcPct val="150000"/>
              </a:lnSpc>
              <a:buFont typeface="Arial" panose="020B0604020202020204" pitchFamily="34" charset="0"/>
              <a:buChar char="•"/>
            </a:pPr>
            <a:endParaRPr lang="en-US" altLang="zh-CN" sz="1600" dirty="0"/>
          </a:p>
          <a:p>
            <a:pPr marL="1200150" lvl="2" indent="-285750">
              <a:lnSpc>
                <a:spcPct val="150000"/>
              </a:lnSpc>
              <a:buFont typeface="Arial" panose="020B0604020202020204" pitchFamily="34" charset="0"/>
              <a:buChar char="•"/>
            </a:pPr>
            <a:r>
              <a:rPr lang="en-US" altLang="zh-CN" sz="1600" dirty="0" err="1"/>
              <a:t>OLS</a:t>
            </a:r>
            <a:r>
              <a:rPr lang="zh-CN" altLang="en-US" sz="1600" dirty="0"/>
              <a:t>法估计回归系数为</a:t>
            </a:r>
            <a:endParaRPr lang="en-US" altLang="zh-CN" sz="1600" dirty="0"/>
          </a:p>
          <a:p>
            <a:pPr marL="1200150" lvl="2" indent="-285750">
              <a:lnSpc>
                <a:spcPct val="150000"/>
              </a:lnSpc>
              <a:buFont typeface="Arial" panose="020B0604020202020204" pitchFamily="34" charset="0"/>
              <a:buChar char="•"/>
            </a:pPr>
            <a:endParaRPr lang="en-US" altLang="zh-CN" sz="1600" dirty="0"/>
          </a:p>
          <a:p>
            <a:pPr marL="1200150" lvl="2" indent="-285750">
              <a:lnSpc>
                <a:spcPct val="150000"/>
              </a:lnSpc>
              <a:buFont typeface="Arial" panose="020B0604020202020204" pitchFamily="34" charset="0"/>
              <a:buChar char="•"/>
            </a:pPr>
            <a:r>
              <a:rPr lang="zh-CN" altLang="en-US" sz="1600" dirty="0"/>
              <a:t>提出假设为</a:t>
            </a:r>
            <a:endParaRPr lang="en-US" altLang="zh-CN" sz="1600" dirty="0"/>
          </a:p>
          <a:p>
            <a:pPr marL="1200150" lvl="2" indent="-285750">
              <a:lnSpc>
                <a:spcPct val="150000"/>
              </a:lnSpc>
              <a:buFont typeface="Arial" panose="020B0604020202020204" pitchFamily="34" charset="0"/>
              <a:buChar char="•"/>
            </a:pPr>
            <a:endParaRPr lang="en-US" altLang="zh-CN" sz="1600" dirty="0"/>
          </a:p>
          <a:p>
            <a:pPr marL="1200150" lvl="2" indent="-285750">
              <a:lnSpc>
                <a:spcPct val="150000"/>
              </a:lnSpc>
              <a:buFont typeface="Arial" panose="020B0604020202020204" pitchFamily="34" charset="0"/>
              <a:buChar char="•"/>
            </a:pPr>
            <a:r>
              <a:rPr lang="zh-CN" altLang="en-US" sz="1600" dirty="0"/>
              <a:t>检验所用的统计量为                         </a:t>
            </a:r>
            <a:endParaRPr lang="en-US" altLang="zh-CN" sz="1600" dirty="0"/>
          </a:p>
          <a:p>
            <a:pPr marL="1200150" lvl="2" indent="-285750">
              <a:lnSpc>
                <a:spcPct val="150000"/>
              </a:lnSpc>
              <a:buFont typeface="Arial" panose="020B0604020202020204" pitchFamily="34" charset="0"/>
              <a:buChar char="•"/>
            </a:pPr>
            <a:endParaRPr lang="en-US" altLang="zh-CN" sz="1600" dirty="0"/>
          </a:p>
          <a:p>
            <a:pPr marL="1200150" lvl="2" indent="-285750">
              <a:lnSpc>
                <a:spcPct val="150000"/>
              </a:lnSpc>
              <a:buFont typeface="Arial" panose="020B0604020202020204" pitchFamily="34" charset="0"/>
              <a:buChar char="•"/>
            </a:pPr>
            <a:r>
              <a:rPr lang="zh-CN" altLang="en-US" sz="1600" dirty="0"/>
              <a:t>计算在原假设成立的条件下</a:t>
            </a:r>
            <a:r>
              <a:rPr lang="en-US" altLang="zh-CN" sz="1600" dirty="0"/>
              <a:t>t</a:t>
            </a:r>
            <a:r>
              <a:rPr lang="zh-CN" altLang="en-US" sz="1600" dirty="0"/>
              <a:t>统计量值，查</a:t>
            </a:r>
            <a:r>
              <a:rPr lang="en-US" altLang="zh-CN" sz="1600" dirty="0"/>
              <a:t>DF</a:t>
            </a:r>
            <a:r>
              <a:rPr lang="zh-CN" altLang="en-US" sz="1600" dirty="0"/>
              <a:t>临界值表得临界值</a:t>
            </a:r>
            <a:endParaRPr lang="en-US" altLang="zh-CN" sz="1600" dirty="0"/>
          </a:p>
          <a:p>
            <a:pPr marL="1200150" lvl="2" indent="-285750">
              <a:lnSpc>
                <a:spcPct val="150000"/>
              </a:lnSpc>
              <a:buFont typeface="Arial" panose="020B0604020202020204" pitchFamily="34" charset="0"/>
              <a:buChar char="•"/>
            </a:pPr>
            <a:r>
              <a:rPr lang="zh-CN" altLang="en-US" sz="1600" dirty="0"/>
              <a:t>将</a:t>
            </a:r>
            <a:r>
              <a:rPr lang="en-US" altLang="zh-CN" sz="1600" dirty="0"/>
              <a:t>t</a:t>
            </a:r>
            <a:r>
              <a:rPr lang="zh-CN" altLang="en-US" sz="1600" dirty="0"/>
              <a:t>统计量值与</a:t>
            </a:r>
            <a:r>
              <a:rPr lang="en-US" altLang="zh-CN" sz="1600" dirty="0"/>
              <a:t>DF</a:t>
            </a:r>
            <a:r>
              <a:rPr lang="zh-CN" altLang="en-US" sz="1600" dirty="0"/>
              <a:t>检验临界值比较</a:t>
            </a:r>
            <a:endParaRPr lang="en-US" altLang="zh-CN" sz="1600" dirty="0"/>
          </a:p>
          <a:p>
            <a:pPr marL="1657350" lvl="3" indent="-285750">
              <a:lnSpc>
                <a:spcPct val="150000"/>
              </a:lnSpc>
              <a:buFont typeface="Arial" panose="020B0604020202020204" pitchFamily="34" charset="0"/>
              <a:buChar char="•"/>
            </a:pPr>
            <a:r>
              <a:rPr lang="en-US" altLang="zh-CN" sz="1600" dirty="0"/>
              <a:t>t</a:t>
            </a:r>
            <a:r>
              <a:rPr lang="zh-CN" altLang="en-US" sz="1600" dirty="0"/>
              <a:t>统计 </a:t>
            </a:r>
            <a:r>
              <a:rPr lang="en-US" altLang="zh-CN" sz="1600" dirty="0"/>
              <a:t>&lt; DF</a:t>
            </a:r>
            <a:r>
              <a:rPr lang="zh-CN" altLang="en-US" sz="1600" dirty="0"/>
              <a:t>临界值，拒绝</a:t>
            </a:r>
            <a:r>
              <a:rPr lang="en-US" altLang="zh-CN" sz="1600" dirty="0" err="1"/>
              <a:t>H0</a:t>
            </a:r>
            <a:r>
              <a:rPr lang="zh-CN" altLang="en-US" sz="1600" dirty="0"/>
              <a:t>，序列不存在单位根（平稳）</a:t>
            </a:r>
            <a:endParaRPr lang="en-US" altLang="zh-CN" sz="1600" dirty="0"/>
          </a:p>
          <a:p>
            <a:pPr marL="1657350" lvl="3" indent="-285750">
              <a:lnSpc>
                <a:spcPct val="150000"/>
              </a:lnSpc>
              <a:buFont typeface="Arial" panose="020B0604020202020204" pitchFamily="34" charset="0"/>
              <a:buChar char="•"/>
            </a:pPr>
            <a:r>
              <a:rPr lang="en-US" altLang="zh-CN" sz="1600" dirty="0"/>
              <a:t>t</a:t>
            </a:r>
            <a:r>
              <a:rPr lang="zh-CN" altLang="en-US" sz="1600" dirty="0"/>
              <a:t>统计 ≥</a:t>
            </a:r>
            <a:r>
              <a:rPr lang="en-US" altLang="zh-CN" sz="1600" dirty="0"/>
              <a:t> DF</a:t>
            </a:r>
            <a:r>
              <a:rPr lang="zh-CN" altLang="en-US" sz="1600" dirty="0"/>
              <a:t>临界值，接受</a:t>
            </a:r>
            <a:r>
              <a:rPr lang="en-US" altLang="zh-CN" sz="1600" dirty="0" err="1"/>
              <a:t>H0</a:t>
            </a:r>
            <a:r>
              <a:rPr lang="zh-CN" altLang="en-US" sz="1600" dirty="0"/>
              <a:t>，序列存在单位根（非平稳）</a:t>
            </a:r>
          </a:p>
        </p:txBody>
      </p:sp>
      <p:sp>
        <p:nvSpPr>
          <p:cNvPr id="8" name="文本框 7"/>
          <p:cNvSpPr txBox="1"/>
          <p:nvPr/>
        </p:nvSpPr>
        <p:spPr>
          <a:xfrm>
            <a:off x="356724" y="845734"/>
            <a:ext cx="1072142" cy="369332"/>
          </a:xfrm>
          <a:prstGeom prst="rect">
            <a:avLst/>
          </a:prstGeom>
          <a:solidFill>
            <a:srgbClr val="9C0308"/>
          </a:solidFill>
        </p:spPr>
        <p:txBody>
          <a:bodyPr wrap="square" rtlCol="0">
            <a:spAutoFit/>
          </a:bodyPr>
          <a:lstStyle/>
          <a:p>
            <a:pPr algn="ctr"/>
            <a:r>
              <a:rPr lang="zh-CN" altLang="en-US" dirty="0">
                <a:solidFill>
                  <a:schemeClr val="bg1"/>
                </a:solidFill>
              </a:rPr>
              <a:t>协  整</a:t>
            </a:r>
          </a:p>
        </p:txBody>
      </p:sp>
      <p:graphicFrame>
        <p:nvGraphicFramePr>
          <p:cNvPr id="15" name="Object 7"/>
          <p:cNvGraphicFramePr>
            <a:graphicFrameLocks noChangeAspect="1"/>
          </p:cNvGraphicFramePr>
          <p:nvPr/>
        </p:nvGraphicFramePr>
        <p:xfrm>
          <a:off x="5264175" y="1946107"/>
          <a:ext cx="1521142" cy="403932"/>
        </p:xfrm>
        <a:graphic>
          <a:graphicData uri="http://schemas.openxmlformats.org/presentationml/2006/ole">
            <mc:AlternateContent xmlns:mc="http://schemas.openxmlformats.org/markup-compatibility/2006">
              <mc:Choice xmlns:v="urn:schemas-microsoft-com:vml" Requires="v">
                <p:oleObj spid="_x0000_s4143" name="Equation" r:id="rId4" imgW="863280" imgH="228600" progId="Equation.DSMT4">
                  <p:embed/>
                </p:oleObj>
              </mc:Choice>
              <mc:Fallback>
                <p:oleObj name="Equation" r:id="rId4" imgW="86328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4175" y="1946107"/>
                        <a:ext cx="1521142" cy="403932"/>
                      </a:xfrm>
                      <a:prstGeom prst="rect">
                        <a:avLst/>
                      </a:prstGeom>
                      <a:noFill/>
                    </p:spPr>
                  </p:pic>
                </p:oleObj>
              </mc:Fallback>
            </mc:AlternateContent>
          </a:graphicData>
        </a:graphic>
      </p:graphicFrame>
      <p:graphicFrame>
        <p:nvGraphicFramePr>
          <p:cNvPr id="17" name="Object 12"/>
          <p:cNvGraphicFramePr>
            <a:graphicFrameLocks noChangeAspect="1"/>
          </p:cNvGraphicFramePr>
          <p:nvPr/>
        </p:nvGraphicFramePr>
        <p:xfrm>
          <a:off x="3680447" y="2528333"/>
          <a:ext cx="1210820" cy="738663"/>
        </p:xfrm>
        <a:graphic>
          <a:graphicData uri="http://schemas.openxmlformats.org/presentationml/2006/ole">
            <mc:AlternateContent xmlns:mc="http://schemas.openxmlformats.org/markup-compatibility/2006">
              <mc:Choice xmlns:v="urn:schemas-microsoft-com:vml" Requires="v">
                <p:oleObj spid="_x0000_s4144" name="MathType 5.0 Equation" r:id="rId6" imgW="799920" imgH="482400" progId="Equation.DSMT4">
                  <p:embed/>
                </p:oleObj>
              </mc:Choice>
              <mc:Fallback>
                <p:oleObj name="MathType 5.0 Equation" r:id="rId6" imgW="799920" imgH="4824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0447" y="2528333"/>
                        <a:ext cx="1210820" cy="738663"/>
                      </a:xfrm>
                      <a:prstGeom prst="rect">
                        <a:avLst/>
                      </a:prstGeom>
                      <a:noFill/>
                    </p:spPr>
                  </p:pic>
                </p:oleObj>
              </mc:Fallback>
            </mc:AlternateContent>
          </a:graphicData>
        </a:graphic>
      </p:graphicFrame>
      <p:graphicFrame>
        <p:nvGraphicFramePr>
          <p:cNvPr id="18" name="Object 14"/>
          <p:cNvGraphicFramePr>
            <a:graphicFrameLocks noChangeAspect="1"/>
          </p:cNvGraphicFramePr>
          <p:nvPr/>
        </p:nvGraphicFramePr>
        <p:xfrm>
          <a:off x="3626146" y="4002835"/>
          <a:ext cx="943936" cy="733597"/>
        </p:xfrm>
        <a:graphic>
          <a:graphicData uri="http://schemas.openxmlformats.org/presentationml/2006/ole">
            <mc:AlternateContent xmlns:mc="http://schemas.openxmlformats.org/markup-compatibility/2006">
              <mc:Choice xmlns:v="urn:schemas-microsoft-com:vml" Requires="v">
                <p:oleObj spid="_x0000_s4145" name="Equation" r:id="rId8" imgW="533160" imgH="444240" progId="Equation.DSMT4">
                  <p:embed/>
                </p:oleObj>
              </mc:Choice>
              <mc:Fallback>
                <p:oleObj name="Equation" r:id="rId8" imgW="533160" imgH="4442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26146" y="4002835"/>
                        <a:ext cx="943936" cy="733597"/>
                      </a:xfrm>
                      <a:prstGeom prst="rect">
                        <a:avLst/>
                      </a:prstGeom>
                      <a:noFill/>
                    </p:spPr>
                  </p:pic>
                </p:oleObj>
              </mc:Fallback>
            </mc:AlternateContent>
          </a:graphicData>
        </a:graphic>
      </p:graphicFrame>
      <p:grpSp>
        <p:nvGrpSpPr>
          <p:cNvPr id="2" name="组合 1"/>
          <p:cNvGrpSpPr/>
          <p:nvPr/>
        </p:nvGrpSpPr>
        <p:grpSpPr>
          <a:xfrm>
            <a:off x="2820162" y="3458236"/>
            <a:ext cx="2330489" cy="355893"/>
            <a:chOff x="1981976" y="3277316"/>
            <a:chExt cx="2330489" cy="355893"/>
          </a:xfrm>
        </p:grpSpPr>
        <p:graphicFrame>
          <p:nvGraphicFramePr>
            <p:cNvPr id="24" name="Object 6"/>
            <p:cNvGraphicFramePr>
              <a:graphicFrameLocks noChangeAspect="1"/>
            </p:cNvGraphicFramePr>
            <p:nvPr/>
          </p:nvGraphicFramePr>
          <p:xfrm>
            <a:off x="1981976" y="3279850"/>
            <a:ext cx="1075160" cy="353359"/>
          </p:xfrm>
          <a:graphic>
            <a:graphicData uri="http://schemas.openxmlformats.org/presentationml/2006/ole">
              <mc:AlternateContent xmlns:mc="http://schemas.openxmlformats.org/markup-compatibility/2006">
                <mc:Choice xmlns:v="urn:schemas-microsoft-com:vml" Requires="v">
                  <p:oleObj spid="_x0000_s4146" name="Equation" r:id="rId10" imgW="596880" imgH="228600" progId="Equation.DSMT4">
                    <p:embed/>
                  </p:oleObj>
                </mc:Choice>
                <mc:Fallback>
                  <p:oleObj name="Equation" r:id="rId10" imgW="59688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976" y="3279850"/>
                          <a:ext cx="1075160" cy="353359"/>
                        </a:xfrm>
                        <a:prstGeom prst="rect">
                          <a:avLst/>
                        </a:prstGeom>
                        <a:noFill/>
                      </p:spPr>
                    </p:pic>
                  </p:oleObj>
                </mc:Fallback>
              </mc:AlternateContent>
            </a:graphicData>
          </a:graphic>
        </p:graphicFrame>
        <p:graphicFrame>
          <p:nvGraphicFramePr>
            <p:cNvPr id="28" name="Object 12"/>
            <p:cNvGraphicFramePr>
              <a:graphicFrameLocks noChangeAspect="1"/>
            </p:cNvGraphicFramePr>
            <p:nvPr/>
          </p:nvGraphicFramePr>
          <p:xfrm>
            <a:off x="3259928" y="3277316"/>
            <a:ext cx="1052537" cy="353359"/>
          </p:xfrm>
          <a:graphic>
            <a:graphicData uri="http://schemas.openxmlformats.org/presentationml/2006/ole">
              <mc:AlternateContent xmlns:mc="http://schemas.openxmlformats.org/markup-compatibility/2006">
                <mc:Choice xmlns:v="urn:schemas-microsoft-com:vml" Requires="v">
                  <p:oleObj spid="_x0000_s4147" name="Equation" r:id="rId12" imgW="583920" imgH="228600" progId="Equation.DSMT4">
                    <p:embed/>
                  </p:oleObj>
                </mc:Choice>
                <mc:Fallback>
                  <p:oleObj name="Equation" r:id="rId12" imgW="58392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59928" y="3277316"/>
                          <a:ext cx="1052537" cy="353359"/>
                        </a:xfrm>
                        <a:prstGeom prst="rect">
                          <a:avLst/>
                        </a:prstGeom>
                        <a:noFill/>
                      </p:spPr>
                    </p:pic>
                  </p:oleObj>
                </mc:Fallback>
              </mc:AlternateContent>
            </a:graphicData>
          </a:graphic>
        </p:graphicFrame>
      </p:grpSp>
    </p:spTree>
    <p:extLst>
      <p:ext uri="{BB962C8B-B14F-4D97-AF65-F5344CB8AC3E}">
        <p14:creationId xmlns:p14="http://schemas.microsoft.com/office/powerpoint/2010/main" val="1082808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7181" y="1127133"/>
            <a:ext cx="11335127" cy="526297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t>一些资料参考</a:t>
            </a:r>
            <a:endParaRPr lang="en-US" altLang="zh-CN" sz="1600" dirty="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endParaRPr lang="en-US" altLang="zh-CN" sz="1600" dirty="0"/>
          </a:p>
          <a:p>
            <a:pPr>
              <a:lnSpc>
                <a:spcPct val="150000"/>
              </a:lnSpc>
            </a:pPr>
            <a:endParaRPr lang="en-US" altLang="zh-CN" sz="1600" dirty="0"/>
          </a:p>
          <a:p>
            <a:pPr marL="285750" indent="-285750">
              <a:lnSpc>
                <a:spcPct val="150000"/>
              </a:lnSpc>
              <a:buFont typeface="Arial" panose="020B0604020202020204" pitchFamily="34" charset="0"/>
              <a:buChar char="•"/>
            </a:pPr>
            <a:endParaRPr lang="zh-CN" altLang="en-US" sz="1600"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430316" y="1245579"/>
            <a:ext cx="7211716" cy="5071805"/>
          </a:xfrm>
          <a:prstGeom prst="rect">
            <a:avLst/>
          </a:prstGeom>
          <a:noFill/>
        </p:spPr>
      </p:pic>
      <p:sp>
        <p:nvSpPr>
          <p:cNvPr id="11" name="标题 10"/>
          <p:cNvSpPr>
            <a:spLocks noGrp="1"/>
          </p:cNvSpPr>
          <p:nvPr>
            <p:ph type="title"/>
          </p:nvPr>
        </p:nvSpPr>
        <p:spPr>
          <a:xfrm>
            <a:off x="505970" y="0"/>
            <a:ext cx="10338100" cy="1072212"/>
          </a:xfrm>
        </p:spPr>
        <p:txBody>
          <a:bodyPr>
            <a:normAutofit/>
          </a:bodyPr>
          <a:lstStyle/>
          <a:p>
            <a:r>
              <a:rPr lang="zh-CN" altLang="en-US" sz="2400" dirty="0"/>
              <a:t>单变量协整配对</a:t>
            </a:r>
          </a:p>
        </p:txBody>
      </p:sp>
    </p:spTree>
    <p:extLst>
      <p:ext uri="{BB962C8B-B14F-4D97-AF65-F5344CB8AC3E}">
        <p14:creationId xmlns:p14="http://schemas.microsoft.com/office/powerpoint/2010/main" val="1169268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a:t>单变量协整配对</a:t>
            </a:r>
          </a:p>
        </p:txBody>
      </p:sp>
      <p:sp>
        <p:nvSpPr>
          <p:cNvPr id="6" name="文本框 5"/>
          <p:cNvSpPr txBox="1"/>
          <p:nvPr/>
        </p:nvSpPr>
        <p:spPr>
          <a:xfrm>
            <a:off x="373224" y="1398529"/>
            <a:ext cx="11335127" cy="3046988"/>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en-US" altLang="zh-CN" sz="1600" dirty="0"/>
              <a:t>2. </a:t>
            </a:r>
            <a:r>
              <a:rPr lang="zh-CN" altLang="en-US" sz="1600" dirty="0"/>
              <a:t>协整检验：</a:t>
            </a:r>
            <a:endParaRPr lang="en-US" altLang="zh-CN" sz="1600" dirty="0"/>
          </a:p>
          <a:p>
            <a:pPr marL="742950" lvl="1" indent="-285750">
              <a:lnSpc>
                <a:spcPct val="150000"/>
              </a:lnSpc>
              <a:buFont typeface="Arial" panose="020B0604020202020204" pitchFamily="34" charset="0"/>
              <a:buChar char="•"/>
            </a:pPr>
            <a:r>
              <a:rPr lang="zh-CN" altLang="en-US" sz="1600" dirty="0"/>
              <a:t>意义：评估变量的均衡关系。虽然可能资产的价格序列是非平稳的，但它们的</a:t>
            </a:r>
            <a:r>
              <a:rPr lang="zh-CN" altLang="en-US" sz="1600" b="1" dirty="0"/>
              <a:t>线性组合可以是平稳的</a:t>
            </a:r>
            <a:r>
              <a:rPr lang="zh-CN" altLang="en-US" sz="1600" dirty="0"/>
              <a:t>。当多个非平稳变量之间具有协整性时，由这些变量建立的回归模型才有意义，所以协整检验是</a:t>
            </a:r>
            <a:r>
              <a:rPr lang="zh-CN" altLang="en-US" sz="1600" b="1" dirty="0"/>
              <a:t>区别真实回归与伪回归的有效方法</a:t>
            </a:r>
            <a:endParaRPr lang="en-US" altLang="zh-CN" sz="1600" b="1" dirty="0"/>
          </a:p>
          <a:p>
            <a:pPr marL="742950" lvl="1" indent="-285750">
              <a:lnSpc>
                <a:spcPct val="150000"/>
              </a:lnSpc>
              <a:buFont typeface="Arial" panose="020B0604020202020204" pitchFamily="34" charset="0"/>
              <a:buChar char="•"/>
            </a:pPr>
            <a:r>
              <a:rPr lang="zh-CN" altLang="en-US" sz="1600" dirty="0"/>
              <a:t>定义：两个序列                     ，                                      ，存在一组非零常数                ，使得</a:t>
            </a:r>
            <a:endParaRPr lang="en-US" altLang="zh-CN" sz="1600" dirty="0"/>
          </a:p>
          <a:p>
            <a:pPr marL="742950" lvl="1" indent="-285750">
              <a:lnSpc>
                <a:spcPct val="150000"/>
              </a:lnSpc>
              <a:buFont typeface="Arial" panose="020B0604020202020204" pitchFamily="34" charset="0"/>
              <a:buChar char="•"/>
            </a:pPr>
            <a:r>
              <a:rPr lang="zh-CN" altLang="en-US" sz="1600" b="1" dirty="0"/>
              <a:t>举例：</a:t>
            </a:r>
            <a:r>
              <a:rPr lang="en-US" altLang="zh-CN" sz="1600" b="1" dirty="0" err="1"/>
              <a:t>EG</a:t>
            </a:r>
            <a:r>
              <a:rPr lang="zh-CN" altLang="en-US" sz="1600" b="1" dirty="0"/>
              <a:t>两步法</a:t>
            </a:r>
            <a:endParaRPr lang="en-US" altLang="zh-CN" sz="1600" b="1" dirty="0"/>
          </a:p>
          <a:p>
            <a:pPr marL="742950" lvl="1" indent="-285750">
              <a:lnSpc>
                <a:spcPct val="150000"/>
              </a:lnSpc>
              <a:buFont typeface="Arial" panose="020B0604020202020204" pitchFamily="34" charset="0"/>
              <a:buChar char="•"/>
            </a:pPr>
            <a:endParaRPr lang="en-US" altLang="zh-CN" sz="1600" dirty="0"/>
          </a:p>
          <a:p>
            <a:pPr marL="1200150" lvl="2" indent="-285750">
              <a:lnSpc>
                <a:spcPct val="150000"/>
              </a:lnSpc>
              <a:buFont typeface="Arial" panose="020B0604020202020204" pitchFamily="34" charset="0"/>
              <a:buChar char="•"/>
            </a:pPr>
            <a:r>
              <a:rPr lang="zh-CN" altLang="en-US" sz="1600" dirty="0"/>
              <a:t>第一步：对上述模型回归得到残差序列</a:t>
            </a:r>
            <a:endParaRPr lang="en-US" altLang="zh-CN" sz="1600" dirty="0"/>
          </a:p>
          <a:p>
            <a:pPr marL="1200150" lvl="2" indent="-285750">
              <a:lnSpc>
                <a:spcPct val="150000"/>
              </a:lnSpc>
              <a:buFont typeface="Arial" panose="020B0604020202020204" pitchFamily="34" charset="0"/>
              <a:buChar char="•"/>
            </a:pPr>
            <a:r>
              <a:rPr lang="zh-CN" altLang="en-US" sz="1600" dirty="0"/>
              <a:t>第二步：检验残差的平稳性，平稳则 说明序列</a:t>
            </a:r>
            <a:r>
              <a:rPr lang="en-US" altLang="zh-CN" sz="1600" dirty="0"/>
              <a:t>X</a:t>
            </a:r>
            <a:r>
              <a:rPr lang="zh-CN" altLang="en-US" sz="1600" dirty="0"/>
              <a:t>与</a:t>
            </a:r>
            <a:r>
              <a:rPr lang="en-US" altLang="zh-CN" sz="1600" dirty="0"/>
              <a:t>Y</a:t>
            </a:r>
            <a:r>
              <a:rPr lang="zh-CN" altLang="en-US" sz="1600" dirty="0"/>
              <a:t>是协整的，反之则不是协整的</a:t>
            </a:r>
            <a:endParaRPr lang="en-US" altLang="zh-CN" sz="1600" dirty="0"/>
          </a:p>
        </p:txBody>
      </p:sp>
      <p:sp>
        <p:nvSpPr>
          <p:cNvPr id="8" name="文本框 7"/>
          <p:cNvSpPr txBox="1"/>
          <p:nvPr/>
        </p:nvSpPr>
        <p:spPr>
          <a:xfrm>
            <a:off x="372765" y="1056170"/>
            <a:ext cx="1072142" cy="369332"/>
          </a:xfrm>
          <a:prstGeom prst="rect">
            <a:avLst/>
          </a:prstGeom>
          <a:solidFill>
            <a:srgbClr val="9C0308"/>
          </a:solidFill>
        </p:spPr>
        <p:txBody>
          <a:bodyPr wrap="square" rtlCol="0">
            <a:spAutoFit/>
          </a:bodyPr>
          <a:lstStyle/>
          <a:p>
            <a:pPr algn="ctr"/>
            <a:r>
              <a:rPr lang="zh-CN" altLang="en-US" dirty="0">
                <a:solidFill>
                  <a:schemeClr val="bg1"/>
                </a:solidFill>
              </a:rPr>
              <a:t>步  骤</a:t>
            </a:r>
          </a:p>
        </p:txBody>
      </p:sp>
      <p:graphicFrame>
        <p:nvGraphicFramePr>
          <p:cNvPr id="12" name="Object 14"/>
          <p:cNvGraphicFramePr>
            <a:graphicFrameLocks noChangeAspect="1"/>
          </p:cNvGraphicFramePr>
          <p:nvPr/>
        </p:nvGraphicFramePr>
        <p:xfrm>
          <a:off x="2671101" y="2595544"/>
          <a:ext cx="958904" cy="348168"/>
        </p:xfrm>
        <a:graphic>
          <a:graphicData uri="http://schemas.openxmlformats.org/presentationml/2006/ole">
            <mc:AlternateContent xmlns:mc="http://schemas.openxmlformats.org/markup-compatibility/2006">
              <mc:Choice xmlns:v="urn:schemas-microsoft-com:vml" Requires="v">
                <p:oleObj spid="_x0000_s5167" name="Equation" r:id="rId4" imgW="698400" imgH="253800" progId="Equation.DSMT4">
                  <p:embed/>
                </p:oleObj>
              </mc:Choice>
              <mc:Fallback>
                <p:oleObj name="Equation" r:id="rId4" imgW="69840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1101" y="2595544"/>
                        <a:ext cx="958904" cy="348168"/>
                      </a:xfrm>
                      <a:prstGeom prst="rect">
                        <a:avLst/>
                      </a:prstGeom>
                      <a:noFill/>
                      <a:ln>
                        <a:noFill/>
                      </a:ln>
                      <a:effectLst/>
                    </p:spPr>
                  </p:pic>
                </p:oleObj>
              </mc:Fallback>
            </mc:AlternateContent>
          </a:graphicData>
        </a:graphic>
      </p:graphicFrame>
      <p:graphicFrame>
        <p:nvGraphicFramePr>
          <p:cNvPr id="13" name="Object 8"/>
          <p:cNvGraphicFramePr>
            <a:graphicFrameLocks noChangeAspect="1"/>
          </p:cNvGraphicFramePr>
          <p:nvPr/>
        </p:nvGraphicFramePr>
        <p:xfrm>
          <a:off x="3751664" y="2563898"/>
          <a:ext cx="1755183" cy="367443"/>
        </p:xfrm>
        <a:graphic>
          <a:graphicData uri="http://schemas.openxmlformats.org/presentationml/2006/ole">
            <mc:AlternateContent xmlns:mc="http://schemas.openxmlformats.org/markup-compatibility/2006">
              <mc:Choice xmlns:v="urn:schemas-microsoft-com:vml" Requires="v">
                <p:oleObj spid="_x0000_s5168" name="Equation" r:id="rId6" imgW="1091880" imgH="228600" progId="Equation.DSMT4">
                  <p:embed/>
                </p:oleObj>
              </mc:Choice>
              <mc:Fallback>
                <p:oleObj name="Equation" r:id="rId6" imgW="109188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1664" y="2563898"/>
                        <a:ext cx="1755183" cy="367443"/>
                      </a:xfrm>
                      <a:prstGeom prst="rect">
                        <a:avLst/>
                      </a:prstGeom>
                      <a:noFill/>
                    </p:spPr>
                  </p:pic>
                </p:oleObj>
              </mc:Fallback>
            </mc:AlternateContent>
          </a:graphicData>
        </a:graphic>
      </p:graphicFrame>
      <p:graphicFrame>
        <p:nvGraphicFramePr>
          <p:cNvPr id="14" name="Object 11"/>
          <p:cNvGraphicFramePr>
            <a:graphicFrameLocks noChangeAspect="1"/>
          </p:cNvGraphicFramePr>
          <p:nvPr/>
        </p:nvGraphicFramePr>
        <p:xfrm>
          <a:off x="7395444" y="2556582"/>
          <a:ext cx="799131" cy="380939"/>
        </p:xfrm>
        <a:graphic>
          <a:graphicData uri="http://schemas.openxmlformats.org/presentationml/2006/ole">
            <mc:AlternateContent xmlns:mc="http://schemas.openxmlformats.org/markup-compatibility/2006">
              <mc:Choice xmlns:v="urn:schemas-microsoft-com:vml" Requires="v">
                <p:oleObj spid="_x0000_s5169" name="Equation" r:id="rId8" imgW="355320" imgH="228600" progId="Equation.DSMT4">
                  <p:embed/>
                </p:oleObj>
              </mc:Choice>
              <mc:Fallback>
                <p:oleObj name="Equation" r:id="rId8" imgW="35532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95444" y="2556582"/>
                        <a:ext cx="799131" cy="380939"/>
                      </a:xfrm>
                      <a:prstGeom prst="rect">
                        <a:avLst/>
                      </a:prstGeom>
                      <a:noFill/>
                    </p:spPr>
                  </p:pic>
                </p:oleObj>
              </mc:Fallback>
            </mc:AlternateContent>
          </a:graphicData>
        </a:graphic>
      </p:graphicFrame>
      <p:graphicFrame>
        <p:nvGraphicFramePr>
          <p:cNvPr id="16" name="Object 13"/>
          <p:cNvGraphicFramePr>
            <a:graphicFrameLocks noChangeAspect="1"/>
          </p:cNvGraphicFramePr>
          <p:nvPr/>
        </p:nvGraphicFramePr>
        <p:xfrm>
          <a:off x="8775384" y="2556582"/>
          <a:ext cx="1866232" cy="359821"/>
        </p:xfrm>
        <a:graphic>
          <a:graphicData uri="http://schemas.openxmlformats.org/presentationml/2006/ole">
            <mc:AlternateContent xmlns:mc="http://schemas.openxmlformats.org/markup-compatibility/2006">
              <mc:Choice xmlns:v="urn:schemas-microsoft-com:vml" Requires="v">
                <p:oleObj spid="_x0000_s5170" name="Equation" r:id="rId10" imgW="1091880" imgH="228600" progId="Equation.DSMT4">
                  <p:embed/>
                </p:oleObj>
              </mc:Choice>
              <mc:Fallback>
                <p:oleObj name="Equation" r:id="rId10" imgW="109188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75384" y="2556582"/>
                        <a:ext cx="1866232" cy="359821"/>
                      </a:xfrm>
                      <a:prstGeom prst="rect">
                        <a:avLst/>
                      </a:prstGeom>
                      <a:noFill/>
                    </p:spPr>
                  </p:pic>
                </p:oleObj>
              </mc:Fallback>
            </mc:AlternateContent>
          </a:graphicData>
        </a:graphic>
      </p:graphicFrame>
      <p:graphicFrame>
        <p:nvGraphicFramePr>
          <p:cNvPr id="19" name="Object 11"/>
          <p:cNvGraphicFramePr>
            <a:graphicFrameLocks noChangeAspect="1"/>
          </p:cNvGraphicFramePr>
          <p:nvPr/>
        </p:nvGraphicFramePr>
        <p:xfrm>
          <a:off x="4549042" y="3176739"/>
          <a:ext cx="2358163" cy="444244"/>
        </p:xfrm>
        <a:graphic>
          <a:graphicData uri="http://schemas.openxmlformats.org/presentationml/2006/ole">
            <mc:AlternateContent xmlns:mc="http://schemas.openxmlformats.org/markup-compatibility/2006">
              <mc:Choice xmlns:v="urn:schemas-microsoft-com:vml" Requires="v">
                <p:oleObj spid="_x0000_s5171" name="Equation" r:id="rId12" imgW="1054080" imgH="228600" progId="Equation.DSMT4">
                  <p:embed/>
                </p:oleObj>
              </mc:Choice>
              <mc:Fallback>
                <p:oleObj name="Equation" r:id="rId12" imgW="105408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49042" y="3176739"/>
                        <a:ext cx="2358163" cy="444244"/>
                      </a:xfrm>
                      <a:prstGeom prst="rect">
                        <a:avLst/>
                      </a:prstGeom>
                      <a:noFill/>
                    </p:spPr>
                  </p:pic>
                </p:oleObj>
              </mc:Fallback>
            </mc:AlternateContent>
          </a:graphicData>
        </a:graphic>
      </p:graphicFrame>
      <p:sp>
        <p:nvSpPr>
          <p:cNvPr id="20" name="文本框 19"/>
          <p:cNvSpPr txBox="1"/>
          <p:nvPr/>
        </p:nvSpPr>
        <p:spPr>
          <a:xfrm>
            <a:off x="389553" y="5135159"/>
            <a:ext cx="11335127" cy="830997"/>
          </a:xfrm>
          <a:prstGeom prst="rect">
            <a:avLst/>
          </a:prstGeom>
          <a:solidFill>
            <a:schemeClr val="bg2">
              <a:lumMod val="90000"/>
            </a:schemeClr>
          </a:solidFill>
          <a:ln w="19050">
            <a:noFill/>
            <a:prstDash val="sysDash"/>
          </a:ln>
        </p:spPr>
        <p:txBody>
          <a:bodyPr wrap="square" rtlCol="0">
            <a:spAutoFit/>
          </a:bodyPr>
          <a:lstStyle/>
          <a:p>
            <a:pPr marL="285750" indent="-285750">
              <a:lnSpc>
                <a:spcPct val="150000"/>
              </a:lnSpc>
              <a:buFont typeface="Arial" panose="020B0604020202020204" pitchFamily="34" charset="0"/>
              <a:buChar char="•"/>
            </a:pPr>
            <a:r>
              <a:rPr lang="en-US" altLang="zh-CN" sz="1600" dirty="0"/>
              <a:t>Python</a:t>
            </a:r>
            <a:r>
              <a:rPr lang="zh-CN" altLang="en-US" sz="1600" dirty="0"/>
              <a:t>代码请参考</a:t>
            </a:r>
            <a:r>
              <a:rPr lang="en-US" altLang="zh-CN" sz="1600" dirty="0"/>
              <a:t>2018</a:t>
            </a:r>
            <a:r>
              <a:rPr lang="zh-CN" altLang="en-US" sz="1600" dirty="0"/>
              <a:t>年统计套利内培文件</a:t>
            </a:r>
            <a:endParaRPr lang="en-US" altLang="zh-CN" sz="1600" dirty="0"/>
          </a:p>
          <a:p>
            <a:pPr marL="285750" indent="-285750">
              <a:lnSpc>
                <a:spcPct val="150000"/>
              </a:lnSpc>
              <a:buFont typeface="Arial" panose="020B0604020202020204" pitchFamily="34" charset="0"/>
              <a:buChar char="•"/>
            </a:pPr>
            <a:r>
              <a:rPr lang="zh-CN" altLang="en-US" sz="1600" dirty="0"/>
              <a:t>或公众号“</a:t>
            </a:r>
            <a:r>
              <a:rPr lang="en-US" altLang="zh-CN" sz="1600" dirty="0" err="1"/>
              <a:t>PHBS</a:t>
            </a:r>
            <a:r>
              <a:rPr lang="zh-CN" altLang="en-US" sz="1600" dirty="0"/>
              <a:t>量化交易”文章：</a:t>
            </a:r>
            <a:r>
              <a:rPr lang="en-US" altLang="zh-CN" sz="1600" dirty="0"/>
              <a:t>【2018</a:t>
            </a:r>
            <a:r>
              <a:rPr lang="zh-CN" altLang="en-US" sz="1600" dirty="0"/>
              <a:t>内培系列</a:t>
            </a:r>
            <a:r>
              <a:rPr lang="en-US" altLang="zh-CN" sz="1600" dirty="0"/>
              <a:t>】</a:t>
            </a:r>
            <a:r>
              <a:rPr lang="zh-CN" altLang="en-US" sz="1600" dirty="0"/>
              <a:t>统计套利。附链接如下：</a:t>
            </a:r>
            <a:r>
              <a:rPr lang="zh-CN" altLang="en-US" sz="1600" dirty="0">
                <a:hlinkClick r:id="rId14"/>
              </a:rPr>
              <a:t>点这里</a:t>
            </a:r>
            <a:endParaRPr lang="en-US" altLang="zh-CN" sz="1600" dirty="0"/>
          </a:p>
        </p:txBody>
      </p:sp>
    </p:spTree>
    <p:extLst>
      <p:ext uri="{BB962C8B-B14F-4D97-AF65-F5344CB8AC3E}">
        <p14:creationId xmlns:p14="http://schemas.microsoft.com/office/powerpoint/2010/main" val="529320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9842758" y="5269447"/>
            <a:ext cx="1471464" cy="526943"/>
          </a:xfrm>
          <a:prstGeom prst="rect">
            <a:avLst/>
          </a:prstGeom>
        </p:spPr>
      </p:pic>
      <p:sp>
        <p:nvSpPr>
          <p:cNvPr id="13" name="矩形 12"/>
          <p:cNvSpPr/>
          <p:nvPr/>
        </p:nvSpPr>
        <p:spPr>
          <a:xfrm>
            <a:off x="1228750" y="5696521"/>
            <a:ext cx="8829650" cy="624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61251" y="874640"/>
            <a:ext cx="11335127" cy="5539978"/>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b="1" dirty="0"/>
              <a:t>预选：</a:t>
            </a:r>
            <a:r>
              <a:rPr lang="zh-CN" altLang="en-US" sz="1600" dirty="0"/>
              <a:t>股票对，工商银行（</a:t>
            </a:r>
            <a:r>
              <a:rPr lang="en-US" altLang="zh-CN" sz="1600" dirty="0" err="1"/>
              <a:t>601398.XSHG</a:t>
            </a:r>
            <a:r>
              <a:rPr lang="zh-CN" altLang="en-US" sz="1600" dirty="0"/>
              <a:t>）和中国银行（</a:t>
            </a:r>
            <a:r>
              <a:rPr lang="en-US" altLang="zh-CN" sz="1600" dirty="0" err="1"/>
              <a:t>601988.XSHG</a:t>
            </a:r>
            <a:r>
              <a:rPr lang="zh-CN" altLang="en-US" sz="1600" dirty="0"/>
              <a:t>）</a:t>
            </a:r>
            <a:endParaRPr lang="en-US" altLang="zh-CN" sz="1600" dirty="0"/>
          </a:p>
          <a:p>
            <a:pPr marL="285750" indent="-285750">
              <a:lnSpc>
                <a:spcPct val="150000"/>
              </a:lnSpc>
              <a:buFont typeface="Arial" panose="020B0604020202020204" pitchFamily="34" charset="0"/>
              <a:buChar char="•"/>
            </a:pPr>
            <a:r>
              <a:rPr lang="zh-CN" altLang="en-US" sz="1600" b="1" dirty="0"/>
              <a:t>可交易性（协整检验）：</a:t>
            </a:r>
            <a:endParaRPr lang="en-US" altLang="zh-CN" sz="1600" b="1" dirty="0"/>
          </a:p>
          <a:p>
            <a:pPr marL="742950" lvl="1" indent="-285750">
              <a:lnSpc>
                <a:spcPct val="150000"/>
              </a:lnSpc>
              <a:buFont typeface="Arial" panose="020B0604020202020204" pitchFamily="34" charset="0"/>
              <a:buChar char="•"/>
            </a:pPr>
            <a:r>
              <a:rPr lang="zh-CN" altLang="en-US" sz="1600" dirty="0"/>
              <a:t>对两只股票</a:t>
            </a:r>
            <a:r>
              <a:rPr lang="en-US" altLang="zh-CN" sz="1600" dirty="0"/>
              <a:t>z-score </a:t>
            </a:r>
            <a:r>
              <a:rPr lang="zh-CN" altLang="en-US" sz="1600" dirty="0"/>
              <a:t>的价格分别取对数，进行</a:t>
            </a:r>
            <a:r>
              <a:rPr lang="en-US" altLang="zh-CN" sz="1600" dirty="0" err="1"/>
              <a:t>ADF</a:t>
            </a:r>
            <a:r>
              <a:rPr lang="zh-CN" altLang="en-US" sz="1600" dirty="0"/>
              <a:t>检验，观察平稳性和单整阶数 </a:t>
            </a:r>
            <a:r>
              <a:rPr lang="zh-CN" altLang="en-US" sz="1600" b="1" dirty="0"/>
              <a:t> </a:t>
            </a:r>
            <a:r>
              <a:rPr lang="en-US" altLang="zh-CN" sz="1600" b="1" dirty="0"/>
              <a:t>=&gt; </a:t>
            </a:r>
            <a:r>
              <a:rPr lang="zh-CN" altLang="en-US" sz="1600" dirty="0"/>
              <a:t>都为一阶单整</a:t>
            </a:r>
            <a:endParaRPr lang="en-US" altLang="zh-CN" sz="1600" dirty="0"/>
          </a:p>
          <a:p>
            <a:pPr marL="742950" lvl="1" indent="-285750">
              <a:lnSpc>
                <a:spcPct val="150000"/>
              </a:lnSpc>
              <a:buFont typeface="Arial" panose="020B0604020202020204" pitchFamily="34" charset="0"/>
              <a:buChar char="•"/>
            </a:pPr>
            <a:r>
              <a:rPr lang="zh-CN" altLang="en-US" sz="1600" dirty="0"/>
              <a:t>对两只股票的价格进行</a:t>
            </a:r>
            <a:r>
              <a:rPr lang="en-US" altLang="zh-CN" sz="1600" dirty="0" err="1"/>
              <a:t>OLS</a:t>
            </a:r>
            <a:r>
              <a:rPr lang="zh-CN" altLang="en-US" sz="1600" dirty="0"/>
              <a:t>线性回归  </a:t>
            </a:r>
            <a:r>
              <a:rPr lang="en-US" altLang="zh-CN" sz="1600" b="1" dirty="0"/>
              <a:t>=&gt; </a:t>
            </a:r>
            <a:r>
              <a:rPr lang="zh-CN" altLang="en-US" sz="1600" dirty="0"/>
              <a:t>拟合的结果是 </a:t>
            </a:r>
            <a:r>
              <a:rPr lang="en-US" altLang="zh-CN" sz="1600" dirty="0"/>
              <a:t>Y=−</a:t>
            </a:r>
            <a:r>
              <a:rPr lang="en-US" altLang="zh-CN" sz="1600" dirty="0" err="1"/>
              <a:t>0.7248+0.9938⋅X</a:t>
            </a:r>
            <a:endParaRPr lang="en-US" altLang="zh-CN" sz="1600" dirty="0"/>
          </a:p>
          <a:p>
            <a:pPr marL="742950" lvl="1" indent="-285750">
              <a:lnSpc>
                <a:spcPct val="150000"/>
              </a:lnSpc>
              <a:buFont typeface="Arial" panose="020B0604020202020204" pitchFamily="34" charset="0"/>
              <a:buChar char="•"/>
            </a:pPr>
            <a:r>
              <a:rPr lang="zh-CN" altLang="en-US" sz="1600" dirty="0"/>
              <a:t>对序列</a:t>
            </a:r>
            <a:r>
              <a:rPr lang="en-US" altLang="zh-CN" sz="1600" dirty="0"/>
              <a:t>Y-</a:t>
            </a:r>
            <a:r>
              <a:rPr lang="en-US" altLang="zh-CN" sz="1600" dirty="0" err="1"/>
              <a:t>0.9938X</a:t>
            </a:r>
            <a:r>
              <a:rPr lang="zh-CN" altLang="en-US" sz="1600" dirty="0"/>
              <a:t>进行单位根检验数 </a:t>
            </a:r>
            <a:r>
              <a:rPr lang="zh-CN" altLang="en-US" sz="1600" b="1" dirty="0"/>
              <a:t> </a:t>
            </a:r>
            <a:r>
              <a:rPr lang="en-US" altLang="zh-CN" sz="1600" b="1" dirty="0"/>
              <a:t>=&gt; </a:t>
            </a:r>
            <a:r>
              <a:rPr lang="zh-CN" altLang="en-US" sz="1600" dirty="0"/>
              <a:t>残差非单位根，即序列平稳</a:t>
            </a:r>
            <a:endParaRPr lang="en-US" altLang="zh-CN" sz="1600" dirty="0"/>
          </a:p>
          <a:p>
            <a:pPr marL="285750" indent="-285750">
              <a:lnSpc>
                <a:spcPct val="150000"/>
              </a:lnSpc>
              <a:buFont typeface="Arial" panose="020B0604020202020204" pitchFamily="34" charset="0"/>
              <a:buChar char="•"/>
            </a:pPr>
            <a:r>
              <a:rPr lang="zh-CN" altLang="en-US" sz="1600" b="1" dirty="0"/>
              <a:t>设定交易策略：</a:t>
            </a:r>
            <a:endParaRPr lang="en-US" altLang="zh-CN" sz="1600" b="1" dirty="0"/>
          </a:p>
          <a:p>
            <a:pPr marL="742950" lvl="1" indent="-285750">
              <a:lnSpc>
                <a:spcPct val="150000"/>
              </a:lnSpc>
              <a:buFont typeface="Arial" panose="020B0604020202020204" pitchFamily="34" charset="0"/>
              <a:buChar char="•"/>
            </a:pPr>
            <a:r>
              <a:rPr lang="zh-CN" altLang="en-US" sz="1600" dirty="0"/>
              <a:t>𝑠𝑝𝑟𝑒𝑎𝑑𝑡 </a:t>
            </a:r>
            <a:r>
              <a:rPr lang="en-US" altLang="zh-CN" sz="1600" dirty="0"/>
              <a:t>- </a:t>
            </a:r>
            <a:r>
              <a:rPr lang="zh-CN" altLang="en-US" sz="1600" dirty="0"/>
              <a:t>均值）</a:t>
            </a:r>
            <a:r>
              <a:rPr lang="en-US" altLang="zh-CN" sz="1600" dirty="0"/>
              <a:t>/</a:t>
            </a:r>
            <a:r>
              <a:rPr lang="zh-CN" altLang="en-US" sz="1600" dirty="0"/>
              <a:t>标准差，𝑠𝑝𝑟𝑒𝑎𝑑𝑡 </a:t>
            </a:r>
            <a:r>
              <a:rPr lang="en-US" altLang="zh-CN" sz="1600" dirty="0"/>
              <a:t>=  Y – </a:t>
            </a:r>
            <a:r>
              <a:rPr lang="en-US" altLang="zh-CN" sz="1600" dirty="0" err="1"/>
              <a:t>0.9938X</a:t>
            </a:r>
            <a:endParaRPr lang="en-US" altLang="zh-CN" sz="1600" dirty="0"/>
          </a:p>
          <a:p>
            <a:pPr marL="742950" lvl="1" indent="-285750">
              <a:lnSpc>
                <a:spcPct val="150000"/>
              </a:lnSpc>
              <a:buFont typeface="Arial" panose="020B0604020202020204" pitchFamily="34" charset="0"/>
              <a:buChar char="•"/>
            </a:pPr>
            <a:r>
              <a:rPr lang="zh-CN" altLang="en-US" sz="1600" dirty="0"/>
              <a:t>定义建仓和清仓的阈值</a:t>
            </a:r>
            <a:endParaRPr lang="en-US" altLang="zh-CN" sz="1600" dirty="0"/>
          </a:p>
          <a:p>
            <a:pPr marL="742950" lvl="1" indent="-285750">
              <a:lnSpc>
                <a:spcPct val="150000"/>
              </a:lnSpc>
              <a:buFont typeface="Arial" panose="020B0604020202020204" pitchFamily="34" charset="0"/>
              <a:buChar char="•"/>
            </a:pPr>
            <a:r>
              <a:rPr lang="zh-CN" altLang="en-US" sz="1600" dirty="0"/>
              <a:t>将</a:t>
            </a:r>
            <a:r>
              <a:rPr lang="en-US" altLang="zh-CN" sz="1600" dirty="0"/>
              <a:t>z-score</a:t>
            </a:r>
            <a:r>
              <a:rPr lang="zh-CN" altLang="en-US" sz="1600" dirty="0"/>
              <a:t>与阈值比较</a:t>
            </a:r>
            <a:endParaRPr lang="en-US" altLang="zh-CN" sz="1600" dirty="0"/>
          </a:p>
          <a:p>
            <a:pPr marL="1200150" lvl="2" indent="-285750">
              <a:lnSpc>
                <a:spcPct val="150000"/>
              </a:lnSpc>
              <a:buFont typeface="Arial" panose="020B0604020202020204" pitchFamily="34" charset="0"/>
              <a:buChar char="•"/>
            </a:pPr>
            <a:r>
              <a:rPr lang="zh-CN" altLang="en-US" sz="1600" dirty="0"/>
              <a:t>建仓：</a:t>
            </a:r>
            <a:r>
              <a:rPr lang="en-US" altLang="zh-CN" sz="1600" dirty="0"/>
              <a:t>z-score &gt; </a:t>
            </a:r>
            <a:r>
              <a:rPr lang="zh-CN" altLang="en-US" sz="1600" dirty="0"/>
              <a:t>阈值时对</a:t>
            </a:r>
            <a:r>
              <a:rPr lang="en-US" altLang="zh-CN" sz="1600" dirty="0"/>
              <a:t>Y</a:t>
            </a:r>
            <a:r>
              <a:rPr lang="zh-CN" altLang="en-US" sz="1600" dirty="0"/>
              <a:t>正建仓，</a:t>
            </a:r>
            <a:r>
              <a:rPr lang="en-US" altLang="zh-CN" sz="1600" dirty="0"/>
              <a:t> z-score &lt; -</a:t>
            </a:r>
            <a:r>
              <a:rPr lang="zh-CN" altLang="en-US" sz="1600" dirty="0"/>
              <a:t>阈值时</a:t>
            </a:r>
            <a:r>
              <a:rPr lang="en-US" altLang="zh-CN" sz="1600" dirty="0"/>
              <a:t>Y</a:t>
            </a:r>
            <a:r>
              <a:rPr lang="zh-CN" altLang="en-US" sz="1600" dirty="0"/>
              <a:t>负建仓</a:t>
            </a:r>
            <a:endParaRPr lang="en-US" altLang="zh-CN" sz="1600" dirty="0"/>
          </a:p>
          <a:p>
            <a:pPr marL="1200150" lvl="2" indent="-285750">
              <a:lnSpc>
                <a:spcPct val="150000"/>
              </a:lnSpc>
              <a:buFont typeface="Arial" panose="020B0604020202020204" pitchFamily="34" charset="0"/>
              <a:buChar char="•"/>
            </a:pPr>
            <a:r>
              <a:rPr lang="zh-CN" altLang="en-US" sz="1600" dirty="0"/>
              <a:t>清仓：将</a:t>
            </a:r>
            <a:r>
              <a:rPr lang="en-US" altLang="zh-CN" sz="1600" dirty="0"/>
              <a:t>abs(z-score) </a:t>
            </a:r>
            <a:r>
              <a:rPr lang="zh-CN" altLang="en-US" sz="1600" dirty="0"/>
              <a:t>与收敛</a:t>
            </a:r>
            <a:r>
              <a:rPr lang="en-US" altLang="zh-CN" sz="1600" dirty="0"/>
              <a:t>/</a:t>
            </a:r>
            <a:r>
              <a:rPr lang="zh-CN" altLang="en-US" sz="1600" dirty="0"/>
              <a:t>发散清仓的阈值比较，决定是否清仓</a:t>
            </a:r>
            <a:endParaRPr lang="en-US" altLang="zh-CN" sz="1600" dirty="0"/>
          </a:p>
          <a:p>
            <a:pPr marL="742950" lvl="1" indent="-285750">
              <a:lnSpc>
                <a:spcPct val="150000"/>
              </a:lnSpc>
              <a:buFont typeface="Arial" panose="020B0604020202020204" pitchFamily="34" charset="0"/>
              <a:buChar char="•"/>
            </a:pPr>
            <a:r>
              <a:rPr lang="zh-CN" altLang="en-US" sz="1600" dirty="0"/>
              <a:t>关于套利组合的构建，参考上届对转换边界的设定方法：</a:t>
            </a:r>
            <a:endParaRPr lang="en-US" altLang="zh-CN" sz="1600" dirty="0"/>
          </a:p>
          <a:p>
            <a:pPr marL="1200150" lvl="2" indent="-285750">
              <a:lnSpc>
                <a:spcPct val="150000"/>
              </a:lnSpc>
              <a:buFont typeface="Arial" panose="020B0604020202020204" pitchFamily="34" charset="0"/>
              <a:buChar char="•"/>
            </a:pPr>
            <a:r>
              <a:rPr lang="zh-CN" altLang="en-US" sz="1600" dirty="0"/>
              <a:t>假设价差服从                                    ，则对</a:t>
            </a:r>
            <a:r>
              <a:rPr lang="en-US" altLang="zh-CN" sz="1600" dirty="0"/>
              <a:t>μ</a:t>
            </a:r>
            <a:r>
              <a:rPr lang="zh-CN" altLang="en-US" sz="1600" dirty="0"/>
              <a:t>，</a:t>
            </a:r>
            <a:r>
              <a:rPr lang="en-US" altLang="zh-CN" sz="1600" dirty="0"/>
              <a:t>L</a:t>
            </a:r>
            <a:r>
              <a:rPr lang="zh-CN" altLang="en-US" sz="1600" dirty="0"/>
              <a:t>，</a:t>
            </a:r>
            <a:r>
              <a:rPr lang="el-GR" altLang="zh-CN" sz="1600" dirty="0"/>
              <a:t> λ </a:t>
            </a:r>
            <a:r>
              <a:rPr lang="zh-CN" altLang="en-US" sz="1600" dirty="0"/>
              <a:t>，</a:t>
            </a:r>
            <a:r>
              <a:rPr lang="el-GR" altLang="zh-CN" sz="1600" dirty="0"/>
              <a:t>ρ</a:t>
            </a:r>
            <a:r>
              <a:rPr lang="zh-CN" altLang="en-US" sz="1600" dirty="0"/>
              <a:t>及</a:t>
            </a:r>
            <a:r>
              <a:rPr lang="el-GR" altLang="zh-CN" sz="1600" dirty="0"/>
              <a:t>ε</a:t>
            </a:r>
            <a:r>
              <a:rPr lang="zh-CN" altLang="en-US" sz="1600" dirty="0"/>
              <a:t>等参数估计后，得到对应转换边界为</a:t>
            </a:r>
            <a:endParaRPr lang="en-US" altLang="zh-CN" sz="1600" dirty="0"/>
          </a:p>
          <a:p>
            <a:pPr marL="1200150" lvl="2" indent="-285750">
              <a:lnSpc>
                <a:spcPct val="150000"/>
              </a:lnSpc>
              <a:buFont typeface="Arial" panose="020B0604020202020204" pitchFamily="34" charset="0"/>
              <a:buChar char="•"/>
            </a:pPr>
            <a:r>
              <a:rPr lang="zh-CN" altLang="en-US" sz="1400" i="1" dirty="0"/>
              <a:t>注</a:t>
            </a:r>
            <a:r>
              <a:rPr lang="en-US" altLang="zh-CN" sz="1400" i="1" dirty="0"/>
              <a:t>1</a:t>
            </a:r>
            <a:r>
              <a:rPr lang="zh-CN" altLang="en-US" sz="1400" i="1" dirty="0"/>
              <a:t>：参数估计为滚动进行，因此转换边界在实操中为一个序列</a:t>
            </a:r>
            <a:endParaRPr lang="en-US" altLang="zh-CN" sz="1400" i="1" dirty="0"/>
          </a:p>
          <a:p>
            <a:pPr marL="1200150" lvl="2" indent="-285750">
              <a:lnSpc>
                <a:spcPct val="150000"/>
              </a:lnSpc>
              <a:buFont typeface="Arial" panose="020B0604020202020204" pitchFamily="34" charset="0"/>
              <a:buChar char="•"/>
            </a:pPr>
            <a:r>
              <a:rPr lang="zh-CN" altLang="en-US" sz="1400" i="1" dirty="0"/>
              <a:t>注</a:t>
            </a:r>
            <a:r>
              <a:rPr lang="en-US" altLang="zh-CN" sz="1400" i="1" dirty="0"/>
              <a:t>2</a:t>
            </a:r>
            <a:r>
              <a:rPr lang="zh-CN" altLang="en-US" sz="1400" i="1" dirty="0"/>
              <a:t>；关于组合构造的数学推演和参数估计，可参考</a:t>
            </a:r>
            <a:r>
              <a:rPr lang="en-US" altLang="zh-CN" sz="1400" i="1" dirty="0"/>
              <a:t>2019</a:t>
            </a:r>
            <a:r>
              <a:rPr lang="zh-CN" altLang="en-US" sz="1400" i="1" dirty="0"/>
              <a:t>年统计套利内培文件，或推送链接：</a:t>
            </a:r>
            <a:r>
              <a:rPr lang="zh-CN" altLang="en-US" sz="1400" i="1" dirty="0">
                <a:hlinkClick r:id="rId5"/>
              </a:rPr>
              <a:t>点这里</a:t>
            </a:r>
            <a:endParaRPr lang="zh-CN" altLang="en-US" sz="1400" i="1" dirty="0"/>
          </a:p>
        </p:txBody>
      </p:sp>
      <p:sp>
        <p:nvSpPr>
          <p:cNvPr id="11" name="标题 10"/>
          <p:cNvSpPr>
            <a:spLocks noGrp="1"/>
          </p:cNvSpPr>
          <p:nvPr>
            <p:ph type="title"/>
          </p:nvPr>
        </p:nvSpPr>
        <p:spPr>
          <a:xfrm>
            <a:off x="505970" y="0"/>
            <a:ext cx="10338100" cy="1072212"/>
          </a:xfrm>
        </p:spPr>
        <p:txBody>
          <a:bodyPr>
            <a:normAutofit/>
          </a:bodyPr>
          <a:lstStyle/>
          <a:p>
            <a:r>
              <a:rPr lang="zh-CN" altLang="en-US" sz="2400" dirty="0"/>
              <a:t>单变量配对交易实例</a:t>
            </a:r>
          </a:p>
        </p:txBody>
      </p:sp>
      <p:pic>
        <p:nvPicPr>
          <p:cNvPr id="7" name="图片 6"/>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2930858" y="5390697"/>
            <a:ext cx="1599691" cy="233662"/>
          </a:xfrm>
          <a:prstGeom prst="rect">
            <a:avLst/>
          </a:prstGeom>
        </p:spPr>
      </p:pic>
    </p:spTree>
    <p:extLst>
      <p:ext uri="{BB962C8B-B14F-4D97-AF65-F5344CB8AC3E}">
        <p14:creationId xmlns:p14="http://schemas.microsoft.com/office/powerpoint/2010/main" val="2683662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37196" y="2083687"/>
            <a:ext cx="4453984" cy="400110"/>
          </a:xfrm>
          <a:prstGeom prst="rect">
            <a:avLst/>
          </a:prstGeom>
          <a:noFill/>
        </p:spPr>
        <p:txBody>
          <a:bodyPr wrap="square" rtlCol="0">
            <a:spAutoFit/>
          </a:bodyPr>
          <a:lstStyle/>
          <a:p>
            <a:r>
              <a:rPr lang="zh-CN" altLang="en-US" sz="2000" b="1" dirty="0">
                <a:solidFill>
                  <a:srgbClr val="972022"/>
                </a:solidFill>
                <a:latin typeface="微软雅黑" panose="020B0503020204020204" pitchFamily="34" charset="-122"/>
                <a:ea typeface="微软雅黑" panose="020B0503020204020204" pitchFamily="34" charset="-122"/>
              </a:rPr>
              <a:t>距离法</a:t>
            </a:r>
          </a:p>
        </p:txBody>
      </p:sp>
      <p:sp>
        <p:nvSpPr>
          <p:cNvPr id="6" name="文本框 5"/>
          <p:cNvSpPr txBox="1"/>
          <p:nvPr/>
        </p:nvSpPr>
        <p:spPr>
          <a:xfrm>
            <a:off x="4337196" y="3019084"/>
            <a:ext cx="4453984"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协整法</a:t>
            </a:r>
          </a:p>
        </p:txBody>
      </p:sp>
      <p:sp>
        <p:nvSpPr>
          <p:cNvPr id="7" name="文本框 6"/>
          <p:cNvSpPr txBox="1"/>
          <p:nvPr/>
        </p:nvSpPr>
        <p:spPr>
          <a:xfrm>
            <a:off x="4337196" y="4039545"/>
            <a:ext cx="4375830"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时间序列法</a:t>
            </a:r>
          </a:p>
        </p:txBody>
      </p:sp>
      <p:sp>
        <p:nvSpPr>
          <p:cNvPr id="8" name="文本框 7"/>
          <p:cNvSpPr txBox="1"/>
          <p:nvPr/>
        </p:nvSpPr>
        <p:spPr>
          <a:xfrm>
            <a:off x="4337196" y="5017474"/>
            <a:ext cx="4721270"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随机控制法</a:t>
            </a:r>
            <a:endParaRPr lang="zh-CN" altLang="en-US" sz="2000" b="1" dirty="0">
              <a:solidFill>
                <a:srgbClr val="972022"/>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统计套利</a:t>
            </a:r>
          </a:p>
        </p:txBody>
      </p:sp>
      <p:sp>
        <p:nvSpPr>
          <p:cNvPr id="13" name="灯片编号占位符 3"/>
          <p:cNvSpPr>
            <a:spLocks noGrp="1"/>
          </p:cNvSpPr>
          <p:nvPr>
            <p:ph type="sldNum" sz="quarter" idx="12"/>
          </p:nvPr>
        </p:nvSpPr>
        <p:spPr/>
        <p:txBody>
          <a:bodyPr/>
          <a:lstStyle/>
          <a:p>
            <a:fld id="{1827CD8D-0C45-4313-8514-3276C2338651}" type="slidenum">
              <a:rPr lang="zh-CN" altLang="en-US" smtClean="0"/>
              <a:pPr/>
              <a:t>2</a:t>
            </a:fld>
            <a:endParaRPr lang="zh-CN" altLang="en-US" dirty="0"/>
          </a:p>
        </p:txBody>
      </p:sp>
    </p:spTree>
    <p:extLst>
      <p:ext uri="{BB962C8B-B14F-4D97-AF65-F5344CB8AC3E}">
        <p14:creationId xmlns:p14="http://schemas.microsoft.com/office/powerpoint/2010/main" val="2720438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b="5577"/>
          <a:stretch/>
        </p:blipFill>
        <p:spPr>
          <a:xfrm>
            <a:off x="505970" y="1635989"/>
            <a:ext cx="5344915" cy="3254288"/>
          </a:xfrm>
          <a:prstGeom prst="rect">
            <a:avLst/>
          </a:prstGeom>
        </p:spPr>
      </p:pic>
      <p:sp>
        <p:nvSpPr>
          <p:cNvPr id="11" name="标题 10"/>
          <p:cNvSpPr>
            <a:spLocks noGrp="1"/>
          </p:cNvSpPr>
          <p:nvPr>
            <p:ph type="title"/>
          </p:nvPr>
        </p:nvSpPr>
        <p:spPr>
          <a:xfrm>
            <a:off x="505970" y="0"/>
            <a:ext cx="10338100" cy="1072212"/>
          </a:xfrm>
        </p:spPr>
        <p:txBody>
          <a:bodyPr>
            <a:normAutofit/>
          </a:bodyPr>
          <a:lstStyle/>
          <a:p>
            <a:r>
              <a:rPr lang="zh-CN" altLang="en-US" sz="2400" dirty="0"/>
              <a:t>单变量配对交易实例</a:t>
            </a:r>
          </a:p>
        </p:txBody>
      </p:sp>
      <p:pic>
        <p:nvPicPr>
          <p:cNvPr id="4" name="图片 3"/>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6194614" y="1635989"/>
            <a:ext cx="5098226" cy="3374821"/>
          </a:xfrm>
          <a:prstGeom prst="rect">
            <a:avLst/>
          </a:prstGeom>
        </p:spPr>
      </p:pic>
      <p:sp>
        <p:nvSpPr>
          <p:cNvPr id="5" name="矩形 4"/>
          <p:cNvSpPr/>
          <p:nvPr/>
        </p:nvSpPr>
        <p:spPr>
          <a:xfrm>
            <a:off x="1472482" y="5010810"/>
            <a:ext cx="3411890" cy="276999"/>
          </a:xfrm>
          <a:prstGeom prst="rect">
            <a:avLst/>
          </a:prstGeom>
        </p:spPr>
        <p:txBody>
          <a:bodyPr wrap="square">
            <a:spAutoFit/>
          </a:bodyPr>
          <a:lstStyle/>
          <a:p>
            <a:r>
              <a:rPr lang="zh-CN" altLang="en-US" sz="1200" b="1" dirty="0">
                <a:solidFill>
                  <a:schemeClr val="tx1">
                    <a:lumMod val="50000"/>
                    <a:lumOff val="50000"/>
                  </a:schemeClr>
                </a:solidFill>
              </a:rPr>
              <a:t>图：工商银行和中国银行</a:t>
            </a:r>
            <a:r>
              <a:rPr lang="en-US" altLang="zh-CN" sz="1200" b="1" dirty="0">
                <a:solidFill>
                  <a:schemeClr val="tx1">
                    <a:lumMod val="50000"/>
                    <a:lumOff val="50000"/>
                  </a:schemeClr>
                </a:solidFill>
              </a:rPr>
              <a:t>2014</a:t>
            </a:r>
            <a:r>
              <a:rPr lang="zh-CN" altLang="en-US" sz="1200" b="1" dirty="0">
                <a:solidFill>
                  <a:schemeClr val="tx1">
                    <a:lumMod val="50000"/>
                    <a:lumOff val="50000"/>
                  </a:schemeClr>
                </a:solidFill>
              </a:rPr>
              <a:t>年全年股价图</a:t>
            </a:r>
          </a:p>
        </p:txBody>
      </p:sp>
      <p:sp>
        <p:nvSpPr>
          <p:cNvPr id="9" name="矩形 8"/>
          <p:cNvSpPr/>
          <p:nvPr/>
        </p:nvSpPr>
        <p:spPr>
          <a:xfrm>
            <a:off x="8157619" y="5010810"/>
            <a:ext cx="1195075" cy="276999"/>
          </a:xfrm>
          <a:prstGeom prst="rect">
            <a:avLst/>
          </a:prstGeom>
        </p:spPr>
        <p:txBody>
          <a:bodyPr wrap="square">
            <a:spAutoFit/>
          </a:bodyPr>
          <a:lstStyle/>
          <a:p>
            <a:r>
              <a:rPr lang="zh-CN" altLang="en-US" sz="1200" b="1" dirty="0">
                <a:solidFill>
                  <a:schemeClr val="tx1">
                    <a:lumMod val="50000"/>
                    <a:lumOff val="50000"/>
                  </a:schemeClr>
                </a:solidFill>
              </a:rPr>
              <a:t>图：</a:t>
            </a:r>
            <a:r>
              <a:rPr lang="en-US" altLang="zh-CN" sz="1200" b="1" dirty="0">
                <a:solidFill>
                  <a:schemeClr val="tx1">
                    <a:lumMod val="50000"/>
                    <a:lumOff val="50000"/>
                  </a:schemeClr>
                </a:solidFill>
              </a:rPr>
              <a:t>z-score</a:t>
            </a:r>
            <a:r>
              <a:rPr lang="zh-CN" altLang="en-US" sz="1200" b="1" dirty="0">
                <a:solidFill>
                  <a:schemeClr val="tx1">
                    <a:lumMod val="50000"/>
                    <a:lumOff val="50000"/>
                  </a:schemeClr>
                </a:solidFill>
              </a:rPr>
              <a:t>图</a:t>
            </a:r>
          </a:p>
        </p:txBody>
      </p:sp>
    </p:spTree>
    <p:extLst>
      <p:ext uri="{BB962C8B-B14F-4D97-AF65-F5344CB8AC3E}">
        <p14:creationId xmlns:p14="http://schemas.microsoft.com/office/powerpoint/2010/main" val="1924884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37196" y="2083687"/>
            <a:ext cx="4453984"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距离法</a:t>
            </a:r>
            <a:endParaRPr lang="zh-CN" altLang="en-US" sz="2000" b="1" dirty="0">
              <a:solidFill>
                <a:srgbClr val="972022"/>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337196" y="3019084"/>
            <a:ext cx="4453984"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协整法</a:t>
            </a:r>
          </a:p>
        </p:txBody>
      </p:sp>
      <p:sp>
        <p:nvSpPr>
          <p:cNvPr id="7" name="文本框 6"/>
          <p:cNvSpPr txBox="1"/>
          <p:nvPr/>
        </p:nvSpPr>
        <p:spPr>
          <a:xfrm>
            <a:off x="4337196" y="4039545"/>
            <a:ext cx="4375830" cy="400110"/>
          </a:xfrm>
          <a:prstGeom prst="rect">
            <a:avLst/>
          </a:prstGeom>
          <a:noFill/>
        </p:spPr>
        <p:txBody>
          <a:bodyPr wrap="square" rtlCol="0">
            <a:spAutoFit/>
          </a:bodyPr>
          <a:lstStyle/>
          <a:p>
            <a:r>
              <a:rPr lang="zh-CN" altLang="en-US" sz="2000" b="1" dirty="0">
                <a:solidFill>
                  <a:srgbClr val="972022"/>
                </a:solidFill>
                <a:latin typeface="微软雅黑" panose="020B0503020204020204" pitchFamily="34" charset="-122"/>
                <a:ea typeface="微软雅黑" panose="020B0503020204020204" pitchFamily="34" charset="-122"/>
              </a:rPr>
              <a:t>时间序列法</a:t>
            </a:r>
            <a:endParaRPr lang="zh-CN" altLang="en-US" sz="20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337196" y="5017474"/>
            <a:ext cx="4721270"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随机控制法</a:t>
            </a:r>
            <a:endParaRPr lang="zh-CN" altLang="en-US" sz="2000" b="1" dirty="0">
              <a:solidFill>
                <a:srgbClr val="972022"/>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统计套利</a:t>
            </a:r>
          </a:p>
        </p:txBody>
      </p:sp>
      <p:sp>
        <p:nvSpPr>
          <p:cNvPr id="13" name="灯片编号占位符 3"/>
          <p:cNvSpPr>
            <a:spLocks noGrp="1"/>
          </p:cNvSpPr>
          <p:nvPr>
            <p:ph type="sldNum" sz="quarter" idx="12"/>
          </p:nvPr>
        </p:nvSpPr>
        <p:spPr/>
        <p:txBody>
          <a:bodyPr/>
          <a:lstStyle/>
          <a:p>
            <a:fld id="{1827CD8D-0C45-4313-8514-3276C2338651}" type="slidenum">
              <a:rPr lang="zh-CN" altLang="en-US" smtClean="0"/>
              <a:pPr/>
              <a:t>21</a:t>
            </a:fld>
            <a:endParaRPr lang="zh-CN" altLang="en-US" dirty="0"/>
          </a:p>
        </p:txBody>
      </p:sp>
    </p:spTree>
    <p:extLst>
      <p:ext uri="{BB962C8B-B14F-4D97-AF65-F5344CB8AC3E}">
        <p14:creationId xmlns:p14="http://schemas.microsoft.com/office/powerpoint/2010/main" val="3311054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38712" y="1283667"/>
            <a:ext cx="11335127" cy="1569660"/>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t>通过跟踪</a:t>
            </a:r>
            <a:r>
              <a:rPr lang="zh-CN" altLang="en-US" sz="1600" dirty="0">
                <a:ln>
                  <a:solidFill>
                    <a:srgbClr val="C00000"/>
                  </a:solidFill>
                </a:ln>
              </a:rPr>
              <a:t>在长期具有一定稳定关系</a:t>
            </a:r>
            <a:r>
              <a:rPr lang="zh-CN" altLang="en-US" sz="1600" dirty="0"/>
              <a:t>的两类资产，利用二者之间的异常偏离来</a:t>
            </a:r>
            <a:r>
              <a:rPr lang="zh-CN" altLang="en-US" sz="1600" dirty="0">
                <a:ln>
                  <a:solidFill>
                    <a:srgbClr val="C00000"/>
                  </a:solidFill>
                </a:ln>
              </a:rPr>
              <a:t>做多或做空价差</a:t>
            </a:r>
            <a:r>
              <a:rPr lang="zh-CN" altLang="en-US" sz="1600" dirty="0"/>
              <a:t>：分别持有被高估资产的空头和被低估资产的多头（相当于两种资产通过多空仓形成一个新资产），当短期异常偏离再度恢复到长期均衡时，平仓获利</a:t>
            </a:r>
            <a:endParaRPr lang="en-US" altLang="zh-CN" sz="1600" dirty="0"/>
          </a:p>
          <a:p>
            <a:pPr marL="285750" indent="-285750">
              <a:lnSpc>
                <a:spcPct val="150000"/>
              </a:lnSpc>
              <a:buFont typeface="Arial" panose="020B0604020202020204" pitchFamily="34" charset="0"/>
              <a:buChar char="•"/>
            </a:pPr>
            <a:r>
              <a:rPr lang="zh-CN" altLang="en-US" sz="1600" dirty="0">
                <a:solidFill>
                  <a:srgbClr val="FF0000"/>
                </a:solidFill>
              </a:rPr>
              <a:t>均值回复过程</a:t>
            </a:r>
            <a:r>
              <a:rPr lang="zh-CN" altLang="en-US" sz="1600" dirty="0"/>
              <a:t>：由除协整方法以外的时间序列方法判定</a:t>
            </a:r>
            <a:endParaRPr lang="en-US" altLang="zh-CN" sz="1600" dirty="0"/>
          </a:p>
          <a:p>
            <a:pPr marL="285750" indent="-285750">
              <a:lnSpc>
                <a:spcPct val="150000"/>
              </a:lnSpc>
              <a:buFont typeface="Arial" panose="020B0604020202020204" pitchFamily="34" charset="0"/>
              <a:buChar char="•"/>
            </a:pPr>
            <a:r>
              <a:rPr lang="zh-CN" altLang="en-US" sz="1600" dirty="0"/>
              <a:t>资产：股票或期货</a:t>
            </a:r>
            <a:endParaRPr lang="en-US" altLang="zh-CN" sz="1600" dirty="0"/>
          </a:p>
        </p:txBody>
      </p:sp>
      <p:sp>
        <p:nvSpPr>
          <p:cNvPr id="11" name="标题 10"/>
          <p:cNvSpPr>
            <a:spLocks noGrp="1"/>
          </p:cNvSpPr>
          <p:nvPr>
            <p:ph type="title"/>
          </p:nvPr>
        </p:nvSpPr>
        <p:spPr>
          <a:xfrm>
            <a:off x="505970" y="0"/>
            <a:ext cx="10338100" cy="1072212"/>
          </a:xfrm>
        </p:spPr>
        <p:txBody>
          <a:bodyPr>
            <a:normAutofit/>
          </a:bodyPr>
          <a:lstStyle/>
          <a:p>
            <a:r>
              <a:rPr lang="zh-CN" altLang="en-US" sz="2400" dirty="0"/>
              <a:t>时间序列方法下的配对交易</a:t>
            </a:r>
          </a:p>
        </p:txBody>
      </p:sp>
      <p:sp>
        <p:nvSpPr>
          <p:cNvPr id="20" name="文本框 19"/>
          <p:cNvSpPr txBox="1"/>
          <p:nvPr/>
        </p:nvSpPr>
        <p:spPr>
          <a:xfrm>
            <a:off x="346101" y="924253"/>
            <a:ext cx="1076714" cy="369332"/>
          </a:xfrm>
          <a:prstGeom prst="rect">
            <a:avLst/>
          </a:prstGeom>
          <a:solidFill>
            <a:srgbClr val="9C0308"/>
          </a:solidFill>
        </p:spPr>
        <p:txBody>
          <a:bodyPr wrap="square" rtlCol="0">
            <a:spAutoFit/>
          </a:bodyPr>
          <a:lstStyle/>
          <a:p>
            <a:pPr algn="ctr"/>
            <a:r>
              <a:rPr lang="zh-CN" altLang="en-US" dirty="0">
                <a:solidFill>
                  <a:schemeClr val="bg1"/>
                </a:solidFill>
              </a:rPr>
              <a:t>概  述</a:t>
            </a:r>
          </a:p>
        </p:txBody>
      </p:sp>
      <p:sp>
        <p:nvSpPr>
          <p:cNvPr id="15" name="文本框 14"/>
          <p:cNvSpPr txBox="1"/>
          <p:nvPr/>
        </p:nvSpPr>
        <p:spPr>
          <a:xfrm>
            <a:off x="338712" y="3384192"/>
            <a:ext cx="11327738" cy="830997"/>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t>对冲单个资产风险</a:t>
            </a:r>
            <a:endParaRPr lang="en-US" altLang="zh-CN" sz="1600" dirty="0"/>
          </a:p>
          <a:p>
            <a:pPr marL="285750" indent="-285750">
              <a:lnSpc>
                <a:spcPct val="150000"/>
              </a:lnSpc>
              <a:buFont typeface="Arial" panose="020B0604020202020204" pitchFamily="34" charset="0"/>
              <a:buChar char="•"/>
            </a:pPr>
            <a:r>
              <a:rPr lang="zh-CN" altLang="en-US" sz="1600" dirty="0"/>
              <a:t>降低对市场趋势主观判断的依赖</a:t>
            </a:r>
            <a:endParaRPr lang="en-US" altLang="zh-CN" sz="1600" dirty="0"/>
          </a:p>
        </p:txBody>
      </p:sp>
      <p:sp>
        <p:nvSpPr>
          <p:cNvPr id="16" name="文本框 15"/>
          <p:cNvSpPr txBox="1"/>
          <p:nvPr/>
        </p:nvSpPr>
        <p:spPr>
          <a:xfrm>
            <a:off x="338712" y="3014860"/>
            <a:ext cx="1076714" cy="369332"/>
          </a:xfrm>
          <a:prstGeom prst="rect">
            <a:avLst/>
          </a:prstGeom>
          <a:solidFill>
            <a:srgbClr val="9C0308"/>
          </a:solidFill>
        </p:spPr>
        <p:txBody>
          <a:bodyPr wrap="square" rtlCol="0">
            <a:spAutoFit/>
          </a:bodyPr>
          <a:lstStyle/>
          <a:p>
            <a:pPr algn="ctr"/>
            <a:r>
              <a:rPr lang="zh-CN" altLang="en-US" dirty="0">
                <a:solidFill>
                  <a:schemeClr val="bg1"/>
                </a:solidFill>
              </a:rPr>
              <a:t>意  义</a:t>
            </a:r>
          </a:p>
        </p:txBody>
      </p:sp>
      <p:sp>
        <p:nvSpPr>
          <p:cNvPr id="7" name="文本框 6"/>
          <p:cNvSpPr txBox="1"/>
          <p:nvPr/>
        </p:nvSpPr>
        <p:spPr>
          <a:xfrm>
            <a:off x="346101" y="4748113"/>
            <a:ext cx="11327738" cy="120032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ln>
                  <a:solidFill>
                    <a:srgbClr val="C00000"/>
                  </a:solidFill>
                </a:ln>
              </a:rPr>
              <a:t>统计显著 </a:t>
            </a:r>
            <a:r>
              <a:rPr lang="en-US" altLang="zh-CN" sz="1600" dirty="0">
                <a:ln>
                  <a:solidFill>
                    <a:srgbClr val="C00000"/>
                  </a:solidFill>
                </a:ln>
              </a:rPr>
              <a:t>or </a:t>
            </a:r>
            <a:r>
              <a:rPr lang="zh-CN" altLang="en-US" sz="1600" dirty="0">
                <a:ln>
                  <a:solidFill>
                    <a:srgbClr val="C00000"/>
                  </a:solidFill>
                </a:ln>
              </a:rPr>
              <a:t>经济显著</a:t>
            </a:r>
            <a:endParaRPr lang="en-US" altLang="zh-CN" sz="1600" dirty="0">
              <a:ln>
                <a:solidFill>
                  <a:srgbClr val="C00000"/>
                </a:solidFill>
              </a:ln>
            </a:endParaRPr>
          </a:p>
          <a:p>
            <a:pPr marL="285750" indent="-285750">
              <a:lnSpc>
                <a:spcPct val="150000"/>
              </a:lnSpc>
              <a:buFont typeface="Arial" panose="020B0604020202020204" pitchFamily="34" charset="0"/>
              <a:buChar char="•"/>
            </a:pPr>
            <a:r>
              <a:rPr lang="zh-CN" altLang="en-US" sz="1600" dirty="0"/>
              <a:t>历史数据得到的协整关系失效风险</a:t>
            </a:r>
            <a:endParaRPr lang="en-US" altLang="zh-CN" sz="1600" dirty="0"/>
          </a:p>
          <a:p>
            <a:pPr marL="285750" indent="-285750">
              <a:lnSpc>
                <a:spcPct val="150000"/>
              </a:lnSpc>
              <a:buFont typeface="Arial" panose="020B0604020202020204" pitchFamily="34" charset="0"/>
              <a:buChar char="•"/>
            </a:pPr>
            <a:r>
              <a:rPr lang="zh-CN" altLang="en-US" sz="1600" dirty="0"/>
              <a:t>依赖做空机制，我国工具有限</a:t>
            </a:r>
            <a:endParaRPr lang="en-US" altLang="zh-CN" sz="1600" dirty="0"/>
          </a:p>
        </p:txBody>
      </p:sp>
      <p:sp>
        <p:nvSpPr>
          <p:cNvPr id="8" name="文本框 7"/>
          <p:cNvSpPr txBox="1"/>
          <p:nvPr/>
        </p:nvSpPr>
        <p:spPr>
          <a:xfrm>
            <a:off x="346101" y="4378781"/>
            <a:ext cx="1076714" cy="369332"/>
          </a:xfrm>
          <a:prstGeom prst="rect">
            <a:avLst/>
          </a:prstGeom>
          <a:solidFill>
            <a:srgbClr val="9C0308"/>
          </a:solidFill>
        </p:spPr>
        <p:txBody>
          <a:bodyPr wrap="square" rtlCol="0">
            <a:spAutoFit/>
          </a:bodyPr>
          <a:lstStyle/>
          <a:p>
            <a:pPr algn="ctr"/>
            <a:r>
              <a:rPr lang="zh-CN" altLang="en-US" dirty="0">
                <a:solidFill>
                  <a:schemeClr val="bg1"/>
                </a:solidFill>
              </a:rPr>
              <a:t>局  限</a:t>
            </a:r>
          </a:p>
        </p:txBody>
      </p:sp>
      <p:sp>
        <p:nvSpPr>
          <p:cNvPr id="2" name="矩形 1"/>
          <p:cNvSpPr/>
          <p:nvPr/>
        </p:nvSpPr>
        <p:spPr>
          <a:xfrm>
            <a:off x="346101" y="6136406"/>
            <a:ext cx="10009479" cy="523220"/>
          </a:xfrm>
          <a:prstGeom prst="rect">
            <a:avLst/>
          </a:prstGeom>
          <a:solidFill>
            <a:schemeClr val="bg1">
              <a:lumMod val="75000"/>
            </a:schemeClr>
          </a:solidFill>
          <a:ln>
            <a:noFill/>
          </a:ln>
        </p:spPr>
        <p:txBody>
          <a:bodyPr wrap="square">
            <a:spAutoFit/>
          </a:bodyPr>
          <a:lstStyle/>
          <a:p>
            <a:r>
              <a:rPr lang="zh-CN" altLang="en-US" sz="1400" b="1" dirty="0">
                <a:solidFill>
                  <a:srgbClr val="000000"/>
                </a:solidFill>
                <a:latin typeface="CMR10"/>
              </a:rPr>
              <a:t>参考文献：</a:t>
            </a:r>
            <a:endParaRPr lang="en-US" altLang="zh-CN" sz="1400" b="1" dirty="0">
              <a:solidFill>
                <a:srgbClr val="000000"/>
              </a:solidFill>
              <a:latin typeface="CMR10"/>
            </a:endParaRPr>
          </a:p>
          <a:p>
            <a:r>
              <a:rPr lang="en-US" altLang="zh-CN" sz="1400" b="1" dirty="0" err="1">
                <a:solidFill>
                  <a:srgbClr val="000000"/>
                </a:solidFill>
                <a:latin typeface="CMR10"/>
              </a:rPr>
              <a:t>Vidyamurthy</a:t>
            </a:r>
            <a:r>
              <a:rPr lang="en-US" altLang="zh-CN" sz="1400" b="1" dirty="0">
                <a:solidFill>
                  <a:srgbClr val="000000"/>
                </a:solidFill>
                <a:latin typeface="CMR10"/>
              </a:rPr>
              <a:t>, G. (2004). </a:t>
            </a:r>
            <a:r>
              <a:rPr lang="en-US" altLang="zh-CN" sz="1400" b="1" i="1" dirty="0">
                <a:solidFill>
                  <a:srgbClr val="000000"/>
                </a:solidFill>
                <a:latin typeface="CMTI10"/>
              </a:rPr>
              <a:t>Pairs trading: Quantitative methods and analysis</a:t>
            </a:r>
            <a:r>
              <a:rPr lang="en-US" altLang="zh-CN" sz="1400" b="1" dirty="0">
                <a:solidFill>
                  <a:srgbClr val="000000"/>
                </a:solidFill>
                <a:latin typeface="CMR10"/>
              </a:rPr>
              <a:t>. John Wiley &amp; Sons, Hoboken, N.J. </a:t>
            </a:r>
            <a:endParaRPr lang="zh-CN" altLang="en-US" sz="1400" b="1" dirty="0"/>
          </a:p>
        </p:txBody>
      </p:sp>
    </p:spTree>
    <p:extLst>
      <p:ext uri="{BB962C8B-B14F-4D97-AF65-F5344CB8AC3E}">
        <p14:creationId xmlns:p14="http://schemas.microsoft.com/office/powerpoint/2010/main" val="899113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66422" y="1228255"/>
            <a:ext cx="11039762" cy="338554"/>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en-US" altLang="zh-CN" sz="1600" dirty="0"/>
              <a:t>Elliott, R. J., Van Der </a:t>
            </a:r>
            <a:r>
              <a:rPr lang="en-US" altLang="zh-CN" sz="1600" dirty="0" err="1"/>
              <a:t>Hoek</a:t>
            </a:r>
            <a:r>
              <a:rPr lang="en-US" altLang="zh-CN" sz="1600" dirty="0"/>
              <a:t>*, John, and Malcolm, W. P. (2005). Pairs trading. Quantitative Finance, 5(3):271-276.</a:t>
            </a:r>
          </a:p>
        </p:txBody>
      </p:sp>
      <p:sp>
        <p:nvSpPr>
          <p:cNvPr id="11" name="标题 10"/>
          <p:cNvSpPr>
            <a:spLocks noGrp="1"/>
          </p:cNvSpPr>
          <p:nvPr>
            <p:ph type="title"/>
          </p:nvPr>
        </p:nvSpPr>
        <p:spPr/>
        <p:txBody>
          <a:bodyPr>
            <a:normAutofit/>
          </a:bodyPr>
          <a:lstStyle/>
          <a:p>
            <a:r>
              <a:rPr lang="zh-CN" altLang="en-US" sz="2400" dirty="0"/>
              <a:t>价差套利中的随机过程</a:t>
            </a:r>
          </a:p>
        </p:txBody>
      </p:sp>
      <p:sp>
        <p:nvSpPr>
          <p:cNvPr id="14" name="灯片编号占位符 3"/>
          <p:cNvSpPr>
            <a:spLocks noGrp="1"/>
          </p:cNvSpPr>
          <p:nvPr>
            <p:ph type="sldNum" sz="quarter" idx="12"/>
          </p:nvPr>
        </p:nvSpPr>
        <p:spPr/>
        <p:txBody>
          <a:bodyPr/>
          <a:lstStyle/>
          <a:p>
            <a:fld id="{1827CD8D-0C45-4313-8514-3276C2338651}" type="slidenum">
              <a:rPr lang="zh-CN" altLang="en-US" smtClean="0"/>
              <a:pPr/>
              <a:t>23</a:t>
            </a:fld>
            <a:endParaRPr lang="zh-CN" altLang="en-US" dirty="0"/>
          </a:p>
        </p:txBody>
      </p:sp>
      <p:sp>
        <p:nvSpPr>
          <p:cNvPr id="20" name="文本框 19"/>
          <p:cNvSpPr txBox="1"/>
          <p:nvPr/>
        </p:nvSpPr>
        <p:spPr>
          <a:xfrm>
            <a:off x="346102" y="868842"/>
            <a:ext cx="1321831" cy="369332"/>
          </a:xfrm>
          <a:prstGeom prst="rect">
            <a:avLst/>
          </a:prstGeom>
          <a:solidFill>
            <a:srgbClr val="9C0308"/>
          </a:solidFill>
        </p:spPr>
        <p:txBody>
          <a:bodyPr wrap="square" rtlCol="0">
            <a:spAutoFit/>
          </a:bodyPr>
          <a:lstStyle/>
          <a:p>
            <a:pPr algn="ctr"/>
            <a:r>
              <a:rPr lang="zh-CN" altLang="en-US" dirty="0">
                <a:solidFill>
                  <a:schemeClr val="bg1"/>
                </a:solidFill>
              </a:rPr>
              <a:t>重要文献</a:t>
            </a:r>
            <a:r>
              <a:rPr lang="en-US" altLang="zh-CN" dirty="0">
                <a:solidFill>
                  <a:schemeClr val="bg1"/>
                </a:solidFill>
              </a:rPr>
              <a:t>1</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7" name="文本框 6"/>
              <p:cNvSpPr txBox="1"/>
              <p:nvPr/>
            </p:nvSpPr>
            <p:spPr>
              <a:xfrm>
                <a:off x="366422" y="2175786"/>
                <a:ext cx="11039762" cy="4524315"/>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1600" dirty="0"/>
                  <a:t>状态方程：</a:t>
                </a:r>
                <a:endParaRPr lang="en-US" altLang="zh-CN" sz="1600" dirty="0"/>
              </a:p>
              <a:p>
                <a:r>
                  <a:rPr lang="en-US" altLang="zh-CN" sz="1600" dirty="0"/>
                  <a:t>	</a:t>
                </a:r>
                <a:r>
                  <a:rPr lang="zh-CN" altLang="en-US" sz="1600" dirty="0"/>
                  <a:t>考虑一个状态过程</a:t>
                </a:r>
                <a14:m>
                  <m:oMath xmlns:m="http://schemas.openxmlformats.org/officeDocument/2006/math">
                    <m:d>
                      <m:dPr>
                        <m:begChr m:val="{"/>
                        <m:endChr m:val="}"/>
                        <m:ctrlPr>
                          <a:rPr lang="en-US" altLang="zh-CN" sz="1600" i="1" smtClean="0">
                            <a:latin typeface="Cambria Math" panose="02040503050406030204" pitchFamily="18" charset="0"/>
                          </a:rPr>
                        </m:ctrlPr>
                      </m:dPr>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𝑘</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=0,1,2,…</m:t>
                        </m:r>
                      </m:e>
                    </m:d>
                  </m:oMath>
                </a14:m>
                <a:r>
                  <a:rPr lang="zh-CN" altLang="en-US" sz="1600" dirty="0"/>
                  <a:t>，表示在</a:t>
                </a:r>
                <a14:m>
                  <m:oMath xmlns:m="http://schemas.openxmlformats.org/officeDocument/2006/math">
                    <m:sSub>
                      <m:sSubPr>
                        <m:ctrlPr>
                          <a:rPr lang="en-US" altLang="zh-CN" sz="1600" i="1" smtClean="0">
                            <a:latin typeface="Cambria Math" panose="02040503050406030204" pitchFamily="18" charset="0"/>
                          </a:rPr>
                        </m:ctrlPr>
                      </m:sSubPr>
                      <m:e>
                        <m:r>
                          <m:rPr>
                            <m:sty m:val="p"/>
                          </m:rPr>
                          <a:rPr lang="en-US" altLang="zh-CN" sz="1600" i="1">
                            <a:latin typeface="Cambria Math" panose="02040503050406030204" pitchFamily="18" charset="0"/>
                          </a:rPr>
                          <m:t>t</m:t>
                        </m:r>
                      </m:e>
                      <m:sub>
                        <m:r>
                          <a:rPr lang="en-US" altLang="zh-CN" sz="1600" b="0" i="1" smtClean="0">
                            <a:latin typeface="Cambria Math" panose="02040503050406030204" pitchFamily="18" charset="0"/>
                          </a:rPr>
                          <m:t>𝑘</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𝑘</m:t>
                    </m:r>
                    <m:r>
                      <a:rPr lang="zh-CN" altLang="en-US" sz="1600" b="0" i="1" smtClean="0">
                        <a:latin typeface="Cambria Math" panose="02040503050406030204" pitchFamily="18" charset="0"/>
                      </a:rPr>
                      <m:t>𝜏</m:t>
                    </m:r>
                  </m:oMath>
                </a14:m>
                <a:r>
                  <a:rPr lang="zh-CN" altLang="en-US" sz="1600" dirty="0"/>
                  <a:t>时刻某个真实变量的值，并假设其为一个均值回复过程如下。</a:t>
                </a:r>
                <a:endParaRPr lang="en-US" altLang="zh-CN" sz="1600" dirty="0"/>
              </a:p>
              <a:p>
                <a:endParaRPr lang="en-US" altLang="zh-CN" sz="1600" dirty="0"/>
              </a:p>
              <a:p>
                <a:endParaRPr lang="en-US" altLang="zh-CN" sz="1600" dirty="0"/>
              </a:p>
              <a:p>
                <a:r>
                  <a:rPr lang="en-US" altLang="zh-CN" sz="1600" dirty="0"/>
                  <a:t>	</a:t>
                </a:r>
                <a:r>
                  <a:rPr lang="zh-CN" altLang="en-US" sz="1600" dirty="0"/>
                  <a:t>其中                                     ，</a:t>
                </a:r>
                <a14:m>
                  <m:oMath xmlns:m="http://schemas.openxmlformats.org/officeDocument/2006/math">
                    <m:sSub>
                      <m:sSubPr>
                        <m:ctrlPr>
                          <a:rPr lang="en-US" altLang="zh-CN" sz="1600" i="1" smtClean="0">
                            <a:latin typeface="Cambria Math" panose="02040503050406030204" pitchFamily="18" charset="0"/>
                          </a:rPr>
                        </m:ctrlPr>
                      </m:sSubPr>
                      <m:e>
                        <m:r>
                          <a:rPr lang="zh-CN" altLang="en-US" sz="1600" i="1">
                            <a:latin typeface="Cambria Math" panose="02040503050406030204" pitchFamily="18" charset="0"/>
                          </a:rPr>
                          <m:t>𝜀</m:t>
                        </m:r>
                      </m:e>
                      <m:sub>
                        <m:r>
                          <m:rPr>
                            <m:sty m:val="p"/>
                          </m:rPr>
                          <a:rPr lang="en-US" altLang="zh-CN" sz="1600" i="1">
                            <a:latin typeface="Cambria Math" panose="02040503050406030204" pitchFamily="18" charset="0"/>
                          </a:rPr>
                          <m:t>k</m:t>
                        </m:r>
                      </m:sub>
                    </m:sSub>
                    <m:r>
                      <a:rPr lang="en-US" altLang="zh-CN" sz="1600" b="0" i="1" smtClean="0">
                        <a:latin typeface="Cambria Math" panose="02040503050406030204" pitchFamily="18" charset="0"/>
                      </a:rPr>
                      <m:t> </m:t>
                    </m:r>
                  </m:oMath>
                </a14:m>
                <a:r>
                  <a:rPr lang="zh-CN" altLang="en-US" sz="1600" dirty="0"/>
                  <a:t> 独立同分布于</a:t>
                </a:r>
                <a:r>
                  <a:rPr lang="en-US" altLang="zh-CN" sz="1600" dirty="0"/>
                  <a:t>N</a:t>
                </a:r>
                <a:r>
                  <a:rPr lang="zh-CN" altLang="en-US" sz="1600" dirty="0"/>
                  <a:t>（</a:t>
                </a:r>
                <a:r>
                  <a:rPr lang="en-US" altLang="zh-CN" sz="1600" dirty="0"/>
                  <a:t>0</a:t>
                </a:r>
                <a:r>
                  <a:rPr lang="zh-CN" altLang="en-US" sz="1600" dirty="0"/>
                  <a:t>，</a:t>
                </a:r>
                <a:r>
                  <a:rPr lang="en-US" altLang="zh-CN" sz="1600" dirty="0"/>
                  <a:t>1</a:t>
                </a:r>
                <a:r>
                  <a:rPr lang="zh-CN" altLang="en-US" sz="1600" dirty="0"/>
                  <a:t>）且有 </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𝜀</m:t>
                        </m:r>
                      </m:e>
                      <m:sub>
                        <m:r>
                          <m:rPr>
                            <m:sty m:val="p"/>
                          </m:rPr>
                          <a:rPr lang="en-US" altLang="zh-CN" sz="1600" i="1">
                            <a:latin typeface="Cambria Math" panose="02040503050406030204" pitchFamily="18" charset="0"/>
                          </a:rPr>
                          <m:t>k</m:t>
                        </m:r>
                        <m:r>
                          <a:rPr lang="en-US" altLang="zh-CN" sz="1600" i="1" smtClean="0">
                            <a:latin typeface="Cambria Math" panose="02040503050406030204" pitchFamily="18" charset="0"/>
                          </a:rPr>
                          <m:t>+1</m:t>
                        </m:r>
                      </m:sub>
                    </m:sSub>
                  </m:oMath>
                </a14:m>
                <a:r>
                  <a:rPr lang="zh-CN" altLang="en-US" sz="1600" dirty="0"/>
                  <a:t> 独立于 </a:t>
                </a:r>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i="1" smtClean="0">
                            <a:latin typeface="Cambria Math" panose="02040503050406030204" pitchFamily="18" charset="0"/>
                          </a:rPr>
                          <m:t>x</m:t>
                        </m:r>
                      </m:e>
                      <m:sub>
                        <m:r>
                          <a:rPr lang="en-US" altLang="zh-CN" sz="1600" b="0" i="1" smtClean="0">
                            <a:latin typeface="Cambria Math" panose="02040503050406030204" pitchFamily="18" charset="0"/>
                          </a:rPr>
                          <m:t>0</m:t>
                        </m:r>
                      </m:sub>
                    </m:sSub>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x</m:t>
                        </m:r>
                      </m:e>
                      <m:sub>
                        <m:r>
                          <a:rPr lang="en-US" altLang="zh-CN" sz="1600" b="0" i="1" smtClean="0">
                            <a:latin typeface="Cambria Math" panose="02040503050406030204" pitchFamily="18" charset="0"/>
                          </a:rPr>
                          <m:t>1</m:t>
                        </m:r>
                      </m:sub>
                    </m:sSub>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x</m:t>
                        </m:r>
                      </m:e>
                      <m:sub>
                        <m:r>
                          <a:rPr lang="en-US" altLang="zh-CN" sz="1600" b="0" i="1" smtClean="0">
                            <a:latin typeface="Cambria Math" panose="02040503050406030204" pitchFamily="18" charset="0"/>
                          </a:rPr>
                          <m:t>𝑘</m:t>
                        </m:r>
                      </m:sub>
                    </m:sSub>
                  </m:oMath>
                </a14:m>
                <a:endParaRPr lang="en-US" altLang="zh-CN" sz="1600" dirty="0"/>
              </a:p>
              <a:p>
                <a:endParaRPr lang="en-US" altLang="zh-CN" sz="1600" dirty="0"/>
              </a:p>
              <a:p>
                <a:pPr marL="342900" indent="-342900">
                  <a:buFont typeface="Arial" panose="020B0604020202020204" pitchFamily="34" charset="0"/>
                  <a:buChar char="•"/>
                </a:pPr>
                <a:r>
                  <a:rPr lang="zh-CN" altLang="en-US" sz="1600" dirty="0"/>
                  <a:t>观测方程；</a:t>
                </a:r>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pPr marL="342900" indent="-342900">
                  <a:buFont typeface="Arial" panose="020B0604020202020204" pitchFamily="34" charset="0"/>
                  <a:buChar char="•"/>
                </a:pPr>
                <a:endParaRPr lang="en-US" altLang="zh-CN" sz="1600" dirty="0"/>
              </a:p>
            </p:txBody>
          </p:sp>
        </mc:Choice>
        <mc:Fallback xmlns="">
          <p:sp>
            <p:nvSpPr>
              <p:cNvPr id="7" name="文本框 6"/>
              <p:cNvSpPr txBox="1">
                <a:spLocks noRot="1" noChangeAspect="1" noMove="1" noResize="1" noEditPoints="1" noAdjustHandles="1" noChangeArrowheads="1" noChangeShapeType="1" noTextEdit="1"/>
              </p:cNvSpPr>
              <p:nvPr/>
            </p:nvSpPr>
            <p:spPr>
              <a:xfrm>
                <a:off x="366422" y="2175786"/>
                <a:ext cx="11039762" cy="4524315"/>
              </a:xfrm>
              <a:prstGeom prst="rect">
                <a:avLst/>
              </a:prstGeom>
              <a:blipFill rotWithShape="0">
                <a:blip r:embed="rId3"/>
                <a:stretch>
                  <a:fillRect l="-165" t="-537" r="-221"/>
                </a:stretch>
              </a:blipFill>
              <a:ln w="19050">
                <a:solidFill>
                  <a:srgbClr val="972022"/>
                </a:solidFill>
                <a:prstDash val="sysDash"/>
              </a:ln>
            </p:spPr>
            <p:txBody>
              <a:bodyPr/>
              <a:lstStyle/>
              <a:p>
                <a:r>
                  <a:rPr lang="zh-CN" altLang="en-US">
                    <a:noFill/>
                  </a:rPr>
                  <a:t> </a:t>
                </a:r>
              </a:p>
            </p:txBody>
          </p:sp>
        </mc:Fallback>
      </mc:AlternateContent>
      <p:sp>
        <p:nvSpPr>
          <p:cNvPr id="8" name="文本框 7"/>
          <p:cNvSpPr txBox="1"/>
          <p:nvPr/>
        </p:nvSpPr>
        <p:spPr>
          <a:xfrm>
            <a:off x="346102" y="1816373"/>
            <a:ext cx="1134827" cy="369332"/>
          </a:xfrm>
          <a:prstGeom prst="rect">
            <a:avLst/>
          </a:prstGeom>
          <a:solidFill>
            <a:srgbClr val="9C0308"/>
          </a:solidFill>
        </p:spPr>
        <p:txBody>
          <a:bodyPr wrap="square" rtlCol="0">
            <a:spAutoFit/>
          </a:bodyPr>
          <a:lstStyle/>
          <a:p>
            <a:pPr algn="ctr"/>
            <a:r>
              <a:rPr lang="zh-CN" altLang="en-US" dirty="0">
                <a:solidFill>
                  <a:schemeClr val="bg1"/>
                </a:solidFill>
              </a:rPr>
              <a:t>假  设</a:t>
            </a:r>
          </a:p>
        </p:txBody>
      </p:sp>
      <p:pic>
        <p:nvPicPr>
          <p:cNvPr id="2" name="图片 1"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2406" y="2842674"/>
            <a:ext cx="2787793" cy="342918"/>
          </a:xfrm>
          <a:prstGeom prst="rect">
            <a:avLst/>
          </a:prstGeom>
        </p:spPr>
      </p:pic>
      <p:pic>
        <p:nvPicPr>
          <p:cNvPr id="3" name="图片 2"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1203" y="3204656"/>
            <a:ext cx="1517728" cy="203210"/>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1678" y="4214462"/>
            <a:ext cx="6100372" cy="2070690"/>
          </a:xfrm>
          <a:prstGeom prst="rect">
            <a:avLst/>
          </a:prstGeom>
        </p:spPr>
      </p:pic>
    </p:spTree>
    <p:extLst>
      <p:ext uri="{BB962C8B-B14F-4D97-AF65-F5344CB8AC3E}">
        <p14:creationId xmlns:p14="http://schemas.microsoft.com/office/powerpoint/2010/main" val="1557911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a:t>价差套利中的随机过程</a:t>
            </a:r>
          </a:p>
        </p:txBody>
      </p:sp>
      <mc:AlternateContent xmlns:mc="http://schemas.openxmlformats.org/markup-compatibility/2006" xmlns:a14="http://schemas.microsoft.com/office/drawing/2010/main">
        <mc:Choice Requires="a14">
          <p:sp>
            <p:nvSpPr>
              <p:cNvPr id="6" name="文本框 5"/>
              <p:cNvSpPr txBox="1"/>
              <p:nvPr/>
            </p:nvSpPr>
            <p:spPr>
              <a:xfrm>
                <a:off x="373224" y="1398529"/>
                <a:ext cx="11335127" cy="4399346"/>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en-US" altLang="zh-CN" sz="1600" dirty="0"/>
                  <a:t>1. </a:t>
                </a:r>
                <a:r>
                  <a:rPr lang="zh-CN" altLang="en-US" sz="1600" dirty="0"/>
                  <a:t>状态过程离散过程：</a:t>
                </a:r>
                <a:endParaRPr lang="en-US" altLang="zh-CN" sz="1600" dirty="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zh-CN" altLang="en-US" b="0" i="1" smtClean="0">
                        <a:latin typeface="Cambria Math" panose="02040503050406030204" pitchFamily="18" charset="0"/>
                      </a:rPr>
                      <m:t>𝜏</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𝑏</m:t>
                        </m:r>
                        <m:r>
                          <a:rPr lang="zh-CN" altLang="en-US" b="0" i="1" smtClean="0">
                            <a:latin typeface="Cambria Math" panose="02040503050406030204" pitchFamily="18" charset="0"/>
                          </a:rPr>
                          <m:t>𝜏</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𝜎</m:t>
                    </m:r>
                    <m:rad>
                      <m:radPr>
                        <m:degHide m:val="on"/>
                        <m:ctrlPr>
                          <a:rPr lang="zh-CN" altLang="en-US" b="0" i="1" smtClean="0">
                            <a:latin typeface="Cambria Math" panose="02040503050406030204" pitchFamily="18" charset="0"/>
                          </a:rPr>
                        </m:ctrlPr>
                      </m:radPr>
                      <m:deg/>
                      <m:e>
                        <m:r>
                          <a:rPr lang="zh-CN" altLang="en-US" b="0" i="1" smtClean="0">
                            <a:latin typeface="Cambria Math" panose="02040503050406030204" pitchFamily="18" charset="0"/>
                          </a:rPr>
                          <m:t>𝜏</m:t>
                        </m:r>
                      </m:e>
                    </m:rad>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𝜀</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𝐶</m:t>
                    </m:r>
                    <m:sSub>
                      <m:sSubPr>
                        <m:ctrlPr>
                          <a:rPr lang="en-US" altLang="zh-CN" i="1">
                            <a:latin typeface="Cambria Math" panose="02040503050406030204" pitchFamily="18" charset="0"/>
                          </a:rPr>
                        </m:ctrlPr>
                      </m:sSubPr>
                      <m:e>
                        <m:r>
                          <a:rPr lang="zh-CN" altLang="en-US" i="1">
                            <a:latin typeface="Cambria Math" panose="02040503050406030204" pitchFamily="18" charset="0"/>
                          </a:rPr>
                          <m:t>𝜀</m:t>
                        </m:r>
                      </m:e>
                      <m:sub>
                        <m:r>
                          <a:rPr lang="en-US" altLang="zh-CN" i="1">
                            <a:latin typeface="Cambria Math" panose="02040503050406030204" pitchFamily="18" charset="0"/>
                          </a:rPr>
                          <m:t>𝑘</m:t>
                        </m:r>
                      </m:sub>
                    </m:sSub>
                  </m:oMath>
                </a14:m>
                <a:r>
                  <a:rPr lang="en-US" altLang="zh-CN" b="0" dirty="0"/>
                  <a:t/>
                </a:r>
                <a:br>
                  <a:rPr lang="en-US" altLang="zh-CN" b="0" dirty="0"/>
                </a:b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𝑏</m:t>
                            </m:r>
                            <m:r>
                              <a:rPr lang="zh-CN" altLang="en-US" b="0" i="1" smtClean="0">
                                <a:latin typeface="Cambria Math" panose="02040503050406030204" pitchFamily="18" charset="0"/>
                              </a:rPr>
                              <m:t>𝜏</m:t>
                            </m:r>
                          </m:e>
                        </m:d>
                        <m:r>
                          <a:rPr lang="en-US" altLang="zh-CN" b="0" i="1" smtClean="0">
                            <a:latin typeface="Cambria Math" panose="02040503050406030204" pitchFamily="18" charset="0"/>
                          </a:rPr>
                          <m:t>𝐵</m:t>
                        </m:r>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zh-CN" altLang="en-US" b="0" i="1" smtClean="0">
                            <a:latin typeface="Cambria Math" panose="02040503050406030204" pitchFamily="18" charset="0"/>
                          </a:rPr>
                          <m:t>𝜏</m:t>
                        </m:r>
                        <m:r>
                          <a:rPr lang="en-US" altLang="zh-CN" b="0" i="1" smtClean="0">
                            <a:latin typeface="Cambria Math" panose="02040503050406030204" pitchFamily="18" charset="0"/>
                          </a:rPr>
                          <m:t>+</m:t>
                        </m:r>
                        <m:r>
                          <a:rPr lang="zh-CN" altLang="en-US" i="1">
                            <a:latin typeface="Cambria Math" panose="02040503050406030204" pitchFamily="18" charset="0"/>
                          </a:rPr>
                          <m:t>𝜎</m:t>
                        </m:r>
                        <m:rad>
                          <m:radPr>
                            <m:degHide m:val="on"/>
                            <m:ctrlPr>
                              <a:rPr lang="zh-CN" altLang="en-US" i="1">
                                <a:latin typeface="Cambria Math" panose="02040503050406030204" pitchFamily="18" charset="0"/>
                              </a:rPr>
                            </m:ctrlPr>
                          </m:radPr>
                          <m:deg/>
                          <m:e>
                            <m:r>
                              <a:rPr lang="zh-CN" altLang="en-US" i="1">
                                <a:latin typeface="Cambria Math" panose="02040503050406030204" pitchFamily="18" charset="0"/>
                              </a:rPr>
                              <m:t>𝜏</m:t>
                            </m:r>
                          </m:e>
                        </m:rad>
                        <m:sSub>
                          <m:sSubPr>
                            <m:ctrlPr>
                              <a:rPr lang="en-US" altLang="zh-CN" i="1">
                                <a:latin typeface="Cambria Math" panose="02040503050406030204" pitchFamily="18" charset="0"/>
                              </a:rPr>
                            </m:ctrlPr>
                          </m:sSubPr>
                          <m:e>
                            <m:r>
                              <a:rPr lang="zh-CN" altLang="en-US" i="1">
                                <a:latin typeface="Cambria Math" panose="02040503050406030204" pitchFamily="18" charset="0"/>
                              </a:rPr>
                              <m:t>𝜀</m:t>
                            </m:r>
                          </m:e>
                          <m:sub>
                            <m:r>
                              <a:rPr lang="en-US" altLang="zh-CN" i="1">
                                <a:latin typeface="Cambria Math" panose="02040503050406030204" pitchFamily="18" charset="0"/>
                              </a:rPr>
                              <m:t>𝑘</m:t>
                            </m:r>
                          </m:sub>
                        </m:sSub>
                      </m:e>
                    </m:d>
                  </m:oMath>
                </a14:m>
                <a:r>
                  <a:rPr lang="en-US" altLang="zh-CN" dirty="0"/>
                  <a:t/>
                </a:r>
                <a:br>
                  <a:rPr lang="en-US" altLang="zh-CN" dirty="0"/>
                </a:b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𝑎</m:t>
                        </m:r>
                      </m:num>
                      <m:den>
                        <m:r>
                          <a:rPr lang="en-US" altLang="zh-CN" b="0" i="1" smtClean="0">
                            <a:latin typeface="Cambria Math" panose="02040503050406030204" pitchFamily="18" charset="0"/>
                          </a:rPr>
                          <m:t>𝑏</m:t>
                        </m:r>
                      </m:den>
                    </m:f>
                    <m:r>
                      <a:rPr lang="en-US" altLang="zh-CN" b="0" i="1" smtClean="0">
                        <a:latin typeface="Cambria Math" panose="02040503050406030204" pitchFamily="18" charset="0"/>
                      </a:rPr>
                      <m:t>+</m:t>
                    </m:r>
                    <m:r>
                      <a:rPr lang="zh-CN" altLang="en-US" i="1">
                        <a:latin typeface="Cambria Math" panose="02040503050406030204" pitchFamily="18" charset="0"/>
                      </a:rPr>
                      <m:t>𝜎</m:t>
                    </m:r>
                    <m:rad>
                      <m:radPr>
                        <m:degHide m:val="on"/>
                        <m:ctrlPr>
                          <a:rPr lang="zh-CN" altLang="en-US" i="1">
                            <a:latin typeface="Cambria Math" panose="02040503050406030204" pitchFamily="18" charset="0"/>
                          </a:rPr>
                        </m:ctrlPr>
                      </m:radPr>
                      <m:deg/>
                      <m:e>
                        <m:r>
                          <a:rPr lang="zh-CN" altLang="en-US" i="1">
                            <a:latin typeface="Cambria Math" panose="02040503050406030204" pitchFamily="18" charset="0"/>
                          </a:rPr>
                          <m:t>𝜏</m:t>
                        </m:r>
                      </m:e>
                    </m:rad>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i="1" smtClean="0">
                            <a:latin typeface="Cambria Math" panose="02040503050406030204" pitchFamily="18" charset="0"/>
                            <a:ea typeface="Cambria Math" panose="02040503050406030204" pitchFamily="18" charset="0"/>
                          </a:rPr>
                          <m:t>∞</m:t>
                        </m:r>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𝜀</m:t>
                            </m:r>
                          </m:e>
                          <m:sub>
                            <m:r>
                              <a:rPr lang="en-US" altLang="zh-CN" i="1">
                                <a:latin typeface="Cambria Math" panose="02040503050406030204" pitchFamily="18" charset="0"/>
                              </a:rPr>
                              <m:t>𝑘</m:t>
                            </m:r>
                          </m:sub>
                        </m:sSub>
                        <m:sSup>
                          <m:sSupPr>
                            <m:ctrlPr>
                              <a:rPr lang="en-US" altLang="zh-CN" i="1" smtClean="0">
                                <a:latin typeface="Cambria Math" panose="02040503050406030204" pitchFamily="18" charset="0"/>
                              </a:rPr>
                            </m:ctrlPr>
                          </m:sSupPr>
                          <m:e>
                            <m:d>
                              <m:dPr>
                                <m:begChr m:val="["/>
                                <m:endChr m:val="]"/>
                                <m:ctrlPr>
                                  <a:rPr lang="en-US" altLang="zh-CN" i="1" smtClean="0">
                                    <a:latin typeface="Cambria Math" panose="02040503050406030204" pitchFamily="18" charset="0"/>
                                  </a:rPr>
                                </m:ctrlPr>
                              </m:dPr>
                              <m:e>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𝑏</m:t>
                                    </m:r>
                                    <m:r>
                                      <a:rPr lang="zh-CN" altLang="en-US" b="0" i="1" smtClean="0">
                                        <a:latin typeface="Cambria Math" panose="02040503050406030204" pitchFamily="18" charset="0"/>
                                      </a:rPr>
                                      <m:t>𝜏</m:t>
                                    </m:r>
                                  </m:e>
                                </m:d>
                                <m:r>
                                  <a:rPr lang="en-US" altLang="zh-CN" b="0" i="1" smtClean="0">
                                    <a:latin typeface="Cambria Math" panose="02040503050406030204" pitchFamily="18" charset="0"/>
                                  </a:rPr>
                                  <m:t>𝐵</m:t>
                                </m:r>
                              </m:e>
                            </m:d>
                          </m:e>
                          <m:sup>
                            <m:r>
                              <a:rPr lang="en-US" altLang="zh-CN" b="0" i="1" smtClean="0">
                                <a:latin typeface="Cambria Math" panose="02040503050406030204" pitchFamily="18" charset="0"/>
                              </a:rPr>
                              <m:t>𝑖</m:t>
                            </m:r>
                          </m:sup>
                        </m:sSup>
                      </m:e>
                    </m:nary>
                  </m:oMath>
                </a14:m>
                <a:r>
                  <a:rPr lang="en-US" altLang="zh-CN" dirty="0"/>
                  <a:t/>
                </a:r>
                <a:br>
                  <a:rPr lang="en-US" altLang="zh-CN" dirty="0"/>
                </a:br>
                <a14:m>
                  <m:oMath xmlns:m="http://schemas.openxmlformats.org/officeDocument/2006/math">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𝑎</m:t>
                        </m:r>
                      </m:num>
                      <m:den>
                        <m:r>
                          <a:rPr lang="en-US" altLang="zh-CN" i="1">
                            <a:latin typeface="Cambria Math" panose="02040503050406030204" pitchFamily="18" charset="0"/>
                          </a:rPr>
                          <m:t>𝑏</m:t>
                        </m:r>
                      </m:den>
                    </m:f>
                    <m:r>
                      <a:rPr lang="en-US" altLang="zh-CN" i="1">
                        <a:latin typeface="Cambria Math" panose="02040503050406030204" pitchFamily="18" charset="0"/>
                      </a:rPr>
                      <m:t>+</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𝑎</m:t>
                            </m:r>
                          </m:num>
                          <m:den>
                            <m:r>
                              <a:rPr lang="en-US" altLang="zh-CN" b="0" i="1" smtClean="0">
                                <a:latin typeface="Cambria Math" panose="02040503050406030204" pitchFamily="18" charset="0"/>
                              </a:rPr>
                              <m:t>𝑏</m:t>
                            </m:r>
                          </m:den>
                        </m:f>
                      </m:e>
                    </m:d>
                    <m:sSup>
                      <m:sSupPr>
                        <m:ctrlPr>
                          <a:rPr lang="en-US" altLang="zh-CN" i="1" smtClean="0">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𝑏</m:t>
                            </m:r>
                            <m:r>
                              <a:rPr lang="zh-CN" altLang="en-US" i="1">
                                <a:latin typeface="Cambria Math" panose="02040503050406030204" pitchFamily="18" charset="0"/>
                              </a:rPr>
                              <m:t>𝜏</m:t>
                            </m:r>
                          </m:e>
                        </m:d>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m:t>
                    </m:r>
                    <m:r>
                      <a:rPr lang="zh-CN" altLang="en-US" i="1">
                        <a:latin typeface="Cambria Math" panose="02040503050406030204" pitchFamily="18" charset="0"/>
                      </a:rPr>
                      <m:t>𝜎</m:t>
                    </m:r>
                    <m:rad>
                      <m:radPr>
                        <m:degHide m:val="on"/>
                        <m:ctrlPr>
                          <a:rPr lang="zh-CN" altLang="en-US" i="1">
                            <a:latin typeface="Cambria Math" panose="02040503050406030204" pitchFamily="18" charset="0"/>
                          </a:rPr>
                        </m:ctrlPr>
                      </m:radPr>
                      <m:deg/>
                      <m:e>
                        <m:r>
                          <a:rPr lang="zh-CN" altLang="en-US" i="1">
                            <a:latin typeface="Cambria Math" panose="02040503050406030204" pitchFamily="18" charset="0"/>
                          </a:rPr>
                          <m:t>𝜏</m:t>
                        </m:r>
                      </m:e>
                    </m:rad>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𝑘</m:t>
                        </m:r>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𝜀</m:t>
                            </m:r>
                          </m:e>
                          <m:sub>
                            <m:r>
                              <a:rPr lang="en-US" altLang="zh-CN" b="0" i="1" smtClean="0">
                                <a:latin typeface="Cambria Math" panose="02040503050406030204" pitchFamily="18" charset="0"/>
                              </a:rPr>
                              <m:t>𝑖</m:t>
                            </m:r>
                          </m:sub>
                        </m:sSub>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𝑏</m:t>
                                </m:r>
                                <m:r>
                                  <a:rPr lang="zh-CN" altLang="en-US" i="1">
                                    <a:latin typeface="Cambria Math" panose="02040503050406030204" pitchFamily="18" charset="0"/>
                                  </a:rPr>
                                  <m:t>𝜏</m:t>
                                </m:r>
                              </m:e>
                            </m:d>
                          </m:e>
                          <m:sup>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i="1">
                                <a:latin typeface="Cambria Math" panose="02040503050406030204" pitchFamily="18" charset="0"/>
                              </a:rPr>
                              <m:t>𝑖</m:t>
                            </m:r>
                          </m:sup>
                        </m:sSup>
                      </m:e>
                    </m:nary>
                  </m:oMath>
                </a14:m>
                <a:endParaRPr lang="en-US" altLang="zh-CN" sz="1600" dirty="0"/>
              </a:p>
            </p:txBody>
          </p:sp>
        </mc:Choice>
        <mc:Fallback xmlns="">
          <p:sp>
            <p:nvSpPr>
              <p:cNvPr id="6" name="文本框 5"/>
              <p:cNvSpPr txBox="1">
                <a:spLocks noRot="1" noChangeAspect="1" noMove="1" noResize="1" noEditPoints="1" noAdjustHandles="1" noChangeArrowheads="1" noChangeShapeType="1" noTextEdit="1"/>
              </p:cNvSpPr>
              <p:nvPr/>
            </p:nvSpPr>
            <p:spPr>
              <a:xfrm>
                <a:off x="373224" y="1398529"/>
                <a:ext cx="11335127" cy="4399346"/>
              </a:xfrm>
              <a:prstGeom prst="rect">
                <a:avLst/>
              </a:prstGeom>
              <a:blipFill rotWithShape="0">
                <a:blip r:embed="rId3"/>
                <a:stretch>
                  <a:fillRect l="-161"/>
                </a:stretch>
              </a:blipFill>
              <a:ln w="19050">
                <a:solidFill>
                  <a:srgbClr val="972022"/>
                </a:solidFill>
                <a:prstDash val="sysDash"/>
              </a:ln>
            </p:spPr>
            <p:txBody>
              <a:bodyPr/>
              <a:lstStyle/>
              <a:p>
                <a:r>
                  <a:rPr lang="zh-CN" altLang="en-US">
                    <a:noFill/>
                  </a:rPr>
                  <a:t> </a:t>
                </a:r>
              </a:p>
            </p:txBody>
          </p:sp>
        </mc:Fallback>
      </mc:AlternateContent>
      <p:sp>
        <p:nvSpPr>
          <p:cNvPr id="8" name="文本框 7"/>
          <p:cNvSpPr txBox="1"/>
          <p:nvPr/>
        </p:nvSpPr>
        <p:spPr>
          <a:xfrm>
            <a:off x="372765" y="1056170"/>
            <a:ext cx="1072142" cy="369332"/>
          </a:xfrm>
          <a:prstGeom prst="rect">
            <a:avLst/>
          </a:prstGeom>
          <a:solidFill>
            <a:srgbClr val="9C0308"/>
          </a:solidFill>
        </p:spPr>
        <p:txBody>
          <a:bodyPr wrap="square" rtlCol="0">
            <a:spAutoFit/>
          </a:bodyPr>
          <a:lstStyle/>
          <a:p>
            <a:pPr algn="ctr"/>
            <a:r>
              <a:rPr lang="zh-CN" altLang="en-US" dirty="0">
                <a:solidFill>
                  <a:schemeClr val="bg1"/>
                </a:solidFill>
              </a:rPr>
              <a:t>步  骤</a:t>
            </a:r>
          </a:p>
        </p:txBody>
      </p:sp>
    </p:spTree>
    <p:extLst>
      <p:ext uri="{BB962C8B-B14F-4D97-AF65-F5344CB8AC3E}">
        <p14:creationId xmlns:p14="http://schemas.microsoft.com/office/powerpoint/2010/main" val="1009468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a:t>价差套利中的随机过程</a:t>
            </a:r>
          </a:p>
        </p:txBody>
      </p:sp>
      <mc:AlternateContent xmlns:mc="http://schemas.openxmlformats.org/markup-compatibility/2006" xmlns:a14="http://schemas.microsoft.com/office/drawing/2010/main">
        <mc:Choice Requires="a14">
          <p:sp>
            <p:nvSpPr>
              <p:cNvPr id="6" name="文本框 5"/>
              <p:cNvSpPr txBox="1"/>
              <p:nvPr/>
            </p:nvSpPr>
            <p:spPr>
              <a:xfrm>
                <a:off x="373224" y="1398529"/>
                <a:ext cx="11335127" cy="5239383"/>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t>期望与方差：</a:t>
                </a:r>
                <a:endParaRPr lang="en-US" altLang="zh-CN" sz="1600" dirty="0"/>
              </a:p>
              <a:p>
                <a:pPr marL="742950" lvl="1" indent="-285750">
                  <a:lnSpc>
                    <a:spcPct val="150000"/>
                  </a:lnSpc>
                  <a:buFont typeface="Arial" panose="020B0604020202020204" pitchFamily="34" charset="0"/>
                  <a:buChar char="•"/>
                </a:pPr>
                <a:r>
                  <a:rPr lang="zh-CN" altLang="en-US" sz="1600" dirty="0"/>
                  <a:t>显然，</a:t>
                </a:r>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x</m:t>
                        </m:r>
                      </m:e>
                      <m:sub>
                        <m:r>
                          <a:rPr lang="en-US" altLang="zh-CN" sz="1600" i="1">
                            <a:latin typeface="Cambria Math" panose="02040503050406030204" pitchFamily="18" charset="0"/>
                          </a:rPr>
                          <m:t>𝑘</m:t>
                        </m:r>
                      </m:sub>
                    </m:sSub>
                    <m:r>
                      <m:rPr>
                        <m:nor/>
                      </m:rPr>
                      <a:rPr lang="zh-CN" altLang="en-US" sz="1600" dirty="0"/>
                      <m:t>～</m:t>
                    </m:r>
                    <m:r>
                      <m:rPr>
                        <m:nor/>
                      </m:rPr>
                      <a:rPr lang="en-US" altLang="zh-CN" sz="1600" dirty="0"/>
                      <m:t>N</m:t>
                    </m:r>
                    <m:r>
                      <m:rPr>
                        <m:nor/>
                      </m:rPr>
                      <a:rPr lang="zh-CN" altLang="en-US" sz="1600" dirty="0"/>
                      <m:t>（</m:t>
                    </m:r>
                    <m:sSub>
                      <m:sSubPr>
                        <m:ctrlPr>
                          <a:rPr lang="en-US" altLang="zh-CN" sz="1600" i="1" dirty="0" smtClean="0">
                            <a:latin typeface="Cambria Math" panose="02040503050406030204" pitchFamily="18" charset="0"/>
                          </a:rPr>
                        </m:ctrlPr>
                      </m:sSubPr>
                      <m:e>
                        <m:r>
                          <a:rPr lang="zh-CN" altLang="en-US" sz="1600" i="1" dirty="0" smtClean="0">
                            <a:latin typeface="Cambria Math" panose="02040503050406030204" pitchFamily="18" charset="0"/>
                          </a:rPr>
                          <m:t>𝜇</m:t>
                        </m:r>
                      </m:e>
                      <m:sub>
                        <m:r>
                          <m:rPr>
                            <m:sty m:val="p"/>
                          </m:rPr>
                          <a:rPr lang="en-US" altLang="zh-CN" sz="1600" i="1" dirty="0">
                            <a:latin typeface="Cambria Math" panose="02040503050406030204" pitchFamily="18" charset="0"/>
                          </a:rPr>
                          <m:t>k</m:t>
                        </m:r>
                      </m:sub>
                    </m:sSub>
                    <m:r>
                      <a:rPr lang="zh-CN" altLang="en-US" sz="1600" i="1" dirty="0" smtClean="0">
                        <a:latin typeface="Cambria Math" panose="02040503050406030204" pitchFamily="18" charset="0"/>
                      </a:rPr>
                      <m:t>，</m:t>
                    </m:r>
                    <m:sSubSup>
                      <m:sSubSupPr>
                        <m:ctrlPr>
                          <a:rPr lang="en-US" altLang="zh-CN" sz="1600" i="1" dirty="0" smtClean="0">
                            <a:latin typeface="Cambria Math" panose="02040503050406030204" pitchFamily="18" charset="0"/>
                          </a:rPr>
                        </m:ctrlPr>
                      </m:sSubSupPr>
                      <m:e>
                        <m:r>
                          <a:rPr lang="zh-CN" altLang="en-US" sz="1600" i="1" dirty="0" smtClean="0">
                            <a:latin typeface="Cambria Math" panose="02040503050406030204" pitchFamily="18" charset="0"/>
                          </a:rPr>
                          <m:t>𝜎</m:t>
                        </m:r>
                      </m:e>
                      <m:sub>
                        <m:r>
                          <a:rPr lang="en-US" altLang="zh-CN" sz="1600" b="0" i="1" dirty="0" smtClean="0">
                            <a:latin typeface="Cambria Math" panose="02040503050406030204" pitchFamily="18" charset="0"/>
                          </a:rPr>
                          <m:t>𝑘</m:t>
                        </m:r>
                      </m:sub>
                      <m:sup>
                        <m:r>
                          <a:rPr lang="en-US" altLang="zh-CN" sz="1600" b="0" i="1" dirty="0" smtClean="0">
                            <a:latin typeface="Cambria Math" panose="02040503050406030204" pitchFamily="18" charset="0"/>
                          </a:rPr>
                          <m:t>2</m:t>
                        </m:r>
                      </m:sup>
                    </m:sSubSup>
                    <m:r>
                      <m:rPr>
                        <m:nor/>
                      </m:rPr>
                      <a:rPr lang="zh-CN" altLang="en-US" sz="1600" dirty="0"/>
                      <m:t>）</m:t>
                    </m:r>
                  </m:oMath>
                </a14:m>
                <a:endParaRPr lang="en-US" altLang="zh-CN" sz="1600" dirty="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a:p>
              <a:p>
                <a:pPr lvl="1">
                  <a:lnSpc>
                    <a:spcPct val="150000"/>
                  </a:lnSpc>
                </a:pPr>
                <a:endParaRPr lang="en-US" altLang="zh-CN" sz="1600" dirty="0"/>
              </a:p>
              <a:p>
                <a:pPr lvl="1">
                  <a:lnSpc>
                    <a:spcPct val="150000"/>
                  </a:lnSpc>
                </a:pPr>
                <a:endParaRPr lang="en-US" altLang="zh-CN" sz="1600" dirty="0"/>
              </a:p>
              <a:p>
                <a:pPr lvl="1">
                  <a:lnSpc>
                    <a:spcPct val="150000"/>
                  </a:lnSpc>
                </a:pPr>
                <a:endParaRPr lang="en-US" altLang="zh-CN" sz="1600" dirty="0"/>
              </a:p>
              <a:p>
                <a:pPr lvl="1">
                  <a:lnSpc>
                    <a:spcPct val="150000"/>
                  </a:lnSpc>
                </a:pPr>
                <a:endParaRPr lang="en-US" altLang="zh-CN" sz="1600" dirty="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a:p>
            </p:txBody>
          </p:sp>
        </mc:Choice>
        <mc:Fallback xmlns="">
          <p:sp>
            <p:nvSpPr>
              <p:cNvPr id="6" name="文本框 5"/>
              <p:cNvSpPr txBox="1">
                <a:spLocks noRot="1" noChangeAspect="1" noMove="1" noResize="1" noEditPoints="1" noAdjustHandles="1" noChangeArrowheads="1" noChangeShapeType="1" noTextEdit="1"/>
              </p:cNvSpPr>
              <p:nvPr/>
            </p:nvSpPr>
            <p:spPr>
              <a:xfrm>
                <a:off x="373224" y="1398529"/>
                <a:ext cx="11335127" cy="5239383"/>
              </a:xfrm>
              <a:prstGeom prst="rect">
                <a:avLst/>
              </a:prstGeom>
              <a:blipFill rotWithShape="0">
                <a:blip r:embed="rId3"/>
                <a:stretch>
                  <a:fillRect l="-161"/>
                </a:stretch>
              </a:blipFill>
              <a:ln w="19050">
                <a:solidFill>
                  <a:srgbClr val="972022"/>
                </a:solidFill>
                <a:prstDash val="sysDash"/>
              </a:ln>
            </p:spPr>
            <p:txBody>
              <a:bodyPr/>
              <a:lstStyle/>
              <a:p>
                <a:r>
                  <a:rPr lang="zh-CN" altLang="en-US">
                    <a:noFill/>
                  </a:rPr>
                  <a:t> </a:t>
                </a:r>
              </a:p>
            </p:txBody>
          </p:sp>
        </mc:Fallback>
      </mc:AlternateContent>
      <p:sp>
        <p:nvSpPr>
          <p:cNvPr id="8" name="文本框 7"/>
          <p:cNvSpPr txBox="1"/>
          <p:nvPr/>
        </p:nvSpPr>
        <p:spPr>
          <a:xfrm>
            <a:off x="372765" y="1056170"/>
            <a:ext cx="1072142" cy="369332"/>
          </a:xfrm>
          <a:prstGeom prst="rect">
            <a:avLst/>
          </a:prstGeom>
          <a:solidFill>
            <a:srgbClr val="9C0308"/>
          </a:solidFill>
        </p:spPr>
        <p:txBody>
          <a:bodyPr wrap="square" rtlCol="0">
            <a:spAutoFit/>
          </a:bodyPr>
          <a:lstStyle/>
          <a:p>
            <a:pPr algn="ctr"/>
            <a:r>
              <a:rPr lang="zh-CN" altLang="en-US" dirty="0">
                <a:solidFill>
                  <a:schemeClr val="bg1"/>
                </a:solidFill>
              </a:rPr>
              <a:t>步  骤</a:t>
            </a:r>
          </a:p>
        </p:txBody>
      </p:sp>
      <p:pic>
        <p:nvPicPr>
          <p:cNvPr id="2" name="图片 1"/>
          <p:cNvPicPr>
            <a:picLocks noChangeAspect="1"/>
          </p:cNvPicPr>
          <p:nvPr/>
        </p:nvPicPr>
        <p:blipFill rotWithShape="1">
          <a:blip r:embed="rId4">
            <a:extLst>
              <a:ext uri="{28A0092B-C50C-407E-A947-70E740481C1C}">
                <a14:useLocalDpi xmlns:a14="http://schemas.microsoft.com/office/drawing/2010/main" val="0"/>
              </a:ext>
            </a:extLst>
          </a:blip>
          <a:srcRect b="1639"/>
          <a:stretch/>
        </p:blipFill>
        <p:spPr>
          <a:xfrm>
            <a:off x="2892308" y="2261451"/>
            <a:ext cx="5362078" cy="4147816"/>
          </a:xfrm>
          <a:prstGeom prst="rect">
            <a:avLst/>
          </a:prstGeom>
        </p:spPr>
      </p:pic>
    </p:spTree>
    <p:extLst>
      <p:ext uri="{BB962C8B-B14F-4D97-AF65-F5344CB8AC3E}">
        <p14:creationId xmlns:p14="http://schemas.microsoft.com/office/powerpoint/2010/main" val="3425997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a:t>价差套利中的随机过程</a:t>
            </a:r>
          </a:p>
        </p:txBody>
      </p:sp>
      <mc:AlternateContent xmlns:mc="http://schemas.openxmlformats.org/markup-compatibility/2006" xmlns:a14="http://schemas.microsoft.com/office/drawing/2010/main">
        <mc:Choice Requires="a14">
          <p:sp>
            <p:nvSpPr>
              <p:cNvPr id="6" name="文本框 5"/>
              <p:cNvSpPr txBox="1"/>
              <p:nvPr/>
            </p:nvSpPr>
            <p:spPr>
              <a:xfrm>
                <a:off x="373224" y="1398529"/>
                <a:ext cx="11335127" cy="4804713"/>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en-US" altLang="zh-CN" sz="1600" dirty="0"/>
                  <a:t>2. </a:t>
                </a:r>
                <a:r>
                  <a:rPr lang="zh-CN" altLang="en-US" sz="1600" dirty="0"/>
                  <a:t>状态过程连续过程：</a:t>
                </a:r>
                <a:endParaRPr lang="en-US" altLang="zh-CN" sz="1600" dirty="0"/>
              </a:p>
              <a:p>
                <a:pPr marL="742950" lvl="1" indent="-285750">
                  <a:lnSpc>
                    <a:spcPct val="150000"/>
                  </a:lnSpc>
                  <a:buFont typeface="Arial" panose="020B0604020202020204" pitchFamily="34" charset="0"/>
                  <a:buChar char="•"/>
                </a:pPr>
                <a:r>
                  <a:rPr lang="en-US" altLang="zh-CN" sz="1600" dirty="0"/>
                  <a:t>X(t)</a:t>
                </a:r>
                <a:r>
                  <a:rPr lang="zh-CN" altLang="en-US" sz="1600" dirty="0"/>
                  <a:t>服从均值为</a:t>
                </a:r>
                <a:r>
                  <a:rPr lang="el-GR" altLang="zh-CN" sz="1600" dirty="0"/>
                  <a:t>μ</a:t>
                </a:r>
                <a:r>
                  <a:rPr lang="zh-CN" altLang="en-US" sz="1600" dirty="0"/>
                  <a:t>的</a:t>
                </a:r>
                <a14:m>
                  <m:oMath xmlns:m="http://schemas.openxmlformats.org/officeDocument/2006/math">
                    <m:r>
                      <m:rPr>
                        <m:sty m:val="p"/>
                      </m:rPr>
                      <a:rPr lang="en-US" altLang="zh-CN" sz="1600" dirty="0">
                        <a:latin typeface="Cambria Math" panose="02040503050406030204" pitchFamily="18" charset="0"/>
                      </a:rPr>
                      <m:t>OU</m:t>
                    </m:r>
                  </m:oMath>
                </a14:m>
                <a:r>
                  <a:rPr lang="zh-CN" altLang="en-US" sz="1600" dirty="0"/>
                  <a:t>过程</a:t>
                </a:r>
                <a14:m>
                  <m:oMath xmlns:m="http://schemas.openxmlformats.org/officeDocument/2006/math">
                    <m:r>
                      <a:rPr lang="zh-CN" altLang="en-US" sz="1600" dirty="0">
                        <a:latin typeface="Cambria Math" panose="02040503050406030204" pitchFamily="18" charset="0"/>
                      </a:rPr>
                      <m:t>：</m:t>
                    </m:r>
                  </m:oMath>
                </a14:m>
                <a:endParaRPr lang="en-US" altLang="zh-CN" sz="1600" dirty="0"/>
              </a:p>
              <a:p>
                <a:pPr marL="742950" lvl="1" indent="-285750">
                  <a:lnSpc>
                    <a:spcPct val="150000"/>
                  </a:lnSpc>
                  <a:buFont typeface="Arial" panose="020B0604020202020204" pitchFamily="34" charset="0"/>
                  <a:buChar char="•"/>
                </a:pPr>
                <a14:m>
                  <m:oMath xmlns:m="http://schemas.openxmlformats.org/officeDocument/2006/math">
                    <m:r>
                      <a:rPr lang="en-US" altLang="zh-CN" i="1">
                        <a:latin typeface="Cambria Math" panose="02040503050406030204" pitchFamily="18" charset="0"/>
                      </a:rPr>
                      <m:t>𝑑𝑋</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𝑏𝑋</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e>
                    </m:d>
                    <m:r>
                      <a:rPr lang="en-US" altLang="zh-CN" i="1">
                        <a:latin typeface="Cambria Math" panose="02040503050406030204" pitchFamily="18" charset="0"/>
                      </a:rPr>
                      <m:t>𝑑𝑡</m:t>
                    </m:r>
                    <m:r>
                      <a:rPr lang="en-US" altLang="zh-CN" i="1">
                        <a:latin typeface="Cambria Math" panose="02040503050406030204" pitchFamily="18" charset="0"/>
                      </a:rPr>
                      <m:t>+</m:t>
                    </m:r>
                    <m:r>
                      <a:rPr lang="zh-CN" altLang="en-US" i="1">
                        <a:latin typeface="Cambria Math" panose="02040503050406030204" pitchFamily="18" charset="0"/>
                      </a:rPr>
                      <m:t>𝜎</m:t>
                    </m:r>
                    <m:r>
                      <a:rPr lang="en-US" altLang="zh-CN" i="1">
                        <a:latin typeface="Cambria Math" panose="02040503050406030204" pitchFamily="18" charset="0"/>
                      </a:rPr>
                      <m:t>𝑑𝑊</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en-US" altLang="zh-CN" i="1" dirty="0">
                    <a:latin typeface="Cambria Math" panose="02040503050406030204" pitchFamily="18" charset="0"/>
                  </a:rPr>
                  <a:t/>
                </a:r>
                <a:br>
                  <a:rPr lang="en-US" altLang="zh-CN" i="1" dirty="0">
                    <a:latin typeface="Cambria Math" panose="02040503050406030204" pitchFamily="18" charset="0"/>
                  </a:rPr>
                </a:b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𝑏</m:t>
                    </m:r>
                    <m:d>
                      <m:dPr>
                        <m:ctrlPr>
                          <a:rPr lang="en-US" altLang="zh-CN" i="1">
                            <a:latin typeface="Cambria Math" panose="02040503050406030204" pitchFamily="18" charset="0"/>
                          </a:rPr>
                        </m:ctrlPr>
                      </m:dPr>
                      <m:e>
                        <m:r>
                          <a:rPr lang="en-US" altLang="zh-CN" i="1">
                            <a:latin typeface="Cambria Math" panose="02040503050406030204" pitchFamily="18" charset="0"/>
                          </a:rPr>
                          <m:t>𝑋</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𝑎</m:t>
                            </m:r>
                          </m:num>
                          <m:den>
                            <m:r>
                              <a:rPr lang="en-US" altLang="zh-CN" i="1">
                                <a:latin typeface="Cambria Math" panose="02040503050406030204" pitchFamily="18" charset="0"/>
                              </a:rPr>
                              <m:t>𝑏</m:t>
                            </m:r>
                          </m:den>
                        </m:f>
                      </m:e>
                    </m:d>
                    <m:r>
                      <a:rPr lang="en-US" altLang="zh-CN" i="1">
                        <a:latin typeface="Cambria Math" panose="02040503050406030204" pitchFamily="18" charset="0"/>
                      </a:rPr>
                      <m:t>𝑑𝑡</m:t>
                    </m:r>
                    <m:r>
                      <a:rPr lang="en-US" altLang="zh-CN" i="1">
                        <a:latin typeface="Cambria Math" panose="02040503050406030204" pitchFamily="18" charset="0"/>
                      </a:rPr>
                      <m:t>+</m:t>
                    </m:r>
                    <m:r>
                      <a:rPr lang="zh-CN" altLang="en-US" i="1">
                        <a:latin typeface="Cambria Math" panose="02040503050406030204" pitchFamily="18" charset="0"/>
                      </a:rPr>
                      <m:t>𝜎</m:t>
                    </m:r>
                    <m:r>
                      <a:rPr lang="en-US" altLang="zh-CN" i="1">
                        <a:latin typeface="Cambria Math" panose="02040503050406030204" pitchFamily="18" charset="0"/>
                      </a:rPr>
                      <m:t>𝑑𝑊</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en-US" altLang="zh-CN" dirty="0"/>
                  <a:t/>
                </a:r>
                <a:br>
                  <a:rPr lang="en-US" altLang="zh-CN" dirty="0"/>
                </a:br>
                <a14:m>
                  <m:oMath xmlns:m="http://schemas.openxmlformats.org/officeDocument/2006/math">
                    <m:r>
                      <a:rPr lang="en-US" altLang="zh-CN">
                        <a:latin typeface="Cambria Math" panose="02040503050406030204" pitchFamily="18" charset="0"/>
                      </a:rPr>
                      <m:t>=</m:t>
                    </m:r>
                    <m:r>
                      <a:rPr lang="en-US" altLang="zh-CN" i="1">
                        <a:latin typeface="Cambria Math" panose="02040503050406030204" pitchFamily="18" charset="0"/>
                      </a:rPr>
                      <m:t>−</m:t>
                    </m:r>
                    <m:r>
                      <a:rPr lang="zh-CN" altLang="en-US" i="1">
                        <a:latin typeface="Cambria Math" panose="02040503050406030204" pitchFamily="18" charset="0"/>
                      </a:rPr>
                      <m:t>𝜌</m:t>
                    </m:r>
                    <m:d>
                      <m:dPr>
                        <m:ctrlPr>
                          <a:rPr lang="en-US" altLang="zh-CN" i="1">
                            <a:latin typeface="Cambria Math" panose="02040503050406030204" pitchFamily="18" charset="0"/>
                          </a:rPr>
                        </m:ctrlPr>
                      </m:dPr>
                      <m:e>
                        <m:r>
                          <a:rPr lang="en-US" altLang="zh-CN" i="1">
                            <a:latin typeface="Cambria Math" panose="02040503050406030204" pitchFamily="18" charset="0"/>
                          </a:rPr>
                          <m:t>𝑋</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zh-CN" altLang="en-US" i="1">
                            <a:latin typeface="Cambria Math" panose="02040503050406030204" pitchFamily="18" charset="0"/>
                          </a:rPr>
                          <m:t>𝜇</m:t>
                        </m:r>
                      </m:e>
                    </m:d>
                    <m:r>
                      <a:rPr lang="en-US" altLang="zh-CN" i="1">
                        <a:latin typeface="Cambria Math" panose="02040503050406030204" pitchFamily="18" charset="0"/>
                      </a:rPr>
                      <m:t>𝑑𝑡</m:t>
                    </m:r>
                    <m:r>
                      <a:rPr lang="en-US" altLang="zh-CN" i="1">
                        <a:latin typeface="Cambria Math" panose="02040503050406030204" pitchFamily="18" charset="0"/>
                      </a:rPr>
                      <m:t>+</m:t>
                    </m:r>
                    <m:r>
                      <a:rPr lang="zh-CN" altLang="en-US" i="1">
                        <a:latin typeface="Cambria Math" panose="02040503050406030204" pitchFamily="18" charset="0"/>
                      </a:rPr>
                      <m:t>𝜎</m:t>
                    </m:r>
                    <m:r>
                      <a:rPr lang="en-US" altLang="zh-CN" i="1">
                        <a:latin typeface="Cambria Math" panose="02040503050406030204" pitchFamily="18" charset="0"/>
                      </a:rPr>
                      <m:t>𝑑𝑊</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endParaRPr lang="en-US" altLang="zh-CN" sz="1600" dirty="0"/>
              </a:p>
              <a:p>
                <a:pPr>
                  <a:lnSpc>
                    <a:spcPct val="150000"/>
                  </a:lnSpc>
                </a:pPr>
                <a:endParaRPr lang="en-US" altLang="zh-CN" sz="1600" dirty="0"/>
              </a:p>
              <a:p>
                <a:pPr marL="285750" indent="-285750">
                  <a:lnSpc>
                    <a:spcPct val="150000"/>
                  </a:lnSpc>
                  <a:buFont typeface="Arial" panose="020B0604020202020204" pitchFamily="34" charset="0"/>
                  <a:buChar char="•"/>
                </a:pPr>
                <a:r>
                  <a:rPr lang="en-US" altLang="zh-CN" sz="1600" dirty="0"/>
                  <a:t>3. </a:t>
                </a:r>
                <a:r>
                  <a:rPr lang="zh-CN" altLang="en-US" sz="1600" dirty="0"/>
                  <a:t>观测过程</a:t>
                </a:r>
                <a:endParaRPr lang="en-US" altLang="zh-CN" sz="1600" dirty="0"/>
              </a:p>
              <a:p>
                <a:pPr marL="742950" lvl="1" indent="-285750">
                  <a:lnSpc>
                    <a:spcPct val="150000"/>
                  </a:lnSpc>
                  <a:buFont typeface="Arial" panose="020B0604020202020204" pitchFamily="34" charset="0"/>
                  <a:buChar char="•"/>
                </a:pPr>
                <a:r>
                  <a:rPr lang="en-US" altLang="zh-CN" dirty="0"/>
                  <a:t> </a:t>
                </a:r>
                <a:endParaRPr lang="en-US" altLang="zh-CN" sz="1600" dirty="0"/>
              </a:p>
              <a:p>
                <a:pPr marL="742950" lvl="1" indent="-285750">
                  <a:lnSpc>
                    <a:spcPct val="150000"/>
                  </a:lnSpc>
                  <a:buFont typeface="Arial" panose="020B0604020202020204" pitchFamily="34" charset="0"/>
                  <a:buChar char="•"/>
                </a:pPr>
                <a:r>
                  <a:rPr lang="zh-CN" altLang="en-US" dirty="0"/>
                  <a:t>当</a:t>
                </a:r>
                <a:r>
                  <a:rPr lang="en-US" altLang="zh-CN" dirty="0"/>
                  <a:t>			</a:t>
                </a:r>
                <a:r>
                  <a:rPr lang="zh-CN" altLang="en-US" dirty="0"/>
                  <a:t>，做空价差组合进行套利</a:t>
                </a:r>
                <a:endParaRPr lang="en-US" altLang="zh-CN" dirty="0"/>
              </a:p>
              <a:p>
                <a:pPr lvl="1">
                  <a:lnSpc>
                    <a:spcPct val="150000"/>
                  </a:lnSpc>
                </a:pPr>
                <a:r>
                  <a:rPr lang="en-US" altLang="zh-CN" dirty="0"/>
                  <a:t>     </a:t>
                </a:r>
                <a:r>
                  <a:rPr lang="zh-CN" altLang="en-US" dirty="0"/>
                  <a:t>当</a:t>
                </a:r>
                <a:r>
                  <a:rPr lang="en-US" altLang="zh-CN" dirty="0"/>
                  <a:t>	       </a:t>
                </a:r>
                <a:r>
                  <a:rPr lang="zh-CN" altLang="en-US" dirty="0"/>
                  <a:t>，做多价差进行套利</a:t>
                </a:r>
                <a:r>
                  <a:rPr lang="en-US" altLang="zh-CN" dirty="0"/>
                  <a:t/>
                </a:r>
                <a:br>
                  <a:rPr lang="en-US" altLang="zh-CN" dirty="0"/>
                </a:br>
                <a:endParaRPr lang="en-US" altLang="zh-CN" sz="1600" dirty="0"/>
              </a:p>
            </p:txBody>
          </p:sp>
        </mc:Choice>
        <mc:Fallback xmlns="">
          <p:sp>
            <p:nvSpPr>
              <p:cNvPr id="6" name="文本框 5"/>
              <p:cNvSpPr txBox="1">
                <a:spLocks noRot="1" noChangeAspect="1" noMove="1" noResize="1" noEditPoints="1" noAdjustHandles="1" noChangeArrowheads="1" noChangeShapeType="1" noTextEdit="1"/>
              </p:cNvSpPr>
              <p:nvPr/>
            </p:nvSpPr>
            <p:spPr>
              <a:xfrm>
                <a:off x="373224" y="1398529"/>
                <a:ext cx="11335127" cy="4804713"/>
              </a:xfrm>
              <a:prstGeom prst="rect">
                <a:avLst/>
              </a:prstGeom>
              <a:blipFill rotWithShape="0">
                <a:blip r:embed="rId3"/>
                <a:stretch>
                  <a:fillRect l="-161"/>
                </a:stretch>
              </a:blipFill>
              <a:ln w="19050">
                <a:solidFill>
                  <a:srgbClr val="972022"/>
                </a:solidFill>
                <a:prstDash val="sysDash"/>
              </a:ln>
            </p:spPr>
            <p:txBody>
              <a:bodyPr/>
              <a:lstStyle/>
              <a:p>
                <a:r>
                  <a:rPr lang="zh-CN" altLang="en-US">
                    <a:noFill/>
                  </a:rPr>
                  <a:t> </a:t>
                </a:r>
              </a:p>
            </p:txBody>
          </p:sp>
        </mc:Fallback>
      </mc:AlternateContent>
      <p:sp>
        <p:nvSpPr>
          <p:cNvPr id="8" name="文本框 7"/>
          <p:cNvSpPr txBox="1"/>
          <p:nvPr/>
        </p:nvSpPr>
        <p:spPr>
          <a:xfrm>
            <a:off x="372765" y="1056170"/>
            <a:ext cx="1072142" cy="369332"/>
          </a:xfrm>
          <a:prstGeom prst="rect">
            <a:avLst/>
          </a:prstGeom>
          <a:solidFill>
            <a:srgbClr val="9C0308"/>
          </a:solidFill>
        </p:spPr>
        <p:txBody>
          <a:bodyPr wrap="square" rtlCol="0">
            <a:spAutoFit/>
          </a:bodyPr>
          <a:lstStyle/>
          <a:p>
            <a:pPr algn="ctr"/>
            <a:r>
              <a:rPr lang="zh-CN" altLang="en-US" dirty="0">
                <a:solidFill>
                  <a:schemeClr val="bg1"/>
                </a:solidFill>
              </a:rPr>
              <a:t>步  骤</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908" y="4512449"/>
            <a:ext cx="2587051" cy="483666"/>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4693" y="4381095"/>
            <a:ext cx="2273093" cy="565702"/>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4907" y="4962839"/>
            <a:ext cx="2600777" cy="359593"/>
          </a:xfrm>
          <a:prstGeom prst="rect">
            <a:avLst/>
          </a:prstGeom>
        </p:spPr>
      </p:pic>
      <p:pic>
        <p:nvPicPr>
          <p:cNvPr id="5" name="图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5702" y="5338474"/>
            <a:ext cx="1251605" cy="372819"/>
          </a:xfrm>
          <a:prstGeom prst="rect">
            <a:avLst/>
          </a:prstGeom>
        </p:spPr>
      </p:pic>
    </p:spTree>
    <p:extLst>
      <p:ext uri="{BB962C8B-B14F-4D97-AF65-F5344CB8AC3E}">
        <p14:creationId xmlns:p14="http://schemas.microsoft.com/office/powerpoint/2010/main" val="981118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a:t>价差套利中的随机过程</a:t>
            </a:r>
          </a:p>
        </p:txBody>
      </p:sp>
      <mc:AlternateContent xmlns:mc="http://schemas.openxmlformats.org/markup-compatibility/2006" xmlns:a14="http://schemas.microsoft.com/office/drawing/2010/main">
        <mc:Choice Requires="a14">
          <p:sp>
            <p:nvSpPr>
              <p:cNvPr id="6" name="文本框 5"/>
              <p:cNvSpPr txBox="1"/>
              <p:nvPr/>
            </p:nvSpPr>
            <p:spPr>
              <a:xfrm>
                <a:off x="373224" y="1398529"/>
                <a:ext cx="11335127" cy="5089535"/>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en-US" altLang="zh-CN" sz="1600" dirty="0"/>
                  <a:t>4. </a:t>
                </a:r>
                <a:r>
                  <a:rPr lang="zh-CN" altLang="en-US" sz="1600" dirty="0"/>
                  <a:t>连续化状态过程的另一种变换：</a:t>
                </a:r>
                <a:endParaRPr lang="en-US" altLang="zh-CN" sz="1600" dirty="0"/>
              </a:p>
              <a:p>
                <a:pPr marL="742950" lvl="1" indent="-285750">
                  <a:lnSpc>
                    <a:spcPct val="150000"/>
                  </a:lnSpc>
                  <a:buFont typeface="Arial" panose="020B0604020202020204" pitchFamily="34" charset="0"/>
                  <a:buChar char="•"/>
                </a:pPr>
                <a:r>
                  <a:rPr lang="zh-CN" altLang="en-US" sz="1600" dirty="0"/>
                  <a:t>对</a:t>
                </a:r>
                <a:r>
                  <a:rPr lang="en-US" altLang="zh-CN" sz="1600" dirty="0"/>
                  <a:t>X(</a:t>
                </a:r>
                <a:r>
                  <a:rPr lang="el-GR" altLang="zh-CN" sz="1600" dirty="0"/>
                  <a:t>τ</a:t>
                </a:r>
                <a:r>
                  <a:rPr lang="en-US" altLang="zh-CN" sz="1600" dirty="0"/>
                  <a:t>)</a:t>
                </a:r>
                <a:r>
                  <a:rPr lang="zh-CN" altLang="en-US" sz="1600" dirty="0"/>
                  <a:t>作变换</a:t>
                </a:r>
                <a14:m>
                  <m:oMath xmlns:m="http://schemas.openxmlformats.org/officeDocument/2006/math">
                    <m:r>
                      <m:rPr>
                        <m:sty m:val="p"/>
                      </m:rPr>
                      <a:rPr lang="en-US" altLang="zh-CN" sz="1600" dirty="0">
                        <a:latin typeface="Cambria Math" panose="02040503050406030204" pitchFamily="18" charset="0"/>
                      </a:rPr>
                      <m:t>Z</m:t>
                    </m:r>
                    <m:d>
                      <m:dPr>
                        <m:ctrlPr>
                          <a:rPr lang="en-US" altLang="zh-CN" sz="1600" i="1" dirty="0">
                            <a:latin typeface="Cambria Math" panose="02040503050406030204" pitchFamily="18" charset="0"/>
                          </a:rPr>
                        </m:ctrlPr>
                      </m:dPr>
                      <m:e>
                        <m:r>
                          <a:rPr lang="zh-CN" altLang="en-US" sz="1600" i="1" dirty="0" smtClean="0">
                            <a:latin typeface="Cambria Math" panose="02040503050406030204" pitchFamily="18" charset="0"/>
                          </a:rPr>
                          <m:t>𝜏</m:t>
                        </m:r>
                      </m:e>
                    </m:d>
                    <m:r>
                      <a:rPr lang="en-US" altLang="zh-CN" sz="1600" b="0" i="0" dirty="0" smtClean="0">
                        <a:latin typeface="Cambria Math" panose="02040503050406030204" pitchFamily="18" charset="0"/>
                      </a:rPr>
                      <m:t>=</m:t>
                    </m:r>
                    <m:f>
                      <m:fPr>
                        <m:ctrlPr>
                          <a:rPr lang="en-US" altLang="zh-CN" sz="1600" b="0" i="1" dirty="0" smtClean="0">
                            <a:latin typeface="Cambria Math" panose="02040503050406030204" pitchFamily="18" charset="0"/>
                          </a:rPr>
                        </m:ctrlPr>
                      </m:fPr>
                      <m:num>
                        <m:rad>
                          <m:radPr>
                            <m:degHide m:val="on"/>
                            <m:ctrlPr>
                              <a:rPr lang="en-US" altLang="zh-CN" sz="1600" b="0" i="1" dirty="0" smtClean="0">
                                <a:latin typeface="Cambria Math" panose="02040503050406030204" pitchFamily="18" charset="0"/>
                              </a:rPr>
                            </m:ctrlPr>
                          </m:radPr>
                          <m:deg/>
                          <m:e>
                            <m:r>
                              <a:rPr lang="en-US" altLang="zh-CN" sz="1600" b="0" i="1" dirty="0" smtClean="0">
                                <a:latin typeface="Cambria Math" panose="02040503050406030204" pitchFamily="18" charset="0"/>
                              </a:rPr>
                              <m:t>2</m:t>
                            </m:r>
                            <m:r>
                              <a:rPr lang="zh-CN" altLang="en-US" sz="1600" b="0" i="1" dirty="0" smtClean="0">
                                <a:latin typeface="Cambria Math" panose="02040503050406030204" pitchFamily="18" charset="0"/>
                              </a:rPr>
                              <m:t>𝜌</m:t>
                            </m:r>
                          </m:e>
                        </m:rad>
                      </m:num>
                      <m:den>
                        <m:r>
                          <a:rPr lang="zh-CN" altLang="en-US" sz="1600" b="0" i="1" dirty="0" smtClean="0">
                            <a:latin typeface="Cambria Math" panose="02040503050406030204" pitchFamily="18" charset="0"/>
                          </a:rPr>
                          <m:t>𝜎</m:t>
                        </m:r>
                      </m:den>
                    </m:f>
                    <m:d>
                      <m:dPr>
                        <m:begChr m:val="["/>
                        <m:endChr m:val="]"/>
                        <m:ctrlPr>
                          <a:rPr lang="en-US" altLang="zh-CN" sz="1600" b="0" i="1" dirty="0" smtClean="0">
                            <a:latin typeface="Cambria Math" panose="02040503050406030204" pitchFamily="18" charset="0"/>
                          </a:rPr>
                        </m:ctrlPr>
                      </m:dPr>
                      <m:e>
                        <m:r>
                          <a:rPr lang="en-US" altLang="zh-CN" sz="1600" b="0" i="1" dirty="0" smtClean="0">
                            <a:latin typeface="Cambria Math" panose="02040503050406030204" pitchFamily="18" charset="0"/>
                          </a:rPr>
                          <m:t>𝑋</m:t>
                        </m:r>
                        <m:d>
                          <m:dPr>
                            <m:ctrlPr>
                              <a:rPr lang="en-US" altLang="zh-CN" sz="1600" b="0" i="1" dirty="0" smtClean="0">
                                <a:latin typeface="Cambria Math" panose="02040503050406030204" pitchFamily="18" charset="0"/>
                              </a:rPr>
                            </m:ctrlPr>
                          </m:dPr>
                          <m:e>
                            <m:r>
                              <a:rPr lang="zh-CN" altLang="en-US" sz="1600" b="0" i="1" dirty="0" smtClean="0">
                                <a:latin typeface="Cambria Math" panose="02040503050406030204" pitchFamily="18" charset="0"/>
                              </a:rPr>
                              <m:t>𝜏</m:t>
                            </m:r>
                          </m:e>
                        </m:d>
                        <m:r>
                          <a:rPr lang="en-US" altLang="zh-CN" sz="1600" b="0" i="1" dirty="0" smtClean="0">
                            <a:latin typeface="Cambria Math" panose="02040503050406030204" pitchFamily="18" charset="0"/>
                          </a:rPr>
                          <m:t>−</m:t>
                        </m:r>
                        <m:r>
                          <a:rPr lang="zh-CN" altLang="en-US" sz="1600" b="0" i="1" dirty="0" smtClean="0">
                            <a:latin typeface="Cambria Math" panose="02040503050406030204" pitchFamily="18" charset="0"/>
                          </a:rPr>
                          <m:t>𝜇</m:t>
                        </m:r>
                      </m:e>
                    </m:d>
                    <m:r>
                      <a:rPr lang="en-US" altLang="zh-CN" sz="1600" b="0" i="1" dirty="0" smtClean="0">
                        <a:latin typeface="Cambria Math" panose="02040503050406030204" pitchFamily="18" charset="0"/>
                      </a:rPr>
                      <m:t>, </m:t>
                    </m:r>
                    <m:r>
                      <a:rPr lang="en-US" altLang="zh-CN" sz="1600" b="0" i="1" dirty="0" smtClean="0">
                        <a:latin typeface="Cambria Math" panose="02040503050406030204" pitchFamily="18" charset="0"/>
                      </a:rPr>
                      <m:t>𝑡</m:t>
                    </m:r>
                    <m:r>
                      <a:rPr lang="en-US" altLang="zh-CN" sz="1600" b="0" i="1" dirty="0" smtClean="0">
                        <a:latin typeface="Cambria Math" panose="02040503050406030204" pitchFamily="18" charset="0"/>
                      </a:rPr>
                      <m:t>= </m:t>
                    </m:r>
                    <m:r>
                      <a:rPr lang="zh-CN" altLang="en-US" sz="1600" b="0" i="1" dirty="0" smtClean="0">
                        <a:latin typeface="Cambria Math" panose="02040503050406030204" pitchFamily="18" charset="0"/>
                      </a:rPr>
                      <m:t>𝜌𝜏</m:t>
                    </m:r>
                  </m:oMath>
                </a14:m>
                <a:endParaRPr lang="en-US" altLang="zh-CN" sz="1600" dirty="0"/>
              </a:p>
              <a:p>
                <a:pPr marL="742950" lvl="1" indent="-285750">
                  <a:lnSpc>
                    <a:spcPct val="150000"/>
                  </a:lnSpc>
                  <a:buFont typeface="Arial" panose="020B0604020202020204" pitchFamily="34" charset="0"/>
                  <a:buChar char="•"/>
                </a:pPr>
                <a14:m>
                  <m:oMath xmlns:m="http://schemas.openxmlformats.org/officeDocument/2006/math">
                    <m:r>
                      <a:rPr lang="en-US" altLang="zh-CN" i="1">
                        <a:latin typeface="Cambria Math" panose="02040503050406030204" pitchFamily="18" charset="0"/>
                      </a:rPr>
                      <m:t>𝑑</m:t>
                    </m:r>
                    <m:r>
                      <a:rPr lang="en-US" altLang="zh-CN" b="0" i="1" smtClean="0">
                        <a:latin typeface="Cambria Math" panose="02040503050406030204" pitchFamily="18" charset="0"/>
                      </a:rPr>
                      <m:t>𝑍</m:t>
                    </m:r>
                    <m:d>
                      <m:dPr>
                        <m:ctrlPr>
                          <a:rPr lang="en-US" altLang="zh-CN" i="1">
                            <a:latin typeface="Cambria Math" panose="02040503050406030204" pitchFamily="18" charset="0"/>
                          </a:rPr>
                        </m:ctrlPr>
                      </m:dPr>
                      <m:e>
                        <m:r>
                          <a:rPr lang="zh-CN" altLang="en-US" i="1" smtClean="0">
                            <a:latin typeface="Cambria Math" panose="02040503050406030204" pitchFamily="18" charset="0"/>
                          </a:rPr>
                          <m:t>𝜏</m:t>
                        </m:r>
                      </m:e>
                    </m:d>
                    <m:r>
                      <a:rPr lang="en-US" altLang="zh-CN" i="1">
                        <a:latin typeface="Cambria Math" panose="02040503050406030204" pitchFamily="18" charset="0"/>
                      </a:rPr>
                      <m:t>=−</m:t>
                    </m:r>
                    <m:r>
                      <a:rPr lang="zh-CN" altLang="en-US" i="1">
                        <a:latin typeface="Cambria Math" panose="02040503050406030204" pitchFamily="18" charset="0"/>
                      </a:rPr>
                      <m:t>𝜌</m:t>
                    </m:r>
                    <m:r>
                      <a:rPr lang="en-US" altLang="zh-CN" b="0" i="1" smtClean="0">
                        <a:latin typeface="Cambria Math" panose="02040503050406030204" pitchFamily="18" charset="0"/>
                      </a:rPr>
                      <m:t>𝑍</m:t>
                    </m:r>
                    <m:r>
                      <a:rPr lang="en-US" altLang="zh-CN" b="0" i="1" smtClean="0">
                        <a:latin typeface="Cambria Math" panose="02040503050406030204" pitchFamily="18" charset="0"/>
                      </a:rPr>
                      <m:t>(</m:t>
                    </m:r>
                    <m:r>
                      <a:rPr lang="zh-CN" altLang="en-US" b="0" i="1" smtClean="0">
                        <a:latin typeface="Cambria Math" panose="02040503050406030204" pitchFamily="18" charset="0"/>
                      </a:rPr>
                      <m:t>𝜏</m:t>
                    </m:r>
                    <m:r>
                      <a:rPr lang="en-US" altLang="zh-CN" b="0" i="1" smtClean="0">
                        <a:latin typeface="Cambria Math" panose="02040503050406030204" pitchFamily="18" charset="0"/>
                      </a:rPr>
                      <m:t>)</m:t>
                    </m:r>
                    <m:r>
                      <a:rPr lang="en-US" altLang="zh-CN" i="1">
                        <a:latin typeface="Cambria Math" panose="02040503050406030204" pitchFamily="18" charset="0"/>
                      </a:rPr>
                      <m:t>𝑑</m:t>
                    </m:r>
                    <m:r>
                      <a:rPr lang="zh-CN" altLang="en-US" i="1" smtClean="0">
                        <a:latin typeface="Cambria Math" panose="02040503050406030204" pitchFamily="18" charset="0"/>
                      </a:rPr>
                      <m:t>𝜏</m:t>
                    </m:r>
                    <m:r>
                      <a:rPr lang="en-US" altLang="zh-CN" i="1">
                        <a:latin typeface="Cambria Math" panose="02040503050406030204" pitchFamily="18" charset="0"/>
                      </a:rPr>
                      <m:t>+</m:t>
                    </m:r>
                    <m:rad>
                      <m:radPr>
                        <m:degHide m:val="on"/>
                        <m:ctrlPr>
                          <a:rPr lang="en-US" altLang="zh-CN" i="1" dirty="0">
                            <a:latin typeface="Cambria Math" panose="02040503050406030204" pitchFamily="18" charset="0"/>
                          </a:rPr>
                        </m:ctrlPr>
                      </m:radPr>
                      <m:deg/>
                      <m:e>
                        <m:r>
                          <a:rPr lang="en-US" altLang="zh-CN" i="1" dirty="0">
                            <a:latin typeface="Cambria Math" panose="02040503050406030204" pitchFamily="18" charset="0"/>
                          </a:rPr>
                          <m:t>2</m:t>
                        </m:r>
                        <m:r>
                          <a:rPr lang="zh-CN" altLang="en-US" i="1" dirty="0">
                            <a:latin typeface="Cambria Math" panose="02040503050406030204" pitchFamily="18" charset="0"/>
                          </a:rPr>
                          <m:t>𝜌</m:t>
                        </m:r>
                      </m:e>
                    </m:rad>
                    <m:r>
                      <a:rPr lang="en-US" altLang="zh-CN" i="1">
                        <a:latin typeface="Cambria Math" panose="02040503050406030204" pitchFamily="18" charset="0"/>
                      </a:rPr>
                      <m:t>𝑑𝑊</m:t>
                    </m:r>
                    <m:d>
                      <m:dPr>
                        <m:ctrlPr>
                          <a:rPr lang="en-US" altLang="zh-CN" i="1">
                            <a:latin typeface="Cambria Math" panose="02040503050406030204" pitchFamily="18" charset="0"/>
                          </a:rPr>
                        </m:ctrlPr>
                      </m:dPr>
                      <m:e>
                        <m:r>
                          <a:rPr lang="zh-CN" altLang="en-US" i="1" smtClean="0">
                            <a:latin typeface="Cambria Math" panose="02040503050406030204" pitchFamily="18" charset="0"/>
                          </a:rPr>
                          <m:t>𝜏</m:t>
                        </m:r>
                      </m:e>
                    </m:d>
                  </m:oMath>
                </a14:m>
                <a:r>
                  <a:rPr lang="en-US" altLang="zh-CN" i="1" dirty="0">
                    <a:latin typeface="Cambria Math" panose="02040503050406030204" pitchFamily="18" charset="0"/>
                  </a:rPr>
                  <a:t/>
                </a:r>
                <a:br>
                  <a:rPr lang="en-US" altLang="zh-CN" i="1" dirty="0">
                    <a:latin typeface="Cambria Math" panose="02040503050406030204" pitchFamily="18" charset="0"/>
                  </a:rPr>
                </a:b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𝑑𝑍</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𝑍</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i="1">
                        <a:latin typeface="Cambria Math" panose="02040503050406030204" pitchFamily="18" charset="0"/>
                      </a:rPr>
                      <m:t>𝑑𝑡</m:t>
                    </m:r>
                    <m:r>
                      <a:rPr lang="en-US" altLang="zh-CN" i="1">
                        <a:latin typeface="Cambria Math" panose="02040503050406030204" pitchFamily="18" charset="0"/>
                      </a:rPr>
                      <m:t>+</m:t>
                    </m:r>
                    <m:rad>
                      <m:radPr>
                        <m:degHide m:val="on"/>
                        <m:ctrlPr>
                          <a:rPr lang="en-US" altLang="zh-CN" i="1" dirty="0">
                            <a:latin typeface="Cambria Math" panose="02040503050406030204" pitchFamily="18" charset="0"/>
                          </a:rPr>
                        </m:ctrlPr>
                      </m:radPr>
                      <m:deg/>
                      <m:e>
                        <m:r>
                          <a:rPr lang="en-US" altLang="zh-CN" i="1" dirty="0">
                            <a:latin typeface="Cambria Math" panose="02040503050406030204" pitchFamily="18" charset="0"/>
                          </a:rPr>
                          <m:t>2</m:t>
                        </m:r>
                      </m:e>
                    </m:rad>
                    <m:r>
                      <a:rPr lang="en-US" altLang="zh-CN" i="1">
                        <a:latin typeface="Cambria Math" panose="02040503050406030204" pitchFamily="18" charset="0"/>
                      </a:rPr>
                      <m:t>𝑑𝑊</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en-US" altLang="zh-CN" dirty="0"/>
                  <a:t/>
                </a:r>
                <a:br>
                  <a:rPr lang="en-US" altLang="zh-CN" dirty="0"/>
                </a:br>
                <a:endParaRPr lang="en-US" altLang="zh-CN" sz="1600" dirty="0"/>
              </a:p>
              <a:p>
                <a:pPr>
                  <a:lnSpc>
                    <a:spcPct val="150000"/>
                  </a:lnSpc>
                </a:pPr>
                <a:endParaRPr lang="en-US" altLang="zh-CN" sz="1600" dirty="0"/>
              </a:p>
              <a:p>
                <a:pPr marL="285750" indent="-285750">
                  <a:lnSpc>
                    <a:spcPct val="150000"/>
                  </a:lnSpc>
                  <a:buFont typeface="Arial" panose="020B0604020202020204" pitchFamily="34" charset="0"/>
                  <a:buChar char="•"/>
                </a:pPr>
                <a:r>
                  <a:rPr lang="en-US" altLang="zh-CN" sz="1600" dirty="0"/>
                  <a:t>   X(t)</a:t>
                </a:r>
                <a:r>
                  <a:rPr lang="zh-CN" altLang="en-US" sz="1600" dirty="0"/>
                  <a:t>首次回归均值</a:t>
                </a:r>
                <a:r>
                  <a:rPr lang="en-US" altLang="zh-CN" sz="1600" dirty="0"/>
                  <a:t>X(T)</a:t>
                </a:r>
                <a:r>
                  <a:rPr lang="zh-CN" altLang="en-US" sz="1600" dirty="0"/>
                  <a:t>的期望时间</a:t>
                </a:r>
                <a:endParaRPr lang="en-US" altLang="zh-CN" sz="1600" dirty="0"/>
              </a:p>
              <a:p>
                <a:pPr marL="742950" lvl="1" indent="-285750">
                  <a:lnSpc>
                    <a:spcPct val="150000"/>
                  </a:lnSpc>
                  <a:buFont typeface="Arial" panose="020B0604020202020204" pitchFamily="34" charset="0"/>
                  <a:buChar char="•"/>
                </a:pPr>
                <a:r>
                  <a:rPr lang="en-US" altLang="zh-CN" dirty="0"/>
                  <a:t/>
                </a:r>
                <a:br>
                  <a:rPr lang="en-US" altLang="zh-CN" dirty="0"/>
                </a:br>
                <a:endParaRPr lang="en-US" altLang="zh-CN" dirty="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r>
                  <a:rPr lang="en-US" altLang="zh-CN" sz="1600" dirty="0"/>
                  <a:t> 						 	</a:t>
                </a:r>
                <a:r>
                  <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1600" dirty="0"/>
              </a:p>
              <a:p>
                <a:pPr marL="742950" lvl="1" indent="-285750">
                  <a:lnSpc>
                    <a:spcPct val="150000"/>
                  </a:lnSpc>
                  <a:buFont typeface="Arial" panose="020B0604020202020204" pitchFamily="34" charset="0"/>
                  <a:buChar char="•"/>
                </a:pPr>
                <a:endParaRPr lang="en-US" altLang="zh-CN" sz="1600" dirty="0"/>
              </a:p>
            </p:txBody>
          </p:sp>
        </mc:Choice>
        <mc:Fallback xmlns="">
          <p:sp>
            <p:nvSpPr>
              <p:cNvPr id="6" name="文本框 5"/>
              <p:cNvSpPr txBox="1">
                <a:spLocks noRot="1" noChangeAspect="1" noMove="1" noResize="1" noEditPoints="1" noAdjustHandles="1" noChangeArrowheads="1" noChangeShapeType="1" noTextEdit="1"/>
              </p:cNvSpPr>
              <p:nvPr/>
            </p:nvSpPr>
            <p:spPr>
              <a:xfrm>
                <a:off x="373224" y="1398529"/>
                <a:ext cx="11335127" cy="5089535"/>
              </a:xfrm>
              <a:prstGeom prst="rect">
                <a:avLst/>
              </a:prstGeom>
              <a:blipFill rotWithShape="0">
                <a:blip r:embed="rId3"/>
                <a:stretch>
                  <a:fillRect l="-161"/>
                </a:stretch>
              </a:blipFill>
              <a:ln w="19050">
                <a:solidFill>
                  <a:srgbClr val="972022"/>
                </a:solidFill>
                <a:prstDash val="sysDash"/>
              </a:ln>
            </p:spPr>
            <p:txBody>
              <a:bodyPr/>
              <a:lstStyle/>
              <a:p>
                <a:r>
                  <a:rPr lang="zh-CN" altLang="en-US">
                    <a:noFill/>
                  </a:rPr>
                  <a:t> </a:t>
                </a:r>
              </a:p>
            </p:txBody>
          </p:sp>
        </mc:Fallback>
      </mc:AlternateContent>
      <p:sp>
        <p:nvSpPr>
          <p:cNvPr id="8" name="文本框 7"/>
          <p:cNvSpPr txBox="1"/>
          <p:nvPr/>
        </p:nvSpPr>
        <p:spPr>
          <a:xfrm>
            <a:off x="372765" y="1056170"/>
            <a:ext cx="1072142" cy="369332"/>
          </a:xfrm>
          <a:prstGeom prst="rect">
            <a:avLst/>
          </a:prstGeom>
          <a:solidFill>
            <a:srgbClr val="9C0308"/>
          </a:solidFill>
        </p:spPr>
        <p:txBody>
          <a:bodyPr wrap="square" rtlCol="0">
            <a:spAutoFit/>
          </a:bodyPr>
          <a:lstStyle/>
          <a:p>
            <a:pPr algn="ctr"/>
            <a:r>
              <a:rPr lang="zh-CN" altLang="en-US" dirty="0">
                <a:solidFill>
                  <a:schemeClr val="bg1"/>
                </a:solidFill>
              </a:rPr>
              <a:t>步  骤</a:t>
            </a: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7248" y="3763999"/>
            <a:ext cx="2819545" cy="311166"/>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4907" y="4238323"/>
            <a:ext cx="4610112" cy="977143"/>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61978" y="5423267"/>
            <a:ext cx="4775970" cy="856996"/>
          </a:xfrm>
          <a:prstGeom prst="rect">
            <a:avLst/>
          </a:prstGeom>
        </p:spPr>
      </p:pic>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44635" y="5534248"/>
            <a:ext cx="857294" cy="635033"/>
          </a:xfrm>
          <a:prstGeom prst="rect">
            <a:avLst/>
          </a:prstGeom>
        </p:spPr>
      </p:pic>
    </p:spTree>
    <p:extLst>
      <p:ext uri="{BB962C8B-B14F-4D97-AF65-F5344CB8AC3E}">
        <p14:creationId xmlns:p14="http://schemas.microsoft.com/office/powerpoint/2010/main" val="3354560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a:t>价差套利中的随机过程</a:t>
            </a:r>
          </a:p>
        </p:txBody>
      </p:sp>
      <p:sp>
        <p:nvSpPr>
          <p:cNvPr id="15" name="文本框 14"/>
          <p:cNvSpPr txBox="1"/>
          <p:nvPr/>
        </p:nvSpPr>
        <p:spPr>
          <a:xfrm>
            <a:off x="346101" y="1377592"/>
            <a:ext cx="11327738" cy="120032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t>模型可估计：通过卡尔曼滤波和状态空间模型可以估计出模型参数（</a:t>
            </a:r>
            <a:r>
              <a:rPr lang="en-US" altLang="zh-CN" sz="1600" dirty="0"/>
              <a:t>MLE</a:t>
            </a:r>
            <a:r>
              <a:rPr lang="zh-CN" altLang="en-US" sz="1600" dirty="0"/>
              <a:t>）</a:t>
            </a:r>
            <a:endParaRPr lang="en-US" altLang="zh-CN" sz="1600" dirty="0"/>
          </a:p>
          <a:p>
            <a:pPr marL="285750" indent="-285750">
              <a:lnSpc>
                <a:spcPct val="150000"/>
              </a:lnSpc>
              <a:buFont typeface="Arial" panose="020B0604020202020204" pitchFamily="34" charset="0"/>
              <a:buChar char="•"/>
            </a:pPr>
            <a:r>
              <a:rPr lang="zh-CN" altLang="en-US" sz="1600" dirty="0"/>
              <a:t>连续时间模型可以用作预测（配对套利中的期望持有期和期望收益）</a:t>
            </a:r>
            <a:endParaRPr lang="en-US" altLang="zh-CN" sz="1600" dirty="0"/>
          </a:p>
          <a:p>
            <a:pPr marL="285750" indent="-285750">
              <a:lnSpc>
                <a:spcPct val="150000"/>
              </a:lnSpc>
              <a:buFont typeface="Arial" panose="020B0604020202020204" pitchFamily="34" charset="0"/>
              <a:buChar char="•"/>
            </a:pPr>
            <a:r>
              <a:rPr lang="zh-CN" altLang="en-US" sz="1600" dirty="0"/>
              <a:t>依赖于均值反转（</a:t>
            </a:r>
            <a:r>
              <a:rPr lang="zh-CN" altLang="en-US" sz="1600" dirty="0">
                <a:solidFill>
                  <a:srgbClr val="FF0000"/>
                </a:solidFill>
              </a:rPr>
              <a:t>存疑？</a:t>
            </a:r>
            <a:r>
              <a:rPr lang="zh-CN" altLang="en-US" sz="1600" dirty="0"/>
              <a:t>）</a:t>
            </a:r>
            <a:endParaRPr lang="en-US" altLang="zh-CN" sz="1600" dirty="0"/>
          </a:p>
        </p:txBody>
      </p:sp>
      <p:sp>
        <p:nvSpPr>
          <p:cNvPr id="16" name="文本框 15"/>
          <p:cNvSpPr txBox="1"/>
          <p:nvPr/>
        </p:nvSpPr>
        <p:spPr>
          <a:xfrm>
            <a:off x="346101" y="1008260"/>
            <a:ext cx="1076714" cy="369332"/>
          </a:xfrm>
          <a:prstGeom prst="rect">
            <a:avLst/>
          </a:prstGeom>
          <a:solidFill>
            <a:srgbClr val="9C0308"/>
          </a:solidFill>
        </p:spPr>
        <p:txBody>
          <a:bodyPr wrap="square" rtlCol="0">
            <a:spAutoFit/>
          </a:bodyPr>
          <a:lstStyle/>
          <a:p>
            <a:pPr algn="ctr"/>
            <a:r>
              <a:rPr lang="zh-CN" altLang="en-US" dirty="0">
                <a:solidFill>
                  <a:schemeClr val="bg1"/>
                </a:solidFill>
              </a:rPr>
              <a:t>优点</a:t>
            </a:r>
          </a:p>
        </p:txBody>
      </p:sp>
      <p:sp>
        <p:nvSpPr>
          <p:cNvPr id="7" name="文本框 6"/>
          <p:cNvSpPr txBox="1"/>
          <p:nvPr/>
        </p:nvSpPr>
        <p:spPr>
          <a:xfrm>
            <a:off x="346101" y="3572333"/>
            <a:ext cx="11327738" cy="1246495"/>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ln>
                  <a:solidFill>
                    <a:srgbClr val="C00000"/>
                  </a:solidFill>
                </a:ln>
              </a:rPr>
              <a:t>股票价格差不一定含有均值反转特性的潜变量（</a:t>
            </a:r>
            <a:r>
              <a:rPr lang="en-US" altLang="zh-CN" sz="1600" dirty="0">
                <a:ln>
                  <a:solidFill>
                    <a:srgbClr val="C00000"/>
                  </a:solidFill>
                </a:ln>
              </a:rPr>
              <a:t>Do et al. (2006)</a:t>
            </a:r>
            <a:r>
              <a:rPr lang="zh-CN" altLang="en-US" sz="1600" dirty="0">
                <a:ln>
                  <a:solidFill>
                    <a:srgbClr val="C00000"/>
                  </a:solidFill>
                </a:ln>
              </a:rPr>
              <a:t>）</a:t>
            </a:r>
            <a:endParaRPr lang="en-US" altLang="zh-CN" sz="1600" dirty="0">
              <a:ln>
                <a:solidFill>
                  <a:srgbClr val="C00000"/>
                </a:solidFill>
              </a:ln>
            </a:endParaRPr>
          </a:p>
          <a:p>
            <a:pPr marL="285750" indent="-285750">
              <a:lnSpc>
                <a:spcPct val="150000"/>
              </a:lnSpc>
              <a:buFont typeface="Arial" panose="020B0604020202020204" pitchFamily="34" charset="0"/>
              <a:buChar char="•"/>
            </a:pPr>
            <a:r>
              <a:rPr lang="zh-CN" altLang="en-US" sz="1600" dirty="0"/>
              <a:t>这种方法仅适用于收益平价的证券（比如交叉上市公司）（</a:t>
            </a:r>
            <a:r>
              <a:rPr lang="en-US" altLang="zh-CN" sz="1600" dirty="0"/>
              <a:t>Do et al. (2006)</a:t>
            </a:r>
            <a:r>
              <a:rPr lang="zh-CN" altLang="en-US" sz="1600" dirty="0"/>
              <a:t>）</a:t>
            </a:r>
            <a:endParaRPr lang="en-US" altLang="zh-CN" sz="1600" dirty="0"/>
          </a:p>
          <a:p>
            <a:pPr marL="285750" indent="-285750">
              <a:lnSpc>
                <a:spcPct val="150000"/>
              </a:lnSpc>
              <a:buFont typeface="Arial" panose="020B0604020202020204" pitchFamily="34" charset="0"/>
              <a:buChar char="•"/>
            </a:pPr>
            <a:r>
              <a:rPr lang="en-US" altLang="zh-CN" sz="1600" dirty="0"/>
              <a:t>OU</a:t>
            </a:r>
            <a:r>
              <a:rPr lang="zh-CN" altLang="en-US" sz="1600" dirty="0"/>
              <a:t>过程的高斯特性与金融市场典型数据相悖（</a:t>
            </a:r>
            <a:r>
              <a:rPr lang="en-US" altLang="zh-CN" sz="1600" dirty="0"/>
              <a:t>Cummins and </a:t>
            </a:r>
            <a:r>
              <a:rPr lang="en-US" altLang="zh-CN" sz="1600" dirty="0" err="1"/>
              <a:t>Bucca</a:t>
            </a:r>
            <a:r>
              <a:rPr lang="en-US" altLang="zh-CN" sz="1600" dirty="0"/>
              <a:t> (2012)</a:t>
            </a:r>
            <a:r>
              <a:rPr lang="zh-CN" altLang="en-US" sz="1600" dirty="0"/>
              <a:t>）</a:t>
            </a:r>
            <a:endParaRPr lang="en-US" altLang="zh-CN" sz="1600" dirty="0"/>
          </a:p>
        </p:txBody>
      </p:sp>
      <p:sp>
        <p:nvSpPr>
          <p:cNvPr id="8" name="文本框 7"/>
          <p:cNvSpPr txBox="1"/>
          <p:nvPr/>
        </p:nvSpPr>
        <p:spPr>
          <a:xfrm>
            <a:off x="346101" y="3203001"/>
            <a:ext cx="1076714" cy="369332"/>
          </a:xfrm>
          <a:prstGeom prst="rect">
            <a:avLst/>
          </a:prstGeom>
          <a:solidFill>
            <a:srgbClr val="9C0308"/>
          </a:solidFill>
        </p:spPr>
        <p:txBody>
          <a:bodyPr wrap="square" rtlCol="0">
            <a:spAutoFit/>
          </a:bodyPr>
          <a:lstStyle/>
          <a:p>
            <a:pPr algn="ctr"/>
            <a:r>
              <a:rPr lang="zh-CN" altLang="en-US" dirty="0">
                <a:solidFill>
                  <a:schemeClr val="bg1"/>
                </a:solidFill>
              </a:rPr>
              <a:t>局  限</a:t>
            </a:r>
          </a:p>
        </p:txBody>
      </p:sp>
    </p:spTree>
    <p:extLst>
      <p:ext uri="{BB962C8B-B14F-4D97-AF65-F5344CB8AC3E}">
        <p14:creationId xmlns:p14="http://schemas.microsoft.com/office/powerpoint/2010/main" val="3832306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66422" y="1228255"/>
            <a:ext cx="11039762" cy="584775"/>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en-US" altLang="zh-CN" sz="1600" dirty="0"/>
              <a:t>Do, B., </a:t>
            </a:r>
            <a:r>
              <a:rPr lang="en-US" altLang="zh-CN" sz="1600" dirty="0" err="1"/>
              <a:t>Fa</a:t>
            </a:r>
            <a:r>
              <a:rPr lang="en-US" altLang="zh-CN" sz="1600" dirty="0"/>
              <a:t>, R., and Hamza, K. (2006). A new approach to modeling and estimation for pairs trading. In Proceedings of 2006 Financial Management Association European Conference.</a:t>
            </a:r>
          </a:p>
        </p:txBody>
      </p:sp>
      <p:sp>
        <p:nvSpPr>
          <p:cNvPr id="11" name="标题 10"/>
          <p:cNvSpPr>
            <a:spLocks noGrp="1"/>
          </p:cNvSpPr>
          <p:nvPr>
            <p:ph type="title"/>
          </p:nvPr>
        </p:nvSpPr>
        <p:spPr/>
        <p:txBody>
          <a:bodyPr/>
          <a:lstStyle/>
          <a:p>
            <a:r>
              <a:rPr lang="zh-CN" altLang="en-US" dirty="0"/>
              <a:t>价差套利中的随机过程</a:t>
            </a:r>
          </a:p>
        </p:txBody>
      </p:sp>
      <p:sp>
        <p:nvSpPr>
          <p:cNvPr id="14" name="灯片编号占位符 3"/>
          <p:cNvSpPr>
            <a:spLocks noGrp="1"/>
          </p:cNvSpPr>
          <p:nvPr>
            <p:ph type="sldNum" sz="quarter" idx="12"/>
          </p:nvPr>
        </p:nvSpPr>
        <p:spPr/>
        <p:txBody>
          <a:bodyPr/>
          <a:lstStyle/>
          <a:p>
            <a:fld id="{1827CD8D-0C45-4313-8514-3276C2338651}" type="slidenum">
              <a:rPr lang="zh-CN" altLang="en-US" smtClean="0"/>
              <a:pPr/>
              <a:t>29</a:t>
            </a:fld>
            <a:endParaRPr lang="zh-CN" altLang="en-US" dirty="0"/>
          </a:p>
        </p:txBody>
      </p:sp>
      <p:sp>
        <p:nvSpPr>
          <p:cNvPr id="20" name="文本框 19"/>
          <p:cNvSpPr txBox="1"/>
          <p:nvPr/>
        </p:nvSpPr>
        <p:spPr>
          <a:xfrm>
            <a:off x="346102" y="868842"/>
            <a:ext cx="1338765" cy="369332"/>
          </a:xfrm>
          <a:prstGeom prst="rect">
            <a:avLst/>
          </a:prstGeom>
          <a:solidFill>
            <a:srgbClr val="9C0308"/>
          </a:solidFill>
        </p:spPr>
        <p:txBody>
          <a:bodyPr wrap="square" rtlCol="0">
            <a:spAutoFit/>
          </a:bodyPr>
          <a:lstStyle/>
          <a:p>
            <a:pPr algn="ctr"/>
            <a:r>
              <a:rPr lang="zh-CN" altLang="en-US" dirty="0">
                <a:solidFill>
                  <a:schemeClr val="bg1"/>
                </a:solidFill>
              </a:rPr>
              <a:t>重要文献</a:t>
            </a:r>
            <a:r>
              <a:rPr lang="en-US" altLang="zh-CN" dirty="0">
                <a:solidFill>
                  <a:schemeClr val="bg1"/>
                </a:solidFill>
              </a:rPr>
              <a:t>2</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7" name="文本框 6"/>
              <p:cNvSpPr txBox="1"/>
              <p:nvPr/>
            </p:nvSpPr>
            <p:spPr>
              <a:xfrm>
                <a:off x="366422" y="2175786"/>
                <a:ext cx="11039762" cy="4042645"/>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r>
                  <a:rPr lang="zh-CN" altLang="en-US" sz="1600" dirty="0"/>
                  <a:t>针对</a:t>
                </a:r>
                <a:r>
                  <a:rPr lang="en-US" altLang="zh-CN" sz="1600" dirty="0"/>
                  <a:t>Elliott</a:t>
                </a:r>
                <a:r>
                  <a:rPr lang="zh-CN" altLang="en-US" sz="1600" dirty="0"/>
                  <a:t>等人模型中的水平价格差等问题，</a:t>
                </a:r>
                <a:r>
                  <a:rPr lang="en-US" altLang="zh-CN" sz="1600" dirty="0"/>
                  <a:t>Do</a:t>
                </a:r>
                <a:r>
                  <a:rPr lang="zh-CN" altLang="en-US" sz="1600" dirty="0"/>
                  <a:t>等人在</a:t>
                </a:r>
                <a:r>
                  <a:rPr lang="en-US" altLang="zh-CN" sz="1600" dirty="0"/>
                  <a:t>2006</a:t>
                </a:r>
                <a:r>
                  <a:rPr lang="zh-CN" altLang="en-US" sz="1600" dirty="0"/>
                  <a:t>年的论文里提到了改进模型，状态方程相同，观测方差进行了改进：</a:t>
                </a:r>
                <a:endParaRPr lang="en-US" altLang="zh-CN" sz="1600" dirty="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r>
                  <a:rPr lang="zh-CN" altLang="en-US" sz="1600" dirty="0"/>
                  <a:t>改进</a:t>
                </a:r>
                <a:r>
                  <a:rPr lang="en-US" altLang="zh-CN" sz="1600" dirty="0"/>
                  <a:t>1</a:t>
                </a:r>
                <a:r>
                  <a:rPr lang="zh-CN" altLang="en-US" sz="1600" dirty="0"/>
                  <a:t>：</a:t>
                </a:r>
                <a:endParaRPr lang="en-US" altLang="zh-CN" sz="1600" dirty="0"/>
              </a:p>
              <a:p>
                <a:r>
                  <a:rPr lang="en-US" altLang="zh-CN" sz="1600" dirty="0"/>
                  <a:t>	</a:t>
                </a:r>
                <a:r>
                  <a:rPr lang="zh-CN" altLang="en-US" sz="1600" dirty="0"/>
                  <a:t>水平价格差</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𝑡</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𝑃</m:t>
                        </m:r>
                      </m:e>
                      <m:sub>
                        <m:r>
                          <a:rPr lang="en-US" altLang="zh-CN" sz="1600" b="0" i="1" smtClean="0">
                            <a:latin typeface="Cambria Math" panose="02040503050406030204" pitchFamily="18" charset="0"/>
                          </a:rPr>
                          <m:t>𝑆</m:t>
                        </m:r>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𝑡</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𝑃</m:t>
                        </m:r>
                      </m:e>
                      <m:sub>
                        <m:r>
                          <a:rPr lang="en-US" altLang="zh-CN" sz="1600" b="0" i="1" smtClean="0">
                            <a:latin typeface="Cambria Math" panose="02040503050406030204" pitchFamily="18" charset="0"/>
                          </a:rPr>
                          <m:t>𝑆</m:t>
                        </m:r>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𝑡</m:t>
                        </m:r>
                      </m:sub>
                    </m:sSub>
                  </m:oMath>
                </a14:m>
                <a:r>
                  <a:rPr lang="zh-CN" altLang="en-US" sz="1600" dirty="0"/>
                  <a:t>换成了对数价格差（收益率价差） </a:t>
                </a:r>
                <a:endParaRPr lang="en-US" altLang="zh-CN" sz="1600" dirty="0"/>
              </a:p>
              <a:p>
                <a:endParaRPr lang="en-US" altLang="zh-CN" sz="1600" dirty="0"/>
              </a:p>
              <a:p>
                <a:endParaRPr lang="en-US" altLang="zh-CN" sz="1600" dirty="0"/>
              </a:p>
              <a:p>
                <a:pPr marL="342900" indent="-342900">
                  <a:buFont typeface="Arial" panose="020B0604020202020204" pitchFamily="34" charset="0"/>
                  <a:buChar char="•"/>
                </a:pPr>
                <a:r>
                  <a:rPr lang="zh-CN" altLang="en-US" sz="1600" dirty="0"/>
                  <a:t>改进</a:t>
                </a:r>
                <a:r>
                  <a:rPr lang="en-US" altLang="zh-CN" sz="1600" dirty="0"/>
                  <a:t>2</a:t>
                </a:r>
                <a:r>
                  <a:rPr lang="zh-CN" altLang="en-US" sz="1600" dirty="0"/>
                  <a:t>：</a:t>
                </a:r>
                <a:endParaRPr lang="en-US" altLang="zh-CN" sz="1600" dirty="0"/>
              </a:p>
              <a:p>
                <a:r>
                  <a:rPr lang="en-US" altLang="zh-CN" sz="1600" dirty="0"/>
                  <a:t>	</a:t>
                </a:r>
                <a:r>
                  <a:rPr lang="zh-CN" altLang="en-US" sz="1600" dirty="0"/>
                  <a:t>观测方程引入了一个外生变量</a:t>
                </a:r>
                <a:r>
                  <a:rPr lang="en-US" altLang="zh-CN" sz="1600" dirty="0" err="1"/>
                  <a:t>Uk</a:t>
                </a:r>
                <a:r>
                  <a:rPr lang="zh-CN" altLang="en-US" sz="1600" dirty="0"/>
                  <a:t>（比如说市场因子</a:t>
                </a:r>
                <a:r>
                  <a:rPr lang="en-US" altLang="zh-CN" sz="1600" dirty="0" err="1"/>
                  <a:t>Rm</a:t>
                </a:r>
                <a:r>
                  <a:rPr lang="zh-CN" altLang="en-US" sz="1600" dirty="0"/>
                  <a:t>）</a:t>
                </a:r>
                <a:endParaRPr lang="en-US" altLang="zh-CN" sz="1600" dirty="0"/>
              </a:p>
              <a:p>
                <a:endParaRPr lang="en-US" altLang="zh-CN" sz="1600" dirty="0"/>
              </a:p>
            </p:txBody>
          </p:sp>
        </mc:Choice>
        <mc:Fallback xmlns="">
          <p:sp>
            <p:nvSpPr>
              <p:cNvPr id="7" name="文本框 6"/>
              <p:cNvSpPr txBox="1">
                <a:spLocks noRot="1" noChangeAspect="1" noMove="1" noResize="1" noEditPoints="1" noAdjustHandles="1" noChangeArrowheads="1" noChangeShapeType="1" noTextEdit="1"/>
              </p:cNvSpPr>
              <p:nvPr/>
            </p:nvSpPr>
            <p:spPr>
              <a:xfrm>
                <a:off x="366422" y="2175786"/>
                <a:ext cx="11039762" cy="4042645"/>
              </a:xfrm>
              <a:prstGeom prst="rect">
                <a:avLst/>
              </a:prstGeom>
              <a:blipFill>
                <a:blip r:embed="rId3"/>
                <a:stretch>
                  <a:fillRect l="-165"/>
                </a:stretch>
              </a:blipFill>
              <a:ln w="19050">
                <a:solidFill>
                  <a:srgbClr val="972022"/>
                </a:solidFill>
                <a:prstDash val="sysDash"/>
              </a:ln>
            </p:spPr>
            <p:txBody>
              <a:bodyPr/>
              <a:lstStyle/>
              <a:p>
                <a:r>
                  <a:rPr lang="zh-CN" altLang="en-US">
                    <a:noFill/>
                  </a:rPr>
                  <a:t> </a:t>
                </a:r>
              </a:p>
            </p:txBody>
          </p:sp>
        </mc:Fallback>
      </mc:AlternateContent>
      <p:sp>
        <p:nvSpPr>
          <p:cNvPr id="8" name="文本框 7"/>
          <p:cNvSpPr txBox="1"/>
          <p:nvPr/>
        </p:nvSpPr>
        <p:spPr>
          <a:xfrm>
            <a:off x="346102" y="1816373"/>
            <a:ext cx="1134827" cy="369332"/>
          </a:xfrm>
          <a:prstGeom prst="rect">
            <a:avLst/>
          </a:prstGeom>
          <a:solidFill>
            <a:srgbClr val="9C0308"/>
          </a:solidFill>
        </p:spPr>
        <p:txBody>
          <a:bodyPr wrap="square" rtlCol="0">
            <a:spAutoFit/>
          </a:bodyPr>
          <a:lstStyle/>
          <a:p>
            <a:pPr algn="ctr"/>
            <a:r>
              <a:rPr lang="zh-CN" altLang="en-US" dirty="0">
                <a:solidFill>
                  <a:schemeClr val="bg1"/>
                </a:solidFill>
              </a:rPr>
              <a:t>假  设</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588" y="2803771"/>
            <a:ext cx="3614858" cy="1428363"/>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0929" y="4973786"/>
            <a:ext cx="5518434" cy="355618"/>
          </a:xfrm>
          <a:prstGeom prst="rect">
            <a:avLst/>
          </a:prstGeom>
        </p:spPr>
      </p:pic>
    </p:spTree>
    <p:extLst>
      <p:ext uri="{BB962C8B-B14F-4D97-AF65-F5344CB8AC3E}">
        <p14:creationId xmlns:p14="http://schemas.microsoft.com/office/powerpoint/2010/main" val="78688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F941637-4F36-491F-9BF4-D357F162F2C7}"/>
              </a:ext>
            </a:extLst>
          </p:cNvPr>
          <p:cNvSpPr>
            <a:spLocks noGrp="1"/>
          </p:cNvSpPr>
          <p:nvPr>
            <p:ph type="title"/>
          </p:nvPr>
        </p:nvSpPr>
        <p:spPr/>
        <p:txBody>
          <a:bodyPr/>
          <a:lstStyle/>
          <a:p>
            <a:r>
              <a:rPr lang="zh-CN" altLang="en-US" dirty="0"/>
              <a:t>距离法</a:t>
            </a:r>
          </a:p>
        </p:txBody>
      </p:sp>
      <p:sp>
        <p:nvSpPr>
          <p:cNvPr id="3" name="灯片编号占位符 2">
            <a:extLst>
              <a:ext uri="{FF2B5EF4-FFF2-40B4-BE49-F238E27FC236}">
                <a16:creationId xmlns:a16="http://schemas.microsoft.com/office/drawing/2014/main" xmlns="" id="{90FDA2AC-0468-4DDD-9D48-8F6BD2554DA5}"/>
              </a:ext>
            </a:extLst>
          </p:cNvPr>
          <p:cNvSpPr>
            <a:spLocks noGrp="1"/>
          </p:cNvSpPr>
          <p:nvPr>
            <p:ph type="sldNum" sz="quarter" idx="12"/>
          </p:nvPr>
        </p:nvSpPr>
        <p:spPr/>
        <p:txBody>
          <a:bodyPr/>
          <a:lstStyle/>
          <a:p>
            <a:fld id="{1827CD8D-0C45-4313-8514-3276C2338651}" type="slidenum">
              <a:rPr lang="zh-CN" altLang="en-US" smtClean="0"/>
              <a:pPr/>
              <a:t>3</a:t>
            </a:fld>
            <a:endParaRPr lang="zh-CN" altLang="en-US" dirty="0"/>
          </a:p>
        </p:txBody>
      </p:sp>
      <p:pic>
        <p:nvPicPr>
          <p:cNvPr id="1026" name="Picture 2">
            <a:extLst>
              <a:ext uri="{FF2B5EF4-FFF2-40B4-BE49-F238E27FC236}">
                <a16:creationId xmlns:a16="http://schemas.microsoft.com/office/drawing/2014/main" xmlns="" id="{837F8A43-C46C-4F47-9957-FE1D081EB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945" y="2427270"/>
            <a:ext cx="4572000" cy="352425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xmlns="" id="{4EC186C1-C7B3-44EC-AEE3-8ADA8802F7F8}"/>
              </a:ext>
            </a:extLst>
          </p:cNvPr>
          <p:cNvSpPr txBox="1"/>
          <p:nvPr/>
        </p:nvSpPr>
        <p:spPr>
          <a:xfrm>
            <a:off x="884460" y="1356279"/>
            <a:ext cx="9712297" cy="707886"/>
          </a:xfrm>
          <a:prstGeom prst="rect">
            <a:avLst/>
          </a:prstGeom>
          <a:noFill/>
          <a:ln w="19050">
            <a:solidFill>
              <a:srgbClr val="972022"/>
            </a:solidFill>
            <a:prstDash val="sysDash"/>
          </a:ln>
        </p:spPr>
        <p:txBody>
          <a:bodyPr wrap="square" rtlCol="0">
            <a:spAutoFit/>
          </a:bodyPr>
          <a:lstStyle/>
          <a:p>
            <a:r>
              <a:rPr lang="zh-CN" altLang="en-US" sz="2000" b="0" i="0" dirty="0">
                <a:solidFill>
                  <a:srgbClr val="4D4D4D"/>
                </a:solidFill>
                <a:effectLst/>
                <a:latin typeface="-apple-system"/>
              </a:rPr>
              <a:t>距离法是旨在通过计算股票间的距离寻找市场上历史走势相似的股票进行配对，当价格差较大高于历史均值）时高卖低买进行套利。</a:t>
            </a:r>
            <a:endParaRPr lang="zh-CN" altLang="en-US" sz="2000" dirty="0"/>
          </a:p>
        </p:txBody>
      </p:sp>
      <p:sp>
        <p:nvSpPr>
          <p:cNvPr id="15" name="文本框 14">
            <a:extLst>
              <a:ext uri="{FF2B5EF4-FFF2-40B4-BE49-F238E27FC236}">
                <a16:creationId xmlns:a16="http://schemas.microsoft.com/office/drawing/2014/main" xmlns="" id="{8DEA2337-97E8-40DE-A4C1-60DCC7DD6586}"/>
              </a:ext>
            </a:extLst>
          </p:cNvPr>
          <p:cNvSpPr txBox="1"/>
          <p:nvPr/>
        </p:nvSpPr>
        <p:spPr>
          <a:xfrm>
            <a:off x="877026" y="949777"/>
            <a:ext cx="1076714" cy="400110"/>
          </a:xfrm>
          <a:prstGeom prst="rect">
            <a:avLst/>
          </a:prstGeom>
          <a:solidFill>
            <a:srgbClr val="9C0308"/>
          </a:solidFill>
        </p:spPr>
        <p:txBody>
          <a:bodyPr wrap="square" rtlCol="0">
            <a:spAutoFit/>
          </a:bodyPr>
          <a:lstStyle/>
          <a:p>
            <a:pPr algn="ctr"/>
            <a:r>
              <a:rPr lang="zh-CN" altLang="en-US" sz="2000" b="1" dirty="0">
                <a:solidFill>
                  <a:schemeClr val="bg1"/>
                </a:solidFill>
              </a:rPr>
              <a:t>概  念</a:t>
            </a:r>
          </a:p>
        </p:txBody>
      </p:sp>
      <p:cxnSp>
        <p:nvCxnSpPr>
          <p:cNvPr id="20" name="直接箭头连接符 19">
            <a:extLst>
              <a:ext uri="{FF2B5EF4-FFF2-40B4-BE49-F238E27FC236}">
                <a16:creationId xmlns:a16="http://schemas.microsoft.com/office/drawing/2014/main" xmlns="" id="{11C48902-506B-49B4-8712-9157F807B409}"/>
              </a:ext>
            </a:extLst>
          </p:cNvPr>
          <p:cNvCxnSpPr/>
          <p:nvPr/>
        </p:nvCxnSpPr>
        <p:spPr>
          <a:xfrm>
            <a:off x="3271024" y="3568390"/>
            <a:ext cx="0" cy="1144859"/>
          </a:xfrm>
          <a:prstGeom prst="straightConnector1">
            <a:avLst/>
          </a:prstGeom>
          <a:ln w="19050">
            <a:solidFill>
              <a:srgbClr val="97202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xmlns="" id="{406B52BB-1346-4A61-A19C-947819FD9D72}"/>
              </a:ext>
            </a:extLst>
          </p:cNvPr>
          <p:cNvCxnSpPr/>
          <p:nvPr/>
        </p:nvCxnSpPr>
        <p:spPr>
          <a:xfrm>
            <a:off x="5051502" y="3733800"/>
            <a:ext cx="0" cy="1144859"/>
          </a:xfrm>
          <a:prstGeom prst="straightConnector1">
            <a:avLst/>
          </a:prstGeom>
          <a:ln w="19050">
            <a:solidFill>
              <a:srgbClr val="97202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xmlns="" id="{3FA8AA3A-9238-46F2-936D-D800D41FE0CC}"/>
              </a:ext>
            </a:extLst>
          </p:cNvPr>
          <p:cNvSpPr/>
          <p:nvPr/>
        </p:nvSpPr>
        <p:spPr>
          <a:xfrm>
            <a:off x="3895210" y="4821164"/>
            <a:ext cx="241484" cy="241484"/>
          </a:xfrm>
          <a:prstGeom prst="ellipse">
            <a:avLst/>
          </a:prstGeom>
          <a:noFill/>
          <a:ln>
            <a:solidFill>
              <a:srgbClr val="972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xmlns="" id="{A03DF59C-8B08-4605-93B7-1B0CE5DCBD79}"/>
              </a:ext>
            </a:extLst>
          </p:cNvPr>
          <p:cNvSpPr/>
          <p:nvPr/>
        </p:nvSpPr>
        <p:spPr>
          <a:xfrm>
            <a:off x="5928439" y="3955091"/>
            <a:ext cx="241484" cy="241484"/>
          </a:xfrm>
          <a:prstGeom prst="ellipse">
            <a:avLst/>
          </a:prstGeom>
          <a:noFill/>
          <a:ln>
            <a:solidFill>
              <a:srgbClr val="972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xmlns="" id="{41697228-8C2A-430B-BC11-989C96802AFB}"/>
              </a:ext>
            </a:extLst>
          </p:cNvPr>
          <p:cNvSpPr txBox="1"/>
          <p:nvPr/>
        </p:nvSpPr>
        <p:spPr>
          <a:xfrm>
            <a:off x="7009066" y="3608552"/>
            <a:ext cx="3279794" cy="1200329"/>
          </a:xfrm>
          <a:prstGeom prst="rect">
            <a:avLst/>
          </a:prstGeom>
          <a:noFill/>
          <a:ln w="19050">
            <a:solidFill>
              <a:srgbClr val="972022"/>
            </a:solidFill>
            <a:prstDash val="sysDash"/>
          </a:ln>
        </p:spPr>
        <p:txBody>
          <a:bodyPr wrap="square" rtlCol="0">
            <a:spAutoFit/>
          </a:bodyPr>
          <a:lstStyle/>
          <a:p>
            <a:r>
              <a:rPr lang="en-US" altLang="zh-CN" b="0" i="0" dirty="0">
                <a:solidFill>
                  <a:srgbClr val="4D4D4D"/>
                </a:solidFill>
                <a:effectLst/>
                <a:latin typeface="-apple-system"/>
              </a:rPr>
              <a:t>A</a:t>
            </a:r>
            <a:r>
              <a:rPr lang="zh-CN" altLang="en-US" b="0" i="0" dirty="0">
                <a:solidFill>
                  <a:srgbClr val="4D4D4D"/>
                </a:solidFill>
                <a:effectLst/>
                <a:latin typeface="-apple-system"/>
              </a:rPr>
              <a:t>点：买入</a:t>
            </a:r>
            <a:r>
              <a:rPr lang="en-US" altLang="zh-CN" b="0" i="0" dirty="0">
                <a:solidFill>
                  <a:srgbClr val="4D4D4D"/>
                </a:solidFill>
                <a:effectLst/>
                <a:latin typeface="-apple-system"/>
              </a:rPr>
              <a:t>00858</a:t>
            </a:r>
            <a:r>
              <a:rPr lang="zh-CN" altLang="en-US" b="0" i="0" dirty="0">
                <a:solidFill>
                  <a:srgbClr val="4D4D4D"/>
                </a:solidFill>
                <a:effectLst/>
                <a:latin typeface="-apple-system"/>
              </a:rPr>
              <a:t>，卖出</a:t>
            </a:r>
            <a:r>
              <a:rPr lang="en-US" altLang="zh-CN" b="0" i="0" dirty="0">
                <a:solidFill>
                  <a:srgbClr val="4D4D4D"/>
                </a:solidFill>
                <a:effectLst/>
                <a:latin typeface="-apple-system"/>
              </a:rPr>
              <a:t>00568</a:t>
            </a:r>
          </a:p>
          <a:p>
            <a:r>
              <a:rPr lang="en-US" altLang="zh-CN" dirty="0">
                <a:solidFill>
                  <a:srgbClr val="4D4D4D"/>
                </a:solidFill>
                <a:latin typeface="-apple-system"/>
              </a:rPr>
              <a:t>B</a:t>
            </a:r>
            <a:r>
              <a:rPr lang="zh-CN" altLang="en-US" dirty="0">
                <a:solidFill>
                  <a:srgbClr val="4D4D4D"/>
                </a:solidFill>
                <a:latin typeface="-apple-system"/>
              </a:rPr>
              <a:t>点：平仓</a:t>
            </a:r>
            <a:endParaRPr lang="en-US" altLang="zh-CN" dirty="0">
              <a:solidFill>
                <a:srgbClr val="4D4D4D"/>
              </a:solidFill>
              <a:latin typeface="-apple-system"/>
            </a:endParaRPr>
          </a:p>
          <a:p>
            <a:r>
              <a:rPr lang="en-US" altLang="zh-CN" dirty="0">
                <a:solidFill>
                  <a:srgbClr val="4D4D4D"/>
                </a:solidFill>
                <a:latin typeface="-apple-system"/>
              </a:rPr>
              <a:t>C</a:t>
            </a:r>
            <a:r>
              <a:rPr lang="zh-CN" altLang="en-US" dirty="0">
                <a:solidFill>
                  <a:srgbClr val="4D4D4D"/>
                </a:solidFill>
                <a:latin typeface="-apple-system"/>
              </a:rPr>
              <a:t>点：</a:t>
            </a:r>
            <a:r>
              <a:rPr lang="zh-CN" altLang="en-US" b="0" i="0" dirty="0">
                <a:solidFill>
                  <a:srgbClr val="4D4D4D"/>
                </a:solidFill>
                <a:effectLst/>
                <a:latin typeface="-apple-system"/>
              </a:rPr>
              <a:t>买入</a:t>
            </a:r>
            <a:r>
              <a:rPr lang="en-US" altLang="zh-CN" dirty="0">
                <a:solidFill>
                  <a:srgbClr val="4D4D4D"/>
                </a:solidFill>
                <a:latin typeface="-apple-system"/>
              </a:rPr>
              <a:t>00568</a:t>
            </a:r>
            <a:r>
              <a:rPr lang="zh-CN" altLang="en-US" b="0" i="0" dirty="0">
                <a:solidFill>
                  <a:srgbClr val="4D4D4D"/>
                </a:solidFill>
                <a:effectLst/>
                <a:latin typeface="-apple-system"/>
              </a:rPr>
              <a:t>，卖出</a:t>
            </a:r>
            <a:r>
              <a:rPr lang="en-US" altLang="zh-CN" dirty="0">
                <a:solidFill>
                  <a:srgbClr val="4D4D4D"/>
                </a:solidFill>
                <a:latin typeface="-apple-system"/>
              </a:rPr>
              <a:t>00858</a:t>
            </a:r>
            <a:endParaRPr lang="en-US" altLang="zh-CN" b="0" i="0" dirty="0">
              <a:solidFill>
                <a:srgbClr val="4D4D4D"/>
              </a:solidFill>
              <a:effectLst/>
              <a:latin typeface="-apple-system"/>
            </a:endParaRPr>
          </a:p>
          <a:p>
            <a:r>
              <a:rPr lang="en-US" altLang="zh-CN" dirty="0">
                <a:solidFill>
                  <a:srgbClr val="4D4D4D"/>
                </a:solidFill>
                <a:latin typeface="-apple-system"/>
              </a:rPr>
              <a:t>D</a:t>
            </a:r>
            <a:r>
              <a:rPr lang="zh-CN" altLang="en-US" dirty="0">
                <a:solidFill>
                  <a:srgbClr val="4D4D4D"/>
                </a:solidFill>
                <a:latin typeface="-apple-system"/>
              </a:rPr>
              <a:t>点：平仓</a:t>
            </a:r>
            <a:endParaRPr lang="en-US" altLang="zh-CN" dirty="0">
              <a:solidFill>
                <a:srgbClr val="4D4D4D"/>
              </a:solidFill>
              <a:latin typeface="-apple-system"/>
            </a:endParaRPr>
          </a:p>
        </p:txBody>
      </p:sp>
      <p:sp>
        <p:nvSpPr>
          <p:cNvPr id="27" name="文本框 26">
            <a:extLst>
              <a:ext uri="{FF2B5EF4-FFF2-40B4-BE49-F238E27FC236}">
                <a16:creationId xmlns:a16="http://schemas.microsoft.com/office/drawing/2014/main" xmlns="" id="{CE0C8591-52CB-4632-8BCB-4FA097792F89}"/>
              </a:ext>
            </a:extLst>
          </p:cNvPr>
          <p:cNvSpPr txBox="1"/>
          <p:nvPr/>
        </p:nvSpPr>
        <p:spPr>
          <a:xfrm>
            <a:off x="3069687" y="3028000"/>
            <a:ext cx="402674" cy="523220"/>
          </a:xfrm>
          <a:prstGeom prst="rect">
            <a:avLst/>
          </a:prstGeom>
          <a:noFill/>
        </p:spPr>
        <p:txBody>
          <a:bodyPr wrap="none" rtlCol="0">
            <a:spAutoFit/>
          </a:bodyPr>
          <a:lstStyle/>
          <a:p>
            <a:pPr algn="just"/>
            <a:r>
              <a:rPr lang="en-US" altLang="zh-CN" sz="2800" b="1" dirty="0">
                <a:solidFill>
                  <a:srgbClr val="9C0308"/>
                </a:solidFill>
              </a:rPr>
              <a:t>A</a:t>
            </a:r>
            <a:endParaRPr lang="zh-CN" altLang="en-US" sz="2800" b="1" dirty="0">
              <a:solidFill>
                <a:srgbClr val="9C0308"/>
              </a:solidFill>
            </a:endParaRPr>
          </a:p>
        </p:txBody>
      </p:sp>
      <p:sp>
        <p:nvSpPr>
          <p:cNvPr id="28" name="文本框 27">
            <a:extLst>
              <a:ext uri="{FF2B5EF4-FFF2-40B4-BE49-F238E27FC236}">
                <a16:creationId xmlns:a16="http://schemas.microsoft.com/office/drawing/2014/main" xmlns="" id="{02CDA442-1570-4D07-8132-0F27CE986770}"/>
              </a:ext>
            </a:extLst>
          </p:cNvPr>
          <p:cNvSpPr txBox="1"/>
          <p:nvPr/>
        </p:nvSpPr>
        <p:spPr>
          <a:xfrm>
            <a:off x="3766604" y="4189395"/>
            <a:ext cx="386644" cy="523220"/>
          </a:xfrm>
          <a:prstGeom prst="rect">
            <a:avLst/>
          </a:prstGeom>
          <a:noFill/>
        </p:spPr>
        <p:txBody>
          <a:bodyPr wrap="none" rtlCol="0">
            <a:spAutoFit/>
          </a:bodyPr>
          <a:lstStyle/>
          <a:p>
            <a:pPr algn="just"/>
            <a:r>
              <a:rPr lang="en-US" altLang="zh-CN" sz="2800" b="1" dirty="0">
                <a:solidFill>
                  <a:srgbClr val="9C0308"/>
                </a:solidFill>
              </a:rPr>
              <a:t>B</a:t>
            </a:r>
            <a:endParaRPr lang="zh-CN" altLang="en-US" sz="2800" b="1" dirty="0">
              <a:solidFill>
                <a:srgbClr val="9C0308"/>
              </a:solidFill>
            </a:endParaRPr>
          </a:p>
        </p:txBody>
      </p:sp>
      <p:sp>
        <p:nvSpPr>
          <p:cNvPr id="30" name="文本框 29">
            <a:extLst>
              <a:ext uri="{FF2B5EF4-FFF2-40B4-BE49-F238E27FC236}">
                <a16:creationId xmlns:a16="http://schemas.microsoft.com/office/drawing/2014/main" xmlns="" id="{C4418BC9-ECD2-4331-87E8-3991EC0A47B8}"/>
              </a:ext>
            </a:extLst>
          </p:cNvPr>
          <p:cNvSpPr txBox="1"/>
          <p:nvPr/>
        </p:nvSpPr>
        <p:spPr>
          <a:xfrm>
            <a:off x="4638992" y="3466209"/>
            <a:ext cx="372985" cy="530908"/>
          </a:xfrm>
          <a:prstGeom prst="rect">
            <a:avLst/>
          </a:prstGeom>
          <a:noFill/>
        </p:spPr>
        <p:txBody>
          <a:bodyPr wrap="square" rtlCol="0">
            <a:spAutoFit/>
          </a:bodyPr>
          <a:lstStyle/>
          <a:p>
            <a:pPr algn="just"/>
            <a:r>
              <a:rPr lang="en-US" altLang="zh-CN" sz="2800" b="1" dirty="0">
                <a:solidFill>
                  <a:srgbClr val="9C0308"/>
                </a:solidFill>
              </a:rPr>
              <a:t>C</a:t>
            </a:r>
            <a:endParaRPr lang="zh-CN" altLang="en-US" sz="2800" b="1" dirty="0">
              <a:solidFill>
                <a:srgbClr val="9C0308"/>
              </a:solidFill>
            </a:endParaRPr>
          </a:p>
        </p:txBody>
      </p:sp>
      <p:sp>
        <p:nvSpPr>
          <p:cNvPr id="32" name="文本框 31">
            <a:extLst>
              <a:ext uri="{FF2B5EF4-FFF2-40B4-BE49-F238E27FC236}">
                <a16:creationId xmlns:a16="http://schemas.microsoft.com/office/drawing/2014/main" xmlns="" id="{F51EC5CA-5B34-4140-9428-FBFAE4500585}"/>
              </a:ext>
            </a:extLst>
          </p:cNvPr>
          <p:cNvSpPr txBox="1"/>
          <p:nvPr/>
        </p:nvSpPr>
        <p:spPr>
          <a:xfrm>
            <a:off x="5721440" y="3412083"/>
            <a:ext cx="410690" cy="523220"/>
          </a:xfrm>
          <a:prstGeom prst="rect">
            <a:avLst/>
          </a:prstGeom>
          <a:noFill/>
        </p:spPr>
        <p:txBody>
          <a:bodyPr wrap="none" rtlCol="0">
            <a:spAutoFit/>
          </a:bodyPr>
          <a:lstStyle/>
          <a:p>
            <a:pPr algn="just"/>
            <a:r>
              <a:rPr lang="en-US" altLang="zh-CN" sz="2800" b="1" dirty="0">
                <a:solidFill>
                  <a:srgbClr val="9C0308"/>
                </a:solidFill>
              </a:rPr>
              <a:t>D</a:t>
            </a:r>
            <a:endParaRPr lang="zh-CN" altLang="en-US" sz="2800" b="1" dirty="0">
              <a:solidFill>
                <a:srgbClr val="9C0308"/>
              </a:solidFill>
            </a:endParaRPr>
          </a:p>
        </p:txBody>
      </p:sp>
    </p:spTree>
    <p:extLst>
      <p:ext uri="{BB962C8B-B14F-4D97-AF65-F5344CB8AC3E}">
        <p14:creationId xmlns:p14="http://schemas.microsoft.com/office/powerpoint/2010/main" val="1757525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66422" y="1228255"/>
            <a:ext cx="11039762" cy="584775"/>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en-US" altLang="zh-CN" sz="1600" dirty="0"/>
              <a:t>Bertram, W. K. (2010). Analytic solutions for optimal statistical arbitrage trading. </a:t>
            </a:r>
            <a:r>
              <a:rPr lang="en-US" altLang="zh-CN" sz="1600" dirty="0" err="1"/>
              <a:t>Physica</a:t>
            </a:r>
            <a:r>
              <a:rPr lang="en-US" altLang="zh-CN" sz="1600" dirty="0"/>
              <a:t> A: Statistical Mechanics and its Applications, 389(11):2234-2243.</a:t>
            </a:r>
          </a:p>
        </p:txBody>
      </p:sp>
      <p:sp>
        <p:nvSpPr>
          <p:cNvPr id="11" name="标题 10"/>
          <p:cNvSpPr>
            <a:spLocks noGrp="1"/>
          </p:cNvSpPr>
          <p:nvPr>
            <p:ph type="title"/>
          </p:nvPr>
        </p:nvSpPr>
        <p:spPr/>
        <p:txBody>
          <a:bodyPr/>
          <a:lstStyle/>
          <a:p>
            <a:r>
              <a:rPr lang="zh-CN" altLang="en-US" dirty="0"/>
              <a:t>价差套利中的随机过程</a:t>
            </a:r>
          </a:p>
        </p:txBody>
      </p:sp>
      <p:sp>
        <p:nvSpPr>
          <p:cNvPr id="14" name="灯片编号占位符 3"/>
          <p:cNvSpPr>
            <a:spLocks noGrp="1"/>
          </p:cNvSpPr>
          <p:nvPr>
            <p:ph type="sldNum" sz="quarter" idx="12"/>
          </p:nvPr>
        </p:nvSpPr>
        <p:spPr/>
        <p:txBody>
          <a:bodyPr/>
          <a:lstStyle/>
          <a:p>
            <a:fld id="{1827CD8D-0C45-4313-8514-3276C2338651}" type="slidenum">
              <a:rPr lang="zh-CN" altLang="en-US" smtClean="0"/>
              <a:pPr/>
              <a:t>30</a:t>
            </a:fld>
            <a:endParaRPr lang="zh-CN" altLang="en-US" dirty="0"/>
          </a:p>
        </p:txBody>
      </p:sp>
      <p:sp>
        <p:nvSpPr>
          <p:cNvPr id="20" name="文本框 19"/>
          <p:cNvSpPr txBox="1"/>
          <p:nvPr/>
        </p:nvSpPr>
        <p:spPr>
          <a:xfrm>
            <a:off x="346102" y="868842"/>
            <a:ext cx="1338765" cy="369332"/>
          </a:xfrm>
          <a:prstGeom prst="rect">
            <a:avLst/>
          </a:prstGeom>
          <a:solidFill>
            <a:srgbClr val="9C0308"/>
          </a:solidFill>
        </p:spPr>
        <p:txBody>
          <a:bodyPr wrap="square" rtlCol="0">
            <a:spAutoFit/>
          </a:bodyPr>
          <a:lstStyle/>
          <a:p>
            <a:pPr algn="ctr"/>
            <a:r>
              <a:rPr lang="zh-CN" altLang="en-US" dirty="0">
                <a:solidFill>
                  <a:schemeClr val="bg1"/>
                </a:solidFill>
              </a:rPr>
              <a:t>重要文献</a:t>
            </a:r>
            <a:r>
              <a:rPr lang="en-US" altLang="zh-CN" dirty="0">
                <a:solidFill>
                  <a:schemeClr val="bg1"/>
                </a:solidFill>
              </a:rPr>
              <a:t>3</a:t>
            </a:r>
            <a:endParaRPr lang="zh-CN" altLang="en-US" dirty="0">
              <a:solidFill>
                <a:schemeClr val="bg1"/>
              </a:solidFill>
            </a:endParaRPr>
          </a:p>
        </p:txBody>
      </p:sp>
      <p:sp>
        <p:nvSpPr>
          <p:cNvPr id="7" name="文本框 6"/>
          <p:cNvSpPr txBox="1"/>
          <p:nvPr/>
        </p:nvSpPr>
        <p:spPr>
          <a:xfrm>
            <a:off x="366422" y="2175786"/>
            <a:ext cx="11039762" cy="2554545"/>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1600" dirty="0"/>
              <a:t>状态方程：</a:t>
            </a:r>
            <a:endParaRPr lang="en-US" altLang="zh-CN" sz="1600" dirty="0"/>
          </a:p>
          <a:p>
            <a:r>
              <a:rPr lang="en-US" altLang="zh-CN" sz="1600" dirty="0"/>
              <a:t>	Bertram</a:t>
            </a:r>
            <a:r>
              <a:rPr lang="zh-CN" altLang="en-US" sz="1600" dirty="0"/>
              <a:t>直接采用对数价格，并假设其为一个零均值回复</a:t>
            </a:r>
            <a:r>
              <a:rPr lang="en-US" altLang="zh-CN" sz="1600" dirty="0"/>
              <a:t>OU</a:t>
            </a:r>
            <a:r>
              <a:rPr lang="zh-CN" altLang="en-US" sz="1600" dirty="0"/>
              <a:t>过程</a:t>
            </a:r>
            <a:r>
              <a:rPr lang="en-US" altLang="zh-CN" sz="1600" dirty="0"/>
              <a:t>——</a:t>
            </a:r>
          </a:p>
          <a:p>
            <a:endParaRPr lang="en-US" altLang="zh-CN" sz="1600" dirty="0"/>
          </a:p>
          <a:p>
            <a:endParaRPr lang="en-US" altLang="zh-CN" sz="1600" dirty="0"/>
          </a:p>
          <a:p>
            <a:r>
              <a:rPr lang="en-US" altLang="zh-CN" sz="1600" dirty="0"/>
              <a:t>	</a:t>
            </a:r>
          </a:p>
          <a:p>
            <a:r>
              <a:rPr lang="en-US" altLang="zh-CN" sz="1600" dirty="0"/>
              <a:t>	</a:t>
            </a:r>
            <a:r>
              <a:rPr lang="zh-CN" altLang="en-US" sz="1600" dirty="0"/>
              <a:t>其中                                 </a:t>
            </a:r>
            <a:r>
              <a:rPr lang="en-US" altLang="zh-CN" sz="1600" dirty="0" err="1"/>
              <a:t>Wt</a:t>
            </a:r>
            <a:r>
              <a:rPr lang="zh-CN" altLang="en-US" sz="1600" dirty="0"/>
              <a:t>服从维纳过程</a:t>
            </a:r>
            <a:endParaRPr lang="en-US" altLang="zh-CN" sz="1600" dirty="0"/>
          </a:p>
          <a:p>
            <a:endParaRPr lang="en-US" altLang="zh-CN" sz="1600" dirty="0"/>
          </a:p>
          <a:p>
            <a:pPr marL="342900" indent="-342900">
              <a:buFont typeface="Arial" panose="020B0604020202020204" pitchFamily="34" charset="0"/>
              <a:buChar char="•"/>
            </a:pPr>
            <a:r>
              <a:rPr lang="zh-CN" altLang="en-US" sz="1600" dirty="0"/>
              <a:t>套利策略：</a:t>
            </a:r>
            <a:endParaRPr lang="en-US" altLang="zh-CN" sz="1600" dirty="0"/>
          </a:p>
          <a:p>
            <a:pPr lvl="1"/>
            <a:r>
              <a:rPr lang="en-US" altLang="zh-CN" sz="1600" dirty="0"/>
              <a:t>	</a:t>
            </a:r>
            <a:r>
              <a:rPr lang="zh-CN" altLang="en-US" sz="1600" dirty="0"/>
              <a:t>当</a:t>
            </a:r>
            <a:r>
              <a:rPr lang="en-US" altLang="zh-CN" sz="1600" dirty="0" err="1"/>
              <a:t>Xt</a:t>
            </a:r>
            <a:r>
              <a:rPr lang="en-US" altLang="zh-CN" sz="1600" dirty="0"/>
              <a:t> = a </a:t>
            </a:r>
            <a:r>
              <a:rPr lang="zh-CN" altLang="en-US" sz="1600" dirty="0"/>
              <a:t>时进入策略，多头；当</a:t>
            </a:r>
            <a:r>
              <a:rPr lang="en-US" altLang="zh-CN" sz="1600" dirty="0" err="1"/>
              <a:t>Xt</a:t>
            </a:r>
            <a:r>
              <a:rPr lang="en-US" altLang="zh-CN" sz="1600" dirty="0"/>
              <a:t> = m </a:t>
            </a:r>
            <a:r>
              <a:rPr lang="zh-CN" altLang="en-US" sz="1600" dirty="0"/>
              <a:t>时候退出策略，空头。以此一进一出作为一个周期，周期策略</a:t>
            </a:r>
            <a:endParaRPr lang="en-US" altLang="zh-CN" sz="1600" dirty="0"/>
          </a:p>
          <a:p>
            <a:endParaRPr lang="en-US" altLang="zh-CN" sz="1600" dirty="0"/>
          </a:p>
        </p:txBody>
      </p:sp>
      <p:sp>
        <p:nvSpPr>
          <p:cNvPr id="8" name="文本框 7"/>
          <p:cNvSpPr txBox="1"/>
          <p:nvPr/>
        </p:nvSpPr>
        <p:spPr>
          <a:xfrm>
            <a:off x="346102" y="1816373"/>
            <a:ext cx="1134827" cy="369332"/>
          </a:xfrm>
          <a:prstGeom prst="rect">
            <a:avLst/>
          </a:prstGeom>
          <a:solidFill>
            <a:srgbClr val="9C0308"/>
          </a:solidFill>
        </p:spPr>
        <p:txBody>
          <a:bodyPr wrap="square" rtlCol="0">
            <a:spAutoFit/>
          </a:bodyPr>
          <a:lstStyle/>
          <a:p>
            <a:pPr algn="ctr"/>
            <a:r>
              <a:rPr lang="zh-CN" altLang="en-US" dirty="0">
                <a:solidFill>
                  <a:schemeClr val="bg1"/>
                </a:solidFill>
              </a:rPr>
              <a:t>假  设</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600" y="2766093"/>
            <a:ext cx="2552147" cy="582844"/>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6940" y="2750598"/>
            <a:ext cx="2788870" cy="598339"/>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9600" y="3460118"/>
            <a:ext cx="1380067" cy="264268"/>
          </a:xfrm>
          <a:prstGeom prst="rect">
            <a:avLst/>
          </a:prstGeom>
        </p:spPr>
      </p:pic>
    </p:spTree>
    <p:extLst>
      <p:ext uri="{BB962C8B-B14F-4D97-AF65-F5344CB8AC3E}">
        <p14:creationId xmlns:p14="http://schemas.microsoft.com/office/powerpoint/2010/main" val="2716859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37196" y="2083687"/>
            <a:ext cx="4453984"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距离法</a:t>
            </a:r>
            <a:endParaRPr lang="zh-CN" altLang="en-US" sz="2000" b="1" dirty="0">
              <a:solidFill>
                <a:srgbClr val="972022"/>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337196" y="3019084"/>
            <a:ext cx="4453984"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协整法</a:t>
            </a:r>
          </a:p>
        </p:txBody>
      </p:sp>
      <p:sp>
        <p:nvSpPr>
          <p:cNvPr id="7" name="文本框 6"/>
          <p:cNvSpPr txBox="1"/>
          <p:nvPr/>
        </p:nvSpPr>
        <p:spPr>
          <a:xfrm>
            <a:off x="4337196" y="4039545"/>
            <a:ext cx="4375830"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时间序列法</a:t>
            </a:r>
          </a:p>
        </p:txBody>
      </p:sp>
      <p:sp>
        <p:nvSpPr>
          <p:cNvPr id="8" name="文本框 7"/>
          <p:cNvSpPr txBox="1"/>
          <p:nvPr/>
        </p:nvSpPr>
        <p:spPr>
          <a:xfrm>
            <a:off x="4337196" y="5017474"/>
            <a:ext cx="4721270" cy="400110"/>
          </a:xfrm>
          <a:prstGeom prst="rect">
            <a:avLst/>
          </a:prstGeom>
          <a:noFill/>
        </p:spPr>
        <p:txBody>
          <a:bodyPr wrap="square" rtlCol="0">
            <a:spAutoFit/>
          </a:bodyPr>
          <a:lstStyle/>
          <a:p>
            <a:r>
              <a:rPr lang="zh-CN" altLang="en-US" sz="2000" b="1" dirty="0">
                <a:solidFill>
                  <a:srgbClr val="972022"/>
                </a:solidFill>
                <a:latin typeface="微软雅黑" panose="020B0503020204020204" pitchFamily="34" charset="-122"/>
                <a:ea typeface="微软雅黑" panose="020B0503020204020204" pitchFamily="34" charset="-122"/>
              </a:rPr>
              <a:t>随机控制法</a:t>
            </a:r>
          </a:p>
        </p:txBody>
      </p:sp>
      <p:sp>
        <p:nvSpPr>
          <p:cNvPr id="4" name="标题 3"/>
          <p:cNvSpPr>
            <a:spLocks noGrp="1"/>
          </p:cNvSpPr>
          <p:nvPr>
            <p:ph type="title"/>
          </p:nvPr>
        </p:nvSpPr>
        <p:spPr/>
        <p:txBody>
          <a:bodyPr/>
          <a:lstStyle/>
          <a:p>
            <a:r>
              <a:rPr lang="zh-CN" altLang="en-US" dirty="0"/>
              <a:t>统计套利</a:t>
            </a:r>
          </a:p>
        </p:txBody>
      </p:sp>
      <p:sp>
        <p:nvSpPr>
          <p:cNvPr id="13" name="灯片编号占位符 3"/>
          <p:cNvSpPr>
            <a:spLocks noGrp="1"/>
          </p:cNvSpPr>
          <p:nvPr>
            <p:ph type="sldNum" sz="quarter" idx="12"/>
          </p:nvPr>
        </p:nvSpPr>
        <p:spPr/>
        <p:txBody>
          <a:bodyPr/>
          <a:lstStyle/>
          <a:p>
            <a:fld id="{1827CD8D-0C45-4313-8514-3276C2338651}" type="slidenum">
              <a:rPr lang="zh-CN" altLang="en-US" smtClean="0"/>
              <a:pPr/>
              <a:t>31</a:t>
            </a:fld>
            <a:endParaRPr lang="zh-CN" altLang="en-US" dirty="0"/>
          </a:p>
        </p:txBody>
      </p:sp>
    </p:spTree>
    <p:extLst>
      <p:ext uri="{BB962C8B-B14F-4D97-AF65-F5344CB8AC3E}">
        <p14:creationId xmlns:p14="http://schemas.microsoft.com/office/powerpoint/2010/main" val="1914382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46103" y="1223164"/>
            <a:ext cx="10860267" cy="2554545"/>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1600" b="1" dirty="0"/>
              <a:t>随机控制理论是解决随机系统的分析和综合问题的理论</a:t>
            </a:r>
            <a:r>
              <a:rPr lang="zh-CN" altLang="en-US" sz="1600" dirty="0"/>
              <a:t>。</a:t>
            </a:r>
            <a:endParaRPr lang="en-US" altLang="zh-CN" sz="1600" dirty="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r>
              <a:rPr lang="zh-CN" altLang="en-US" sz="1600" dirty="0"/>
              <a:t>随机系统指含有内部随机参数、外部随机干扰和观测噪声等随机变量的系统。</a:t>
            </a:r>
            <a:endParaRPr lang="en-US" altLang="zh-CN" sz="1600" dirty="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r>
              <a:rPr lang="zh-CN" altLang="en-US" sz="1600" dirty="0"/>
              <a:t>随机控制理论通过对随机过程的数学描述，对系统传输特性的分析、测量和模拟，对系统输出效应的调节和控制等，在总体平均的意义上考虑系统的随机干扰、随机初始条件和随机测量误差，寻求使系统的性能指标在总体平均的意义上达到极值。</a:t>
            </a:r>
            <a:endParaRPr lang="en-US" altLang="zh-CN" sz="1600" dirty="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r>
              <a:rPr lang="zh-CN" altLang="en-US" sz="1600" dirty="0"/>
              <a:t>随机控制的应用非常广泛，涉及航天、航空、航海、军事上的火力控制系统，工业过程控制，网络流量控制，经济模型的控制等。 </a:t>
            </a:r>
            <a:endParaRPr lang="en-US" altLang="zh-CN" sz="1600" dirty="0"/>
          </a:p>
        </p:txBody>
      </p:sp>
      <p:sp>
        <p:nvSpPr>
          <p:cNvPr id="11" name="标题 10"/>
          <p:cNvSpPr>
            <a:spLocks noGrp="1"/>
          </p:cNvSpPr>
          <p:nvPr>
            <p:ph type="title"/>
          </p:nvPr>
        </p:nvSpPr>
        <p:spPr/>
        <p:txBody>
          <a:bodyPr/>
          <a:lstStyle/>
          <a:p>
            <a:r>
              <a:rPr lang="zh-CN" altLang="en-US" dirty="0"/>
              <a:t>什么是随机控制</a:t>
            </a:r>
            <a:r>
              <a:rPr lang="en-US" altLang="zh-CN" dirty="0"/>
              <a:t>?</a:t>
            </a:r>
            <a:endParaRPr lang="zh-CN" altLang="en-US" dirty="0"/>
          </a:p>
        </p:txBody>
      </p:sp>
      <p:sp>
        <p:nvSpPr>
          <p:cNvPr id="14" name="灯片编号占位符 3"/>
          <p:cNvSpPr>
            <a:spLocks noGrp="1"/>
          </p:cNvSpPr>
          <p:nvPr>
            <p:ph type="sldNum" sz="quarter" idx="12"/>
          </p:nvPr>
        </p:nvSpPr>
        <p:spPr/>
        <p:txBody>
          <a:bodyPr/>
          <a:lstStyle/>
          <a:p>
            <a:fld id="{1827CD8D-0C45-4313-8514-3276C2338651}" type="slidenum">
              <a:rPr lang="zh-CN" altLang="en-US" smtClean="0"/>
              <a:pPr/>
              <a:t>32</a:t>
            </a:fld>
            <a:endParaRPr lang="zh-CN" altLang="en-US" dirty="0"/>
          </a:p>
        </p:txBody>
      </p:sp>
      <p:sp>
        <p:nvSpPr>
          <p:cNvPr id="20" name="文本框 19"/>
          <p:cNvSpPr txBox="1"/>
          <p:nvPr/>
        </p:nvSpPr>
        <p:spPr>
          <a:xfrm>
            <a:off x="346103" y="868842"/>
            <a:ext cx="1076714" cy="369332"/>
          </a:xfrm>
          <a:prstGeom prst="rect">
            <a:avLst/>
          </a:prstGeom>
          <a:solidFill>
            <a:srgbClr val="9C0308"/>
          </a:solidFill>
        </p:spPr>
        <p:txBody>
          <a:bodyPr wrap="square" rtlCol="0">
            <a:spAutoFit/>
          </a:bodyPr>
          <a:lstStyle/>
          <a:p>
            <a:pPr algn="ctr"/>
            <a:r>
              <a:rPr lang="zh-CN" altLang="en-US" dirty="0">
                <a:solidFill>
                  <a:schemeClr val="bg1"/>
                </a:solidFill>
              </a:rPr>
              <a:t>概  念</a:t>
            </a:r>
          </a:p>
        </p:txBody>
      </p:sp>
      <p:pic>
        <p:nvPicPr>
          <p:cNvPr id="1026" name="Picture 2" descr="https://timgsa.baidu.com/timg?image&amp;quality=80&amp;size=b9999_10000&amp;sec=1603654121452&amp;di=1141e2ccad9fba38760cca7b42f16688&amp;imgtype=0&amp;src=http%3A%2F%2Fimg004.file.rongbiz.cn%2Fuploadfile%2F201704%2F21%2F15%2F15-04-20-33-8764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66" y="4132031"/>
            <a:ext cx="3114399" cy="21368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imgsa.baidu.com/timg?image&amp;quality=80&amp;size=b9999_10000&amp;sec=1603654191019&amp;di=4e7a0abce374d1e509bb1b37aab09af7&amp;imgtype=0&amp;src=http%3A%2F%2Fi1.sinaimg.cn%2FIT%2F2009%2F1116%2F200911167451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7250" y="4132031"/>
            <a:ext cx="3280025" cy="21368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imgsa.baidu.com/timg?image&amp;quality=80&amp;size=b9999_10000&amp;sec=1603654252982&amp;di=ec09aeee91a83621ae39c18eae076945&amp;imgtype=0&amp;src=http%3A%2F%2F5b0988e595225.cdn.sohucs.com%2Fimages%2F20180422%2F964d10863a05418596f714694e25aa0e.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8770" y="4132031"/>
            <a:ext cx="3657600" cy="2134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577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文本框 5"/>
              <p:cNvSpPr txBox="1"/>
              <p:nvPr/>
            </p:nvSpPr>
            <p:spPr>
              <a:xfrm>
                <a:off x="366422" y="1228255"/>
                <a:ext cx="11039762" cy="5017336"/>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1600" b="1" dirty="0"/>
                  <a:t>偏重套利组合的仓位控制</a:t>
                </a:r>
                <a:r>
                  <a:rPr lang="zh-CN" altLang="en-US" sz="1600" dirty="0"/>
                  <a:t>，不偏重套利组合的选取</a:t>
                </a:r>
                <a:endParaRPr lang="en-US" altLang="zh-CN" sz="1600" dirty="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r>
                  <a:rPr lang="zh-CN" altLang="en-US" sz="1600" dirty="0"/>
                  <a:t>研究的问题：</a:t>
                </a:r>
                <a:endParaRPr lang="en-US" altLang="zh-CN" sz="1600" dirty="0"/>
              </a:p>
              <a:p>
                <a:r>
                  <a:rPr lang="en-US" altLang="zh-CN" sz="1600" dirty="0"/>
                  <a:t>	</a:t>
                </a:r>
                <a:r>
                  <a:rPr lang="zh-CN" altLang="en-US" sz="1600" dirty="0"/>
                  <a:t>假设只有两种交易资产：无风险资产和一个套利机会。其中套利机会为均值回归的</a:t>
                </a:r>
                <a:r>
                  <a:rPr lang="en-US" altLang="zh-CN" sz="1600" dirty="0"/>
                  <a:t>Ornstein-</a:t>
                </a:r>
                <a:r>
                  <a:rPr lang="en-US" altLang="zh-CN" sz="1600" dirty="0" err="1"/>
                  <a:t>Uhlenbeck</a:t>
                </a:r>
                <a:r>
                  <a:rPr lang="zh-CN" altLang="en-US" sz="1600" dirty="0"/>
                  <a:t>过程</a:t>
                </a:r>
                <a:r>
                  <a:rPr lang="en-US" altLang="zh-CN" sz="1600" dirty="0"/>
                  <a:t>:</a:t>
                </a:r>
              </a:p>
              <a:p>
                <a:endParaRPr lang="en-US" altLang="zh-CN" sz="1600" dirty="0"/>
              </a:p>
              <a:p>
                <a:endParaRPr lang="en-US" altLang="zh-CN" sz="1600" dirty="0"/>
              </a:p>
              <a:p>
                <a:endParaRPr lang="en-US" altLang="zh-CN" sz="1600" dirty="0"/>
              </a:p>
              <a:p>
                <a:r>
                  <a:rPr lang="en-US" altLang="zh-CN" sz="1600" dirty="0"/>
                  <a:t>	                  </a:t>
                </a:r>
                <a14:m>
                  <m:oMath xmlns:m="http://schemas.openxmlformats.org/officeDocument/2006/math">
                    <m:r>
                      <a:rPr lang="zh-CN" altLang="en-US" sz="1600" b="1" i="1" smtClean="0">
                        <a:latin typeface="Cambria Math" panose="02040503050406030204" pitchFamily="18" charset="0"/>
                      </a:rPr>
                      <m:t>𝜿</m:t>
                    </m:r>
                  </m:oMath>
                </a14:m>
                <a:r>
                  <a:rPr lang="zh-CN" altLang="en-US" sz="1600" dirty="0"/>
                  <a:t>：均值回归速率                          </a:t>
                </a:r>
                <a14:m>
                  <m:oMath xmlns:m="http://schemas.openxmlformats.org/officeDocument/2006/math">
                    <m:r>
                      <a:rPr lang="zh-CN" altLang="en-US" sz="1600" b="1" i="1">
                        <a:latin typeface="Cambria Math" panose="02040503050406030204" pitchFamily="18" charset="0"/>
                      </a:rPr>
                      <m:t>𝝈</m:t>
                    </m:r>
                  </m:oMath>
                </a14:m>
                <a:r>
                  <a:rPr lang="zh-CN" altLang="en-US" sz="1600" dirty="0"/>
                  <a:t>：波动率</a:t>
                </a:r>
                <a:endParaRPr lang="en-US" altLang="zh-CN" sz="1600" dirty="0"/>
              </a:p>
              <a:p>
                <a:r>
                  <a:rPr lang="en-US" altLang="zh-CN" sz="1600" dirty="0"/>
                  <a:t>	                  </a:t>
                </a:r>
                <a14:m>
                  <m:oMath xmlns:m="http://schemas.openxmlformats.org/officeDocument/2006/math">
                    <m:acc>
                      <m:accPr>
                        <m:chr m:val="̅"/>
                        <m:ctrlPr>
                          <a:rPr lang="zh-CN" altLang="en-US" sz="1600" b="1" i="1" smtClean="0">
                            <a:latin typeface="Cambria Math" panose="02040503050406030204" pitchFamily="18" charset="0"/>
                          </a:rPr>
                        </m:ctrlPr>
                      </m:accPr>
                      <m:e>
                        <m:r>
                          <a:rPr lang="en-US" altLang="zh-CN" sz="1600" b="1" i="1">
                            <a:latin typeface="Cambria Math" panose="02040503050406030204" pitchFamily="18" charset="0"/>
                          </a:rPr>
                          <m:t>𝑺</m:t>
                        </m:r>
                      </m:e>
                    </m:acc>
                  </m:oMath>
                </a14:m>
                <a:r>
                  <a:rPr lang="zh-CN" altLang="en-US" sz="1600" dirty="0"/>
                  <a:t>：均值                                           </a:t>
                </a:r>
                <a14:m>
                  <m:oMath xmlns:m="http://schemas.openxmlformats.org/officeDocument/2006/math">
                    <m:sSub>
                      <m:sSubPr>
                        <m:ctrlPr>
                          <a:rPr lang="en-US" altLang="zh-CN" sz="1600" b="1" i="1">
                            <a:latin typeface="Cambria Math" panose="02040503050406030204" pitchFamily="18" charset="0"/>
                          </a:rPr>
                        </m:ctrlPr>
                      </m:sSubPr>
                      <m:e>
                        <m:r>
                          <a:rPr lang="en-US" altLang="zh-CN" sz="1600" b="1" i="1">
                            <a:latin typeface="Cambria Math" panose="02040503050406030204" pitchFamily="18" charset="0"/>
                          </a:rPr>
                          <m:t>𝒁</m:t>
                        </m:r>
                      </m:e>
                      <m:sub>
                        <m:r>
                          <a:rPr lang="en-US" altLang="zh-CN" sz="1600" b="1" i="1">
                            <a:latin typeface="Cambria Math" panose="02040503050406030204" pitchFamily="18" charset="0"/>
                          </a:rPr>
                          <m:t>𝒕</m:t>
                        </m:r>
                      </m:sub>
                    </m:sSub>
                  </m:oMath>
                </a14:m>
                <a:r>
                  <a:rPr lang="zh-CN" altLang="en-US" sz="1600" dirty="0"/>
                  <a:t>：维纳过程</a:t>
                </a:r>
                <a:r>
                  <a:rPr lang="en-US" altLang="zh-CN" sz="1600" dirty="0"/>
                  <a:t>/</a:t>
                </a:r>
                <a:r>
                  <a:rPr lang="zh-CN" altLang="en-US" sz="1600" dirty="0"/>
                  <a:t>布朗运动</a:t>
                </a:r>
                <a:endParaRPr lang="en-US" altLang="zh-CN" sz="1600" dirty="0"/>
              </a:p>
              <a:p>
                <a:endParaRPr lang="en-US" altLang="zh-CN" sz="1600" dirty="0"/>
              </a:p>
              <a:p>
                <a:r>
                  <a:rPr lang="en-US" altLang="zh-CN" sz="1600" dirty="0"/>
                  <a:t>	</a:t>
                </a:r>
              </a:p>
              <a:p>
                <a:r>
                  <a:rPr lang="en-US" altLang="zh-CN" sz="1600" dirty="0"/>
                  <a:t>	</a:t>
                </a:r>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en-US" altLang="zh-CN" sz="1600" dirty="0"/>
                  <a:t>	</a:t>
                </a:r>
                <a:r>
                  <a:rPr lang="zh-CN" altLang="en-US" sz="1600" dirty="0"/>
                  <a:t>如何动态确定无风险资产和套利机会所占的权重？</a:t>
                </a:r>
                <a:endParaRPr lang="en-US" altLang="zh-CN" sz="1600" dirty="0"/>
              </a:p>
              <a:p>
                <a:endParaRPr lang="en-US" altLang="zh-CN" sz="1600" dirty="0"/>
              </a:p>
            </p:txBody>
          </p:sp>
        </mc:Choice>
        <mc:Fallback xmlns="">
          <p:sp>
            <p:nvSpPr>
              <p:cNvPr id="6" name="文本框 5"/>
              <p:cNvSpPr txBox="1">
                <a:spLocks noRot="1" noChangeAspect="1" noMove="1" noResize="1" noEditPoints="1" noAdjustHandles="1" noChangeArrowheads="1" noChangeShapeType="1" noTextEdit="1"/>
              </p:cNvSpPr>
              <p:nvPr/>
            </p:nvSpPr>
            <p:spPr>
              <a:xfrm>
                <a:off x="366422" y="1228255"/>
                <a:ext cx="11039762" cy="5017336"/>
              </a:xfrm>
              <a:prstGeom prst="rect">
                <a:avLst/>
              </a:prstGeom>
              <a:blipFill rotWithShape="0">
                <a:blip r:embed="rId3"/>
                <a:stretch>
                  <a:fillRect l="-165" t="-484"/>
                </a:stretch>
              </a:blipFill>
              <a:ln w="19050">
                <a:solidFill>
                  <a:srgbClr val="972022"/>
                </a:solidFill>
                <a:prstDash val="sysDash"/>
              </a:ln>
            </p:spPr>
            <p:txBody>
              <a:bodyPr/>
              <a:lstStyle/>
              <a:p>
                <a:r>
                  <a:rPr lang="zh-CN" altLang="en-US">
                    <a:noFill/>
                  </a:rPr>
                  <a:t> </a:t>
                </a:r>
              </a:p>
            </p:txBody>
          </p:sp>
        </mc:Fallback>
      </mc:AlternateContent>
      <p:sp>
        <p:nvSpPr>
          <p:cNvPr id="11" name="标题 10"/>
          <p:cNvSpPr>
            <a:spLocks noGrp="1"/>
          </p:cNvSpPr>
          <p:nvPr>
            <p:ph type="title"/>
          </p:nvPr>
        </p:nvSpPr>
        <p:spPr/>
        <p:txBody>
          <a:bodyPr/>
          <a:lstStyle/>
          <a:p>
            <a:r>
              <a:rPr lang="zh-CN" altLang="en-US" dirty="0"/>
              <a:t>统计套利中的随机控制</a:t>
            </a:r>
          </a:p>
        </p:txBody>
      </p:sp>
      <p:sp>
        <p:nvSpPr>
          <p:cNvPr id="14" name="灯片编号占位符 3"/>
          <p:cNvSpPr>
            <a:spLocks noGrp="1"/>
          </p:cNvSpPr>
          <p:nvPr>
            <p:ph type="sldNum" sz="quarter" idx="12"/>
          </p:nvPr>
        </p:nvSpPr>
        <p:spPr/>
        <p:txBody>
          <a:bodyPr/>
          <a:lstStyle/>
          <a:p>
            <a:fld id="{1827CD8D-0C45-4313-8514-3276C2338651}" type="slidenum">
              <a:rPr lang="zh-CN" altLang="en-US" smtClean="0"/>
              <a:pPr/>
              <a:t>33</a:t>
            </a:fld>
            <a:endParaRPr lang="zh-CN" altLang="en-US" dirty="0"/>
          </a:p>
        </p:txBody>
      </p:sp>
      <p:sp>
        <p:nvSpPr>
          <p:cNvPr id="20" name="文本框 19"/>
          <p:cNvSpPr txBox="1"/>
          <p:nvPr/>
        </p:nvSpPr>
        <p:spPr>
          <a:xfrm>
            <a:off x="346102" y="868842"/>
            <a:ext cx="1134827" cy="369332"/>
          </a:xfrm>
          <a:prstGeom prst="rect">
            <a:avLst/>
          </a:prstGeom>
          <a:solidFill>
            <a:srgbClr val="9C0308"/>
          </a:solidFill>
        </p:spPr>
        <p:txBody>
          <a:bodyPr wrap="square" rtlCol="0">
            <a:spAutoFit/>
          </a:bodyPr>
          <a:lstStyle/>
          <a:p>
            <a:pPr algn="ctr"/>
            <a:r>
              <a:rPr lang="zh-CN" altLang="en-US" dirty="0">
                <a:solidFill>
                  <a:schemeClr val="bg1"/>
                </a:solidFill>
              </a:rPr>
              <a:t>简  介</a:t>
            </a:r>
          </a:p>
        </p:txBody>
      </p:sp>
      <p:sp>
        <p:nvSpPr>
          <p:cNvPr id="4" name="AutoShape 2" descr="[公式]"/>
          <p:cNvSpPr>
            <a:spLocks noChangeAspect="1" noChangeArrowheads="1"/>
          </p:cNvSpPr>
          <p:nvPr/>
        </p:nvSpPr>
        <p:spPr bwMode="auto">
          <a:xfrm>
            <a:off x="130175" y="144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7" name="图片 16"/>
          <p:cNvPicPr>
            <a:picLocks noChangeAspect="1"/>
          </p:cNvPicPr>
          <p:nvPr/>
        </p:nvPicPr>
        <p:blipFill>
          <a:blip r:embed="rId4"/>
          <a:stretch>
            <a:fillRect/>
          </a:stretch>
        </p:blipFill>
        <p:spPr>
          <a:xfrm>
            <a:off x="3195523" y="2420590"/>
            <a:ext cx="3630616" cy="362365"/>
          </a:xfrm>
          <a:prstGeom prst="rect">
            <a:avLst/>
          </a:prstGeom>
        </p:spPr>
      </p:pic>
      <p:pic>
        <p:nvPicPr>
          <p:cNvPr id="2050" name="Picture 2" descr="https://timgsa.baidu.com/timg?image&amp;quality=80&amp;size=b9999_10000&amp;sec=1603654454080&amp;di=4b69ac7537cc3b1276748555fa83fb43&amp;imgtype=0&amp;src=http%3A%2F%2Fn.sinaimg.cn%2Fsinacn10115%2F608%2Fw923h485%2F20190327%2F3d9c-hutwezh116942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6973" y="3591876"/>
            <a:ext cx="5307495" cy="1844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835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66422" y="1228255"/>
            <a:ext cx="11039762" cy="338554"/>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en-US" altLang="zh-CN" sz="1600" dirty="0" err="1"/>
              <a:t>Jurek</a:t>
            </a:r>
            <a:r>
              <a:rPr lang="en-US" altLang="zh-CN" sz="1600" dirty="0"/>
              <a:t>, J. W. and Yang, H. (2007). Dynamic portfolio selection in arbitrage. Working paper, Harvard University.</a:t>
            </a:r>
          </a:p>
        </p:txBody>
      </p:sp>
      <p:sp>
        <p:nvSpPr>
          <p:cNvPr id="11" name="标题 10"/>
          <p:cNvSpPr>
            <a:spLocks noGrp="1"/>
          </p:cNvSpPr>
          <p:nvPr>
            <p:ph type="title"/>
          </p:nvPr>
        </p:nvSpPr>
        <p:spPr/>
        <p:txBody>
          <a:bodyPr/>
          <a:lstStyle/>
          <a:p>
            <a:r>
              <a:rPr lang="zh-CN" altLang="en-US" dirty="0"/>
              <a:t>统计套利中的随机控制</a:t>
            </a:r>
          </a:p>
        </p:txBody>
      </p:sp>
      <p:sp>
        <p:nvSpPr>
          <p:cNvPr id="14" name="灯片编号占位符 3"/>
          <p:cNvSpPr>
            <a:spLocks noGrp="1"/>
          </p:cNvSpPr>
          <p:nvPr>
            <p:ph type="sldNum" sz="quarter" idx="12"/>
          </p:nvPr>
        </p:nvSpPr>
        <p:spPr/>
        <p:txBody>
          <a:bodyPr/>
          <a:lstStyle/>
          <a:p>
            <a:fld id="{1827CD8D-0C45-4313-8514-3276C2338651}" type="slidenum">
              <a:rPr lang="zh-CN" altLang="en-US" smtClean="0"/>
              <a:pPr/>
              <a:t>34</a:t>
            </a:fld>
            <a:endParaRPr lang="zh-CN" altLang="en-US" dirty="0"/>
          </a:p>
        </p:txBody>
      </p:sp>
      <p:sp>
        <p:nvSpPr>
          <p:cNvPr id="20" name="文本框 19"/>
          <p:cNvSpPr txBox="1"/>
          <p:nvPr/>
        </p:nvSpPr>
        <p:spPr>
          <a:xfrm>
            <a:off x="346102" y="868842"/>
            <a:ext cx="1134827" cy="369332"/>
          </a:xfrm>
          <a:prstGeom prst="rect">
            <a:avLst/>
          </a:prstGeom>
          <a:solidFill>
            <a:srgbClr val="9C0308"/>
          </a:solidFill>
        </p:spPr>
        <p:txBody>
          <a:bodyPr wrap="square" rtlCol="0">
            <a:spAutoFit/>
          </a:bodyPr>
          <a:lstStyle/>
          <a:p>
            <a:pPr algn="ctr"/>
            <a:r>
              <a:rPr lang="zh-CN" altLang="en-US" dirty="0">
                <a:solidFill>
                  <a:schemeClr val="bg1"/>
                </a:solidFill>
              </a:rPr>
              <a:t>重要文献</a:t>
            </a:r>
          </a:p>
        </p:txBody>
      </p:sp>
      <mc:AlternateContent xmlns:mc="http://schemas.openxmlformats.org/markup-compatibility/2006" xmlns:a14="http://schemas.microsoft.com/office/drawing/2010/main">
        <mc:Choice Requires="a14">
          <p:sp>
            <p:nvSpPr>
              <p:cNvPr id="7" name="文本框 6"/>
              <p:cNvSpPr txBox="1"/>
              <p:nvPr/>
            </p:nvSpPr>
            <p:spPr>
              <a:xfrm>
                <a:off x="366422" y="2175786"/>
                <a:ext cx="11039762" cy="4031873"/>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1600" dirty="0"/>
                  <a:t>套利组合为均值回归的</a:t>
                </a:r>
                <a:r>
                  <a:rPr lang="en-US" altLang="zh-CN" sz="1600" dirty="0"/>
                  <a:t>Ornstein-</a:t>
                </a:r>
                <a:r>
                  <a:rPr lang="en-US" altLang="zh-CN" sz="1600" dirty="0" err="1"/>
                  <a:t>Uhlenbeck</a:t>
                </a:r>
                <a:r>
                  <a:rPr lang="en-US" altLang="zh-CN" sz="1600" dirty="0"/>
                  <a:t> Process</a:t>
                </a:r>
                <a:r>
                  <a:rPr lang="zh-CN" altLang="en-US" sz="1600" dirty="0"/>
                  <a:t>；</a:t>
                </a:r>
                <a:endParaRPr lang="en-US" altLang="zh-CN" sz="1600" dirty="0"/>
              </a:p>
              <a:p>
                <a:pPr marL="342900" indent="-342900">
                  <a:buFont typeface="Arial" panose="020B0604020202020204" pitchFamily="34" charset="0"/>
                  <a:buChar char="•"/>
                </a:pPr>
                <a:r>
                  <a:rPr lang="zh-CN" altLang="en-US" sz="1600" dirty="0"/>
                  <a:t>投资者的偏好为</a:t>
                </a:r>
                <a:r>
                  <a:rPr lang="en-US" altLang="zh-CN" sz="1600" dirty="0"/>
                  <a:t>CRRA</a:t>
                </a:r>
                <a:r>
                  <a:rPr lang="zh-CN" altLang="en-US" sz="1600" dirty="0"/>
                  <a:t>或</a:t>
                </a:r>
                <a:r>
                  <a:rPr lang="en-US" altLang="zh-CN" sz="1600" dirty="0"/>
                  <a:t>Epstein-Zin</a:t>
                </a:r>
                <a:r>
                  <a:rPr lang="zh-CN" altLang="en-US" sz="1600" dirty="0"/>
                  <a:t>效用函数；</a:t>
                </a:r>
                <a:endParaRPr lang="en-US" altLang="zh-CN" sz="1600" dirty="0"/>
              </a:p>
              <a:p>
                <a:r>
                  <a:rPr lang="en-US" altLang="zh-CN" sz="1600" dirty="0"/>
                  <a:t>	CRRA</a:t>
                </a:r>
                <a:r>
                  <a:rPr lang="zh-CN" altLang="en-US" sz="1600" dirty="0"/>
                  <a:t> （</a:t>
                </a:r>
                <a:r>
                  <a:rPr lang="en-US" altLang="zh-CN" sz="1600" dirty="0"/>
                  <a:t>Coefficient of Relative Risk Aversion; </a:t>
                </a:r>
                <a:r>
                  <a:rPr lang="zh-CN" altLang="en-US" sz="1600" dirty="0"/>
                  <a:t>常相对风险规避效用函数），用于常规模型 ：</a:t>
                </a:r>
                <a:endParaRPr lang="en-US" altLang="zh-CN" sz="1600" dirty="0"/>
              </a:p>
              <a:p>
                <a:endParaRPr lang="en-US" altLang="zh-CN" sz="1600" dirty="0"/>
              </a:p>
              <a:p>
                <a:endParaRPr lang="en-US" altLang="zh-CN" sz="1600" dirty="0"/>
              </a:p>
              <a:p>
                <a:endParaRPr lang="en-US" altLang="zh-CN" sz="1600" dirty="0"/>
              </a:p>
              <a:p>
                <a:endParaRPr lang="en-US" altLang="zh-CN" sz="1600" dirty="0"/>
              </a:p>
              <a:p>
                <a:r>
                  <a:rPr lang="en-US" altLang="zh-CN" sz="1600" dirty="0"/>
                  <a:t>	Epstein-Zin</a:t>
                </a:r>
                <a:r>
                  <a:rPr lang="zh-CN" altLang="en-US" sz="1600" dirty="0"/>
                  <a:t>（ 允许跨期替换的弹性和相对风险规避的系数不同），用于收取管理费的模型 ：</a:t>
                </a:r>
                <a:endParaRPr lang="en-US" altLang="zh-CN" sz="1600" dirty="0"/>
              </a:p>
              <a:p>
                <a:endParaRPr lang="en-US" altLang="zh-CN" sz="1600" dirty="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endParaRPr lang="en-US" altLang="zh-CN" sz="1600" i="1" dirty="0">
                  <a:latin typeface="Cambria Math" panose="02040503050406030204" pitchFamily="18" charset="0"/>
                </a:endParaRPr>
              </a:p>
              <a:p>
                <a:r>
                  <a:rPr lang="en-US" altLang="zh-CN" sz="1600" dirty="0"/>
                  <a:t>	</a:t>
                </a:r>
                <a:r>
                  <a:rPr lang="zh-CN" altLang="en-US" sz="1600" dirty="0"/>
                  <a:t>其中：</a:t>
                </a:r>
                <a:endParaRPr lang="en-US" altLang="zh-CN" sz="1600" i="1" dirty="0">
                  <a:latin typeface="Cambria Math" panose="02040503050406030204" pitchFamily="18" charset="0"/>
                </a:endParaRPr>
              </a:p>
              <a:p>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i="1" smtClean="0">
                            <a:latin typeface="Cambria Math" panose="02040503050406030204" pitchFamily="18" charset="0"/>
                          </a:rPr>
                          <m:t>V</m:t>
                        </m:r>
                      </m:e>
                      <m:sub>
                        <m:r>
                          <a:rPr lang="en-US" altLang="zh-CN" sz="1600" i="1">
                            <a:latin typeface="Cambria Math" panose="02040503050406030204" pitchFamily="18" charset="0"/>
                          </a:rPr>
                          <m:t>𝑡</m:t>
                        </m:r>
                      </m:sub>
                    </m:sSub>
                    <m:r>
                      <a:rPr lang="zh-CN" altLang="en-US" sz="1600" i="1" smtClean="0">
                        <a:latin typeface="Cambria Math" panose="02040503050406030204" pitchFamily="18" charset="0"/>
                      </a:rPr>
                      <m:t>是</m:t>
                    </m:r>
                    <m:r>
                      <a:rPr lang="zh-CN" altLang="en-US" sz="1600" i="1">
                        <a:latin typeface="Cambria Math" panose="02040503050406030204" pitchFamily="18" charset="0"/>
                      </a:rPr>
                      <m:t>对</m:t>
                    </m:r>
                    <m:r>
                      <a:rPr lang="zh-CN" altLang="en-US" sz="1600" i="1" smtClean="0">
                        <a:latin typeface="Cambria Math" panose="02040503050406030204" pitchFamily="18" charset="0"/>
                      </a:rPr>
                      <m:t>投资者</m:t>
                    </m:r>
                    <m:r>
                      <a:rPr lang="zh-CN" altLang="en-US" sz="1600" i="1">
                        <a:latin typeface="Cambria Math" panose="02040503050406030204" pitchFamily="18" charset="0"/>
                      </a:rPr>
                      <m:t>的</m:t>
                    </m:r>
                    <m:r>
                      <a:rPr lang="zh-CN" altLang="en-US" sz="1600" i="1" smtClean="0">
                        <a:latin typeface="Cambria Math" panose="02040503050406030204" pitchFamily="18" charset="0"/>
                      </a:rPr>
                      <m:t>价值</m:t>
                    </m:r>
                    <m:r>
                      <a:rPr lang="zh-CN" altLang="en-US" sz="1600" i="1" dirty="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𝑊</m:t>
                        </m:r>
                      </m:e>
                      <m:sub>
                        <m:r>
                          <a:rPr lang="en-US" altLang="zh-CN" sz="1600" i="1">
                            <a:latin typeface="Cambria Math" panose="02040503050406030204" pitchFamily="18" charset="0"/>
                          </a:rPr>
                          <m:t>𝑡</m:t>
                        </m:r>
                      </m:sub>
                    </m:sSub>
                    <m:r>
                      <a:rPr lang="zh-CN" altLang="en-US" sz="1600" i="1" smtClean="0">
                        <a:latin typeface="Cambria Math" panose="02040503050406030204" pitchFamily="18" charset="0"/>
                      </a:rPr>
                      <m:t>是总资产</m:t>
                    </m:r>
                    <m:r>
                      <a:rPr lang="zh-CN" altLang="en-US" sz="1600" i="1">
                        <a:latin typeface="Cambria Math" panose="02040503050406030204" pitchFamily="18" charset="0"/>
                      </a:rPr>
                      <m:t>，</m:t>
                    </m:r>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𝑡</m:t>
                        </m:r>
                      </m:sub>
                    </m:sSub>
                  </m:oMath>
                </a14:m>
                <a:r>
                  <a:rPr lang="zh-CN" altLang="en-US" sz="1600" dirty="0"/>
                  <a:t>是消费现金流（管理费），</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𝐽</m:t>
                        </m:r>
                      </m:e>
                      <m:sub>
                        <m:r>
                          <a:rPr lang="en-US" altLang="zh-CN" sz="1600" i="1">
                            <a:latin typeface="Cambria Math" panose="02040503050406030204" pitchFamily="18" charset="0"/>
                          </a:rPr>
                          <m:t>𝑡</m:t>
                        </m:r>
                      </m:sub>
                    </m:sSub>
                    <m:r>
                      <a:rPr lang="zh-CN" altLang="en-US" sz="1600" i="1" smtClean="0">
                        <a:latin typeface="Cambria Math" panose="02040503050406030204" pitchFamily="18" charset="0"/>
                      </a:rPr>
                      <m:t>是</m:t>
                    </m:r>
                  </m:oMath>
                </a14:m>
                <a:r>
                  <a:rPr lang="zh-CN" altLang="en-US" sz="1600" dirty="0"/>
                  <a:t>剩余资产</a:t>
                </a:r>
                <a:endParaRPr lang="en-US" altLang="zh-CN" sz="1600" dirty="0"/>
              </a:p>
              <a:p>
                <a:r>
                  <a:rPr lang="en-US" altLang="zh-CN" sz="1600" dirty="0"/>
                  <a:t>		</a:t>
                </a:r>
                <a14:m>
                  <m:oMath xmlns:m="http://schemas.openxmlformats.org/officeDocument/2006/math">
                    <m:r>
                      <a:rPr lang="zh-CN" altLang="en-US" sz="1600" i="1" smtClean="0">
                        <a:latin typeface="Cambria Math" panose="02040503050406030204" pitchFamily="18" charset="0"/>
                      </a:rPr>
                      <m:t>𝛽</m:t>
                    </m:r>
                  </m:oMath>
                </a14:m>
                <a:r>
                  <a:rPr lang="zh-CN" altLang="en-US" sz="1600" dirty="0"/>
                  <a:t>是时间偏好率，</a:t>
                </a:r>
                <a14:m>
                  <m:oMath xmlns:m="http://schemas.openxmlformats.org/officeDocument/2006/math">
                    <m:r>
                      <a:rPr lang="zh-CN" altLang="en-US" sz="1600" i="1" smtClean="0">
                        <a:latin typeface="Cambria Math" panose="02040503050406030204" pitchFamily="18" charset="0"/>
                      </a:rPr>
                      <m:t>𝜓</m:t>
                    </m:r>
                  </m:oMath>
                </a14:m>
                <a:r>
                  <a:rPr lang="zh-CN" altLang="en-US" sz="1600" dirty="0"/>
                  <a:t>是时间的跨期替代弹性，</a:t>
                </a:r>
                <a14:m>
                  <m:oMath xmlns:m="http://schemas.openxmlformats.org/officeDocument/2006/math">
                    <m:r>
                      <a:rPr lang="zh-CN" altLang="en-US" sz="1600" i="1" smtClean="0">
                        <a:latin typeface="Cambria Math" panose="02040503050406030204" pitchFamily="18" charset="0"/>
                      </a:rPr>
                      <m:t>𝛾</m:t>
                    </m:r>
                  </m:oMath>
                </a14:m>
                <a:r>
                  <a:rPr lang="zh-CN" altLang="en-US" sz="1600" dirty="0"/>
                  <a:t>是相对风险规避的系数。</a:t>
                </a:r>
                <a:endParaRPr lang="en-US" altLang="zh-CN" sz="1600" dirty="0"/>
              </a:p>
              <a:p>
                <a:pPr marL="342900" indent="-342900">
                  <a:buFont typeface="Arial" panose="020B0604020202020204" pitchFamily="34" charset="0"/>
                  <a:buChar char="•"/>
                </a:pPr>
                <a:endParaRPr lang="en-US" altLang="zh-CN" sz="1600" dirty="0"/>
              </a:p>
            </p:txBody>
          </p:sp>
        </mc:Choice>
        <mc:Fallback xmlns="">
          <p:sp>
            <p:nvSpPr>
              <p:cNvPr id="7" name="文本框 6"/>
              <p:cNvSpPr txBox="1">
                <a:spLocks noRot="1" noChangeAspect="1" noMove="1" noResize="1" noEditPoints="1" noAdjustHandles="1" noChangeArrowheads="1" noChangeShapeType="1" noTextEdit="1"/>
              </p:cNvSpPr>
              <p:nvPr/>
            </p:nvSpPr>
            <p:spPr>
              <a:xfrm>
                <a:off x="366422" y="2175786"/>
                <a:ext cx="11039762" cy="4031873"/>
              </a:xfrm>
              <a:prstGeom prst="rect">
                <a:avLst/>
              </a:prstGeom>
              <a:blipFill rotWithShape="0">
                <a:blip r:embed="rId3"/>
                <a:stretch>
                  <a:fillRect l="-165" t="-602"/>
                </a:stretch>
              </a:blipFill>
              <a:ln w="19050">
                <a:solidFill>
                  <a:srgbClr val="972022"/>
                </a:solidFill>
                <a:prstDash val="sysDash"/>
              </a:ln>
            </p:spPr>
            <p:txBody>
              <a:bodyPr/>
              <a:lstStyle/>
              <a:p>
                <a:r>
                  <a:rPr lang="zh-CN" altLang="en-US">
                    <a:noFill/>
                  </a:rPr>
                  <a:t> </a:t>
                </a:r>
              </a:p>
            </p:txBody>
          </p:sp>
        </mc:Fallback>
      </mc:AlternateContent>
      <p:sp>
        <p:nvSpPr>
          <p:cNvPr id="8" name="文本框 7"/>
          <p:cNvSpPr txBox="1"/>
          <p:nvPr/>
        </p:nvSpPr>
        <p:spPr>
          <a:xfrm>
            <a:off x="346102" y="1816373"/>
            <a:ext cx="1134827" cy="369332"/>
          </a:xfrm>
          <a:prstGeom prst="rect">
            <a:avLst/>
          </a:prstGeom>
          <a:solidFill>
            <a:srgbClr val="9C0308"/>
          </a:solidFill>
        </p:spPr>
        <p:txBody>
          <a:bodyPr wrap="square" rtlCol="0">
            <a:spAutoFit/>
          </a:bodyPr>
          <a:lstStyle/>
          <a:p>
            <a:pPr algn="ctr"/>
            <a:r>
              <a:rPr lang="zh-CN" altLang="en-US" dirty="0">
                <a:solidFill>
                  <a:schemeClr val="bg1"/>
                </a:solidFill>
              </a:rPr>
              <a:t>假  设</a:t>
            </a:r>
          </a:p>
        </p:txBody>
      </p:sp>
      <p:pic>
        <p:nvPicPr>
          <p:cNvPr id="9" name="图片 8"/>
          <p:cNvPicPr>
            <a:picLocks noChangeAspect="1"/>
          </p:cNvPicPr>
          <p:nvPr/>
        </p:nvPicPr>
        <p:blipFill>
          <a:blip r:embed="rId4"/>
          <a:stretch>
            <a:fillRect/>
          </a:stretch>
        </p:blipFill>
        <p:spPr>
          <a:xfrm>
            <a:off x="3178462" y="3056857"/>
            <a:ext cx="2733695" cy="661992"/>
          </a:xfrm>
          <a:prstGeom prst="rect">
            <a:avLst/>
          </a:prstGeom>
        </p:spPr>
      </p:pic>
      <p:pic>
        <p:nvPicPr>
          <p:cNvPr id="10" name="图片 9"/>
          <p:cNvPicPr>
            <a:picLocks noChangeAspect="1"/>
          </p:cNvPicPr>
          <p:nvPr/>
        </p:nvPicPr>
        <p:blipFill>
          <a:blip r:embed="rId5"/>
          <a:stretch>
            <a:fillRect/>
          </a:stretch>
        </p:blipFill>
        <p:spPr>
          <a:xfrm>
            <a:off x="1948691" y="4373388"/>
            <a:ext cx="2638444" cy="552454"/>
          </a:xfrm>
          <a:prstGeom prst="rect">
            <a:avLst/>
          </a:prstGeom>
        </p:spPr>
      </p:pic>
      <p:pic>
        <p:nvPicPr>
          <p:cNvPr id="12" name="图片 11"/>
          <p:cNvPicPr>
            <a:picLocks noChangeAspect="1"/>
          </p:cNvPicPr>
          <p:nvPr/>
        </p:nvPicPr>
        <p:blipFill>
          <a:blip r:embed="rId6"/>
          <a:stretch>
            <a:fillRect/>
          </a:stretch>
        </p:blipFill>
        <p:spPr>
          <a:xfrm>
            <a:off x="5234837" y="4249562"/>
            <a:ext cx="4843498" cy="800106"/>
          </a:xfrm>
          <a:prstGeom prst="rect">
            <a:avLst/>
          </a:prstGeom>
        </p:spPr>
      </p:pic>
    </p:spTree>
    <p:extLst>
      <p:ext uri="{BB962C8B-B14F-4D97-AF65-F5344CB8AC3E}">
        <p14:creationId xmlns:p14="http://schemas.microsoft.com/office/powerpoint/2010/main" val="1344863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66422" y="1228255"/>
            <a:ext cx="11039762" cy="338554"/>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en-US" altLang="zh-CN" sz="1600" dirty="0" err="1"/>
              <a:t>Jurek</a:t>
            </a:r>
            <a:r>
              <a:rPr lang="en-US" altLang="zh-CN" sz="1600" dirty="0"/>
              <a:t>, J. W. and Yang, H. (2007). Dynamic portfolio selection in arbitrage. Working paper, Harvard University.</a:t>
            </a:r>
          </a:p>
        </p:txBody>
      </p:sp>
      <p:sp>
        <p:nvSpPr>
          <p:cNvPr id="11" name="标题 10"/>
          <p:cNvSpPr>
            <a:spLocks noGrp="1"/>
          </p:cNvSpPr>
          <p:nvPr>
            <p:ph type="title"/>
          </p:nvPr>
        </p:nvSpPr>
        <p:spPr/>
        <p:txBody>
          <a:bodyPr/>
          <a:lstStyle/>
          <a:p>
            <a:r>
              <a:rPr lang="zh-CN" altLang="en-US" dirty="0"/>
              <a:t>统计套利中的随机控制</a:t>
            </a:r>
          </a:p>
        </p:txBody>
      </p:sp>
      <p:sp>
        <p:nvSpPr>
          <p:cNvPr id="14" name="灯片编号占位符 3"/>
          <p:cNvSpPr>
            <a:spLocks noGrp="1"/>
          </p:cNvSpPr>
          <p:nvPr>
            <p:ph type="sldNum" sz="quarter" idx="12"/>
          </p:nvPr>
        </p:nvSpPr>
        <p:spPr/>
        <p:txBody>
          <a:bodyPr/>
          <a:lstStyle/>
          <a:p>
            <a:fld id="{1827CD8D-0C45-4313-8514-3276C2338651}" type="slidenum">
              <a:rPr lang="zh-CN" altLang="en-US" smtClean="0"/>
              <a:pPr/>
              <a:t>35</a:t>
            </a:fld>
            <a:endParaRPr lang="zh-CN" altLang="en-US" dirty="0"/>
          </a:p>
        </p:txBody>
      </p:sp>
      <p:sp>
        <p:nvSpPr>
          <p:cNvPr id="20" name="文本框 19"/>
          <p:cNvSpPr txBox="1"/>
          <p:nvPr/>
        </p:nvSpPr>
        <p:spPr>
          <a:xfrm>
            <a:off x="346102" y="868842"/>
            <a:ext cx="1134827" cy="369332"/>
          </a:xfrm>
          <a:prstGeom prst="rect">
            <a:avLst/>
          </a:prstGeom>
          <a:solidFill>
            <a:srgbClr val="9C0308"/>
          </a:solidFill>
        </p:spPr>
        <p:txBody>
          <a:bodyPr wrap="square" rtlCol="0">
            <a:spAutoFit/>
          </a:bodyPr>
          <a:lstStyle/>
          <a:p>
            <a:pPr algn="ctr"/>
            <a:r>
              <a:rPr lang="zh-CN" altLang="en-US" dirty="0">
                <a:solidFill>
                  <a:schemeClr val="bg1"/>
                </a:solidFill>
              </a:rPr>
              <a:t>重要文献</a:t>
            </a:r>
          </a:p>
        </p:txBody>
      </p:sp>
      <mc:AlternateContent xmlns:mc="http://schemas.openxmlformats.org/markup-compatibility/2006" xmlns:a14="http://schemas.microsoft.com/office/drawing/2010/main">
        <mc:Choice Requires="a14">
          <p:sp>
            <p:nvSpPr>
              <p:cNvPr id="7" name="文本框 6"/>
              <p:cNvSpPr txBox="1"/>
              <p:nvPr/>
            </p:nvSpPr>
            <p:spPr>
              <a:xfrm>
                <a:off x="366422" y="2175786"/>
                <a:ext cx="11039762" cy="2936060"/>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1600" dirty="0"/>
                  <a:t>在</a:t>
                </a:r>
                <a:r>
                  <a:rPr lang="en-US" altLang="zh-CN" sz="1600" dirty="0"/>
                  <a:t>CRRA</a:t>
                </a:r>
                <a:r>
                  <a:rPr lang="zh-CN" altLang="en-US" sz="1600" dirty="0"/>
                  <a:t>效用函数下，最佳套利组合持有仓位为：</a:t>
                </a:r>
                <a:endParaRPr lang="en-US" altLang="zh-CN" sz="1600" dirty="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endParaRPr lang="en-US" altLang="zh-CN" sz="1600" dirty="0"/>
              </a:p>
              <a:p>
                <a:r>
                  <a:rPr lang="en-US" altLang="zh-CN" sz="1600" dirty="0"/>
                  <a:t>		</a:t>
                </a:r>
                <a14:m>
                  <m:oMath xmlns:m="http://schemas.openxmlformats.org/officeDocument/2006/math">
                    <m:r>
                      <m:rPr>
                        <m:sty m:val="p"/>
                      </m:rPr>
                      <a:rPr lang="en-US" altLang="zh-CN" sz="1600" i="1" dirty="0">
                        <a:latin typeface="Cambria Math" panose="02040503050406030204" pitchFamily="18" charset="0"/>
                      </a:rPr>
                      <m:t>W</m:t>
                    </m:r>
                    <m:r>
                      <a:rPr lang="en-US" altLang="zh-CN" sz="1600" b="0" i="1" dirty="0" smtClean="0">
                        <a:latin typeface="Cambria Math" panose="02040503050406030204" pitchFamily="18" charset="0"/>
                      </a:rPr>
                      <m:t> </m:t>
                    </m:r>
                    <m:r>
                      <a:rPr lang="zh-CN" altLang="en-US" sz="1600" i="1" dirty="0" smtClean="0">
                        <a:latin typeface="Cambria Math" panose="02040503050406030204" pitchFamily="18" charset="0"/>
                      </a:rPr>
                      <m:t>为</m:t>
                    </m:r>
                    <m:r>
                      <a:rPr lang="zh-CN" altLang="en-US" sz="1600" i="1" dirty="0">
                        <a:latin typeface="Cambria Math" panose="02040503050406030204" pitchFamily="18" charset="0"/>
                      </a:rPr>
                      <m:t>总资产</m:t>
                    </m:r>
                    <m:r>
                      <a:rPr lang="zh-CN" altLang="en-US" sz="1600" i="1" dirty="0" smtClean="0">
                        <a:latin typeface="Cambria Math" panose="02040503050406030204" pitchFamily="18" charset="0"/>
                      </a:rPr>
                      <m:t>，</m:t>
                    </m:r>
                    <m:r>
                      <m:rPr>
                        <m:sty m:val="p"/>
                      </m:rPr>
                      <a:rPr lang="en-US" altLang="zh-CN" sz="1600" i="1" dirty="0">
                        <a:latin typeface="Cambria Math" panose="02040503050406030204" pitchFamily="18" charset="0"/>
                      </a:rPr>
                      <m:t>S</m:t>
                    </m:r>
                    <m:r>
                      <a:rPr lang="en-US" altLang="zh-CN" sz="1600" b="0" i="1" dirty="0" smtClean="0">
                        <a:latin typeface="Cambria Math" panose="02040503050406030204" pitchFamily="18" charset="0"/>
                      </a:rPr>
                      <m:t> </m:t>
                    </m:r>
                    <m:r>
                      <a:rPr lang="zh-CN" altLang="en-US" sz="1600" i="1" dirty="0" smtClean="0">
                        <a:latin typeface="Cambria Math" panose="02040503050406030204" pitchFamily="18" charset="0"/>
                      </a:rPr>
                      <m:t>为</m:t>
                    </m:r>
                    <m:r>
                      <a:rPr lang="zh-CN" altLang="en-US" sz="1600" i="1" dirty="0">
                        <a:latin typeface="Cambria Math" panose="02040503050406030204" pitchFamily="18" charset="0"/>
                      </a:rPr>
                      <m:t>套利</m:t>
                    </m:r>
                    <m:r>
                      <a:rPr lang="zh-CN" altLang="en-US" sz="1600" i="1" dirty="0" smtClean="0">
                        <a:latin typeface="Cambria Math" panose="02040503050406030204" pitchFamily="18" charset="0"/>
                      </a:rPr>
                      <m:t>组合</m:t>
                    </m:r>
                    <m:r>
                      <a:rPr lang="zh-CN" altLang="en-US" sz="1600" i="1" dirty="0">
                        <a:latin typeface="Cambria Math" panose="02040503050406030204" pitchFamily="18" charset="0"/>
                      </a:rPr>
                      <m:t>价</m:t>
                    </m:r>
                    <m:r>
                      <a:rPr lang="zh-CN" altLang="en-US" sz="1600" i="1" dirty="0" smtClean="0">
                        <a:latin typeface="Cambria Math" panose="02040503050406030204" pitchFamily="18" charset="0"/>
                      </a:rPr>
                      <m:t>格，</m:t>
                    </m:r>
                    <m:r>
                      <a:rPr lang="zh-CN" altLang="en-US" sz="1600" i="1" dirty="0">
                        <a:latin typeface="Cambria Math" panose="02040503050406030204" pitchFamily="18" charset="0"/>
                      </a:rPr>
                      <m:t>𝜏</m:t>
                    </m:r>
                    <m:r>
                      <a:rPr lang="en-US" altLang="zh-CN" sz="1600" i="1" dirty="0" smtClean="0">
                        <a:latin typeface="Cambria Math" panose="02040503050406030204" pitchFamily="18" charset="0"/>
                      </a:rPr>
                      <m:t>=</m:t>
                    </m:r>
                    <m:r>
                      <m:rPr>
                        <m:sty m:val="p"/>
                      </m:rPr>
                      <a:rPr lang="en-US" altLang="zh-CN" sz="1600" i="1" dirty="0">
                        <a:latin typeface="Cambria Math" panose="02040503050406030204" pitchFamily="18" charset="0"/>
                      </a:rPr>
                      <m:t>T</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𝑡</m:t>
                    </m:r>
                    <m:r>
                      <a:rPr lang="en-US" altLang="zh-CN" sz="1600" b="0" i="1" dirty="0" smtClean="0">
                        <a:latin typeface="Cambria Math" panose="02040503050406030204" pitchFamily="18" charset="0"/>
                      </a:rPr>
                      <m:t> </m:t>
                    </m:r>
                    <m:r>
                      <a:rPr lang="zh-CN" altLang="en-US" sz="1600" i="1" dirty="0">
                        <a:latin typeface="Cambria Math" panose="02040503050406030204" pitchFamily="18" charset="0"/>
                      </a:rPr>
                      <m:t>为</m:t>
                    </m:r>
                    <m:r>
                      <a:rPr lang="zh-CN" altLang="en-US" sz="1600" i="1" dirty="0" smtClean="0">
                        <a:latin typeface="Cambria Math" panose="02040503050406030204" pitchFamily="18" charset="0"/>
                      </a:rPr>
                      <m:t>剩余</m:t>
                    </m:r>
                    <m:r>
                      <a:rPr lang="zh-CN" altLang="en-US" sz="1600" i="1" dirty="0">
                        <a:latin typeface="Cambria Math" panose="02040503050406030204" pitchFamily="18" charset="0"/>
                      </a:rPr>
                      <m:t>时间</m:t>
                    </m:r>
                    <m:r>
                      <a:rPr lang="zh-CN" altLang="en-US" sz="1600" i="1" dirty="0" smtClean="0">
                        <a:latin typeface="Cambria Math" panose="02040503050406030204" pitchFamily="18" charset="0"/>
                      </a:rPr>
                      <m:t>，</m:t>
                    </m:r>
                  </m:oMath>
                </a14:m>
                <a:endParaRPr lang="en-US" altLang="zh-CN" sz="1600" i="1" dirty="0">
                  <a:latin typeface="Cambria Math" panose="02040503050406030204" pitchFamily="18" charset="0"/>
                </a:endParaRPr>
              </a:p>
              <a:p>
                <a:r>
                  <a:rPr lang="en-US" altLang="zh-CN" sz="1600" dirty="0"/>
                  <a:t>		</a:t>
                </a:r>
                <a14:m>
                  <m:oMath xmlns:m="http://schemas.openxmlformats.org/officeDocument/2006/math">
                    <m:r>
                      <m:rPr>
                        <m:nor/>
                      </m:rPr>
                      <a:rPr lang="en-US" altLang="zh-CN" sz="1600" dirty="0"/>
                      <m:t>r</m:t>
                    </m:r>
                    <m:r>
                      <m:rPr>
                        <m:nor/>
                      </m:rPr>
                      <a:rPr lang="zh-CN" altLang="en-US" sz="1600" dirty="0"/>
                      <m:t>为</m:t>
                    </m:r>
                    <m:r>
                      <a:rPr lang="zh-CN" altLang="en-US" sz="1600" i="1" dirty="0">
                        <a:latin typeface="Cambria Math" panose="02040503050406030204" pitchFamily="18" charset="0"/>
                      </a:rPr>
                      <m:t>无风险收益率，</m:t>
                    </m:r>
                    <m:r>
                      <a:rPr lang="en-US" altLang="zh-CN" sz="1600" i="1" dirty="0">
                        <a:latin typeface="Cambria Math" panose="02040503050406030204" pitchFamily="18" charset="0"/>
                      </a:rPr>
                      <m:t>𝐴</m:t>
                    </m:r>
                    <m:r>
                      <a:rPr lang="en-US" altLang="zh-CN" sz="1600" b="0" i="1" dirty="0" smtClean="0">
                        <a:latin typeface="Cambria Math" panose="02040503050406030204" pitchFamily="18" charset="0"/>
                      </a:rPr>
                      <m:t>(</m:t>
                    </m:r>
                    <m:r>
                      <a:rPr lang="zh-CN" altLang="en-US" sz="1600" b="0" i="1" dirty="0" smtClean="0">
                        <a:latin typeface="Cambria Math" panose="02040503050406030204" pitchFamily="18" charset="0"/>
                      </a:rPr>
                      <m:t>𝜏</m:t>
                    </m:r>
                    <m:r>
                      <a:rPr lang="en-US" altLang="zh-CN" sz="1600" b="0" i="1" dirty="0" smtClean="0">
                        <a:latin typeface="Cambria Math" panose="02040503050406030204" pitchFamily="18" charset="0"/>
                      </a:rPr>
                      <m:t>)</m:t>
                    </m:r>
                    <m:r>
                      <a:rPr lang="zh-CN" altLang="en-US" sz="1600" i="1" dirty="0">
                        <a:latin typeface="Cambria Math" panose="02040503050406030204" pitchFamily="18" charset="0"/>
                      </a:rPr>
                      <m:t>、</m:t>
                    </m:r>
                    <m:r>
                      <a:rPr lang="en-US" altLang="zh-CN" sz="1600" b="0" i="1" dirty="0" smtClean="0">
                        <a:latin typeface="Cambria Math" panose="02040503050406030204" pitchFamily="18" charset="0"/>
                      </a:rPr>
                      <m:t>𝐵</m:t>
                    </m:r>
                    <m:r>
                      <a:rPr lang="en-US" altLang="zh-CN" sz="1600" i="1" dirty="0">
                        <a:latin typeface="Cambria Math" panose="02040503050406030204" pitchFamily="18" charset="0"/>
                      </a:rPr>
                      <m:t>(</m:t>
                    </m:r>
                    <m:r>
                      <a:rPr lang="zh-CN" altLang="en-US" sz="1600" i="1" dirty="0">
                        <a:latin typeface="Cambria Math" panose="02040503050406030204" pitchFamily="18" charset="0"/>
                      </a:rPr>
                      <m:t>𝜏</m:t>
                    </m:r>
                    <m:r>
                      <a:rPr lang="en-US" altLang="zh-CN" sz="1600" i="1" dirty="0">
                        <a:latin typeface="Cambria Math" panose="02040503050406030204" pitchFamily="18" charset="0"/>
                      </a:rPr>
                      <m:t>)</m:t>
                    </m:r>
                    <m:r>
                      <a:rPr lang="zh-CN" altLang="en-US" sz="1600" i="1" dirty="0" smtClean="0">
                        <a:latin typeface="Cambria Math" panose="02040503050406030204" pitchFamily="18" charset="0"/>
                      </a:rPr>
                      <m:t>、</m:t>
                    </m:r>
                    <m:r>
                      <a:rPr lang="en-US" altLang="zh-CN" sz="1600" b="0" i="1" dirty="0" smtClean="0">
                        <a:latin typeface="Cambria Math" panose="02040503050406030204" pitchFamily="18" charset="0"/>
                      </a:rPr>
                      <m:t>𝐶</m:t>
                    </m:r>
                    <m:r>
                      <a:rPr lang="en-US" altLang="zh-CN" sz="1600" i="1" dirty="0">
                        <a:latin typeface="Cambria Math" panose="02040503050406030204" pitchFamily="18" charset="0"/>
                      </a:rPr>
                      <m:t>(</m:t>
                    </m:r>
                    <m:r>
                      <a:rPr lang="zh-CN" altLang="en-US" sz="1600" i="1" dirty="0">
                        <a:latin typeface="Cambria Math" panose="02040503050406030204" pitchFamily="18" charset="0"/>
                      </a:rPr>
                      <m:t>𝜏</m:t>
                    </m:r>
                    <m:r>
                      <a:rPr lang="en-US" altLang="zh-CN" sz="1600" i="1" dirty="0">
                        <a:latin typeface="Cambria Math" panose="02040503050406030204" pitchFamily="18" charset="0"/>
                      </a:rPr>
                      <m:t>)</m:t>
                    </m:r>
                  </m:oMath>
                </a14:m>
                <a:r>
                  <a:rPr lang="zh-CN" altLang="en-US" sz="1600" dirty="0"/>
                  <a:t>取决于基础模型的参数</a:t>
                </a:r>
                <a:endParaRPr lang="en-US" altLang="zh-CN" sz="1600" dirty="0"/>
              </a:p>
              <a:p>
                <a:endParaRPr lang="en-US" altLang="zh-CN" sz="1600" dirty="0"/>
              </a:p>
              <a:p>
                <a:pPr marL="342900" indent="-342900">
                  <a:buFont typeface="Arial" panose="020B0604020202020204" pitchFamily="34" charset="0"/>
                  <a:buChar char="•"/>
                </a:pPr>
                <a:r>
                  <a:rPr lang="zh-CN" altLang="en-US" sz="1600" dirty="0"/>
                  <a:t>在</a:t>
                </a:r>
                <a:r>
                  <a:rPr lang="en-US" altLang="zh-CN" sz="1600" dirty="0"/>
                  <a:t>Epstein-Zin</a:t>
                </a:r>
                <a:r>
                  <a:rPr lang="zh-CN" altLang="en-US" sz="1600" dirty="0"/>
                  <a:t>效用函数下，如果跨期替代</a:t>
                </a:r>
                <a14:m>
                  <m:oMath xmlns:m="http://schemas.openxmlformats.org/officeDocument/2006/math">
                    <m:r>
                      <a:rPr lang="zh-CN" altLang="en-US" sz="1600" b="0" i="1" dirty="0" smtClean="0">
                        <a:latin typeface="Cambria Math" panose="02040503050406030204" pitchFamily="18" charset="0"/>
                      </a:rPr>
                      <m:t>弹性</m:t>
                    </m:r>
                    <m:r>
                      <a:rPr lang="en-US" altLang="zh-CN" sz="1600" b="0" i="0" smtClean="0">
                        <a:latin typeface="Cambria Math" panose="02040503050406030204" pitchFamily="18" charset="0"/>
                      </a:rPr>
                      <m:t> </m:t>
                    </m:r>
                    <m:r>
                      <a:rPr lang="zh-CN" altLang="en-US" sz="1600" i="1">
                        <a:latin typeface="Cambria Math" panose="02040503050406030204" pitchFamily="18" charset="0"/>
                      </a:rPr>
                      <m:t>𝜓</m:t>
                    </m:r>
                    <m:r>
                      <a:rPr lang="en-US" altLang="zh-CN" sz="1600" i="1" smtClean="0">
                        <a:latin typeface="Cambria Math" panose="02040503050406030204" pitchFamily="18" charset="0"/>
                      </a:rPr>
                      <m:t>=</m:t>
                    </m:r>
                    <m:r>
                      <a:rPr lang="en-US" altLang="zh-CN" sz="1600" b="0" i="0" smtClean="0">
                        <a:latin typeface="Cambria Math" panose="02040503050406030204" pitchFamily="18" charset="0"/>
                      </a:rPr>
                      <m:t>1</m:t>
                    </m:r>
                  </m:oMath>
                </a14:m>
                <a:r>
                  <a:rPr lang="zh-CN" altLang="en-US" sz="1600" dirty="0"/>
                  <a:t>，则最佳套利组合持有仓位和</a:t>
                </a:r>
                <a:r>
                  <a:rPr lang="en-US" altLang="zh-CN" sz="1600" dirty="0"/>
                  <a:t>CRRA</a:t>
                </a:r>
                <a:r>
                  <a:rPr lang="zh-CN" altLang="en-US" sz="1600" dirty="0"/>
                  <a:t>具有相同的形式。最优解拥有恒定的消费与财富比率</a:t>
                </a:r>
                <a14:m>
                  <m:oMath xmlns:m="http://schemas.openxmlformats.org/officeDocument/2006/math">
                    <m:f>
                      <m:fPr>
                        <m:ctrlPr>
                          <a:rPr lang="en-US" altLang="zh-CN" sz="1600" i="1" smtClean="0">
                            <a:latin typeface="Cambria Math" panose="02040503050406030204" pitchFamily="18" charset="0"/>
                          </a:rPr>
                        </m:ctrlPr>
                      </m:fPr>
                      <m:num>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𝑡</m:t>
                            </m:r>
                          </m:sub>
                        </m:sSub>
                      </m:num>
                      <m:den>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𝐽</m:t>
                            </m:r>
                          </m:e>
                          <m:sub>
                            <m:r>
                              <a:rPr lang="en-US" altLang="zh-CN" sz="1600" b="0" i="1" smtClean="0">
                                <a:latin typeface="Cambria Math" panose="02040503050406030204" pitchFamily="18" charset="0"/>
                              </a:rPr>
                              <m:t>𝑡</m:t>
                            </m:r>
                          </m:sub>
                        </m:sSub>
                      </m:den>
                    </m:f>
                  </m:oMath>
                </a14:m>
                <a:r>
                  <a:rPr lang="zh-CN" altLang="en-US" sz="1600" dirty="0"/>
                  <a:t>，该比率等于主观的时间偏好率</a:t>
                </a:r>
                <a14:m>
                  <m:oMath xmlns:m="http://schemas.openxmlformats.org/officeDocument/2006/math">
                    <m:r>
                      <a:rPr lang="zh-CN" altLang="en-US" sz="1600" i="1">
                        <a:latin typeface="Cambria Math" panose="02040503050406030204" pitchFamily="18" charset="0"/>
                      </a:rPr>
                      <m:t>𝛽</m:t>
                    </m:r>
                  </m:oMath>
                </a14:m>
                <a:endParaRPr lang="en-US" altLang="zh-CN" sz="1600" dirty="0"/>
              </a:p>
            </p:txBody>
          </p:sp>
        </mc:Choice>
        <mc:Fallback xmlns="">
          <p:sp>
            <p:nvSpPr>
              <p:cNvPr id="7" name="文本框 6"/>
              <p:cNvSpPr txBox="1">
                <a:spLocks noRot="1" noChangeAspect="1" noMove="1" noResize="1" noEditPoints="1" noAdjustHandles="1" noChangeArrowheads="1" noChangeShapeType="1" noTextEdit="1"/>
              </p:cNvSpPr>
              <p:nvPr/>
            </p:nvSpPr>
            <p:spPr>
              <a:xfrm>
                <a:off x="366422" y="2175786"/>
                <a:ext cx="11039762" cy="2936060"/>
              </a:xfrm>
              <a:prstGeom prst="rect">
                <a:avLst/>
              </a:prstGeom>
              <a:blipFill rotWithShape="0">
                <a:blip r:embed="rId3"/>
                <a:stretch>
                  <a:fillRect l="-165" t="-825"/>
                </a:stretch>
              </a:blipFill>
              <a:ln w="19050">
                <a:solidFill>
                  <a:srgbClr val="972022"/>
                </a:solidFill>
                <a:prstDash val="sysDash"/>
              </a:ln>
            </p:spPr>
            <p:txBody>
              <a:bodyPr/>
              <a:lstStyle/>
              <a:p>
                <a:r>
                  <a:rPr lang="zh-CN" altLang="en-US">
                    <a:noFill/>
                  </a:rPr>
                  <a:t> </a:t>
                </a:r>
              </a:p>
            </p:txBody>
          </p:sp>
        </mc:Fallback>
      </mc:AlternateContent>
      <p:sp>
        <p:nvSpPr>
          <p:cNvPr id="8" name="文本框 7"/>
          <p:cNvSpPr txBox="1"/>
          <p:nvPr/>
        </p:nvSpPr>
        <p:spPr>
          <a:xfrm>
            <a:off x="346102" y="1816373"/>
            <a:ext cx="1134827" cy="369332"/>
          </a:xfrm>
          <a:prstGeom prst="rect">
            <a:avLst/>
          </a:prstGeom>
          <a:solidFill>
            <a:srgbClr val="9C0308"/>
          </a:solidFill>
        </p:spPr>
        <p:txBody>
          <a:bodyPr wrap="square" rtlCol="0">
            <a:spAutoFit/>
          </a:bodyPr>
          <a:lstStyle/>
          <a:p>
            <a:pPr algn="ctr"/>
            <a:r>
              <a:rPr lang="zh-CN" altLang="en-US" dirty="0">
                <a:solidFill>
                  <a:schemeClr val="bg1"/>
                </a:solidFill>
              </a:rPr>
              <a:t>结  论</a:t>
            </a:r>
          </a:p>
        </p:txBody>
      </p:sp>
      <p:pic>
        <p:nvPicPr>
          <p:cNvPr id="9" name="图片 8"/>
          <p:cNvPicPr>
            <a:picLocks noChangeAspect="1"/>
          </p:cNvPicPr>
          <p:nvPr/>
        </p:nvPicPr>
        <p:blipFill>
          <a:blip r:embed="rId4"/>
          <a:stretch>
            <a:fillRect/>
          </a:stretch>
        </p:blipFill>
        <p:spPr>
          <a:xfrm>
            <a:off x="2262997" y="2572439"/>
            <a:ext cx="5216651" cy="876439"/>
          </a:xfrm>
          <a:prstGeom prst="rect">
            <a:avLst/>
          </a:prstGeom>
        </p:spPr>
      </p:pic>
    </p:spTree>
    <p:extLst>
      <p:ext uri="{BB962C8B-B14F-4D97-AF65-F5344CB8AC3E}">
        <p14:creationId xmlns:p14="http://schemas.microsoft.com/office/powerpoint/2010/main" val="3745681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66422" y="1228255"/>
            <a:ext cx="11039762" cy="338554"/>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en-US" altLang="zh-CN" sz="1600" dirty="0" err="1"/>
              <a:t>Jurek</a:t>
            </a:r>
            <a:r>
              <a:rPr lang="en-US" altLang="zh-CN" sz="1600" dirty="0"/>
              <a:t>, J. W. and Yang, H. (2007). Dynamic portfolio selection in arbitrage. Working paper, Harvard University.</a:t>
            </a:r>
          </a:p>
        </p:txBody>
      </p:sp>
      <p:sp>
        <p:nvSpPr>
          <p:cNvPr id="11" name="标题 10"/>
          <p:cNvSpPr>
            <a:spLocks noGrp="1"/>
          </p:cNvSpPr>
          <p:nvPr>
            <p:ph type="title"/>
          </p:nvPr>
        </p:nvSpPr>
        <p:spPr/>
        <p:txBody>
          <a:bodyPr/>
          <a:lstStyle/>
          <a:p>
            <a:r>
              <a:rPr lang="zh-CN" altLang="en-US" dirty="0"/>
              <a:t>统计套利中的随机控制</a:t>
            </a:r>
          </a:p>
        </p:txBody>
      </p:sp>
      <p:sp>
        <p:nvSpPr>
          <p:cNvPr id="14" name="灯片编号占位符 3"/>
          <p:cNvSpPr>
            <a:spLocks noGrp="1"/>
          </p:cNvSpPr>
          <p:nvPr>
            <p:ph type="sldNum" sz="quarter" idx="12"/>
          </p:nvPr>
        </p:nvSpPr>
        <p:spPr/>
        <p:txBody>
          <a:bodyPr/>
          <a:lstStyle/>
          <a:p>
            <a:fld id="{1827CD8D-0C45-4313-8514-3276C2338651}" type="slidenum">
              <a:rPr lang="zh-CN" altLang="en-US" smtClean="0"/>
              <a:pPr/>
              <a:t>36</a:t>
            </a:fld>
            <a:endParaRPr lang="zh-CN" altLang="en-US" dirty="0"/>
          </a:p>
        </p:txBody>
      </p:sp>
      <p:sp>
        <p:nvSpPr>
          <p:cNvPr id="20" name="文本框 19"/>
          <p:cNvSpPr txBox="1"/>
          <p:nvPr/>
        </p:nvSpPr>
        <p:spPr>
          <a:xfrm>
            <a:off x="346102" y="868842"/>
            <a:ext cx="1134827" cy="369332"/>
          </a:xfrm>
          <a:prstGeom prst="rect">
            <a:avLst/>
          </a:prstGeom>
          <a:solidFill>
            <a:srgbClr val="9C0308"/>
          </a:solidFill>
        </p:spPr>
        <p:txBody>
          <a:bodyPr wrap="square" rtlCol="0">
            <a:spAutoFit/>
          </a:bodyPr>
          <a:lstStyle/>
          <a:p>
            <a:pPr algn="ctr"/>
            <a:r>
              <a:rPr lang="zh-CN" altLang="en-US" dirty="0">
                <a:solidFill>
                  <a:schemeClr val="bg1"/>
                </a:solidFill>
              </a:rPr>
              <a:t>重要文献</a:t>
            </a:r>
          </a:p>
        </p:txBody>
      </p:sp>
      <mc:AlternateContent xmlns:mc="http://schemas.openxmlformats.org/markup-compatibility/2006" xmlns:a14="http://schemas.microsoft.com/office/drawing/2010/main">
        <mc:Choice Requires="a14">
          <p:sp>
            <p:nvSpPr>
              <p:cNvPr id="7" name="文本框 6"/>
              <p:cNvSpPr txBox="1"/>
              <p:nvPr/>
            </p:nvSpPr>
            <p:spPr>
              <a:xfrm>
                <a:off x="366422" y="2175786"/>
                <a:ext cx="11039762" cy="1956882"/>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1600" dirty="0"/>
                  <a:t>在均值回归效应明显（</a:t>
                </a:r>
                <a14:m>
                  <m:oMath xmlns:m="http://schemas.openxmlformats.org/officeDocument/2006/math">
                    <m:f>
                      <m:fPr>
                        <m:ctrlPr>
                          <a:rPr lang="en-US" altLang="zh-CN" sz="1600" i="1" smtClean="0">
                            <a:latin typeface="Cambria Math" panose="02040503050406030204" pitchFamily="18" charset="0"/>
                          </a:rPr>
                        </m:ctrlPr>
                      </m:fPr>
                      <m:num>
                        <m:r>
                          <a:rPr lang="zh-CN" altLang="en-US" sz="1600" i="1" smtClean="0">
                            <a:latin typeface="Cambria Math" panose="02040503050406030204" pitchFamily="18" charset="0"/>
                          </a:rPr>
                          <m:t>𝜅</m:t>
                        </m:r>
                      </m:num>
                      <m:den>
                        <m:r>
                          <a:rPr lang="zh-CN" altLang="en-US" sz="1600" i="1" smtClean="0">
                            <a:latin typeface="Cambria Math" panose="02040503050406030204" pitchFamily="18" charset="0"/>
                          </a:rPr>
                          <m:t>𝛾</m:t>
                        </m:r>
                      </m:den>
                    </m:f>
                    <m:r>
                      <a:rPr lang="en-US" altLang="zh-CN" sz="160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𝑟</m:t>
                    </m:r>
                  </m:oMath>
                </a14:m>
                <a:r>
                  <a:rPr lang="zh-CN" altLang="en-US" sz="1600" dirty="0"/>
                  <a:t>）时，套利组合的仓位比例在 </a:t>
                </a:r>
                <a14:m>
                  <m:oMath xmlns:m="http://schemas.openxmlformats.org/officeDocument/2006/math">
                    <m:r>
                      <a:rPr lang="en-US" altLang="zh-CN" sz="1600" b="0" i="1" smtClean="0">
                        <a:latin typeface="Cambria Math" panose="02040503050406030204" pitchFamily="18" charset="0"/>
                      </a:rPr>
                      <m:t>[0,1−</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ad>
                          <m:radPr>
                            <m:degHide m:val="on"/>
                            <m:ctrlPr>
                              <a:rPr lang="en-US" altLang="zh-CN" sz="1600" b="0" i="1" smtClean="0">
                                <a:latin typeface="Cambria Math" panose="02040503050406030204" pitchFamily="18" charset="0"/>
                              </a:rPr>
                            </m:ctrlPr>
                          </m:radPr>
                          <m:deg/>
                          <m:e>
                            <m:r>
                              <a:rPr lang="zh-CN" altLang="en-US" sz="1600" b="0" i="1" smtClean="0">
                                <a:latin typeface="Cambria Math" panose="02040503050406030204" pitchFamily="18" charset="0"/>
                              </a:rPr>
                              <m:t>𝛾</m:t>
                            </m:r>
                          </m:e>
                        </m:rad>
                      </m:den>
                    </m:f>
                    <m:r>
                      <a:rPr lang="en-US" altLang="zh-CN" sz="1600" b="0" i="1" smtClean="0">
                        <a:latin typeface="Cambria Math" panose="02040503050406030204" pitchFamily="18" charset="0"/>
                      </a:rPr>
                      <m:t>]</m:t>
                    </m:r>
                  </m:oMath>
                </a14:m>
                <a:r>
                  <a:rPr lang="zh-CN" altLang="en-US" sz="1600" dirty="0"/>
                  <a:t> 之间波动；</a:t>
                </a:r>
                <a:endParaRPr lang="en-US" altLang="zh-CN" sz="1600" dirty="0"/>
              </a:p>
              <a:p>
                <a:pPr marL="800100" lvl="1" indent="-342900">
                  <a:buFont typeface="Arial" panose="020B0604020202020204" pitchFamily="34" charset="0"/>
                  <a:buChar char="•"/>
                </a:pPr>
                <a:r>
                  <a:rPr lang="zh-CN" altLang="en-US" sz="1600" dirty="0"/>
                  <a:t>意味着套利者应该至少拥有一定比例的无风险资产</a:t>
                </a:r>
                <a:endParaRPr lang="en-US" altLang="zh-CN" sz="1600" dirty="0"/>
              </a:p>
              <a:p>
                <a:endParaRPr lang="en-US" altLang="zh-CN" sz="1600" dirty="0"/>
              </a:p>
              <a:p>
                <a:pPr marL="342900" indent="-342900">
                  <a:buFont typeface="Arial" panose="020B0604020202020204" pitchFamily="34" charset="0"/>
                  <a:buChar char="•"/>
                </a:pPr>
                <a:r>
                  <a:rPr lang="zh-CN" altLang="en-US" sz="1600" dirty="0"/>
                  <a:t>在套利组合价格</a:t>
                </a:r>
                <a:r>
                  <a:rPr lang="en-US" altLang="zh-CN" sz="1600" dirty="0"/>
                  <a:t>S</a:t>
                </a:r>
                <a:r>
                  <a:rPr lang="zh-CN" altLang="en-US" sz="1600" dirty="0"/>
                  <a:t>满足：</a:t>
                </a:r>
                <a:r>
                  <a:rPr lang="en-US" altLang="zh-CN" sz="1600" dirty="0"/>
                  <a:t>                                                                      </a:t>
                </a:r>
                <a:r>
                  <a:rPr lang="zh-CN" altLang="en-US" sz="1600" dirty="0"/>
                  <a:t>，                                         </a:t>
                </a:r>
                <a:r>
                  <a:rPr lang="en-US" altLang="zh-CN" sz="1600" dirty="0"/>
                  <a:t>   </a:t>
                </a:r>
                <a:r>
                  <a:rPr lang="zh-CN" altLang="en-US" sz="1600" dirty="0"/>
                  <a:t>时，策略处于稳定区</a:t>
                </a:r>
                <a:r>
                  <a:rPr lang="en-US" altLang="zh-CN" sz="1600" dirty="0"/>
                  <a:t>		</a:t>
                </a:r>
              </a:p>
              <a:p>
                <a:pPr marL="800100" lvl="1" indent="-342900">
                  <a:buFont typeface="Arial" panose="020B0604020202020204" pitchFamily="34" charset="0"/>
                  <a:buChar char="•"/>
                </a:pPr>
                <a:r>
                  <a:rPr lang="zh-CN" altLang="en-US" sz="1600" dirty="0"/>
                  <a:t>稳定区即套利组合价差的扩大会导致更高的仓位。否则，套利组合价差的扩大会导致更低的仓位。</a:t>
                </a:r>
                <a:endParaRPr lang="en-US" altLang="zh-CN" sz="1600" dirty="0"/>
              </a:p>
              <a:p>
                <a:pPr marL="342900" indent="-342900">
                  <a:buFont typeface="Arial" panose="020B0604020202020204" pitchFamily="34" charset="0"/>
                  <a:buChar char="•"/>
                </a:pPr>
                <a:endParaRPr lang="en-US" altLang="zh-CN" sz="1600" dirty="0"/>
              </a:p>
            </p:txBody>
          </p:sp>
        </mc:Choice>
        <mc:Fallback xmlns="">
          <p:sp>
            <p:nvSpPr>
              <p:cNvPr id="7" name="文本框 6"/>
              <p:cNvSpPr txBox="1">
                <a:spLocks noRot="1" noChangeAspect="1" noMove="1" noResize="1" noEditPoints="1" noAdjustHandles="1" noChangeArrowheads="1" noChangeShapeType="1" noTextEdit="1"/>
              </p:cNvSpPr>
              <p:nvPr/>
            </p:nvSpPr>
            <p:spPr>
              <a:xfrm>
                <a:off x="366422" y="2175786"/>
                <a:ext cx="11039762" cy="1956882"/>
              </a:xfrm>
              <a:prstGeom prst="rect">
                <a:avLst/>
              </a:prstGeom>
              <a:blipFill rotWithShape="0">
                <a:blip r:embed="rId3"/>
                <a:stretch>
                  <a:fillRect l="-165"/>
                </a:stretch>
              </a:blipFill>
              <a:ln w="19050">
                <a:solidFill>
                  <a:srgbClr val="972022"/>
                </a:solidFill>
                <a:prstDash val="sysDash"/>
              </a:ln>
            </p:spPr>
            <p:txBody>
              <a:bodyPr/>
              <a:lstStyle/>
              <a:p>
                <a:r>
                  <a:rPr lang="zh-CN" altLang="en-US">
                    <a:noFill/>
                  </a:rPr>
                  <a:t> </a:t>
                </a:r>
              </a:p>
            </p:txBody>
          </p:sp>
        </mc:Fallback>
      </mc:AlternateContent>
      <p:sp>
        <p:nvSpPr>
          <p:cNvPr id="8" name="文本框 7"/>
          <p:cNvSpPr txBox="1"/>
          <p:nvPr/>
        </p:nvSpPr>
        <p:spPr>
          <a:xfrm>
            <a:off x="346102" y="1816373"/>
            <a:ext cx="1134827" cy="369332"/>
          </a:xfrm>
          <a:prstGeom prst="rect">
            <a:avLst/>
          </a:prstGeom>
          <a:solidFill>
            <a:srgbClr val="9C0308"/>
          </a:solidFill>
        </p:spPr>
        <p:txBody>
          <a:bodyPr wrap="square" rtlCol="0">
            <a:spAutoFit/>
          </a:bodyPr>
          <a:lstStyle/>
          <a:p>
            <a:pPr algn="ctr"/>
            <a:r>
              <a:rPr lang="zh-CN" altLang="en-US" dirty="0">
                <a:solidFill>
                  <a:schemeClr val="bg1"/>
                </a:solidFill>
              </a:rPr>
              <a:t>延  伸</a:t>
            </a:r>
          </a:p>
        </p:txBody>
      </p:sp>
      <p:pic>
        <p:nvPicPr>
          <p:cNvPr id="2" name="图片 1"/>
          <p:cNvPicPr>
            <a:picLocks noChangeAspect="1"/>
          </p:cNvPicPr>
          <p:nvPr/>
        </p:nvPicPr>
        <p:blipFill>
          <a:blip r:embed="rId4"/>
          <a:stretch>
            <a:fillRect/>
          </a:stretch>
        </p:blipFill>
        <p:spPr>
          <a:xfrm>
            <a:off x="2951131" y="2943247"/>
            <a:ext cx="3128985" cy="542929"/>
          </a:xfrm>
          <a:prstGeom prst="rect">
            <a:avLst/>
          </a:prstGeom>
        </p:spPr>
      </p:pic>
      <p:pic>
        <p:nvPicPr>
          <p:cNvPr id="3" name="图片 2"/>
          <p:cNvPicPr>
            <a:picLocks noChangeAspect="1"/>
          </p:cNvPicPr>
          <p:nvPr/>
        </p:nvPicPr>
        <p:blipFill>
          <a:blip r:embed="rId5"/>
          <a:stretch>
            <a:fillRect/>
          </a:stretch>
        </p:blipFill>
        <p:spPr>
          <a:xfrm>
            <a:off x="6292679" y="2922771"/>
            <a:ext cx="1491492" cy="590589"/>
          </a:xfrm>
          <a:prstGeom prst="rect">
            <a:avLst/>
          </a:prstGeom>
        </p:spPr>
      </p:pic>
      <p:pic>
        <p:nvPicPr>
          <p:cNvPr id="4" name="图片 3"/>
          <p:cNvPicPr>
            <a:picLocks noChangeAspect="1"/>
          </p:cNvPicPr>
          <p:nvPr/>
        </p:nvPicPr>
        <p:blipFill>
          <a:blip r:embed="rId6"/>
          <a:stretch>
            <a:fillRect/>
          </a:stretch>
        </p:blipFill>
        <p:spPr>
          <a:xfrm>
            <a:off x="6936628" y="2962561"/>
            <a:ext cx="1367515" cy="504300"/>
          </a:xfrm>
          <a:prstGeom prst="rect">
            <a:avLst/>
          </a:prstGeom>
        </p:spPr>
      </p:pic>
    </p:spTree>
    <p:extLst>
      <p:ext uri="{BB962C8B-B14F-4D97-AF65-F5344CB8AC3E}">
        <p14:creationId xmlns:p14="http://schemas.microsoft.com/office/powerpoint/2010/main" val="900514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66422" y="1228255"/>
            <a:ext cx="11039762" cy="338554"/>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en-US" altLang="zh-CN" sz="1600" dirty="0"/>
              <a:t>Liu, J. and </a:t>
            </a:r>
            <a:r>
              <a:rPr lang="en-US" altLang="zh-CN" sz="1600" dirty="0" err="1"/>
              <a:t>Timmermann</a:t>
            </a:r>
            <a:r>
              <a:rPr lang="en-US" altLang="zh-CN" sz="1600" dirty="0"/>
              <a:t>, A. (2013). Optimal convergence trade strategies. Review of Financial Studies.</a:t>
            </a:r>
          </a:p>
        </p:txBody>
      </p:sp>
      <p:sp>
        <p:nvSpPr>
          <p:cNvPr id="11" name="标题 10"/>
          <p:cNvSpPr>
            <a:spLocks noGrp="1"/>
          </p:cNvSpPr>
          <p:nvPr>
            <p:ph type="title"/>
          </p:nvPr>
        </p:nvSpPr>
        <p:spPr/>
        <p:txBody>
          <a:bodyPr/>
          <a:lstStyle/>
          <a:p>
            <a:r>
              <a:rPr lang="zh-CN" altLang="en-US" dirty="0"/>
              <a:t>统计套利中的随机控制</a:t>
            </a:r>
          </a:p>
        </p:txBody>
      </p:sp>
      <p:sp>
        <p:nvSpPr>
          <p:cNvPr id="14" name="灯片编号占位符 3"/>
          <p:cNvSpPr>
            <a:spLocks noGrp="1"/>
          </p:cNvSpPr>
          <p:nvPr>
            <p:ph type="sldNum" sz="quarter" idx="12"/>
          </p:nvPr>
        </p:nvSpPr>
        <p:spPr/>
        <p:txBody>
          <a:bodyPr/>
          <a:lstStyle/>
          <a:p>
            <a:fld id="{1827CD8D-0C45-4313-8514-3276C2338651}" type="slidenum">
              <a:rPr lang="zh-CN" altLang="en-US" smtClean="0"/>
              <a:pPr/>
              <a:t>37</a:t>
            </a:fld>
            <a:endParaRPr lang="zh-CN" altLang="en-US" dirty="0"/>
          </a:p>
        </p:txBody>
      </p:sp>
      <p:sp>
        <p:nvSpPr>
          <p:cNvPr id="20" name="文本框 19"/>
          <p:cNvSpPr txBox="1"/>
          <p:nvPr/>
        </p:nvSpPr>
        <p:spPr>
          <a:xfrm>
            <a:off x="346102" y="868842"/>
            <a:ext cx="1134827" cy="369332"/>
          </a:xfrm>
          <a:prstGeom prst="rect">
            <a:avLst/>
          </a:prstGeom>
          <a:solidFill>
            <a:srgbClr val="9C0308"/>
          </a:solidFill>
        </p:spPr>
        <p:txBody>
          <a:bodyPr wrap="square" rtlCol="0">
            <a:spAutoFit/>
          </a:bodyPr>
          <a:lstStyle/>
          <a:p>
            <a:pPr algn="ctr"/>
            <a:r>
              <a:rPr lang="zh-CN" altLang="en-US" dirty="0">
                <a:solidFill>
                  <a:schemeClr val="bg1"/>
                </a:solidFill>
              </a:rPr>
              <a:t>重要文献</a:t>
            </a:r>
          </a:p>
        </p:txBody>
      </p:sp>
      <mc:AlternateContent xmlns:mc="http://schemas.openxmlformats.org/markup-compatibility/2006" xmlns:a14="http://schemas.microsoft.com/office/drawing/2010/main">
        <mc:Choice Requires="a14">
          <p:sp>
            <p:nvSpPr>
              <p:cNvPr id="7" name="文本框 6"/>
              <p:cNvSpPr txBox="1"/>
              <p:nvPr/>
            </p:nvSpPr>
            <p:spPr>
              <a:xfrm>
                <a:off x="366422" y="2175786"/>
                <a:ext cx="11039762" cy="4168257"/>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1600" dirty="0"/>
                  <a:t>放弃</a:t>
                </a:r>
                <a:r>
                  <a:rPr lang="en-US" altLang="zh-CN" sz="1600" dirty="0"/>
                  <a:t>Delta</a:t>
                </a:r>
                <a:r>
                  <a:rPr lang="zh-CN" altLang="en-US" sz="1600" dirty="0"/>
                  <a:t>中性交易设定，投资者可以同时持有两个风险资产的多头，或仅持有单一风险资产；</a:t>
                </a:r>
                <a:endParaRPr lang="en-US" altLang="zh-CN" sz="1600" dirty="0"/>
              </a:p>
              <a:p>
                <a:pPr marL="342900" indent="-342900">
                  <a:buFont typeface="Arial" panose="020B0604020202020204" pitchFamily="34" charset="0"/>
                  <a:buChar char="•"/>
                </a:pPr>
                <a:r>
                  <a:rPr lang="zh-CN" altLang="en-US" sz="1600" dirty="0"/>
                  <a:t>两个风险资产的走势满足：</a:t>
                </a:r>
                <a:endParaRPr lang="en-US" altLang="zh-CN" sz="1600" dirty="0"/>
              </a:p>
              <a:p>
                <a:pPr lvl="1"/>
                <a14:m>
                  <m:oMathPara xmlns:m="http://schemas.openxmlformats.org/officeDocument/2006/math">
                    <m:oMathParaPr>
                      <m:jc m:val="centerGroup"/>
                    </m:oMathParaPr>
                    <m:oMath xmlns:m="http://schemas.openxmlformats.org/officeDocument/2006/math">
                      <m:d>
                        <m:dPr>
                          <m:begChr m:val="{"/>
                          <m:endChr m:val=""/>
                          <m:ctrlPr>
                            <a:rPr lang="en-US" altLang="zh-CN" sz="1600" i="1">
                              <a:latin typeface="Cambria Math" panose="02040503050406030204" pitchFamily="18" charset="0"/>
                            </a:rPr>
                          </m:ctrlPr>
                        </m:dPr>
                        <m:e>
                          <m:eqArr>
                            <m:eqArrPr>
                              <m:ctrlPr>
                                <a:rPr lang="en-US" altLang="zh-CN" sz="1600" i="1">
                                  <a:latin typeface="Cambria Math" panose="02040503050406030204" pitchFamily="18" charset="0"/>
                                </a:rPr>
                              </m:ctrlPr>
                            </m:eqArrPr>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𝑑</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1</m:t>
                                      </m:r>
                                      <m:r>
                                        <a:rPr lang="en-US" altLang="zh-CN" sz="1600" i="1">
                                          <a:latin typeface="Cambria Math" panose="02040503050406030204" pitchFamily="18" charset="0"/>
                                        </a:rPr>
                                        <m:t>𝑡</m:t>
                                      </m:r>
                                    </m:sub>
                                  </m:sSub>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1</m:t>
                                      </m:r>
                                      <m:r>
                                        <a:rPr lang="en-US" altLang="zh-CN" sz="1600" i="1">
                                          <a:latin typeface="Cambria Math" panose="02040503050406030204" pitchFamily="18" charset="0"/>
                                        </a:rPr>
                                        <m:t>𝑡</m:t>
                                      </m:r>
                                    </m:sub>
                                  </m:sSub>
                                </m:den>
                              </m:f>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𝑟</m:t>
                                  </m:r>
                                  <m:r>
                                    <a:rPr lang="en-US" altLang="zh-CN" sz="1600" i="1">
                                      <a:latin typeface="Cambria Math" panose="02040503050406030204" pitchFamily="18" charset="0"/>
                                    </a:rPr>
                                    <m:t>+</m:t>
                                  </m:r>
                                  <m:r>
                                    <a:rPr lang="zh-CN" altLang="en-US" sz="1600" i="1">
                                      <a:latin typeface="Cambria Math" panose="02040503050406030204" pitchFamily="18" charset="0"/>
                                    </a:rPr>
                                    <m:t>𝛽</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𝜇</m:t>
                                      </m:r>
                                    </m:e>
                                    <m:sub>
                                      <m:r>
                                        <a:rPr lang="en-US" altLang="zh-CN" sz="1600" i="1">
                                          <a:latin typeface="Cambria Math" panose="02040503050406030204" pitchFamily="18" charset="0"/>
                                        </a:rPr>
                                        <m:t>𝑚</m:t>
                                      </m:r>
                                    </m:sub>
                                  </m:sSub>
                                </m:e>
                              </m:d>
                              <m:r>
                                <a:rPr lang="en-US" altLang="zh-CN" sz="1600" i="1">
                                  <a:latin typeface="Cambria Math" panose="02040503050406030204" pitchFamily="18" charset="0"/>
                                </a:rPr>
                                <m:t>𝑑𝑡</m:t>
                              </m:r>
                              <m:r>
                                <a:rPr lang="en-US" altLang="zh-CN" sz="1600" i="1">
                                  <a:latin typeface="Cambria Math" panose="02040503050406030204" pitchFamily="18" charset="0"/>
                                </a:rPr>
                                <m:t>+</m:t>
                              </m:r>
                              <m:r>
                                <a:rPr lang="zh-CN" altLang="en-US" sz="1600" i="1">
                                  <a:latin typeface="Cambria Math" panose="02040503050406030204" pitchFamily="18" charset="0"/>
                                </a:rPr>
                                <m:t>𝛽</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𝜎</m:t>
                                  </m:r>
                                </m:e>
                                <m:sub>
                                  <m:r>
                                    <a:rPr lang="en-US" altLang="zh-CN" sz="1600" i="1">
                                      <a:latin typeface="Cambria Math" panose="02040503050406030204" pitchFamily="18" charset="0"/>
                                    </a:rPr>
                                    <m:t>𝑚</m:t>
                                  </m:r>
                                </m:sub>
                              </m:sSub>
                              <m:r>
                                <a:rPr lang="en-US" altLang="zh-CN" sz="1600" i="1">
                                  <a:latin typeface="Cambria Math" panose="02040503050406030204" pitchFamily="18" charset="0"/>
                                </a:rPr>
                                <m:t>𝑑</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𝐵</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zh-CN" altLang="en-US" sz="1600" i="1">
                                  <a:latin typeface="Cambria Math" panose="02040503050406030204" pitchFamily="18" charset="0"/>
                                </a:rPr>
                                <m:t>𝜎</m:t>
                              </m:r>
                              <m:r>
                                <a:rPr lang="en-US" altLang="zh-CN" sz="1600" i="1">
                                  <a:latin typeface="Cambria Math" panose="02040503050406030204" pitchFamily="18" charset="0"/>
                                </a:rPr>
                                <m:t>𝑑</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𝑍</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en-US" altLang="zh-CN" sz="1600" i="1">
                                  <a:latin typeface="Cambria Math" panose="02040503050406030204" pitchFamily="18" charset="0"/>
                                </a:rPr>
                                <m:t>𝑏𝑑</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𝑍</m:t>
                                  </m:r>
                                </m:e>
                                <m:sub>
                                  <m:r>
                                    <a:rPr lang="en-US" altLang="zh-CN" sz="1600" i="1">
                                      <a:latin typeface="Cambria Math" panose="02040503050406030204" pitchFamily="18" charset="0"/>
                                    </a:rPr>
                                    <m:t>1</m:t>
                                  </m:r>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𝜆</m:t>
                                  </m:r>
                                </m:e>
                                <m:sub>
                                  <m:r>
                                    <a:rPr lang="en-US" altLang="zh-CN" sz="1600" i="1">
                                      <a:latin typeface="Cambria Math" panose="02040503050406030204" pitchFamily="18" charset="0"/>
                                    </a:rPr>
                                    <m:t>1</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𝑑𝑡</m:t>
                              </m:r>
                            </m:e>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𝑑</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2</m:t>
                                      </m:r>
                                      <m:r>
                                        <a:rPr lang="en-US" altLang="zh-CN" sz="1600" i="1">
                                          <a:latin typeface="Cambria Math" panose="02040503050406030204" pitchFamily="18" charset="0"/>
                                        </a:rPr>
                                        <m:t>𝑡</m:t>
                                      </m:r>
                                    </m:sub>
                                  </m:sSub>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2</m:t>
                                      </m:r>
                                      <m:r>
                                        <a:rPr lang="en-US" altLang="zh-CN" sz="1600" i="1">
                                          <a:latin typeface="Cambria Math" panose="02040503050406030204" pitchFamily="18" charset="0"/>
                                        </a:rPr>
                                        <m:t>𝑡</m:t>
                                      </m:r>
                                    </m:sub>
                                  </m:sSub>
                                </m:den>
                              </m:f>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𝑟</m:t>
                                  </m:r>
                                  <m:r>
                                    <a:rPr lang="en-US" altLang="zh-CN" sz="1600" i="1">
                                      <a:latin typeface="Cambria Math" panose="02040503050406030204" pitchFamily="18" charset="0"/>
                                    </a:rPr>
                                    <m:t>+</m:t>
                                  </m:r>
                                  <m:r>
                                    <a:rPr lang="zh-CN" altLang="en-US" sz="1600" i="1">
                                      <a:latin typeface="Cambria Math" panose="02040503050406030204" pitchFamily="18" charset="0"/>
                                    </a:rPr>
                                    <m:t>𝛽</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𝜇</m:t>
                                      </m:r>
                                    </m:e>
                                    <m:sub>
                                      <m:r>
                                        <a:rPr lang="en-US" altLang="zh-CN" sz="1600" i="1">
                                          <a:latin typeface="Cambria Math" panose="02040503050406030204" pitchFamily="18" charset="0"/>
                                        </a:rPr>
                                        <m:t>𝑚</m:t>
                                      </m:r>
                                    </m:sub>
                                  </m:sSub>
                                </m:e>
                              </m:d>
                              <m:r>
                                <a:rPr lang="en-US" altLang="zh-CN" sz="1600" i="1">
                                  <a:latin typeface="Cambria Math" panose="02040503050406030204" pitchFamily="18" charset="0"/>
                                </a:rPr>
                                <m:t>𝑑𝑡</m:t>
                              </m:r>
                              <m:r>
                                <a:rPr lang="en-US" altLang="zh-CN" sz="1600" i="1">
                                  <a:latin typeface="Cambria Math" panose="02040503050406030204" pitchFamily="18" charset="0"/>
                                </a:rPr>
                                <m:t>+</m:t>
                              </m:r>
                              <m:r>
                                <a:rPr lang="zh-CN" altLang="en-US" sz="1600" i="1">
                                  <a:latin typeface="Cambria Math" panose="02040503050406030204" pitchFamily="18" charset="0"/>
                                </a:rPr>
                                <m:t>𝛽</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𝜎</m:t>
                                  </m:r>
                                </m:e>
                                <m:sub>
                                  <m:r>
                                    <a:rPr lang="en-US" altLang="zh-CN" sz="1600" i="1">
                                      <a:latin typeface="Cambria Math" panose="02040503050406030204" pitchFamily="18" charset="0"/>
                                    </a:rPr>
                                    <m:t>𝑚</m:t>
                                  </m:r>
                                </m:sub>
                              </m:sSub>
                              <m:r>
                                <a:rPr lang="en-US" altLang="zh-CN" sz="1600" i="1">
                                  <a:latin typeface="Cambria Math" panose="02040503050406030204" pitchFamily="18" charset="0"/>
                                </a:rPr>
                                <m:t>𝑑</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𝐵</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zh-CN" altLang="en-US" sz="1600" i="1">
                                  <a:latin typeface="Cambria Math" panose="02040503050406030204" pitchFamily="18" charset="0"/>
                                </a:rPr>
                                <m:t>𝜎</m:t>
                              </m:r>
                              <m:r>
                                <a:rPr lang="en-US" altLang="zh-CN" sz="1600" i="1">
                                  <a:latin typeface="Cambria Math" panose="02040503050406030204" pitchFamily="18" charset="0"/>
                                </a:rPr>
                                <m:t>𝑑</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𝑍</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en-US" altLang="zh-CN" sz="1600" i="1">
                                  <a:latin typeface="Cambria Math" panose="02040503050406030204" pitchFamily="18" charset="0"/>
                                </a:rPr>
                                <m:t>𝑏𝑑</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𝑍</m:t>
                                  </m:r>
                                </m:e>
                                <m:sub>
                                  <m:r>
                                    <a:rPr lang="en-US" altLang="zh-CN" sz="1600" i="1">
                                      <a:latin typeface="Cambria Math" panose="02040503050406030204" pitchFamily="18" charset="0"/>
                                    </a:rPr>
                                    <m:t>2</m:t>
                                  </m:r>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𝜆</m:t>
                                  </m:r>
                                </m:e>
                                <m:sub>
                                  <m:r>
                                    <a:rPr lang="en-US" altLang="zh-CN" sz="1600" i="1">
                                      <a:latin typeface="Cambria Math" panose="02040503050406030204" pitchFamily="18" charset="0"/>
                                    </a:rPr>
                                    <m:t>2</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𝑑𝑡</m:t>
                              </m:r>
                            </m:e>
                          </m:eqArr>
                        </m:e>
                      </m:d>
                    </m:oMath>
                  </m:oMathPara>
                </a14:m>
                <a:endParaRPr lang="en-US" altLang="zh-CN" sz="1600" dirty="0"/>
              </a:p>
              <a:p>
                <a:pPr lvl="1"/>
                <a:r>
                  <a:rPr lang="en-US" altLang="zh-CN" sz="1600" dirty="0"/>
                  <a:t>		</a:t>
                </a:r>
                <a:r>
                  <a:rPr lang="zh-CN" altLang="en-US" sz="1600" dirty="0"/>
                  <a:t>其中 ：</a:t>
                </a:r>
                <a:endParaRPr lang="en-US" altLang="zh-CN" sz="1600" dirty="0"/>
              </a:p>
              <a:p>
                <a:pPr lvl="1"/>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𝑖𝑡</m:t>
                        </m:r>
                      </m:sub>
                    </m:sSub>
                    <m:r>
                      <a:rPr lang="en-US" altLang="zh-CN" sz="1600">
                        <a:latin typeface="Cambria Math" panose="02040503050406030204" pitchFamily="18" charset="0"/>
                      </a:rPr>
                      <m:t> </m:t>
                    </m:r>
                    <m:r>
                      <a:rPr lang="zh-CN" altLang="en-US" sz="1600" i="1">
                        <a:latin typeface="Cambria Math" panose="02040503050406030204" pitchFamily="18" charset="0"/>
                      </a:rPr>
                      <m:t>为</m:t>
                    </m:r>
                  </m:oMath>
                </a14:m>
                <a:r>
                  <a:rPr lang="zh-CN" altLang="en-US" sz="1600" dirty="0"/>
                  <a:t>两个资产的价格</a:t>
                </a:r>
                <a:endParaRPr lang="en-US" altLang="zh-CN" sz="1600" dirty="0"/>
              </a:p>
              <a:p>
                <a:pPr lvl="1"/>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𝜇</m:t>
                        </m:r>
                      </m:e>
                      <m:sub>
                        <m:r>
                          <a:rPr lang="en-US" altLang="zh-CN" sz="1600" i="1">
                            <a:latin typeface="Cambria Math" panose="02040503050406030204" pitchFamily="18" charset="0"/>
                          </a:rPr>
                          <m:t>𝑚</m:t>
                        </m:r>
                      </m:sub>
                    </m:sSub>
                  </m:oMath>
                </a14:m>
                <a:r>
                  <a:rPr lang="zh-CN" altLang="en-US" sz="1600" dirty="0"/>
                  <a:t>、</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𝜎</m:t>
                        </m:r>
                      </m:e>
                      <m:sub>
                        <m:r>
                          <a:rPr lang="en-US" altLang="zh-CN" sz="1600" i="1">
                            <a:latin typeface="Cambria Math" panose="02040503050406030204" pitchFamily="18" charset="0"/>
                          </a:rPr>
                          <m:t>𝑚</m:t>
                        </m:r>
                      </m:sub>
                    </m:sSub>
                  </m:oMath>
                </a14:m>
                <a:r>
                  <a:rPr lang="zh-CN" altLang="en-US" sz="1600" dirty="0"/>
                  <a:t> 为市场超额收益和标准差</a:t>
                </a:r>
                <a:endParaRPr lang="en-US" altLang="zh-CN" sz="1600" dirty="0"/>
              </a:p>
              <a:p>
                <a:pPr lvl="1"/>
                <a:r>
                  <a:rPr lang="en-US" altLang="zh-CN" sz="1600" dirty="0"/>
                  <a:t>			</a:t>
                </a:r>
                <a14:m>
                  <m:oMath xmlns:m="http://schemas.openxmlformats.org/officeDocument/2006/math">
                    <m:r>
                      <a:rPr lang="zh-CN" altLang="en-US" sz="1600" i="1">
                        <a:latin typeface="Cambria Math" panose="02040503050406030204" pitchFamily="18" charset="0"/>
                      </a:rPr>
                      <m:t>𝛽</m:t>
                    </m:r>
                  </m:oMath>
                </a14:m>
                <a:r>
                  <a:rPr lang="en-US" altLang="zh-CN" sz="1600" dirty="0"/>
                  <a:t> </a:t>
                </a:r>
                <a:r>
                  <a:rPr lang="zh-CN" altLang="en-US" sz="1600" dirty="0"/>
                  <a:t>为两个资产的共同</a:t>
                </a:r>
                <a:r>
                  <a:rPr lang="en-US" altLang="zh-CN" sz="1600" dirty="0"/>
                  <a:t>Beta</a:t>
                </a:r>
                <a:r>
                  <a:rPr lang="zh-CN" altLang="en-US" sz="1600" dirty="0"/>
                  <a:t>系数</a:t>
                </a:r>
                <a:endParaRPr lang="en-US" altLang="zh-CN" sz="1600" dirty="0"/>
              </a:p>
              <a:p>
                <a:pPr lvl="1"/>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𝐵</m:t>
                        </m:r>
                      </m:e>
                      <m:sub>
                        <m:r>
                          <a:rPr lang="en-US" altLang="zh-CN" sz="1600" i="1">
                            <a:latin typeface="Cambria Math" panose="02040503050406030204" pitchFamily="18" charset="0"/>
                          </a:rPr>
                          <m:t>𝑡</m:t>
                        </m:r>
                      </m:sub>
                    </m:sSub>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Z</m:t>
                        </m:r>
                      </m:e>
                      <m:sub>
                        <m:r>
                          <a:rPr lang="en-US" altLang="zh-CN" sz="1600" i="1">
                            <a:latin typeface="Cambria Math" panose="02040503050406030204" pitchFamily="18" charset="0"/>
                          </a:rPr>
                          <m:t>𝑡</m:t>
                        </m:r>
                      </m:sub>
                    </m:sSub>
                  </m:oMath>
                </a14:m>
                <a:r>
                  <a:rPr lang="zh-CN" altLang="en-US" sz="1600" dirty="0"/>
                  <a:t>、</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𝑍</m:t>
                        </m:r>
                      </m:e>
                      <m:sub>
                        <m:r>
                          <a:rPr lang="en-US" altLang="zh-CN" sz="1600" i="1">
                            <a:latin typeface="Cambria Math" panose="02040503050406030204" pitchFamily="18" charset="0"/>
                          </a:rPr>
                          <m:t>𝑖𝑡</m:t>
                        </m:r>
                      </m:sub>
                    </m:sSub>
                  </m:oMath>
                </a14:m>
                <a:r>
                  <a:rPr lang="en-US" altLang="zh-CN" sz="1600" dirty="0"/>
                  <a:t> </a:t>
                </a:r>
                <a:r>
                  <a:rPr lang="zh-CN" altLang="en-US" sz="1600" dirty="0"/>
                  <a:t>为相互独立的标准布朗运动</a:t>
                </a:r>
                <a:endParaRPr lang="en-US" altLang="zh-CN" sz="1600" dirty="0"/>
              </a:p>
              <a:p>
                <a:pPr lvl="1"/>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en-US" altLang="zh-CN" sz="1600" i="1">
                        <a:latin typeface="Cambria Math" panose="02040503050406030204" pitchFamily="18" charset="0"/>
                      </a:rPr>
                      <m:t>𝑙𝑛</m:t>
                    </m:r>
                    <m:f>
                      <m:fPr>
                        <m:ctrlPr>
                          <a:rPr lang="en-US" altLang="zh-CN" sz="1600" i="1">
                            <a:latin typeface="Cambria Math" panose="02040503050406030204" pitchFamily="18" charset="0"/>
                          </a:rPr>
                        </m:ctrlPr>
                      </m:fPr>
                      <m:num>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1</m:t>
                            </m:r>
                            <m:r>
                              <a:rPr lang="en-US" altLang="zh-CN" sz="1600" i="1">
                                <a:latin typeface="Cambria Math" panose="02040503050406030204" pitchFamily="18" charset="0"/>
                              </a:rPr>
                              <m:t>𝑡</m:t>
                            </m:r>
                          </m:sub>
                        </m:sSub>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2</m:t>
                            </m:r>
                            <m:r>
                              <a:rPr lang="en-US" altLang="zh-CN" sz="1600" i="1">
                                <a:latin typeface="Cambria Math" panose="02040503050406030204" pitchFamily="18" charset="0"/>
                              </a:rPr>
                              <m:t>𝑡</m:t>
                            </m:r>
                          </m:sub>
                        </m:sSub>
                      </m:den>
                    </m:f>
                  </m:oMath>
                </a14:m>
                <a:r>
                  <a:rPr lang="en-US" altLang="zh-CN" sz="1600" dirty="0"/>
                  <a:t> </a:t>
                </a:r>
                <a:r>
                  <a:rPr lang="zh-CN" altLang="en-US" sz="1600" dirty="0"/>
                  <a:t>为两个资产的价差</a:t>
                </a:r>
                <a:endParaRPr lang="en-US" altLang="zh-CN" sz="1600" dirty="0"/>
              </a:p>
              <a:p>
                <a:pPr lvl="1"/>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𝜆</m:t>
                        </m:r>
                      </m:e>
                      <m:sub>
                        <m:r>
                          <a:rPr lang="en-US" altLang="zh-CN" sz="1600" i="1">
                            <a:latin typeface="Cambria Math" panose="02040503050406030204" pitchFamily="18" charset="0"/>
                          </a:rPr>
                          <m:t>1</m:t>
                        </m:r>
                      </m:sub>
                    </m:sSub>
                  </m:oMath>
                </a14:m>
                <a:r>
                  <a:rPr lang="zh-CN" altLang="en-US" sz="1600" dirty="0"/>
                  <a:t>、</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𝜆</m:t>
                        </m:r>
                      </m:e>
                      <m:sub>
                        <m:r>
                          <a:rPr lang="en-US" altLang="zh-CN" sz="1600" i="1">
                            <a:latin typeface="Cambria Math" panose="02040503050406030204" pitchFamily="18" charset="0"/>
                          </a:rPr>
                          <m:t>2</m:t>
                        </m:r>
                      </m:sub>
                    </m:sSub>
                    <m:r>
                      <a:rPr lang="zh-CN" altLang="en-US" sz="1600" i="1">
                        <a:latin typeface="Cambria Math" panose="02040503050406030204" pitchFamily="18" charset="0"/>
                      </a:rPr>
                      <m:t>为价差</m:t>
                    </m:r>
                  </m:oMath>
                </a14:m>
                <a:r>
                  <a:rPr lang="zh-CN" altLang="en-US" sz="1600" dirty="0"/>
                  <a:t>修正系数，满足</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𝜆</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𝜆</m:t>
                        </m:r>
                      </m:e>
                      <m:sub>
                        <m:r>
                          <a:rPr lang="en-US" altLang="zh-CN" sz="1600" i="1">
                            <a:latin typeface="Cambria Math" panose="02040503050406030204" pitchFamily="18" charset="0"/>
                          </a:rPr>
                          <m:t>2</m:t>
                        </m:r>
                      </m:sub>
                    </m:sSub>
                    <m:r>
                      <a:rPr lang="en-US" altLang="zh-CN" sz="1600" i="1">
                        <a:latin typeface="Cambria Math" panose="02040503050406030204" pitchFamily="18" charset="0"/>
                      </a:rPr>
                      <m:t>&gt;0</m:t>
                    </m:r>
                  </m:oMath>
                </a14:m>
                <a:endParaRPr lang="en-US" altLang="zh-CN" sz="1600" dirty="0"/>
              </a:p>
              <a:p>
                <a:pPr marL="342900" indent="-342900">
                  <a:buFont typeface="Arial" panose="020B0604020202020204" pitchFamily="34" charset="0"/>
                  <a:buChar char="•"/>
                </a:pPr>
                <a:r>
                  <a:rPr lang="zh-CN" altLang="en-US" sz="1600" dirty="0"/>
                  <a:t>投资者的价值函数为：</a:t>
                </a:r>
                <a:endParaRPr lang="en-US" altLang="zh-CN" sz="1600" dirty="0"/>
              </a:p>
              <a:p>
                <a:pPr lvl="1"/>
                <a:r>
                  <a:rPr lang="en-US" altLang="zh-CN" sz="1600" dirty="0"/>
                  <a:t>			</a:t>
                </a:r>
                <a14:m>
                  <m:oMath xmlns:m="http://schemas.openxmlformats.org/officeDocument/2006/math">
                    <m:r>
                      <m:rPr>
                        <m:sty m:val="p"/>
                      </m:rPr>
                      <a:rPr lang="en-US" altLang="zh-CN" sz="1600" b="0" i="0" smtClean="0">
                        <a:latin typeface="Cambria Math" panose="02040503050406030204" pitchFamily="18" charset="0"/>
                      </a:rPr>
                      <m:t>J</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𝑊</m:t>
                        </m:r>
                      </m:e>
                    </m:d>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1−</m:t>
                        </m:r>
                        <m:r>
                          <a:rPr lang="zh-CN" altLang="en-US" sz="1600" b="0" i="1" smtClean="0">
                            <a:latin typeface="Cambria Math" panose="02040503050406030204" pitchFamily="18" charset="0"/>
                          </a:rPr>
                          <m:t>𝛾</m:t>
                        </m:r>
                      </m:den>
                    </m:f>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𝐸</m:t>
                        </m:r>
                      </m:e>
                      <m:sub>
                        <m:r>
                          <a:rPr lang="en-US" altLang="zh-CN" sz="1600" b="0" i="1" smtClean="0">
                            <a:latin typeface="Cambria Math" panose="02040503050406030204" pitchFamily="18" charset="0"/>
                          </a:rPr>
                          <m:t>𝑡</m:t>
                        </m:r>
                      </m:sub>
                    </m:sSub>
                    <m:r>
                      <a:rPr lang="en-US" altLang="zh-CN" sz="1600" b="0" i="1" smtClean="0">
                        <a:latin typeface="Cambria Math" panose="02040503050406030204" pitchFamily="18" charset="0"/>
                      </a:rPr>
                      <m:t>[</m:t>
                    </m:r>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𝑊</m:t>
                        </m:r>
                      </m:e>
                      <m:sub>
                        <m:r>
                          <a:rPr lang="en-US" altLang="zh-CN" sz="1600" b="0" i="1" smtClean="0">
                            <a:latin typeface="Cambria Math" panose="02040503050406030204" pitchFamily="18" charset="0"/>
                          </a:rPr>
                          <m:t>𝑇</m:t>
                        </m:r>
                      </m:sub>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1−</m:t>
                            </m:r>
                            <m:r>
                              <a:rPr lang="zh-CN" altLang="en-US" sz="1600" b="0" i="1" smtClean="0">
                                <a:latin typeface="Cambria Math" panose="02040503050406030204" pitchFamily="18" charset="0"/>
                              </a:rPr>
                              <m:t>𝛾</m:t>
                            </m:r>
                          </m:e>
                        </m:d>
                      </m:sup>
                    </m:sSubSup>
                    <m:r>
                      <a:rPr lang="en-US" altLang="zh-CN" sz="1600" b="0" i="1" smtClean="0">
                        <a:latin typeface="Cambria Math" panose="02040503050406030204" pitchFamily="18" charset="0"/>
                      </a:rPr>
                      <m:t>]</m:t>
                    </m:r>
                  </m:oMath>
                </a14:m>
                <a:r>
                  <a:rPr lang="en-US" altLang="zh-CN" sz="1600" dirty="0"/>
                  <a:t>			</a:t>
                </a:r>
              </a:p>
            </p:txBody>
          </p:sp>
        </mc:Choice>
        <mc:Fallback xmlns="">
          <p:sp>
            <p:nvSpPr>
              <p:cNvPr id="7" name="文本框 6"/>
              <p:cNvSpPr txBox="1">
                <a:spLocks noRot="1" noChangeAspect="1" noMove="1" noResize="1" noEditPoints="1" noAdjustHandles="1" noChangeArrowheads="1" noChangeShapeType="1" noTextEdit="1"/>
              </p:cNvSpPr>
              <p:nvPr/>
            </p:nvSpPr>
            <p:spPr>
              <a:xfrm>
                <a:off x="366422" y="2175786"/>
                <a:ext cx="11039762" cy="4168257"/>
              </a:xfrm>
              <a:prstGeom prst="rect">
                <a:avLst/>
              </a:prstGeom>
              <a:blipFill rotWithShape="0">
                <a:blip r:embed="rId3"/>
                <a:stretch>
                  <a:fillRect l="-165" t="-582"/>
                </a:stretch>
              </a:blipFill>
              <a:ln w="19050">
                <a:solidFill>
                  <a:srgbClr val="972022"/>
                </a:solidFill>
                <a:prstDash val="sysDash"/>
              </a:ln>
            </p:spPr>
            <p:txBody>
              <a:bodyPr/>
              <a:lstStyle/>
              <a:p>
                <a:r>
                  <a:rPr lang="zh-CN" altLang="en-US">
                    <a:noFill/>
                  </a:rPr>
                  <a:t> </a:t>
                </a:r>
              </a:p>
            </p:txBody>
          </p:sp>
        </mc:Fallback>
      </mc:AlternateContent>
      <p:sp>
        <p:nvSpPr>
          <p:cNvPr id="8" name="文本框 7"/>
          <p:cNvSpPr txBox="1"/>
          <p:nvPr/>
        </p:nvSpPr>
        <p:spPr>
          <a:xfrm>
            <a:off x="346102" y="1816373"/>
            <a:ext cx="1134827" cy="369332"/>
          </a:xfrm>
          <a:prstGeom prst="rect">
            <a:avLst/>
          </a:prstGeom>
          <a:solidFill>
            <a:srgbClr val="9C0308"/>
          </a:solidFill>
        </p:spPr>
        <p:txBody>
          <a:bodyPr wrap="square" rtlCol="0">
            <a:spAutoFit/>
          </a:bodyPr>
          <a:lstStyle/>
          <a:p>
            <a:pPr algn="ctr"/>
            <a:r>
              <a:rPr lang="zh-CN" altLang="en-US" dirty="0">
                <a:solidFill>
                  <a:schemeClr val="bg1"/>
                </a:solidFill>
              </a:rPr>
              <a:t>假  设</a:t>
            </a:r>
          </a:p>
        </p:txBody>
      </p:sp>
    </p:spTree>
    <p:extLst>
      <p:ext uri="{BB962C8B-B14F-4D97-AF65-F5344CB8AC3E}">
        <p14:creationId xmlns:p14="http://schemas.microsoft.com/office/powerpoint/2010/main" val="2121844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66422" y="1228255"/>
            <a:ext cx="11039762" cy="338554"/>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en-US" altLang="zh-CN" sz="1600" dirty="0"/>
              <a:t>Liu, J. and </a:t>
            </a:r>
            <a:r>
              <a:rPr lang="en-US" altLang="zh-CN" sz="1600" dirty="0" err="1"/>
              <a:t>Timmermann</a:t>
            </a:r>
            <a:r>
              <a:rPr lang="en-US" altLang="zh-CN" sz="1600" dirty="0"/>
              <a:t>, A. (2013). Optimal convergence trade strategies. Review of Financial Studies.</a:t>
            </a:r>
          </a:p>
        </p:txBody>
      </p:sp>
      <p:sp>
        <p:nvSpPr>
          <p:cNvPr id="11" name="标题 10"/>
          <p:cNvSpPr>
            <a:spLocks noGrp="1"/>
          </p:cNvSpPr>
          <p:nvPr>
            <p:ph type="title"/>
          </p:nvPr>
        </p:nvSpPr>
        <p:spPr/>
        <p:txBody>
          <a:bodyPr/>
          <a:lstStyle/>
          <a:p>
            <a:r>
              <a:rPr lang="zh-CN" altLang="en-US" dirty="0"/>
              <a:t>统计套利中的随机控制</a:t>
            </a:r>
          </a:p>
        </p:txBody>
      </p:sp>
      <p:sp>
        <p:nvSpPr>
          <p:cNvPr id="14" name="灯片编号占位符 3"/>
          <p:cNvSpPr>
            <a:spLocks noGrp="1"/>
          </p:cNvSpPr>
          <p:nvPr>
            <p:ph type="sldNum" sz="quarter" idx="12"/>
          </p:nvPr>
        </p:nvSpPr>
        <p:spPr/>
        <p:txBody>
          <a:bodyPr/>
          <a:lstStyle/>
          <a:p>
            <a:fld id="{1827CD8D-0C45-4313-8514-3276C2338651}" type="slidenum">
              <a:rPr lang="zh-CN" altLang="en-US" smtClean="0"/>
              <a:pPr/>
              <a:t>38</a:t>
            </a:fld>
            <a:endParaRPr lang="zh-CN" altLang="en-US" dirty="0"/>
          </a:p>
        </p:txBody>
      </p:sp>
      <p:sp>
        <p:nvSpPr>
          <p:cNvPr id="20" name="文本框 19"/>
          <p:cNvSpPr txBox="1"/>
          <p:nvPr/>
        </p:nvSpPr>
        <p:spPr>
          <a:xfrm>
            <a:off x="346102" y="868842"/>
            <a:ext cx="1134827" cy="369332"/>
          </a:xfrm>
          <a:prstGeom prst="rect">
            <a:avLst/>
          </a:prstGeom>
          <a:solidFill>
            <a:srgbClr val="9C0308"/>
          </a:solidFill>
        </p:spPr>
        <p:txBody>
          <a:bodyPr wrap="square" rtlCol="0">
            <a:spAutoFit/>
          </a:bodyPr>
          <a:lstStyle/>
          <a:p>
            <a:pPr algn="ctr"/>
            <a:r>
              <a:rPr lang="zh-CN" altLang="en-US" dirty="0">
                <a:solidFill>
                  <a:schemeClr val="bg1"/>
                </a:solidFill>
              </a:rPr>
              <a:t>重要文献</a:t>
            </a:r>
          </a:p>
        </p:txBody>
      </p:sp>
      <mc:AlternateContent xmlns:mc="http://schemas.openxmlformats.org/markup-compatibility/2006" xmlns:a14="http://schemas.microsoft.com/office/drawing/2010/main">
        <mc:Choice Requires="a14">
          <p:sp>
            <p:nvSpPr>
              <p:cNvPr id="7" name="文本框 6"/>
              <p:cNvSpPr txBox="1"/>
              <p:nvPr/>
            </p:nvSpPr>
            <p:spPr>
              <a:xfrm>
                <a:off x="366422" y="2175786"/>
                <a:ext cx="11039762" cy="4278351"/>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1600" dirty="0"/>
                  <a:t>投资者的最佳持仓为：</a:t>
                </a:r>
                <a:endParaRPr lang="en-US" altLang="zh-CN" sz="1600" dirty="0"/>
              </a:p>
              <a:p>
                <a:r>
                  <a:rPr lang="en-US" altLang="zh-CN" sz="1600" dirty="0"/>
                  <a:t>	</a:t>
                </a:r>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endParaRPr lang="en-US" altLang="zh-CN" sz="1600" dirty="0"/>
              </a:p>
              <a:p>
                <a:pPr marL="342900" indent="-342900">
                  <a:buFont typeface="Arial" panose="020B0604020202020204" pitchFamily="34" charset="0"/>
                  <a:buChar char="•"/>
                </a:pPr>
                <a:endParaRPr lang="en-US" altLang="zh-CN" sz="1600" dirty="0"/>
              </a:p>
              <a:p>
                <a:pPr lvl="4"/>
                <a:endParaRPr lang="en-US" altLang="zh-CN" sz="1600" dirty="0"/>
              </a:p>
              <a:p>
                <a:pPr lvl="4"/>
                <a:endParaRPr lang="en-US" altLang="zh-CN" sz="1600" dirty="0"/>
              </a:p>
              <a:p>
                <a:pPr lvl="4"/>
                <a:r>
                  <a:rPr lang="zh-CN" altLang="en-US" sz="1600" dirty="0"/>
                  <a:t>其中</a:t>
                </a:r>
                <a14:m>
                  <m:oMath xmlns:m="http://schemas.openxmlformats.org/officeDocument/2006/math">
                    <m:r>
                      <a:rPr lang="zh-CN" altLang="en-US" sz="1600" i="1">
                        <a:latin typeface="Cambria Math" panose="02040503050406030204" pitchFamily="18" charset="0"/>
                      </a:rPr>
                      <m:t>：</m:t>
                    </m:r>
                    <m:sSubSup>
                      <m:sSubSupPr>
                        <m:ctrlPr>
                          <a:rPr lang="en-US" altLang="zh-CN" sz="1600" i="1" smtClean="0">
                            <a:latin typeface="Cambria Math" panose="02040503050406030204" pitchFamily="18" charset="0"/>
                          </a:rPr>
                        </m:ctrlPr>
                      </m:sSubSupPr>
                      <m:e>
                        <m:r>
                          <a:rPr lang="zh-CN" altLang="en-US" sz="1600" i="1" smtClean="0">
                            <a:latin typeface="Cambria Math" panose="02040503050406030204" pitchFamily="18" charset="0"/>
                          </a:rPr>
                          <m:t>𝜙</m:t>
                        </m:r>
                      </m:e>
                      <m:sub>
                        <m:r>
                          <m:rPr>
                            <m:sty m:val="p"/>
                          </m:rPr>
                          <a:rPr lang="en-US" altLang="zh-CN" sz="1600" i="1">
                            <a:latin typeface="Cambria Math" panose="02040503050406030204" pitchFamily="18" charset="0"/>
                          </a:rPr>
                          <m:t>mt</m:t>
                        </m:r>
                      </m:sub>
                      <m:sup>
                        <m:r>
                          <a:rPr lang="en-US" altLang="zh-CN" sz="1600" b="0" i="1" smtClean="0">
                            <a:latin typeface="Cambria Math" panose="02040503050406030204" pitchFamily="18" charset="0"/>
                          </a:rPr>
                          <m:t>∗</m:t>
                        </m:r>
                      </m:sup>
                    </m:sSubSup>
                    <m:r>
                      <a:rPr lang="zh-CN" altLang="en-US" sz="1600" i="1">
                        <a:latin typeface="Cambria Math" panose="02040503050406030204" pitchFamily="18" charset="0"/>
                      </a:rPr>
                      <m:t>为</m:t>
                    </m:r>
                  </m:oMath>
                </a14:m>
                <a:r>
                  <a:rPr lang="zh-CN" altLang="en-US" sz="1600" dirty="0"/>
                  <a:t>总体风险资产的持仓，</a:t>
                </a:r>
                <a14:m>
                  <m:oMath xmlns:m="http://schemas.openxmlformats.org/officeDocument/2006/math">
                    <m:sSubSup>
                      <m:sSubSupPr>
                        <m:ctrlPr>
                          <a:rPr lang="en-US" altLang="zh-CN" sz="1600" i="1">
                            <a:latin typeface="Cambria Math" panose="02040503050406030204" pitchFamily="18" charset="0"/>
                          </a:rPr>
                        </m:ctrlPr>
                      </m:sSubSupPr>
                      <m:e>
                        <m:r>
                          <a:rPr lang="zh-CN" altLang="en-US" sz="1600" i="1">
                            <a:latin typeface="Cambria Math" panose="02040503050406030204" pitchFamily="18" charset="0"/>
                          </a:rPr>
                          <m:t>𝜙</m:t>
                        </m:r>
                      </m:e>
                      <m:sub>
                        <m:r>
                          <m:rPr>
                            <m:sty m:val="p"/>
                          </m:rPr>
                          <a:rPr lang="en-US" altLang="zh-CN" sz="1600" i="1" smtClean="0">
                            <a:latin typeface="Cambria Math" panose="02040503050406030204" pitchFamily="18" charset="0"/>
                          </a:rPr>
                          <m:t>i</m:t>
                        </m:r>
                        <m:r>
                          <m:rPr>
                            <m:sty m:val="p"/>
                          </m:rPr>
                          <a:rPr lang="en-US" altLang="zh-CN" sz="1600" i="1">
                            <a:latin typeface="Cambria Math" panose="02040503050406030204" pitchFamily="18" charset="0"/>
                          </a:rPr>
                          <m:t>t</m:t>
                        </m:r>
                      </m:sub>
                      <m:sup>
                        <m:r>
                          <a:rPr lang="en-US" altLang="zh-CN" sz="1600" i="1">
                            <a:latin typeface="Cambria Math" panose="02040503050406030204" pitchFamily="18" charset="0"/>
                          </a:rPr>
                          <m:t>∗</m:t>
                        </m:r>
                      </m:sup>
                    </m:sSubSup>
                  </m:oMath>
                </a14:m>
                <a:r>
                  <a:rPr lang="zh-CN" altLang="en-US" sz="1600" dirty="0"/>
                  <a:t>为第</a:t>
                </a:r>
                <a:r>
                  <a:rPr lang="en-US" altLang="zh-CN" sz="1600" dirty="0" err="1"/>
                  <a:t>i</a:t>
                </a:r>
                <a:r>
                  <a:rPr lang="zh-CN" altLang="en-US" sz="1600" dirty="0"/>
                  <a:t>个风险资产的持仓，</a:t>
                </a:r>
                <a14:m>
                  <m:oMath xmlns:m="http://schemas.openxmlformats.org/officeDocument/2006/math">
                    <m:r>
                      <m:rPr>
                        <m:sty m:val="p"/>
                      </m:rPr>
                      <a:rPr lang="en-US" altLang="zh-CN" sz="1600" i="1" dirty="0">
                        <a:latin typeface="Cambria Math" panose="02040503050406030204" pitchFamily="18" charset="0"/>
                      </a:rPr>
                      <m:t>C</m:t>
                    </m:r>
                    <m:r>
                      <a:rPr lang="en-US" altLang="zh-CN" sz="1600" b="0" i="1" dirty="0" smtClean="0">
                        <a:latin typeface="Cambria Math" panose="02040503050406030204" pitchFamily="18" charset="0"/>
                      </a:rPr>
                      <m:t>(</m:t>
                    </m:r>
                    <m:r>
                      <m:rPr>
                        <m:sty m:val="p"/>
                      </m:rPr>
                      <a:rPr lang="en-US" altLang="zh-CN" sz="1600" i="1" dirty="0">
                        <a:latin typeface="Cambria Math" panose="02040503050406030204" pitchFamily="18" charset="0"/>
                      </a:rPr>
                      <m:t>t</m:t>
                    </m:r>
                    <m:r>
                      <a:rPr lang="en-US" altLang="zh-CN" sz="1600" b="0" i="1" dirty="0" smtClean="0">
                        <a:latin typeface="Cambria Math" panose="02040503050406030204" pitchFamily="18" charset="0"/>
                      </a:rPr>
                      <m:t>)</m:t>
                    </m:r>
                    <m:r>
                      <a:rPr lang="zh-CN" altLang="en-US" sz="1600" i="1" dirty="0">
                        <a:latin typeface="Cambria Math" panose="02040503050406030204" pitchFamily="18" charset="0"/>
                      </a:rPr>
                      <m:t>为</m:t>
                    </m:r>
                  </m:oMath>
                </a14:m>
                <a:r>
                  <a:rPr lang="zh-CN" altLang="en-US" sz="1600" dirty="0"/>
                  <a:t>仅依靠</a:t>
                </a:r>
                <a:r>
                  <a:rPr lang="en-US" altLang="zh-CN" sz="1600" dirty="0"/>
                  <a:t>t</a:t>
                </a:r>
                <a:r>
                  <a:rPr lang="zh-CN" altLang="en-US" sz="1600" dirty="0"/>
                  <a:t>的函数</a:t>
                </a:r>
                <a:endParaRPr lang="en-US" altLang="zh-CN" sz="1600" dirty="0"/>
              </a:p>
              <a:p>
                <a:pPr lvl="4"/>
                <a:endParaRPr lang="en-US" altLang="zh-CN" sz="1600" dirty="0"/>
              </a:p>
              <a:p>
                <a:pPr marL="342900" indent="-342900">
                  <a:buFont typeface="Arial" panose="020B0604020202020204" pitchFamily="34" charset="0"/>
                  <a:buChar char="•"/>
                </a:pPr>
                <a:r>
                  <a:rPr lang="zh-CN" altLang="en-US" sz="1600" dirty="0"/>
                  <a:t>在</a:t>
                </a:r>
                <a:r>
                  <a:rPr lang="en-US" altLang="zh-CN" sz="1600" dirty="0"/>
                  <a:t>Delta</a:t>
                </a:r>
                <a:r>
                  <a:rPr lang="zh-CN" altLang="en-US" sz="1600" dirty="0"/>
                  <a:t>中性交易下（</a:t>
                </a:r>
                <a14:m>
                  <m:oMath xmlns:m="http://schemas.openxmlformats.org/officeDocument/2006/math">
                    <m:sSubSup>
                      <m:sSubSupPr>
                        <m:ctrlPr>
                          <a:rPr lang="en-US" altLang="zh-CN" sz="1600" i="1">
                            <a:latin typeface="Cambria Math" panose="02040503050406030204" pitchFamily="18" charset="0"/>
                          </a:rPr>
                        </m:ctrlPr>
                      </m:sSubSupPr>
                      <m:e>
                        <m:r>
                          <a:rPr lang="zh-CN" altLang="en-US" sz="1600" i="1">
                            <a:latin typeface="Cambria Math" panose="02040503050406030204" pitchFamily="18" charset="0"/>
                          </a:rPr>
                          <m:t>𝜙</m:t>
                        </m:r>
                      </m:e>
                      <m:sub>
                        <m:r>
                          <a:rPr lang="en-US" altLang="zh-CN" sz="1600" b="0" i="1" smtClean="0">
                            <a:latin typeface="Cambria Math" panose="02040503050406030204" pitchFamily="18" charset="0"/>
                          </a:rPr>
                          <m:t>1</m:t>
                        </m:r>
                        <m:r>
                          <m:rPr>
                            <m:sty m:val="p"/>
                          </m:rPr>
                          <a:rPr lang="en-US" altLang="zh-CN" sz="1600" i="1">
                            <a:latin typeface="Cambria Math" panose="02040503050406030204" pitchFamily="18" charset="0"/>
                          </a:rPr>
                          <m:t>t</m:t>
                        </m:r>
                      </m:sub>
                      <m:sup>
                        <m:r>
                          <a:rPr lang="en-US" altLang="zh-CN" sz="1600" i="1">
                            <a:latin typeface="Cambria Math" panose="02040503050406030204" pitchFamily="18" charset="0"/>
                          </a:rPr>
                          <m:t>∗</m:t>
                        </m:r>
                      </m:sup>
                    </m:sSubSup>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zh-CN" altLang="en-US" sz="1600" i="1">
                            <a:latin typeface="Cambria Math" panose="02040503050406030204" pitchFamily="18" charset="0"/>
                          </a:rPr>
                          <m:t>𝜙</m:t>
                        </m:r>
                      </m:e>
                      <m:sub>
                        <m:r>
                          <a:rPr lang="en-US" altLang="zh-CN" sz="1600" b="0" i="1" smtClean="0">
                            <a:latin typeface="Cambria Math" panose="02040503050406030204" pitchFamily="18" charset="0"/>
                          </a:rPr>
                          <m:t>2</m:t>
                        </m:r>
                        <m:r>
                          <m:rPr>
                            <m:sty m:val="p"/>
                          </m:rPr>
                          <a:rPr lang="en-US" altLang="zh-CN" sz="1600" i="1">
                            <a:latin typeface="Cambria Math" panose="02040503050406030204" pitchFamily="18" charset="0"/>
                          </a:rPr>
                          <m:t>t</m:t>
                        </m:r>
                      </m:sub>
                      <m:sup>
                        <m:r>
                          <a:rPr lang="en-US" altLang="zh-CN" sz="1600" i="1">
                            <a:latin typeface="Cambria Math" panose="02040503050406030204" pitchFamily="18" charset="0"/>
                          </a:rPr>
                          <m:t>∗</m:t>
                        </m:r>
                      </m:sup>
                    </m:sSubSup>
                    <m:r>
                      <a:rPr lang="en-US" altLang="zh-CN" sz="1600" i="1">
                        <a:latin typeface="Cambria Math" panose="02040503050406030204" pitchFamily="18" charset="0"/>
                      </a:rPr>
                      <m:t>=</m:t>
                    </m:r>
                  </m:oMath>
                </a14:m>
                <a:r>
                  <a:rPr lang="en-US" altLang="zh-CN" sz="1600" dirty="0"/>
                  <a:t>0</a:t>
                </a:r>
                <a:r>
                  <a:rPr lang="zh-CN" altLang="en-US" sz="1600" dirty="0"/>
                  <a:t>），投资者的最佳持仓为：</a:t>
                </a:r>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en-US" altLang="zh-CN" sz="1600" dirty="0"/>
                  <a:t>			</a:t>
                </a:r>
              </a:p>
            </p:txBody>
          </p:sp>
        </mc:Choice>
        <mc:Fallback xmlns="">
          <p:sp>
            <p:nvSpPr>
              <p:cNvPr id="7" name="文本框 6"/>
              <p:cNvSpPr txBox="1">
                <a:spLocks noRot="1" noChangeAspect="1" noMove="1" noResize="1" noEditPoints="1" noAdjustHandles="1" noChangeArrowheads="1" noChangeShapeType="1" noTextEdit="1"/>
              </p:cNvSpPr>
              <p:nvPr/>
            </p:nvSpPr>
            <p:spPr>
              <a:xfrm>
                <a:off x="366422" y="2175786"/>
                <a:ext cx="11039762" cy="4278351"/>
              </a:xfrm>
              <a:prstGeom prst="rect">
                <a:avLst/>
              </a:prstGeom>
              <a:blipFill rotWithShape="0">
                <a:blip r:embed="rId3"/>
                <a:stretch>
                  <a:fillRect l="-165" t="-567"/>
                </a:stretch>
              </a:blipFill>
              <a:ln w="19050">
                <a:solidFill>
                  <a:srgbClr val="972022"/>
                </a:solidFill>
                <a:prstDash val="sysDash"/>
              </a:ln>
            </p:spPr>
            <p:txBody>
              <a:bodyPr/>
              <a:lstStyle/>
              <a:p>
                <a:r>
                  <a:rPr lang="zh-CN" altLang="en-US">
                    <a:noFill/>
                  </a:rPr>
                  <a:t> </a:t>
                </a:r>
              </a:p>
            </p:txBody>
          </p:sp>
        </mc:Fallback>
      </mc:AlternateContent>
      <p:sp>
        <p:nvSpPr>
          <p:cNvPr id="8" name="文本框 7"/>
          <p:cNvSpPr txBox="1"/>
          <p:nvPr/>
        </p:nvSpPr>
        <p:spPr>
          <a:xfrm>
            <a:off x="346102" y="1816373"/>
            <a:ext cx="1134827" cy="369332"/>
          </a:xfrm>
          <a:prstGeom prst="rect">
            <a:avLst/>
          </a:prstGeom>
          <a:solidFill>
            <a:srgbClr val="9C0308"/>
          </a:solidFill>
        </p:spPr>
        <p:txBody>
          <a:bodyPr wrap="square" rtlCol="0">
            <a:spAutoFit/>
          </a:bodyPr>
          <a:lstStyle/>
          <a:p>
            <a:pPr algn="ctr"/>
            <a:r>
              <a:rPr lang="zh-CN" altLang="en-US" dirty="0">
                <a:solidFill>
                  <a:schemeClr val="bg1"/>
                </a:solidFill>
              </a:rPr>
              <a:t>结  论</a:t>
            </a:r>
          </a:p>
        </p:txBody>
      </p:sp>
      <p:pic>
        <p:nvPicPr>
          <p:cNvPr id="3" name="图片 2"/>
          <p:cNvPicPr>
            <a:picLocks noChangeAspect="1"/>
          </p:cNvPicPr>
          <p:nvPr/>
        </p:nvPicPr>
        <p:blipFill>
          <a:blip r:embed="rId4"/>
          <a:stretch>
            <a:fillRect/>
          </a:stretch>
        </p:blipFill>
        <p:spPr>
          <a:xfrm>
            <a:off x="1884185" y="2598148"/>
            <a:ext cx="6046994" cy="1168782"/>
          </a:xfrm>
          <a:prstGeom prst="rect">
            <a:avLst/>
          </a:prstGeom>
        </p:spPr>
      </p:pic>
      <p:pic>
        <p:nvPicPr>
          <p:cNvPr id="4" name="图片 3"/>
          <p:cNvPicPr>
            <a:picLocks noChangeAspect="1"/>
          </p:cNvPicPr>
          <p:nvPr/>
        </p:nvPicPr>
        <p:blipFill>
          <a:blip r:embed="rId5"/>
          <a:stretch>
            <a:fillRect/>
          </a:stretch>
        </p:blipFill>
        <p:spPr>
          <a:xfrm>
            <a:off x="3428615" y="5060100"/>
            <a:ext cx="3921371" cy="1141274"/>
          </a:xfrm>
          <a:prstGeom prst="rect">
            <a:avLst/>
          </a:prstGeom>
        </p:spPr>
      </p:pic>
    </p:spTree>
    <p:extLst>
      <p:ext uri="{BB962C8B-B14F-4D97-AF65-F5344CB8AC3E}">
        <p14:creationId xmlns:p14="http://schemas.microsoft.com/office/powerpoint/2010/main" val="29793988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28499" y="1484140"/>
            <a:ext cx="10907079" cy="830997"/>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1600" dirty="0"/>
              <a:t>可以作为距离法、协整法的补充，</a:t>
            </a:r>
            <a:r>
              <a:rPr lang="zh-CN" altLang="en-US" sz="1600" b="1" dirty="0"/>
              <a:t>提供了仓位控制的手段，包括止损</a:t>
            </a:r>
            <a:r>
              <a:rPr lang="zh-CN" altLang="en-US" sz="1600" dirty="0"/>
              <a:t>；</a:t>
            </a:r>
            <a:endParaRPr lang="en-US" altLang="zh-CN" sz="1600" dirty="0"/>
          </a:p>
          <a:p>
            <a:pPr marL="342900" indent="-342900">
              <a:buFont typeface="Arial" panose="020B0604020202020204" pitchFamily="34" charset="0"/>
              <a:buChar char="•"/>
            </a:pPr>
            <a:r>
              <a:rPr lang="zh-CN" altLang="en-US" sz="1600" b="1" dirty="0"/>
              <a:t>收益的获取有提升</a:t>
            </a:r>
            <a:r>
              <a:rPr lang="zh-CN" altLang="en-US" sz="1600" dirty="0"/>
              <a:t>；</a:t>
            </a:r>
            <a:endParaRPr lang="en-US" altLang="zh-CN" sz="1600" dirty="0"/>
          </a:p>
          <a:p>
            <a:pPr marL="342900" indent="-342900">
              <a:buFont typeface="Arial" panose="020B0604020202020204" pitchFamily="34" charset="0"/>
              <a:buChar char="•"/>
            </a:pPr>
            <a:r>
              <a:rPr lang="zh-CN" altLang="en-US" sz="1600" b="1" dirty="0"/>
              <a:t>严密的推导和理论支持</a:t>
            </a:r>
            <a:r>
              <a:rPr lang="zh-CN" altLang="en-US" sz="1600" dirty="0"/>
              <a:t>；</a:t>
            </a:r>
            <a:endParaRPr lang="en-US" altLang="zh-CN" sz="1600" dirty="0"/>
          </a:p>
        </p:txBody>
      </p:sp>
      <p:sp>
        <p:nvSpPr>
          <p:cNvPr id="11" name="标题 10"/>
          <p:cNvSpPr>
            <a:spLocks noGrp="1"/>
          </p:cNvSpPr>
          <p:nvPr>
            <p:ph type="title"/>
          </p:nvPr>
        </p:nvSpPr>
        <p:spPr/>
        <p:txBody>
          <a:bodyPr/>
          <a:lstStyle/>
          <a:p>
            <a:r>
              <a:rPr lang="zh-CN" altLang="en-US" dirty="0"/>
              <a:t>随机控制法的优缺点</a:t>
            </a:r>
          </a:p>
        </p:txBody>
      </p:sp>
      <p:sp>
        <p:nvSpPr>
          <p:cNvPr id="14" name="灯片编号占位符 3"/>
          <p:cNvSpPr>
            <a:spLocks noGrp="1"/>
          </p:cNvSpPr>
          <p:nvPr>
            <p:ph type="sldNum" sz="quarter" idx="12"/>
          </p:nvPr>
        </p:nvSpPr>
        <p:spPr/>
        <p:txBody>
          <a:bodyPr/>
          <a:lstStyle/>
          <a:p>
            <a:fld id="{1827CD8D-0C45-4313-8514-3276C2338651}" type="slidenum">
              <a:rPr lang="zh-CN" altLang="en-US" smtClean="0"/>
              <a:pPr/>
              <a:t>39</a:t>
            </a:fld>
            <a:endParaRPr lang="zh-CN" altLang="en-US" dirty="0"/>
          </a:p>
        </p:txBody>
      </p:sp>
      <p:sp>
        <p:nvSpPr>
          <p:cNvPr id="20" name="文本框 19"/>
          <p:cNvSpPr txBox="1"/>
          <p:nvPr/>
        </p:nvSpPr>
        <p:spPr>
          <a:xfrm>
            <a:off x="408179" y="1133963"/>
            <a:ext cx="1076714" cy="369332"/>
          </a:xfrm>
          <a:prstGeom prst="rect">
            <a:avLst/>
          </a:prstGeom>
          <a:solidFill>
            <a:srgbClr val="9C0308"/>
          </a:solidFill>
        </p:spPr>
        <p:txBody>
          <a:bodyPr wrap="square" rtlCol="0">
            <a:spAutoFit/>
          </a:bodyPr>
          <a:lstStyle/>
          <a:p>
            <a:pPr algn="ctr"/>
            <a:r>
              <a:rPr lang="zh-CN" altLang="en-US" dirty="0">
                <a:solidFill>
                  <a:schemeClr val="bg1"/>
                </a:solidFill>
              </a:rPr>
              <a:t>优  点</a:t>
            </a:r>
          </a:p>
        </p:txBody>
      </p:sp>
      <p:sp>
        <p:nvSpPr>
          <p:cNvPr id="12" name="文本框 11"/>
          <p:cNvSpPr txBox="1"/>
          <p:nvPr/>
        </p:nvSpPr>
        <p:spPr>
          <a:xfrm>
            <a:off x="428499" y="2901351"/>
            <a:ext cx="10907079" cy="1815882"/>
          </a:xfrm>
          <a:prstGeom prst="rect">
            <a:avLst/>
          </a:prstGeom>
          <a:noFill/>
          <a:ln w="19050">
            <a:solidFill>
              <a:srgbClr val="972022"/>
            </a:solidFill>
            <a:prstDash val="sysDash"/>
          </a:ln>
        </p:spPr>
        <p:txBody>
          <a:bodyPr wrap="square" rtlCol="0">
            <a:spAutoFit/>
          </a:bodyPr>
          <a:lstStyle/>
          <a:p>
            <a:pPr marL="342900" indent="-342900">
              <a:buFont typeface="Arial" panose="020B0604020202020204" pitchFamily="34" charset="0"/>
              <a:buChar char="•"/>
            </a:pPr>
            <a:r>
              <a:rPr lang="zh-CN" altLang="en-US" sz="1600" b="1" dirty="0"/>
              <a:t>模型假设较多；</a:t>
            </a:r>
            <a:endParaRPr lang="en-US" altLang="zh-CN" sz="1600" b="1" dirty="0"/>
          </a:p>
          <a:p>
            <a:pPr marL="800100" lvl="1" indent="-342900">
              <a:buFont typeface="Arial" panose="020B0604020202020204" pitchFamily="34" charset="0"/>
              <a:buChar char="•"/>
            </a:pPr>
            <a:r>
              <a:rPr lang="zh-CN" altLang="en-US" sz="1600" dirty="0"/>
              <a:t>投资者的偏好函数</a:t>
            </a:r>
            <a:endParaRPr lang="en-US" altLang="zh-CN" sz="1600" dirty="0"/>
          </a:p>
          <a:p>
            <a:pPr marL="800100" lvl="1" indent="-342900">
              <a:buFont typeface="Arial" panose="020B0604020202020204" pitchFamily="34" charset="0"/>
              <a:buChar char="•"/>
            </a:pPr>
            <a:r>
              <a:rPr lang="zh-CN" altLang="en-US" sz="1600" dirty="0"/>
              <a:t>参数满足特殊条件</a:t>
            </a:r>
          </a:p>
          <a:p>
            <a:pPr marL="342900" indent="-342900">
              <a:buFont typeface="Arial" panose="020B0604020202020204" pitchFamily="34" charset="0"/>
              <a:buChar char="•"/>
            </a:pPr>
            <a:r>
              <a:rPr lang="zh-CN" altLang="en-US" sz="1600" b="1" dirty="0"/>
              <a:t>参数估计困难；</a:t>
            </a:r>
            <a:endParaRPr lang="en-US" altLang="zh-CN" sz="1600" dirty="0"/>
          </a:p>
          <a:p>
            <a:pPr marL="342900" indent="-342900">
              <a:buFont typeface="Arial" panose="020B0604020202020204" pitchFamily="34" charset="0"/>
              <a:buChar char="•"/>
            </a:pPr>
            <a:r>
              <a:rPr lang="zh-CN" altLang="en-US" sz="1600" b="1" dirty="0"/>
              <a:t>实际应用无法达到理论效果；</a:t>
            </a:r>
            <a:endParaRPr lang="en-US" altLang="zh-CN" sz="1600" b="1" dirty="0"/>
          </a:p>
          <a:p>
            <a:pPr marL="800100" lvl="1" indent="-342900">
              <a:buFont typeface="Arial" panose="020B0604020202020204" pitchFamily="34" charset="0"/>
              <a:buChar char="•"/>
            </a:pPr>
            <a:r>
              <a:rPr lang="zh-CN" altLang="en-US" sz="1600" dirty="0"/>
              <a:t>交易费率</a:t>
            </a:r>
            <a:endParaRPr lang="en-US" altLang="zh-CN" sz="1600" dirty="0"/>
          </a:p>
          <a:p>
            <a:pPr marL="800100" lvl="1" indent="-342900">
              <a:buFont typeface="Arial" panose="020B0604020202020204" pitchFamily="34" charset="0"/>
              <a:buChar char="•"/>
            </a:pPr>
            <a:r>
              <a:rPr lang="zh-CN" altLang="en-US" sz="1600" dirty="0"/>
              <a:t>无法匹配成交</a:t>
            </a:r>
            <a:endParaRPr lang="en-US" altLang="zh-CN" sz="1600" dirty="0"/>
          </a:p>
        </p:txBody>
      </p:sp>
      <p:sp>
        <p:nvSpPr>
          <p:cNvPr id="13" name="文本框 12"/>
          <p:cNvSpPr txBox="1"/>
          <p:nvPr/>
        </p:nvSpPr>
        <p:spPr>
          <a:xfrm>
            <a:off x="408179" y="2551174"/>
            <a:ext cx="1076714" cy="369332"/>
          </a:xfrm>
          <a:prstGeom prst="rect">
            <a:avLst/>
          </a:prstGeom>
          <a:solidFill>
            <a:srgbClr val="9C0308"/>
          </a:solidFill>
        </p:spPr>
        <p:txBody>
          <a:bodyPr wrap="square" rtlCol="0">
            <a:spAutoFit/>
          </a:bodyPr>
          <a:lstStyle/>
          <a:p>
            <a:pPr algn="ctr"/>
            <a:r>
              <a:rPr lang="zh-CN" altLang="en-US" dirty="0">
                <a:solidFill>
                  <a:schemeClr val="bg1"/>
                </a:solidFill>
              </a:rPr>
              <a:t>缺  点</a:t>
            </a:r>
          </a:p>
        </p:txBody>
      </p:sp>
    </p:spTree>
    <p:extLst>
      <p:ext uri="{BB962C8B-B14F-4D97-AF65-F5344CB8AC3E}">
        <p14:creationId xmlns:p14="http://schemas.microsoft.com/office/powerpoint/2010/main" val="1467235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F941637-4F36-491F-9BF4-D357F162F2C7}"/>
              </a:ext>
            </a:extLst>
          </p:cNvPr>
          <p:cNvSpPr>
            <a:spLocks noGrp="1"/>
          </p:cNvSpPr>
          <p:nvPr>
            <p:ph type="title"/>
          </p:nvPr>
        </p:nvSpPr>
        <p:spPr>
          <a:xfrm>
            <a:off x="493130" y="87916"/>
            <a:ext cx="8189954" cy="745844"/>
          </a:xfrm>
        </p:spPr>
        <p:txBody>
          <a:bodyPr>
            <a:normAutofit fontScale="90000"/>
          </a:bodyPr>
          <a:lstStyle/>
          <a:p>
            <a:r>
              <a:rPr lang="en-US" altLang="zh-CN" sz="2400" b="1" i="0" dirty="0">
                <a:solidFill>
                  <a:srgbClr val="000000"/>
                </a:solidFill>
                <a:effectLst/>
                <a:latin typeface="CMBX12"/>
              </a:rPr>
              <a:t>The baseline approach - </a:t>
            </a:r>
            <a:r>
              <a:rPr lang="en-US" altLang="zh-CN" sz="2400" b="1" i="0" dirty="0" err="1">
                <a:solidFill>
                  <a:srgbClr val="000000"/>
                </a:solidFill>
                <a:effectLst/>
                <a:latin typeface="CMBX12"/>
              </a:rPr>
              <a:t>Gatev</a:t>
            </a:r>
            <a:r>
              <a:rPr lang="en-US" altLang="zh-CN" sz="2400" b="1" i="0" dirty="0">
                <a:solidFill>
                  <a:srgbClr val="000000"/>
                </a:solidFill>
                <a:effectLst/>
                <a:latin typeface="CMBX12"/>
              </a:rPr>
              <a:t>, </a:t>
            </a:r>
            <a:r>
              <a:rPr lang="en-US" altLang="zh-CN" sz="2400" b="1" i="0" dirty="0" err="1">
                <a:solidFill>
                  <a:srgbClr val="000000"/>
                </a:solidFill>
                <a:effectLst/>
                <a:latin typeface="CMBX12"/>
              </a:rPr>
              <a:t>Goetzmann</a:t>
            </a:r>
            <a:r>
              <a:rPr lang="en-US" altLang="zh-CN" sz="2400" b="1" i="0" dirty="0">
                <a:solidFill>
                  <a:srgbClr val="000000"/>
                </a:solidFill>
                <a:effectLst/>
                <a:latin typeface="CMBX12"/>
              </a:rPr>
              <a:t> and </a:t>
            </a:r>
            <a:r>
              <a:rPr lang="en-US" altLang="zh-CN" sz="2400" b="1" i="0" dirty="0" err="1">
                <a:solidFill>
                  <a:srgbClr val="000000"/>
                </a:solidFill>
                <a:effectLst/>
                <a:latin typeface="CMBX12"/>
              </a:rPr>
              <a:t>Rouwenhorst</a:t>
            </a:r>
            <a:r>
              <a:rPr lang="en-US" altLang="zh-CN" sz="3600" dirty="0"/>
              <a:t> </a:t>
            </a:r>
            <a:endParaRPr lang="zh-CN" altLang="en-US" sz="3600" dirty="0"/>
          </a:p>
        </p:txBody>
      </p:sp>
      <p:sp>
        <p:nvSpPr>
          <p:cNvPr id="3" name="灯片编号占位符 2">
            <a:extLst>
              <a:ext uri="{FF2B5EF4-FFF2-40B4-BE49-F238E27FC236}">
                <a16:creationId xmlns:a16="http://schemas.microsoft.com/office/drawing/2014/main" xmlns="" id="{90FDA2AC-0468-4DDD-9D48-8F6BD2554DA5}"/>
              </a:ext>
            </a:extLst>
          </p:cNvPr>
          <p:cNvSpPr>
            <a:spLocks noGrp="1"/>
          </p:cNvSpPr>
          <p:nvPr>
            <p:ph type="sldNum" sz="quarter" idx="12"/>
          </p:nvPr>
        </p:nvSpPr>
        <p:spPr/>
        <p:txBody>
          <a:bodyPr/>
          <a:lstStyle/>
          <a:p>
            <a:fld id="{1827CD8D-0C45-4313-8514-3276C2338651}" type="slidenum">
              <a:rPr lang="zh-CN" altLang="en-US" smtClean="0"/>
              <a:pPr/>
              <a:t>4</a:t>
            </a:fld>
            <a:endParaRPr lang="zh-CN" altLang="en-US" dirty="0"/>
          </a:p>
        </p:txBody>
      </p:sp>
      <p:pic>
        <p:nvPicPr>
          <p:cNvPr id="10" name="图片 9">
            <a:extLst>
              <a:ext uri="{FF2B5EF4-FFF2-40B4-BE49-F238E27FC236}">
                <a16:creationId xmlns:a16="http://schemas.microsoft.com/office/drawing/2014/main" xmlns="" id="{01D9695F-4E95-4D77-BF85-321E5011A594}"/>
              </a:ext>
            </a:extLst>
          </p:cNvPr>
          <p:cNvPicPr>
            <a:picLocks noChangeAspect="1"/>
          </p:cNvPicPr>
          <p:nvPr/>
        </p:nvPicPr>
        <p:blipFill>
          <a:blip r:embed="rId3"/>
          <a:stretch>
            <a:fillRect/>
          </a:stretch>
        </p:blipFill>
        <p:spPr>
          <a:xfrm>
            <a:off x="3229225" y="2727527"/>
            <a:ext cx="5874594" cy="876921"/>
          </a:xfrm>
          <a:prstGeom prst="rect">
            <a:avLst/>
          </a:prstGeom>
        </p:spPr>
      </p:pic>
      <p:sp>
        <p:nvSpPr>
          <p:cNvPr id="4" name="文本框 3">
            <a:extLst>
              <a:ext uri="{FF2B5EF4-FFF2-40B4-BE49-F238E27FC236}">
                <a16:creationId xmlns:a16="http://schemas.microsoft.com/office/drawing/2014/main" xmlns="" id="{ED130D50-8373-41D8-8142-E6163E844681}"/>
              </a:ext>
            </a:extLst>
          </p:cNvPr>
          <p:cNvSpPr txBox="1"/>
          <p:nvPr/>
        </p:nvSpPr>
        <p:spPr>
          <a:xfrm>
            <a:off x="884460" y="1460355"/>
            <a:ext cx="10549257" cy="1015663"/>
          </a:xfrm>
          <a:prstGeom prst="rect">
            <a:avLst/>
          </a:prstGeom>
          <a:noFill/>
          <a:ln w="19050">
            <a:solidFill>
              <a:srgbClr val="972022"/>
            </a:solidFill>
            <a:prstDash val="sysDash"/>
          </a:ln>
        </p:spPr>
        <p:txBody>
          <a:bodyPr wrap="square" rtlCol="0">
            <a:spAutoFit/>
          </a:bodyPr>
          <a:lstStyle/>
          <a:p>
            <a:r>
              <a:rPr lang="zh-CN" altLang="en-US" sz="2000" b="0" i="0" dirty="0">
                <a:solidFill>
                  <a:srgbClr val="4D4D4D"/>
                </a:solidFill>
                <a:effectLst/>
                <a:latin typeface="-apple-system"/>
              </a:rPr>
              <a:t>使用欧式平方距离</a:t>
            </a:r>
            <a:r>
              <a:rPr lang="en-US" altLang="zh-CN" sz="2000" b="0" i="0" dirty="0">
                <a:solidFill>
                  <a:srgbClr val="4D4D4D"/>
                </a:solidFill>
                <a:effectLst/>
                <a:latin typeface="-apple-system"/>
              </a:rPr>
              <a:t>SSD</a:t>
            </a:r>
            <a:r>
              <a:rPr lang="zh-CN" altLang="en-US" sz="2000" b="0" i="0" dirty="0">
                <a:solidFill>
                  <a:srgbClr val="4D4D4D"/>
                </a:solidFill>
                <a:effectLst/>
                <a:latin typeface="-apple-system"/>
              </a:rPr>
              <a:t>度量相关性。在时长</a:t>
            </a:r>
            <a:r>
              <a:rPr lang="en-US" altLang="zh-CN" sz="2000" b="0" i="0" dirty="0">
                <a:solidFill>
                  <a:srgbClr val="4D4D4D"/>
                </a:solidFill>
                <a:effectLst/>
                <a:latin typeface="-apple-system"/>
              </a:rPr>
              <a:t>12</a:t>
            </a:r>
            <a:r>
              <a:rPr lang="zh-CN" altLang="en-US" sz="2000" b="0" i="0" dirty="0">
                <a:solidFill>
                  <a:srgbClr val="4D4D4D"/>
                </a:solidFill>
                <a:effectLst/>
                <a:latin typeface="-apple-system"/>
              </a:rPr>
              <a:t>个月的</a:t>
            </a:r>
            <a:r>
              <a:rPr lang="en-US" altLang="zh-CN" sz="2000" b="0" i="0" dirty="0">
                <a:solidFill>
                  <a:srgbClr val="000000"/>
                </a:solidFill>
                <a:effectLst/>
                <a:latin typeface="CMR10"/>
              </a:rPr>
              <a:t>formation period</a:t>
            </a:r>
            <a:r>
              <a:rPr lang="zh-CN" altLang="en-US" sz="2000" b="0" i="0" dirty="0">
                <a:solidFill>
                  <a:srgbClr val="000000"/>
                </a:solidFill>
                <a:effectLst/>
                <a:latin typeface="CMR10"/>
              </a:rPr>
              <a:t>时</a:t>
            </a:r>
            <a:r>
              <a:rPr lang="zh-CN" altLang="en-US" sz="2000" b="0" i="0" dirty="0">
                <a:solidFill>
                  <a:srgbClr val="4D4D4D"/>
                </a:solidFill>
                <a:effectLst/>
                <a:latin typeface="-apple-system"/>
              </a:rPr>
              <a:t>，通过计算标准化价格后的</a:t>
            </a:r>
            <a:r>
              <a:rPr lang="en-US" altLang="zh-CN" sz="2000" b="0" i="0" dirty="0">
                <a:solidFill>
                  <a:srgbClr val="4D4D4D"/>
                </a:solidFill>
                <a:effectLst/>
                <a:latin typeface="-apple-system"/>
              </a:rPr>
              <a:t>n</a:t>
            </a:r>
            <a:r>
              <a:rPr lang="zh-CN" altLang="en-US" sz="2000" b="0" i="0" dirty="0">
                <a:solidFill>
                  <a:srgbClr val="4D4D4D"/>
                </a:solidFill>
                <a:effectLst/>
                <a:latin typeface="-apple-system"/>
              </a:rPr>
              <a:t>只股票的</a:t>
            </a:r>
            <a:r>
              <a:rPr lang="en-US" altLang="zh-CN" sz="2000" b="0" i="0" dirty="0">
                <a:solidFill>
                  <a:srgbClr val="4D4D4D"/>
                </a:solidFill>
                <a:effectLst/>
                <a:latin typeface="-apple-system"/>
              </a:rPr>
              <a:t>SSD</a:t>
            </a:r>
            <a:r>
              <a:rPr lang="zh-CN" altLang="en-US" sz="2000" b="0" i="0" dirty="0">
                <a:solidFill>
                  <a:srgbClr val="4D4D4D"/>
                </a:solidFill>
                <a:effectLst/>
                <a:latin typeface="-apple-system"/>
              </a:rPr>
              <a:t>筛选出</a:t>
            </a:r>
            <a:r>
              <a:rPr lang="en-US" altLang="zh-CN" sz="2000" b="0" i="0" dirty="0">
                <a:solidFill>
                  <a:srgbClr val="4D4D4D"/>
                </a:solidFill>
                <a:effectLst/>
                <a:latin typeface="-apple-system"/>
              </a:rPr>
              <a:t>SSD </a:t>
            </a:r>
            <a:r>
              <a:rPr lang="zh-CN" altLang="en-US" sz="2000" b="0" i="0" dirty="0">
                <a:solidFill>
                  <a:srgbClr val="4D4D4D"/>
                </a:solidFill>
                <a:effectLst/>
                <a:latin typeface="-apple-system"/>
              </a:rPr>
              <a:t>值最小的前 </a:t>
            </a:r>
            <a:r>
              <a:rPr lang="en-US" altLang="zh-CN" sz="2000" b="0" i="0" dirty="0">
                <a:solidFill>
                  <a:srgbClr val="4D4D4D"/>
                </a:solidFill>
                <a:effectLst/>
                <a:latin typeface="-apple-system"/>
              </a:rPr>
              <a:t>20 </a:t>
            </a:r>
            <a:r>
              <a:rPr lang="zh-CN" altLang="en-US" sz="2000" b="0" i="0" dirty="0">
                <a:solidFill>
                  <a:srgbClr val="4D4D4D"/>
                </a:solidFill>
                <a:effectLst/>
                <a:latin typeface="-apple-system"/>
              </a:rPr>
              <a:t>对作为标的。然后在后续 </a:t>
            </a:r>
            <a:r>
              <a:rPr lang="en-US" altLang="zh-CN" sz="2000" b="0" i="0" dirty="0">
                <a:solidFill>
                  <a:srgbClr val="4D4D4D"/>
                </a:solidFill>
                <a:effectLst/>
                <a:latin typeface="-apple-system"/>
              </a:rPr>
              <a:t>6 </a:t>
            </a:r>
            <a:r>
              <a:rPr lang="zh-CN" altLang="en-US" sz="2000" b="0" i="0" dirty="0">
                <a:solidFill>
                  <a:srgbClr val="4D4D4D"/>
                </a:solidFill>
                <a:effectLst/>
                <a:latin typeface="-apple-system"/>
              </a:rPr>
              <a:t>个月的交易期内以 </a:t>
            </a:r>
            <a:r>
              <a:rPr lang="en-US" altLang="zh-CN" sz="2000" b="0" i="0" dirty="0">
                <a:solidFill>
                  <a:srgbClr val="4D4D4D"/>
                </a:solidFill>
                <a:effectLst/>
                <a:latin typeface="-apple-system"/>
              </a:rPr>
              <a:t>2 </a:t>
            </a:r>
            <a:r>
              <a:rPr lang="zh-CN" altLang="en-US" sz="2000" b="0" i="0" dirty="0">
                <a:solidFill>
                  <a:srgbClr val="4D4D4D"/>
                </a:solidFill>
                <a:effectLst/>
                <a:latin typeface="-apple-system"/>
              </a:rPr>
              <a:t>倍标准差作为阈值进行统计套利，距离回到均值时平仓。</a:t>
            </a:r>
            <a:r>
              <a:rPr lang="en-US" altLang="zh-CN" sz="2000" b="0" i="0" dirty="0">
                <a:solidFill>
                  <a:srgbClr val="4D4D4D"/>
                </a:solidFill>
                <a:effectLst/>
                <a:latin typeface="-apple-system"/>
              </a:rPr>
              <a:t>6 </a:t>
            </a:r>
            <a:r>
              <a:rPr lang="zh-CN" altLang="en-US" sz="2000" b="0" i="0" dirty="0">
                <a:solidFill>
                  <a:srgbClr val="4D4D4D"/>
                </a:solidFill>
                <a:effectLst/>
                <a:latin typeface="-apple-system"/>
              </a:rPr>
              <a:t>个月后更新标的继续套利。</a:t>
            </a:r>
            <a:endParaRPr lang="zh-CN" altLang="en-US" sz="2000" dirty="0"/>
          </a:p>
        </p:txBody>
      </p:sp>
      <p:sp>
        <p:nvSpPr>
          <p:cNvPr id="5" name="文本框 4">
            <a:extLst>
              <a:ext uri="{FF2B5EF4-FFF2-40B4-BE49-F238E27FC236}">
                <a16:creationId xmlns:a16="http://schemas.microsoft.com/office/drawing/2014/main" xmlns="" id="{3EC57064-E957-42E2-99C6-9D9CDF46A199}"/>
              </a:ext>
            </a:extLst>
          </p:cNvPr>
          <p:cNvSpPr txBox="1"/>
          <p:nvPr/>
        </p:nvSpPr>
        <p:spPr>
          <a:xfrm>
            <a:off x="877026" y="1053853"/>
            <a:ext cx="1076714" cy="400110"/>
          </a:xfrm>
          <a:prstGeom prst="rect">
            <a:avLst/>
          </a:prstGeom>
          <a:solidFill>
            <a:srgbClr val="9C0308"/>
          </a:solidFill>
        </p:spPr>
        <p:txBody>
          <a:bodyPr wrap="square" rtlCol="0">
            <a:spAutoFit/>
          </a:bodyPr>
          <a:lstStyle/>
          <a:p>
            <a:pPr algn="ctr"/>
            <a:r>
              <a:rPr lang="zh-CN" altLang="en-US" sz="2000" b="1" dirty="0">
                <a:solidFill>
                  <a:schemeClr val="bg1"/>
                </a:solidFill>
              </a:rPr>
              <a:t>概  念</a:t>
            </a:r>
          </a:p>
        </p:txBody>
      </p:sp>
      <p:sp>
        <p:nvSpPr>
          <p:cNvPr id="15" name="文本框 14">
            <a:extLst>
              <a:ext uri="{FF2B5EF4-FFF2-40B4-BE49-F238E27FC236}">
                <a16:creationId xmlns:a16="http://schemas.microsoft.com/office/drawing/2014/main" xmlns="" id="{E5F77D5F-CC3C-45ED-9438-AB5B8C2CA820}"/>
              </a:ext>
            </a:extLst>
          </p:cNvPr>
          <p:cNvSpPr txBox="1"/>
          <p:nvPr/>
        </p:nvSpPr>
        <p:spPr>
          <a:xfrm>
            <a:off x="891894" y="4009278"/>
            <a:ext cx="10549257" cy="1323439"/>
          </a:xfrm>
          <a:prstGeom prst="rect">
            <a:avLst/>
          </a:prstGeom>
          <a:noFill/>
          <a:ln w="19050">
            <a:solidFill>
              <a:srgbClr val="972022"/>
            </a:solidFill>
            <a:prstDash val="sysDash"/>
          </a:ln>
        </p:spPr>
        <p:txBody>
          <a:bodyPr wrap="square" rtlCol="0">
            <a:spAutoFit/>
          </a:bodyPr>
          <a:lstStyle/>
          <a:p>
            <a:r>
              <a:rPr lang="zh-CN" altLang="en-US" sz="2000" b="0" i="0" dirty="0">
                <a:solidFill>
                  <a:srgbClr val="4D4D4D"/>
                </a:solidFill>
                <a:effectLst/>
                <a:latin typeface="-apple-system"/>
              </a:rPr>
              <a:t>优点：简单和透明，可用于大规模的经验应用</a:t>
            </a:r>
            <a:r>
              <a:rPr lang="zh-CN" altLang="en-US" sz="2000" dirty="0">
                <a:solidFill>
                  <a:srgbClr val="4D4D4D"/>
                </a:solidFill>
                <a:latin typeface="-apple-system"/>
              </a:rPr>
              <a:t>。</a:t>
            </a:r>
            <a:endParaRPr lang="en-US" altLang="zh-CN" sz="2000" b="0" i="0" dirty="0">
              <a:solidFill>
                <a:srgbClr val="4D4D4D"/>
              </a:solidFill>
              <a:effectLst/>
              <a:latin typeface="-apple-system"/>
            </a:endParaRPr>
          </a:p>
          <a:p>
            <a:r>
              <a:rPr lang="zh-CN" altLang="en-US" sz="2000" dirty="0">
                <a:solidFill>
                  <a:srgbClr val="4D4D4D"/>
                </a:solidFill>
                <a:latin typeface="-apple-system"/>
              </a:rPr>
              <a:t>缺点：</a:t>
            </a:r>
            <a:endParaRPr lang="en-US" altLang="zh-CN" sz="2000" dirty="0">
              <a:solidFill>
                <a:srgbClr val="4D4D4D"/>
              </a:solidFill>
              <a:latin typeface="-apple-system"/>
            </a:endParaRPr>
          </a:p>
          <a:p>
            <a:pPr marL="457200" indent="-457200">
              <a:buAutoNum type="arabicPeriod"/>
            </a:pPr>
            <a:r>
              <a:rPr lang="zh-CN" altLang="en-US" sz="2000" b="0" i="0" dirty="0">
                <a:solidFill>
                  <a:srgbClr val="4D4D4D"/>
                </a:solidFill>
                <a:effectLst/>
                <a:latin typeface="-apple-system"/>
              </a:rPr>
              <a:t>标的选择标准意味着其无法最大化利润，因配对股票的收益与其价差（</a:t>
            </a:r>
            <a:r>
              <a:rPr lang="en-US" altLang="zh-CN" sz="2000" b="0" i="0" dirty="0">
                <a:solidFill>
                  <a:srgbClr val="4D4D4D"/>
                </a:solidFill>
                <a:effectLst/>
                <a:latin typeface="-apple-system"/>
              </a:rPr>
              <a:t>SSD</a:t>
            </a:r>
            <a:r>
              <a:rPr lang="zh-CN" altLang="en-US" sz="2000" b="0" i="0" dirty="0">
                <a:solidFill>
                  <a:srgbClr val="4D4D4D"/>
                </a:solidFill>
                <a:effectLst/>
                <a:latin typeface="-apple-system"/>
              </a:rPr>
              <a:t>）成正比；</a:t>
            </a:r>
            <a:endParaRPr lang="en-US" altLang="zh-CN" sz="2000" b="0" i="0" dirty="0">
              <a:solidFill>
                <a:srgbClr val="4D4D4D"/>
              </a:solidFill>
              <a:effectLst/>
              <a:latin typeface="-apple-system"/>
            </a:endParaRPr>
          </a:p>
          <a:p>
            <a:pPr marL="457200" indent="-457200">
              <a:buAutoNum type="arabicPeriod"/>
            </a:pPr>
            <a:r>
              <a:rPr lang="zh-CN" altLang="en-US" sz="2000" b="0" i="0" dirty="0">
                <a:solidFill>
                  <a:srgbClr val="4D4D4D"/>
                </a:solidFill>
                <a:effectLst/>
                <a:latin typeface="-apple-system"/>
              </a:rPr>
              <a:t>对配对的股票没有进行协整测试，因此价差均值回复得不到保证。</a:t>
            </a:r>
            <a:endParaRPr lang="zh-CN" altLang="en-US" sz="2000" dirty="0"/>
          </a:p>
        </p:txBody>
      </p:sp>
      <p:sp>
        <p:nvSpPr>
          <p:cNvPr id="17" name="文本框 16">
            <a:extLst>
              <a:ext uri="{FF2B5EF4-FFF2-40B4-BE49-F238E27FC236}">
                <a16:creationId xmlns:a16="http://schemas.microsoft.com/office/drawing/2014/main" xmlns="" id="{248DB6D4-762E-4AA2-9C6E-88E2721EA8F5}"/>
              </a:ext>
            </a:extLst>
          </p:cNvPr>
          <p:cNvSpPr txBox="1"/>
          <p:nvPr/>
        </p:nvSpPr>
        <p:spPr>
          <a:xfrm>
            <a:off x="884460" y="3610210"/>
            <a:ext cx="1076714" cy="400110"/>
          </a:xfrm>
          <a:prstGeom prst="rect">
            <a:avLst/>
          </a:prstGeom>
          <a:solidFill>
            <a:srgbClr val="9C0308"/>
          </a:solidFill>
        </p:spPr>
        <p:txBody>
          <a:bodyPr wrap="square" rtlCol="0">
            <a:spAutoFit/>
          </a:bodyPr>
          <a:lstStyle/>
          <a:p>
            <a:pPr algn="ctr"/>
            <a:r>
              <a:rPr lang="zh-CN" altLang="en-US" sz="2000" b="1" dirty="0">
                <a:solidFill>
                  <a:schemeClr val="bg1"/>
                </a:solidFill>
              </a:rPr>
              <a:t>优缺点</a:t>
            </a:r>
          </a:p>
        </p:txBody>
      </p:sp>
    </p:spTree>
    <p:extLst>
      <p:ext uri="{BB962C8B-B14F-4D97-AF65-F5344CB8AC3E}">
        <p14:creationId xmlns:p14="http://schemas.microsoft.com/office/powerpoint/2010/main" val="25289158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a:t>附：其他统计套利方法</a:t>
            </a:r>
          </a:p>
        </p:txBody>
      </p:sp>
      <p:sp>
        <p:nvSpPr>
          <p:cNvPr id="6" name="文本框 5"/>
          <p:cNvSpPr txBox="1"/>
          <p:nvPr/>
        </p:nvSpPr>
        <p:spPr>
          <a:xfrm>
            <a:off x="373224" y="1398529"/>
            <a:ext cx="11335127" cy="3416320"/>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b="1" dirty="0"/>
              <a:t>机器学习和结合预测法</a:t>
            </a:r>
            <a:endParaRPr lang="en-US" altLang="zh-CN" sz="1600" b="1" dirty="0"/>
          </a:p>
          <a:p>
            <a:pPr marL="742950" lvl="1" indent="-285750">
              <a:lnSpc>
                <a:spcPct val="150000"/>
              </a:lnSpc>
              <a:buFont typeface="Arial" panose="020B0604020202020204" pitchFamily="34" charset="0"/>
              <a:buChar char="•"/>
            </a:pPr>
            <a:r>
              <a:rPr lang="zh-CN" altLang="en-US" sz="1600" dirty="0"/>
              <a:t>基本步骤：预测，排序，交易</a:t>
            </a:r>
            <a:endParaRPr lang="en-US" altLang="zh-CN" sz="1600" dirty="0"/>
          </a:p>
          <a:p>
            <a:pPr marL="1200150" lvl="2" indent="-285750">
              <a:lnSpc>
                <a:spcPct val="150000"/>
              </a:lnSpc>
              <a:buFont typeface="Arial" panose="020B0604020202020204" pitchFamily="34" charset="0"/>
              <a:buChar char="•"/>
            </a:pPr>
            <a:r>
              <a:rPr lang="zh-CN" altLang="en-US" sz="1600" dirty="0"/>
              <a:t>预测：运用神经网络算法预测每只股票的下一周收益</a:t>
            </a:r>
            <a:endParaRPr lang="en-US" altLang="zh-CN" sz="1600" dirty="0"/>
          </a:p>
          <a:p>
            <a:pPr marL="1200150" lvl="2" indent="-285750">
              <a:lnSpc>
                <a:spcPct val="150000"/>
              </a:lnSpc>
              <a:buFont typeface="Arial" panose="020B0604020202020204" pitchFamily="34" charset="0"/>
              <a:buChar char="•"/>
            </a:pPr>
            <a:r>
              <a:rPr lang="zh-CN" altLang="en-US" sz="1600" dirty="0"/>
              <a:t>排序：构建多标准决策方法（</a:t>
            </a:r>
            <a:r>
              <a:rPr lang="en-US" altLang="zh-CN" sz="1600" dirty="0" err="1"/>
              <a:t>MCDM</a:t>
            </a:r>
            <a:r>
              <a:rPr lang="zh-CN" altLang="en-US" sz="1600" dirty="0"/>
              <a:t>），对每只股票的排序基于多个标准评分，不同的标准评分可以用等权组合</a:t>
            </a:r>
            <a:endParaRPr lang="en-US" altLang="zh-CN" sz="1600" dirty="0"/>
          </a:p>
          <a:p>
            <a:pPr marL="1200150" lvl="2" indent="-285750">
              <a:lnSpc>
                <a:spcPct val="150000"/>
              </a:lnSpc>
              <a:buFont typeface="Arial" panose="020B0604020202020204" pitchFamily="34" charset="0"/>
              <a:buChar char="•"/>
            </a:pPr>
            <a:r>
              <a:rPr lang="zh-CN" altLang="en-US" sz="1600" dirty="0"/>
              <a:t>交易</a:t>
            </a:r>
            <a:endParaRPr lang="en-US" altLang="zh-CN" sz="1600" dirty="0"/>
          </a:p>
          <a:p>
            <a:pPr marL="742950" lvl="1" indent="-285750">
              <a:lnSpc>
                <a:spcPct val="150000"/>
              </a:lnSpc>
              <a:buFont typeface="Arial" panose="020B0604020202020204" pitchFamily="34" charset="0"/>
              <a:buChar char="•"/>
            </a:pPr>
            <a:r>
              <a:rPr lang="zh-CN" altLang="en-US" sz="1600" dirty="0"/>
              <a:t>评价：模型是一个非均衡模型，周度超额收益高达</a:t>
            </a:r>
            <a:r>
              <a:rPr lang="en-US" altLang="zh-CN" sz="1600" dirty="0"/>
              <a:t>0.8%</a:t>
            </a:r>
            <a:r>
              <a:rPr lang="zh-CN" altLang="en-US" sz="1600" dirty="0"/>
              <a:t>，问题在于存在生存者偏差，</a:t>
            </a:r>
            <a:r>
              <a:rPr lang="en-US" altLang="zh-CN" sz="1600" dirty="0" err="1"/>
              <a:t>MCDM</a:t>
            </a:r>
            <a:r>
              <a:rPr lang="zh-CN" altLang="en-US" sz="1600" dirty="0"/>
              <a:t>的设计方式过于复杂，并且没有一个简单的比较基准。此外，涉及机器学习算法在统计套利中应用的策略文献不够完善。 </a:t>
            </a:r>
            <a:endParaRPr lang="en-US" altLang="zh-CN" sz="1600" dirty="0"/>
          </a:p>
          <a:p>
            <a:pPr marL="742950" lvl="1" indent="-285750">
              <a:lnSpc>
                <a:spcPct val="150000"/>
              </a:lnSpc>
              <a:buFont typeface="Arial" panose="020B0604020202020204" pitchFamily="34" charset="0"/>
              <a:buChar char="•"/>
            </a:pPr>
            <a:r>
              <a:rPr lang="zh-CN" altLang="en-US" sz="1600" dirty="0"/>
              <a:t>参考文献：</a:t>
            </a:r>
            <a:r>
              <a:rPr lang="en-US" altLang="zh-CN" sz="1600" dirty="0"/>
              <a:t>Huck, N. (2009). Pairs selection and outranking: An application to the S&amp;P 100 index. European Journal of Operational Research, 196(2): 819-825. </a:t>
            </a:r>
          </a:p>
        </p:txBody>
      </p:sp>
    </p:spTree>
    <p:extLst>
      <p:ext uri="{BB962C8B-B14F-4D97-AF65-F5344CB8AC3E}">
        <p14:creationId xmlns:p14="http://schemas.microsoft.com/office/powerpoint/2010/main" val="1576495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a:t>附：其他统计套利方法</a:t>
            </a:r>
          </a:p>
        </p:txBody>
      </p:sp>
      <p:sp>
        <p:nvSpPr>
          <p:cNvPr id="6" name="文本框 5"/>
          <p:cNvSpPr txBox="1"/>
          <p:nvPr/>
        </p:nvSpPr>
        <p:spPr>
          <a:xfrm>
            <a:off x="373224" y="929899"/>
            <a:ext cx="11335127" cy="526297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en-US" altLang="zh-CN" sz="1600" b="1" dirty="0"/>
              <a:t>Copula</a:t>
            </a:r>
            <a:r>
              <a:rPr lang="zh-CN" altLang="en-US" sz="1600" b="1" dirty="0"/>
              <a:t>方法</a:t>
            </a:r>
            <a:endParaRPr lang="en-US" altLang="zh-CN" sz="1600" b="1" dirty="0"/>
          </a:p>
          <a:p>
            <a:pPr marL="742950" lvl="1" indent="-285750">
              <a:lnSpc>
                <a:spcPct val="150000"/>
              </a:lnSpc>
              <a:buFont typeface="Arial" panose="020B0604020202020204" pitchFamily="34" charset="0"/>
              <a:buChar char="•"/>
            </a:pPr>
            <a:r>
              <a:rPr lang="en-US" altLang="zh-CN" sz="1600" dirty="0"/>
              <a:t>1. </a:t>
            </a:r>
            <a:r>
              <a:rPr lang="zh-CN" altLang="en-US" sz="1600" dirty="0"/>
              <a:t>在形成期内计算配对的相关系数或协整标准，然后计算配对股票收益序列的边际分布函数</a:t>
            </a:r>
            <a:endParaRPr lang="en-US" altLang="zh-CN" sz="1600" dirty="0"/>
          </a:p>
          <a:p>
            <a:pPr marL="1200150" lvl="2" indent="-285750">
              <a:lnSpc>
                <a:spcPct val="150000"/>
              </a:lnSpc>
              <a:buFont typeface="Arial" panose="020B0604020202020204" pitchFamily="34" charset="0"/>
              <a:buChar char="•"/>
            </a:pPr>
            <a:r>
              <a:rPr lang="en-US" altLang="zh-CN" sz="1600" dirty="0"/>
              <a:t>Stander et al.</a:t>
            </a:r>
            <a:r>
              <a:rPr lang="zh-CN" altLang="en-US" sz="1600" dirty="0"/>
              <a:t>（</a:t>
            </a:r>
            <a:r>
              <a:rPr lang="en-US" altLang="zh-CN" sz="1600" dirty="0"/>
              <a:t>2013</a:t>
            </a:r>
            <a:r>
              <a:rPr lang="zh-CN" altLang="en-US" sz="1600" dirty="0"/>
              <a:t>）：参数和非参数法两种方法来估计边际分布</a:t>
            </a:r>
            <a:endParaRPr lang="en-US" altLang="zh-CN" sz="1600" dirty="0"/>
          </a:p>
          <a:p>
            <a:pPr marL="1200150" lvl="2" indent="-285750">
              <a:lnSpc>
                <a:spcPct val="150000"/>
              </a:lnSpc>
              <a:buFont typeface="Arial" panose="020B0604020202020204" pitchFamily="34" charset="0"/>
              <a:buChar char="•"/>
            </a:pPr>
            <a:r>
              <a:rPr lang="en-US" altLang="zh-CN" sz="1600" dirty="0"/>
              <a:t>Ferreira</a:t>
            </a:r>
            <a:r>
              <a:rPr lang="zh-CN" altLang="en-US" sz="1600" dirty="0"/>
              <a:t>（</a:t>
            </a:r>
            <a:r>
              <a:rPr lang="en-US" altLang="zh-CN" sz="1600" dirty="0"/>
              <a:t>2008</a:t>
            </a:r>
            <a:r>
              <a:rPr lang="zh-CN" altLang="en-US" sz="1600" dirty="0"/>
              <a:t>）和</a:t>
            </a:r>
            <a:r>
              <a:rPr lang="en-US" altLang="zh-CN" sz="1600" dirty="0" err="1"/>
              <a:t>Liew</a:t>
            </a:r>
            <a:r>
              <a:rPr lang="en-US" altLang="zh-CN" sz="1600" dirty="0"/>
              <a:t> and Wu</a:t>
            </a:r>
            <a:r>
              <a:rPr lang="zh-CN" altLang="en-US" sz="1600" dirty="0"/>
              <a:t>（</a:t>
            </a:r>
            <a:r>
              <a:rPr lang="en-US" altLang="zh-CN" sz="1600" dirty="0"/>
              <a:t>2013</a:t>
            </a:r>
            <a:r>
              <a:rPr lang="zh-CN" altLang="en-US" sz="1600" dirty="0"/>
              <a:t>）：拟合参数分布函数。</a:t>
            </a:r>
            <a:endParaRPr lang="en-US" altLang="zh-CN" sz="1600" dirty="0"/>
          </a:p>
          <a:p>
            <a:pPr marL="742950" lvl="1" indent="-285750">
              <a:lnSpc>
                <a:spcPct val="150000"/>
              </a:lnSpc>
              <a:buFont typeface="Arial" panose="020B0604020202020204" pitchFamily="34" charset="0"/>
              <a:buChar char="•"/>
            </a:pPr>
            <a:r>
              <a:rPr lang="en-US" altLang="zh-CN" sz="1600" dirty="0"/>
              <a:t>2.</a:t>
            </a:r>
            <a:r>
              <a:rPr lang="zh-CN" altLang="en-US" sz="1600" dirty="0"/>
              <a:t> 得到边际分布函数后，确定合适的</a:t>
            </a:r>
            <a:r>
              <a:rPr lang="en-US" altLang="zh-CN" sz="1600" dirty="0"/>
              <a:t>copula</a:t>
            </a:r>
            <a:r>
              <a:rPr lang="zh-CN" altLang="en-US" sz="1600" dirty="0"/>
              <a:t>函数</a:t>
            </a:r>
            <a:endParaRPr lang="en-US" altLang="zh-CN" sz="1600" dirty="0"/>
          </a:p>
          <a:p>
            <a:pPr marL="1200150" lvl="2" indent="-285750">
              <a:lnSpc>
                <a:spcPct val="150000"/>
              </a:lnSpc>
              <a:buFont typeface="Arial" panose="020B0604020202020204" pitchFamily="34" charset="0"/>
              <a:buChar char="•"/>
            </a:pPr>
            <a:r>
              <a:rPr lang="en-US" altLang="zh-CN" sz="1600" dirty="0"/>
              <a:t>Ferreira</a:t>
            </a:r>
            <a:r>
              <a:rPr lang="zh-CN" altLang="en-US" sz="1600" dirty="0"/>
              <a:t>（</a:t>
            </a:r>
            <a:r>
              <a:rPr lang="en-US" altLang="zh-CN" sz="1600" dirty="0"/>
              <a:t>2008</a:t>
            </a:r>
            <a:r>
              <a:rPr lang="zh-CN" altLang="en-US" sz="1600" dirty="0"/>
              <a:t>）：</a:t>
            </a:r>
            <a:r>
              <a:rPr lang="en-US" altLang="zh-CN" sz="1600" dirty="0" err="1"/>
              <a:t>MLE</a:t>
            </a:r>
            <a:r>
              <a:rPr lang="zh-CN" altLang="en-US" sz="1600" dirty="0"/>
              <a:t>估计参数，确定一个</a:t>
            </a:r>
            <a:r>
              <a:rPr lang="en-US" altLang="zh-CN" sz="1600" dirty="0"/>
              <a:t>Copula</a:t>
            </a:r>
            <a:r>
              <a:rPr lang="zh-CN" altLang="en-US" sz="1600" dirty="0"/>
              <a:t>函数</a:t>
            </a:r>
            <a:endParaRPr lang="en-US" altLang="zh-CN" sz="1600" dirty="0"/>
          </a:p>
          <a:p>
            <a:pPr marL="1200150" lvl="2" indent="-285750">
              <a:lnSpc>
                <a:spcPct val="150000"/>
              </a:lnSpc>
              <a:buFont typeface="Arial" panose="020B0604020202020204" pitchFamily="34" charset="0"/>
              <a:buChar char="•"/>
            </a:pPr>
            <a:r>
              <a:rPr lang="en-US" altLang="zh-CN" sz="1600" dirty="0" err="1"/>
              <a:t>Liew</a:t>
            </a:r>
            <a:r>
              <a:rPr lang="en-US" altLang="zh-CN" sz="1600" dirty="0"/>
              <a:t> and Wu</a:t>
            </a:r>
            <a:r>
              <a:rPr lang="zh-CN" altLang="en-US" sz="1600" dirty="0"/>
              <a:t>（</a:t>
            </a:r>
            <a:r>
              <a:rPr lang="en-US" altLang="zh-CN" sz="1600" dirty="0"/>
              <a:t>2013</a:t>
            </a:r>
            <a:r>
              <a:rPr lang="zh-CN" altLang="en-US" sz="1600" dirty="0"/>
              <a:t>）：从</a:t>
            </a:r>
            <a:r>
              <a:rPr lang="en-US" altLang="zh-CN" sz="1600" dirty="0"/>
              <a:t>5</a:t>
            </a:r>
            <a:r>
              <a:rPr lang="zh-CN" altLang="en-US" sz="1600" dirty="0"/>
              <a:t>个金融领域的常见的</a:t>
            </a:r>
            <a:r>
              <a:rPr lang="en-US" altLang="zh-CN" sz="1600" dirty="0"/>
              <a:t>copula</a:t>
            </a:r>
            <a:r>
              <a:rPr lang="zh-CN" altLang="en-US" sz="1600" dirty="0"/>
              <a:t>中选择</a:t>
            </a:r>
            <a:endParaRPr lang="en-US" altLang="zh-CN" sz="1600" dirty="0"/>
          </a:p>
          <a:p>
            <a:pPr marL="1200150" lvl="2" indent="-285750">
              <a:lnSpc>
                <a:spcPct val="150000"/>
              </a:lnSpc>
              <a:buFont typeface="Arial" panose="020B0604020202020204" pitchFamily="34" charset="0"/>
              <a:buChar char="•"/>
            </a:pPr>
            <a:r>
              <a:rPr lang="en-US" altLang="zh-CN" sz="1600" dirty="0"/>
              <a:t>Stander et al.</a:t>
            </a:r>
            <a:r>
              <a:rPr lang="zh-CN" altLang="en-US" sz="1600" dirty="0"/>
              <a:t>（</a:t>
            </a:r>
            <a:r>
              <a:rPr lang="en-US" altLang="zh-CN" sz="1600" dirty="0"/>
              <a:t>2013</a:t>
            </a:r>
            <a:r>
              <a:rPr lang="zh-CN" altLang="en-US" sz="1600" dirty="0"/>
              <a:t>）：基于</a:t>
            </a:r>
            <a:r>
              <a:rPr lang="en-US" altLang="zh-CN" sz="1600" dirty="0"/>
              <a:t>22</a:t>
            </a:r>
            <a:r>
              <a:rPr lang="zh-CN" altLang="en-US" sz="1600" dirty="0"/>
              <a:t>个阿基米德</a:t>
            </a:r>
            <a:r>
              <a:rPr lang="en-US" altLang="zh-CN" sz="1600" dirty="0"/>
              <a:t>copula</a:t>
            </a:r>
            <a:r>
              <a:rPr lang="zh-CN" altLang="en-US" sz="1600" dirty="0"/>
              <a:t>，运用</a:t>
            </a:r>
            <a:r>
              <a:rPr lang="en-US" altLang="zh-CN" sz="1600" dirty="0"/>
              <a:t>Kolmogorov-Smirnov</a:t>
            </a:r>
            <a:r>
              <a:rPr lang="zh-CN" altLang="en-US" sz="1600" dirty="0"/>
              <a:t>拟合度测试选出最佳</a:t>
            </a:r>
            <a:r>
              <a:rPr lang="en-US" altLang="zh-CN" sz="1600" dirty="0"/>
              <a:t>copula</a:t>
            </a:r>
          </a:p>
          <a:p>
            <a:pPr marL="742950" lvl="1" indent="-285750">
              <a:lnSpc>
                <a:spcPct val="150000"/>
              </a:lnSpc>
              <a:buFont typeface="Arial" panose="020B0604020202020204" pitchFamily="34" charset="0"/>
              <a:buChar char="•"/>
            </a:pPr>
            <a:r>
              <a:rPr lang="en-US" altLang="zh-CN" sz="1600" dirty="0"/>
              <a:t>3. </a:t>
            </a:r>
            <a:r>
              <a:rPr lang="zh-CN" altLang="en-US" sz="1600" dirty="0"/>
              <a:t>使用选出的</a:t>
            </a:r>
            <a:r>
              <a:rPr lang="en-US" altLang="zh-CN" sz="1600" dirty="0"/>
              <a:t>copula</a:t>
            </a:r>
            <a:r>
              <a:rPr lang="zh-CN" altLang="en-US" sz="1600" dirty="0"/>
              <a:t>函数</a:t>
            </a:r>
            <a:r>
              <a:rPr lang="en-US" altLang="zh-CN" sz="1600" dirty="0"/>
              <a:t>C</a:t>
            </a:r>
            <a:r>
              <a:rPr lang="zh-CN" altLang="en-US" sz="1600" dirty="0"/>
              <a:t>（</a:t>
            </a:r>
            <a:r>
              <a:rPr lang="en-US" altLang="zh-CN" sz="1600" dirty="0"/>
              <a:t>u</a:t>
            </a:r>
            <a:r>
              <a:rPr lang="zh-CN" altLang="en-US" sz="1600" dirty="0"/>
              <a:t>，</a:t>
            </a:r>
            <a:r>
              <a:rPr lang="en-US" altLang="zh-CN" sz="1600" dirty="0"/>
              <a:t>v</a:t>
            </a:r>
            <a:r>
              <a:rPr lang="zh-CN" altLang="en-US" sz="1600" dirty="0"/>
              <a:t>）计算条件边际分布</a:t>
            </a:r>
            <a:endParaRPr lang="en-US" altLang="zh-CN" sz="1600" dirty="0"/>
          </a:p>
          <a:p>
            <a:pPr marL="1200150" lvl="2" indent="-285750">
              <a:lnSpc>
                <a:spcPct val="150000"/>
              </a:lnSpc>
              <a:buFont typeface="Arial" panose="020B0604020202020204" pitchFamily="34" charset="0"/>
              <a:buChar char="•"/>
            </a:pPr>
            <a:r>
              <a:rPr lang="zh-CN" altLang="en-US" sz="1600" dirty="0"/>
              <a:t>条件概率高（低）于</a:t>
            </a:r>
            <a:r>
              <a:rPr lang="en-US" altLang="zh-CN" sz="1600" dirty="0"/>
              <a:t>0.5</a:t>
            </a:r>
            <a:r>
              <a:rPr lang="zh-CN" altLang="en-US" sz="1600" dirty="0"/>
              <a:t>，则认为该股票被高（低）估</a:t>
            </a:r>
            <a:endParaRPr lang="en-US" altLang="zh-CN" sz="1600" dirty="0"/>
          </a:p>
          <a:p>
            <a:pPr marL="1200150" lvl="2" indent="-285750">
              <a:lnSpc>
                <a:spcPct val="150000"/>
              </a:lnSpc>
              <a:buFont typeface="Arial" panose="020B0604020202020204" pitchFamily="34" charset="0"/>
              <a:buChar char="•"/>
            </a:pPr>
            <a:r>
              <a:rPr lang="zh-CN" altLang="en-US" sz="1600" dirty="0"/>
              <a:t>当条件分布函数超过</a:t>
            </a:r>
            <a:r>
              <a:rPr lang="en-US" altLang="zh-CN" sz="1600" dirty="0"/>
              <a:t>5%</a:t>
            </a:r>
            <a:r>
              <a:rPr lang="zh-CN" altLang="en-US" sz="1600" dirty="0"/>
              <a:t>或</a:t>
            </a:r>
            <a:r>
              <a:rPr lang="en-US" altLang="zh-CN" sz="1600" dirty="0"/>
              <a:t>95%</a:t>
            </a:r>
            <a:r>
              <a:rPr lang="zh-CN" altLang="en-US" sz="1600" dirty="0"/>
              <a:t>水平下时进行交易，一般一周后平仓，或者条件分布值回复到</a:t>
            </a:r>
            <a:r>
              <a:rPr lang="en-US" altLang="zh-CN" sz="1600" dirty="0"/>
              <a:t>0.5</a:t>
            </a:r>
            <a:r>
              <a:rPr lang="zh-CN" altLang="en-US" sz="1600" dirty="0"/>
              <a:t>时</a:t>
            </a:r>
            <a:endParaRPr lang="en-US" altLang="zh-CN" sz="1600" dirty="0"/>
          </a:p>
          <a:p>
            <a:pPr marL="742950" lvl="1" indent="-285750">
              <a:lnSpc>
                <a:spcPct val="150000"/>
              </a:lnSpc>
              <a:buFont typeface="Arial" panose="020B0604020202020204" pitchFamily="34" charset="0"/>
              <a:buChar char="•"/>
            </a:pPr>
            <a:r>
              <a:rPr lang="zh-CN" altLang="en-US" sz="1600" dirty="0"/>
              <a:t>评价：实证模拟的论文非常少，但这一方向的研究很有潜力。</a:t>
            </a:r>
            <a:r>
              <a:rPr lang="en-US" altLang="zh-CN" sz="1600" dirty="0"/>
              <a:t>Copula</a:t>
            </a:r>
            <a:r>
              <a:rPr lang="zh-CN" altLang="en-US" sz="1600" dirty="0"/>
              <a:t>是一种很好的模拟复杂依存关系的模型，可以很好的确定交易时机；缺点在于忽略了数据的时间结构。</a:t>
            </a:r>
            <a:endParaRPr lang="en-US" altLang="zh-CN" sz="1600" dirty="0"/>
          </a:p>
          <a:p>
            <a:pPr marL="742950" lvl="1" indent="-285750">
              <a:lnSpc>
                <a:spcPct val="150000"/>
              </a:lnSpc>
              <a:buFont typeface="Arial" panose="020B0604020202020204" pitchFamily="34" charset="0"/>
              <a:buChar char="•"/>
            </a:pPr>
            <a:r>
              <a:rPr lang="zh-CN" altLang="en-US" sz="1600" dirty="0"/>
              <a:t>参考文献：</a:t>
            </a:r>
            <a:r>
              <a:rPr lang="en-US" altLang="zh-CN" sz="1600" dirty="0"/>
              <a:t>Ferreira</a:t>
            </a:r>
            <a:r>
              <a:rPr lang="zh-CN" altLang="en-US" sz="1600" dirty="0"/>
              <a:t>（</a:t>
            </a:r>
            <a:r>
              <a:rPr lang="en-US" altLang="zh-CN" sz="1600" dirty="0"/>
              <a:t>2008</a:t>
            </a:r>
            <a:r>
              <a:rPr lang="zh-CN" altLang="en-US" sz="1600" dirty="0"/>
              <a:t>），</a:t>
            </a:r>
            <a:r>
              <a:rPr lang="en-US" altLang="zh-CN" sz="1600" dirty="0" err="1"/>
              <a:t>Liew</a:t>
            </a:r>
            <a:r>
              <a:rPr lang="en-US" altLang="zh-CN" sz="1600" dirty="0"/>
              <a:t> and Wu</a:t>
            </a:r>
            <a:r>
              <a:rPr lang="zh-CN" altLang="en-US" sz="1600" dirty="0"/>
              <a:t>（</a:t>
            </a:r>
            <a:r>
              <a:rPr lang="en-US" altLang="zh-CN" sz="1600" dirty="0"/>
              <a:t>2013</a:t>
            </a:r>
            <a:r>
              <a:rPr lang="zh-CN" altLang="en-US" sz="1600" dirty="0"/>
              <a:t>），</a:t>
            </a:r>
            <a:r>
              <a:rPr lang="en-US" altLang="zh-CN" sz="1600" dirty="0"/>
              <a:t>Stander et al.</a:t>
            </a:r>
            <a:r>
              <a:rPr lang="zh-CN" altLang="en-US" sz="1600" dirty="0"/>
              <a:t>（</a:t>
            </a:r>
            <a:r>
              <a:rPr lang="en-US" altLang="zh-CN" sz="1600" dirty="0"/>
              <a:t>2013</a:t>
            </a:r>
            <a:r>
              <a:rPr lang="zh-CN" altLang="en-US" sz="1600" dirty="0"/>
              <a:t>）</a:t>
            </a:r>
            <a:endParaRPr lang="en-US" altLang="zh-CN" sz="1600" dirty="0"/>
          </a:p>
        </p:txBody>
      </p:sp>
    </p:spTree>
    <p:extLst>
      <p:ext uri="{BB962C8B-B14F-4D97-AF65-F5344CB8AC3E}">
        <p14:creationId xmlns:p14="http://schemas.microsoft.com/office/powerpoint/2010/main" val="9907999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05970" y="0"/>
            <a:ext cx="10338100" cy="1072212"/>
          </a:xfrm>
        </p:spPr>
        <p:txBody>
          <a:bodyPr>
            <a:normAutofit/>
          </a:bodyPr>
          <a:lstStyle/>
          <a:p>
            <a:r>
              <a:rPr lang="zh-CN" altLang="en-US" sz="2400" dirty="0"/>
              <a:t>附：其他统计套利方法</a:t>
            </a:r>
          </a:p>
        </p:txBody>
      </p:sp>
      <p:sp>
        <p:nvSpPr>
          <p:cNvPr id="6" name="文本框 5"/>
          <p:cNvSpPr txBox="1"/>
          <p:nvPr/>
        </p:nvSpPr>
        <p:spPr>
          <a:xfrm>
            <a:off x="373224" y="929899"/>
            <a:ext cx="11335127" cy="526297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b="1" dirty="0"/>
              <a:t>主成分分析法</a:t>
            </a:r>
            <a:endParaRPr lang="en-US" altLang="zh-CN" sz="1600" b="1" dirty="0"/>
          </a:p>
          <a:p>
            <a:pPr marL="742950" lvl="1" indent="-285750">
              <a:lnSpc>
                <a:spcPct val="150000"/>
              </a:lnSpc>
              <a:buFont typeface="Arial" panose="020B0604020202020204" pitchFamily="34" charset="0"/>
              <a:buChar char="•"/>
            </a:pPr>
            <a:r>
              <a:rPr lang="zh-CN" altLang="en-US" sz="1600" dirty="0"/>
              <a:t>思想：股票收益分为系统性（共同）和异质收益两部分。</a:t>
            </a:r>
            <a:endParaRPr lang="en-US" altLang="zh-CN" sz="1600" dirty="0"/>
          </a:p>
          <a:p>
            <a:pPr marL="742950" lvl="1" indent="-285750">
              <a:lnSpc>
                <a:spcPct val="150000"/>
              </a:lnSpc>
              <a:buFont typeface="Arial" panose="020B0604020202020204" pitchFamily="34" charset="0"/>
              <a:buChar char="•"/>
            </a:pPr>
            <a:r>
              <a:rPr lang="en-US" altLang="zh-CN" sz="1600" dirty="0"/>
              <a:t>1. </a:t>
            </a:r>
            <a:r>
              <a:rPr lang="zh-CN" altLang="en-US" sz="1600" dirty="0"/>
              <a:t>选择因子</a:t>
            </a:r>
            <a:endParaRPr lang="en-US" altLang="zh-CN" sz="1600" dirty="0"/>
          </a:p>
          <a:p>
            <a:pPr marL="1200150" lvl="2" indent="-285750">
              <a:lnSpc>
                <a:spcPct val="150000"/>
              </a:lnSpc>
              <a:buFont typeface="Arial" panose="020B0604020202020204" pitchFamily="34" charset="0"/>
              <a:buChar char="•"/>
            </a:pPr>
            <a:r>
              <a:rPr lang="zh-CN" altLang="en-US" sz="1600" dirty="0"/>
              <a:t>方法</a:t>
            </a:r>
            <a:r>
              <a:rPr lang="en-US" altLang="zh-CN" sz="1600" dirty="0"/>
              <a:t>1</a:t>
            </a:r>
            <a:r>
              <a:rPr lang="zh-CN" altLang="en-US" sz="1600" dirty="0"/>
              <a:t>：单因素模型。只考虑一个系统性因子，即行业收益（下式的</a:t>
            </a:r>
            <a:r>
              <a:rPr lang="en-US" altLang="zh-CN" sz="1600" dirty="0"/>
              <a:t>F</a:t>
            </a:r>
            <a:r>
              <a:rPr lang="zh-CN" altLang="en-US" sz="1600" dirty="0"/>
              <a:t>）</a:t>
            </a:r>
            <a:endParaRPr lang="en-US" altLang="zh-CN" sz="1600" dirty="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a:p>
          <a:p>
            <a:pPr marL="1200150" lvl="2" indent="-285750">
              <a:lnSpc>
                <a:spcPct val="150000"/>
              </a:lnSpc>
              <a:buFont typeface="Arial" panose="020B0604020202020204" pitchFamily="34" charset="0"/>
              <a:buChar char="•"/>
            </a:pPr>
            <a:r>
              <a:rPr lang="zh-CN" altLang="en-US" sz="1600" dirty="0"/>
              <a:t>方法</a:t>
            </a:r>
            <a:r>
              <a:rPr lang="en-US" altLang="zh-CN" sz="1600" dirty="0"/>
              <a:t>2</a:t>
            </a:r>
            <a:r>
              <a:rPr lang="zh-CN" altLang="en-US" sz="1600" dirty="0"/>
              <a:t>：多因素模型。增加变量个数，使用</a:t>
            </a:r>
            <a:r>
              <a:rPr lang="en-US" altLang="zh-CN" sz="1600" dirty="0" err="1"/>
              <a:t>PCA</a:t>
            </a:r>
            <a:r>
              <a:rPr lang="zh-CN" altLang="en-US" sz="1600" dirty="0"/>
              <a:t>确定</a:t>
            </a:r>
            <a:r>
              <a:rPr lang="en-US" altLang="zh-CN" sz="1600" dirty="0"/>
              <a:t>m</a:t>
            </a:r>
            <a:r>
              <a:rPr lang="zh-CN" altLang="en-US" sz="1600" dirty="0"/>
              <a:t>项因子</a:t>
            </a:r>
            <a:endParaRPr lang="en-US" altLang="zh-CN" sz="1600" dirty="0"/>
          </a:p>
          <a:p>
            <a:pPr marL="742950" lvl="1" indent="-285750">
              <a:lnSpc>
                <a:spcPct val="150000"/>
              </a:lnSpc>
              <a:buFont typeface="Arial" panose="020B0604020202020204" pitchFamily="34" charset="0"/>
              <a:buChar char="•"/>
            </a:pPr>
            <a:r>
              <a:rPr lang="en-US" altLang="zh-CN" sz="1600" dirty="0"/>
              <a:t>2. </a:t>
            </a:r>
            <a:r>
              <a:rPr lang="zh-CN" altLang="en-US" sz="1600" dirty="0"/>
              <a:t>构建一个股票相对价值的估值模型：</a:t>
            </a:r>
            <a:endParaRPr lang="en-US" altLang="zh-CN" sz="1600" dirty="0"/>
          </a:p>
          <a:p>
            <a:pPr marL="742950" lvl="1" indent="-285750">
              <a:lnSpc>
                <a:spcPct val="150000"/>
              </a:lnSpc>
              <a:buFont typeface="Arial" panose="020B0604020202020204" pitchFamily="34" charset="0"/>
              <a:buChar char="•"/>
            </a:pPr>
            <a:endParaRPr lang="en-US" altLang="zh-CN" sz="1600" dirty="0"/>
          </a:p>
          <a:p>
            <a:pPr marL="742950" lvl="1" indent="-285750">
              <a:lnSpc>
                <a:spcPct val="150000"/>
              </a:lnSpc>
              <a:buFont typeface="Arial" panose="020B0604020202020204" pitchFamily="34" charset="0"/>
              <a:buChar char="•"/>
            </a:pPr>
            <a:endParaRPr lang="en-US" altLang="zh-CN" sz="1600" dirty="0"/>
          </a:p>
          <a:p>
            <a:pPr marL="1200150" lvl="2" indent="-285750">
              <a:lnSpc>
                <a:spcPct val="150000"/>
              </a:lnSpc>
              <a:buFont typeface="Arial" panose="020B0604020202020204" pitchFamily="34" charset="0"/>
              <a:buChar char="•"/>
            </a:pPr>
            <a:r>
              <a:rPr lang="en-US" altLang="zh-CN" sz="1600" dirty="0"/>
              <a:t>u</a:t>
            </a:r>
            <a:r>
              <a:rPr lang="zh-CN" altLang="en-US" sz="1600" dirty="0"/>
              <a:t>是股票价格飘逸，残差</a:t>
            </a:r>
            <a:r>
              <a:rPr lang="en-US" altLang="zh-CN" sz="1600" dirty="0"/>
              <a:t>X</a:t>
            </a:r>
            <a:r>
              <a:rPr lang="zh-CN" altLang="en-US" sz="1600" dirty="0"/>
              <a:t>复合</a:t>
            </a:r>
            <a:r>
              <a:rPr lang="en-US" altLang="zh-CN" sz="1600" dirty="0" err="1"/>
              <a:t>OU</a:t>
            </a:r>
            <a:r>
              <a:rPr lang="zh-CN" altLang="en-US" sz="1600" dirty="0"/>
              <a:t>过程，</a:t>
            </a:r>
            <a:r>
              <a:rPr lang="en-US" altLang="zh-CN" sz="1600" dirty="0"/>
              <a:t>u</a:t>
            </a:r>
            <a:r>
              <a:rPr lang="zh-CN" altLang="en-US" sz="1600" dirty="0"/>
              <a:t>和</a:t>
            </a:r>
            <a:r>
              <a:rPr lang="en-US" altLang="zh-CN" sz="1600" dirty="0"/>
              <a:t>X</a:t>
            </a:r>
            <a:r>
              <a:rPr lang="zh-CN" altLang="en-US" sz="1600" dirty="0"/>
              <a:t>为特质收益部分，等式右方第二项为系统性因子部分。</a:t>
            </a:r>
            <a:endParaRPr lang="en-US" altLang="zh-CN" sz="1600" dirty="0"/>
          </a:p>
          <a:p>
            <a:pPr marL="742950" lvl="1" indent="-285750">
              <a:lnSpc>
                <a:spcPct val="150000"/>
              </a:lnSpc>
              <a:buFont typeface="Arial" panose="020B0604020202020204" pitchFamily="34" charset="0"/>
              <a:buChar char="•"/>
            </a:pPr>
            <a:r>
              <a:rPr lang="en-US" altLang="zh-CN" sz="1600" dirty="0"/>
              <a:t>3. </a:t>
            </a:r>
            <a:r>
              <a:rPr lang="zh-CN" altLang="en-US" sz="1600" dirty="0"/>
              <a:t>交易策略设计：与</a:t>
            </a:r>
            <a:r>
              <a:rPr lang="en-US" altLang="zh-CN" sz="1600" dirty="0"/>
              <a:t>Elliott et al.</a:t>
            </a:r>
            <a:r>
              <a:rPr lang="zh-CN" altLang="en-US" sz="1600" dirty="0"/>
              <a:t>（</a:t>
            </a:r>
            <a:r>
              <a:rPr lang="en-US" altLang="zh-CN" sz="1600" dirty="0"/>
              <a:t>2005</a:t>
            </a:r>
            <a:r>
              <a:rPr lang="zh-CN" altLang="en-US" sz="1600" dirty="0"/>
              <a:t>）相似，最终方法一夏普达到</a:t>
            </a:r>
            <a:r>
              <a:rPr lang="en-US" altLang="zh-CN" sz="1600" dirty="0"/>
              <a:t>1.1</a:t>
            </a:r>
            <a:r>
              <a:rPr lang="zh-CN" altLang="en-US" sz="1600" dirty="0"/>
              <a:t>，方法</a:t>
            </a:r>
            <a:r>
              <a:rPr lang="en-US" altLang="zh-CN" sz="1600" dirty="0"/>
              <a:t>2</a:t>
            </a:r>
            <a:r>
              <a:rPr lang="zh-CN" altLang="en-US" sz="1600" dirty="0"/>
              <a:t>夏普达到</a:t>
            </a:r>
            <a:r>
              <a:rPr lang="en-US" altLang="zh-CN" sz="1600" dirty="0"/>
              <a:t>1.44</a:t>
            </a:r>
          </a:p>
          <a:p>
            <a:pPr marL="742950" lvl="1" indent="-285750">
              <a:lnSpc>
                <a:spcPct val="150000"/>
              </a:lnSpc>
              <a:buFont typeface="Arial" panose="020B0604020202020204" pitchFamily="34" charset="0"/>
              <a:buChar char="•"/>
            </a:pPr>
            <a:r>
              <a:rPr lang="zh-CN" altLang="en-US" sz="1600" dirty="0"/>
              <a:t>评价：对于参数不够稳健，可以考虑非对称</a:t>
            </a:r>
            <a:r>
              <a:rPr lang="en-US" altLang="zh-CN" sz="1600" dirty="0" err="1"/>
              <a:t>PCA</a:t>
            </a:r>
            <a:r>
              <a:rPr lang="zh-CN" altLang="en-US" sz="1600" dirty="0"/>
              <a:t>模型；协整法可能优于</a:t>
            </a:r>
            <a:r>
              <a:rPr lang="en-US" altLang="zh-CN" sz="1600" dirty="0" err="1"/>
              <a:t>PCA</a:t>
            </a:r>
            <a:endParaRPr lang="en-US" altLang="zh-CN" sz="1600" dirty="0"/>
          </a:p>
          <a:p>
            <a:pPr marL="742950" lvl="1" indent="-285750">
              <a:lnSpc>
                <a:spcPct val="150000"/>
              </a:lnSpc>
              <a:buFont typeface="Arial" panose="020B0604020202020204" pitchFamily="34" charset="0"/>
              <a:buChar char="•"/>
            </a:pPr>
            <a:r>
              <a:rPr lang="zh-CN" altLang="en-US" sz="1600" dirty="0"/>
              <a:t>参考文献 ：</a:t>
            </a:r>
            <a:r>
              <a:rPr lang="en-US" altLang="zh-CN" sz="1600" dirty="0"/>
              <a:t>Avellaneda and Lee</a:t>
            </a:r>
            <a:r>
              <a:rPr lang="zh-CN" altLang="en-US" sz="1600" dirty="0"/>
              <a:t>（</a:t>
            </a:r>
            <a:r>
              <a:rPr lang="en-US" altLang="zh-CN" sz="1600" dirty="0"/>
              <a:t>2010</a:t>
            </a:r>
            <a:r>
              <a:rPr lang="zh-CN" altLang="en-US" sz="1600" dirty="0"/>
              <a:t>）</a:t>
            </a:r>
            <a:endParaRPr lang="en-US" altLang="zh-CN" sz="1600" dirty="0"/>
          </a:p>
        </p:txBody>
      </p:sp>
      <p:pic>
        <p:nvPicPr>
          <p:cNvPr id="2" name="图片 1"/>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4652987" y="2439840"/>
            <a:ext cx="2044065" cy="752216"/>
          </a:xfrm>
          <a:prstGeom prst="rect">
            <a:avLst/>
          </a:prstGeom>
        </p:spPr>
      </p:pic>
      <p:pic>
        <p:nvPicPr>
          <p:cNvPr id="3" name="图片 2"/>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4287226" y="3994449"/>
            <a:ext cx="2976131" cy="622385"/>
          </a:xfrm>
          <a:prstGeom prst="rect">
            <a:avLst/>
          </a:prstGeom>
        </p:spPr>
      </p:pic>
    </p:spTree>
    <p:extLst>
      <p:ext uri="{BB962C8B-B14F-4D97-AF65-F5344CB8AC3E}">
        <p14:creationId xmlns:p14="http://schemas.microsoft.com/office/powerpoint/2010/main" val="37628347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p:cNvSpPr txBox="1">
            <a:spLocks/>
          </p:cNvSpPr>
          <p:nvPr/>
        </p:nvSpPr>
        <p:spPr>
          <a:xfrm>
            <a:off x="0" y="4531393"/>
            <a:ext cx="12192000" cy="780501"/>
          </a:xfrm>
          <a:prstGeom prst="rect">
            <a:avLst/>
          </a:prstGeom>
        </p:spPr>
        <p:txBody>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000" b="1" dirty="0">
                <a:solidFill>
                  <a:srgbClr val="9C0308"/>
                </a:solidFill>
                <a:latin typeface="微软雅黑" panose="020B0503020204020204" pitchFamily="34" charset="-122"/>
                <a:ea typeface="微软雅黑" panose="020B0503020204020204" pitchFamily="34" charset="-122"/>
              </a:rPr>
              <a:t>北京大学量化交易协会</a:t>
            </a:r>
          </a:p>
        </p:txBody>
      </p:sp>
      <p:sp>
        <p:nvSpPr>
          <p:cNvPr id="11" name="椭圆 10"/>
          <p:cNvSpPr/>
          <p:nvPr/>
        </p:nvSpPr>
        <p:spPr>
          <a:xfrm>
            <a:off x="4953000" y="1202512"/>
            <a:ext cx="2286000" cy="2286000"/>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187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F941637-4F36-491F-9BF4-D357F162F2C7}"/>
              </a:ext>
            </a:extLst>
          </p:cNvPr>
          <p:cNvSpPr>
            <a:spLocks noGrp="1"/>
          </p:cNvSpPr>
          <p:nvPr>
            <p:ph type="title"/>
          </p:nvPr>
        </p:nvSpPr>
        <p:spPr>
          <a:xfrm>
            <a:off x="493130" y="110401"/>
            <a:ext cx="3966444" cy="745844"/>
          </a:xfrm>
        </p:spPr>
        <p:txBody>
          <a:bodyPr>
            <a:normAutofit fontScale="90000"/>
          </a:bodyPr>
          <a:lstStyle/>
          <a:p>
            <a:r>
              <a:rPr lang="en-US" altLang="zh-CN" sz="2400" b="1" i="0" dirty="0">
                <a:solidFill>
                  <a:srgbClr val="000000"/>
                </a:solidFill>
                <a:effectLst/>
                <a:latin typeface="CMBX12"/>
              </a:rPr>
              <a:t>Improvements - Do and Faff </a:t>
            </a:r>
            <a:endParaRPr lang="zh-CN" altLang="en-US" sz="3600" dirty="0"/>
          </a:p>
        </p:txBody>
      </p:sp>
      <p:sp>
        <p:nvSpPr>
          <p:cNvPr id="3" name="灯片编号占位符 2">
            <a:extLst>
              <a:ext uri="{FF2B5EF4-FFF2-40B4-BE49-F238E27FC236}">
                <a16:creationId xmlns:a16="http://schemas.microsoft.com/office/drawing/2014/main" xmlns="" id="{90FDA2AC-0468-4DDD-9D48-8F6BD2554DA5}"/>
              </a:ext>
            </a:extLst>
          </p:cNvPr>
          <p:cNvSpPr>
            <a:spLocks noGrp="1"/>
          </p:cNvSpPr>
          <p:nvPr>
            <p:ph type="sldNum" sz="quarter" idx="12"/>
          </p:nvPr>
        </p:nvSpPr>
        <p:spPr/>
        <p:txBody>
          <a:bodyPr/>
          <a:lstStyle/>
          <a:p>
            <a:fld id="{1827CD8D-0C45-4313-8514-3276C2338651}" type="slidenum">
              <a:rPr lang="zh-CN" altLang="en-US" smtClean="0"/>
              <a:pPr/>
              <a:t>5</a:t>
            </a:fld>
            <a:endParaRPr lang="zh-CN" altLang="en-US" dirty="0"/>
          </a:p>
        </p:txBody>
      </p:sp>
      <p:sp>
        <p:nvSpPr>
          <p:cNvPr id="4" name="文本框 3">
            <a:extLst>
              <a:ext uri="{FF2B5EF4-FFF2-40B4-BE49-F238E27FC236}">
                <a16:creationId xmlns:a16="http://schemas.microsoft.com/office/drawing/2014/main" xmlns="" id="{ED130D50-8373-41D8-8142-E6163E844681}"/>
              </a:ext>
            </a:extLst>
          </p:cNvPr>
          <p:cNvSpPr txBox="1"/>
          <p:nvPr/>
        </p:nvSpPr>
        <p:spPr>
          <a:xfrm>
            <a:off x="884460" y="1460355"/>
            <a:ext cx="10549257" cy="707886"/>
          </a:xfrm>
          <a:prstGeom prst="rect">
            <a:avLst/>
          </a:prstGeom>
          <a:noFill/>
          <a:ln w="19050">
            <a:solidFill>
              <a:srgbClr val="972022"/>
            </a:solidFill>
            <a:prstDash val="sysDash"/>
          </a:ln>
        </p:spPr>
        <p:txBody>
          <a:bodyPr wrap="square" rtlCol="0">
            <a:spAutoFit/>
          </a:bodyPr>
          <a:lstStyle/>
          <a:p>
            <a:r>
              <a:rPr lang="zh-CN" altLang="en-US" sz="2000" b="0" i="0" dirty="0">
                <a:solidFill>
                  <a:srgbClr val="4D4D4D"/>
                </a:solidFill>
                <a:effectLst/>
                <a:latin typeface="-apple-system"/>
              </a:rPr>
              <a:t>在同一行业内筛选标的，并偏好于价差含有大量零交叉的配对股票，从而使配对股票更好的满足均值回复特性</a:t>
            </a:r>
            <a:r>
              <a:rPr lang="zh-CN" altLang="en-US" sz="2000" dirty="0">
                <a:solidFill>
                  <a:srgbClr val="4D4D4D"/>
                </a:solidFill>
                <a:latin typeface="-apple-system"/>
              </a:rPr>
              <a:t>。</a:t>
            </a:r>
            <a:endParaRPr lang="en-US" altLang="zh-CN" sz="2000" dirty="0">
              <a:solidFill>
                <a:srgbClr val="4D4D4D"/>
              </a:solidFill>
              <a:latin typeface="-apple-system"/>
            </a:endParaRPr>
          </a:p>
        </p:txBody>
      </p:sp>
      <p:sp>
        <p:nvSpPr>
          <p:cNvPr id="5" name="文本框 4">
            <a:extLst>
              <a:ext uri="{FF2B5EF4-FFF2-40B4-BE49-F238E27FC236}">
                <a16:creationId xmlns:a16="http://schemas.microsoft.com/office/drawing/2014/main" xmlns="" id="{3EC57064-E957-42E2-99C6-9D9CDF46A199}"/>
              </a:ext>
            </a:extLst>
          </p:cNvPr>
          <p:cNvSpPr txBox="1"/>
          <p:nvPr/>
        </p:nvSpPr>
        <p:spPr>
          <a:xfrm>
            <a:off x="877026" y="1053853"/>
            <a:ext cx="1076714" cy="400110"/>
          </a:xfrm>
          <a:prstGeom prst="rect">
            <a:avLst/>
          </a:prstGeom>
          <a:solidFill>
            <a:srgbClr val="9C0308"/>
          </a:solidFill>
        </p:spPr>
        <p:txBody>
          <a:bodyPr wrap="square" rtlCol="0">
            <a:spAutoFit/>
          </a:bodyPr>
          <a:lstStyle/>
          <a:p>
            <a:pPr algn="ctr"/>
            <a:r>
              <a:rPr lang="zh-CN" altLang="en-US" sz="2000" b="1" dirty="0">
                <a:solidFill>
                  <a:schemeClr val="bg1"/>
                </a:solidFill>
              </a:rPr>
              <a:t>概  念</a:t>
            </a:r>
          </a:p>
        </p:txBody>
      </p:sp>
      <p:sp>
        <p:nvSpPr>
          <p:cNvPr id="15" name="文本框 14">
            <a:extLst>
              <a:ext uri="{FF2B5EF4-FFF2-40B4-BE49-F238E27FC236}">
                <a16:creationId xmlns:a16="http://schemas.microsoft.com/office/drawing/2014/main" xmlns="" id="{E5F77D5F-CC3C-45ED-9438-AB5B8C2CA820}"/>
              </a:ext>
            </a:extLst>
          </p:cNvPr>
          <p:cNvSpPr txBox="1"/>
          <p:nvPr/>
        </p:nvSpPr>
        <p:spPr>
          <a:xfrm>
            <a:off x="891894" y="2832557"/>
            <a:ext cx="10541823" cy="1323439"/>
          </a:xfrm>
          <a:prstGeom prst="rect">
            <a:avLst/>
          </a:prstGeom>
          <a:noFill/>
          <a:ln w="19050">
            <a:solidFill>
              <a:srgbClr val="972022"/>
            </a:solidFill>
            <a:prstDash val="sysDash"/>
          </a:ln>
        </p:spPr>
        <p:txBody>
          <a:bodyPr wrap="square" rtlCol="0">
            <a:spAutoFit/>
          </a:bodyPr>
          <a:lstStyle/>
          <a:p>
            <a:r>
              <a:rPr lang="zh-CN" altLang="en-US" sz="2000" dirty="0">
                <a:solidFill>
                  <a:srgbClr val="4D4D4D"/>
                </a:solidFill>
                <a:latin typeface="-apple-system"/>
              </a:rPr>
              <a:t>优点：在一定基础上缓解了</a:t>
            </a:r>
            <a:r>
              <a:rPr lang="en-US" altLang="zh-CN" sz="2000" dirty="0">
                <a:solidFill>
                  <a:srgbClr val="4D4D4D"/>
                </a:solidFill>
                <a:latin typeface="-apple-system"/>
              </a:rPr>
              <a:t>GGR</a:t>
            </a:r>
            <a:r>
              <a:rPr lang="zh-CN" altLang="en-US" sz="2000" dirty="0">
                <a:solidFill>
                  <a:srgbClr val="4D4D4D"/>
                </a:solidFill>
                <a:latin typeface="-apple-system"/>
              </a:rPr>
              <a:t>配对股票价差不收敛的问题。</a:t>
            </a:r>
            <a:endParaRPr lang="en-US" altLang="zh-CN" sz="2000" dirty="0">
              <a:solidFill>
                <a:srgbClr val="4D4D4D"/>
              </a:solidFill>
              <a:latin typeface="-apple-system"/>
            </a:endParaRPr>
          </a:p>
          <a:p>
            <a:r>
              <a:rPr lang="zh-CN" altLang="en-US" sz="2000" dirty="0">
                <a:solidFill>
                  <a:srgbClr val="4D4D4D"/>
                </a:solidFill>
                <a:latin typeface="-apple-system"/>
              </a:rPr>
              <a:t>缺点：</a:t>
            </a:r>
            <a:endParaRPr lang="en-US" altLang="zh-CN" sz="2000" dirty="0">
              <a:solidFill>
                <a:srgbClr val="4D4D4D"/>
              </a:solidFill>
              <a:latin typeface="-apple-system"/>
            </a:endParaRPr>
          </a:p>
          <a:p>
            <a:r>
              <a:rPr lang="en-US" altLang="zh-CN" sz="2000" dirty="0">
                <a:solidFill>
                  <a:srgbClr val="4D4D4D"/>
                </a:solidFill>
                <a:latin typeface="-apple-system"/>
              </a:rPr>
              <a:t>1. </a:t>
            </a:r>
            <a:r>
              <a:rPr lang="zh-CN" altLang="en-US" sz="2000" dirty="0">
                <a:solidFill>
                  <a:srgbClr val="4D4D4D"/>
                </a:solidFill>
                <a:latin typeface="-apple-system"/>
              </a:rPr>
              <a:t>同一行业内筛选标的，会错失一些跨行业配对交易的机会。</a:t>
            </a:r>
            <a:r>
              <a:rPr lang="en-US" altLang="zh-CN" sz="2000" dirty="0">
                <a:solidFill>
                  <a:srgbClr val="4D4D4D"/>
                </a:solidFill>
                <a:latin typeface="-apple-system"/>
              </a:rPr>
              <a:t>2. </a:t>
            </a:r>
            <a:r>
              <a:rPr lang="zh-CN" altLang="en-US" sz="2000" dirty="0">
                <a:solidFill>
                  <a:srgbClr val="4D4D4D"/>
                </a:solidFill>
                <a:latin typeface="-apple-system"/>
              </a:rPr>
              <a:t>高相关性和零交叉并不意味着就有稳定的均衡关系。</a:t>
            </a:r>
            <a:endParaRPr lang="zh-CN" altLang="en-US" sz="2000" dirty="0"/>
          </a:p>
        </p:txBody>
      </p:sp>
      <p:sp>
        <p:nvSpPr>
          <p:cNvPr id="17" name="文本框 16">
            <a:extLst>
              <a:ext uri="{FF2B5EF4-FFF2-40B4-BE49-F238E27FC236}">
                <a16:creationId xmlns:a16="http://schemas.microsoft.com/office/drawing/2014/main" xmlns="" id="{248DB6D4-762E-4AA2-9C6E-88E2721EA8F5}"/>
              </a:ext>
            </a:extLst>
          </p:cNvPr>
          <p:cNvSpPr txBox="1"/>
          <p:nvPr/>
        </p:nvSpPr>
        <p:spPr>
          <a:xfrm>
            <a:off x="884460" y="2433489"/>
            <a:ext cx="1076714" cy="400110"/>
          </a:xfrm>
          <a:prstGeom prst="rect">
            <a:avLst/>
          </a:prstGeom>
          <a:solidFill>
            <a:srgbClr val="9C0308"/>
          </a:solidFill>
        </p:spPr>
        <p:txBody>
          <a:bodyPr wrap="square" rtlCol="0">
            <a:spAutoFit/>
          </a:bodyPr>
          <a:lstStyle/>
          <a:p>
            <a:pPr algn="ctr"/>
            <a:r>
              <a:rPr lang="zh-CN" altLang="en-US" sz="2000" b="1" dirty="0">
                <a:solidFill>
                  <a:schemeClr val="bg1"/>
                </a:solidFill>
              </a:rPr>
              <a:t>优缺点</a:t>
            </a:r>
          </a:p>
        </p:txBody>
      </p:sp>
      <p:pic>
        <p:nvPicPr>
          <p:cNvPr id="7" name="图片 6">
            <a:extLst>
              <a:ext uri="{FF2B5EF4-FFF2-40B4-BE49-F238E27FC236}">
                <a16:creationId xmlns:a16="http://schemas.microsoft.com/office/drawing/2014/main" xmlns="" id="{6F16C661-E154-40B1-9917-380541C0CD30}"/>
              </a:ext>
            </a:extLst>
          </p:cNvPr>
          <p:cNvPicPr>
            <a:picLocks noChangeAspect="1"/>
          </p:cNvPicPr>
          <p:nvPr/>
        </p:nvPicPr>
        <p:blipFill>
          <a:blip r:embed="rId3"/>
          <a:stretch>
            <a:fillRect/>
          </a:stretch>
        </p:blipFill>
        <p:spPr>
          <a:xfrm>
            <a:off x="1901678" y="4287188"/>
            <a:ext cx="3682151" cy="2036701"/>
          </a:xfrm>
          <a:prstGeom prst="rect">
            <a:avLst/>
          </a:prstGeom>
        </p:spPr>
      </p:pic>
      <p:sp>
        <p:nvSpPr>
          <p:cNvPr id="8" name="Rectangle 1">
            <a:extLst>
              <a:ext uri="{FF2B5EF4-FFF2-40B4-BE49-F238E27FC236}">
                <a16:creationId xmlns:a16="http://schemas.microsoft.com/office/drawing/2014/main" xmlns="" id="{FAF7BC4C-8686-4E89-AE91-35929FD3E01C}"/>
              </a:ext>
            </a:extLst>
          </p:cNvPr>
          <p:cNvSpPr>
            <a:spLocks noChangeArrowheads="1"/>
          </p:cNvSpPr>
          <p:nvPr/>
        </p:nvSpPr>
        <p:spPr bwMode="auto">
          <a:xfrm>
            <a:off x="2476352" y="4610719"/>
            <a:ext cx="1515459"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Arial Unicode MS"/>
                <a:ea typeface="var(--jp-code-font-family)"/>
              </a:rPr>
              <a:t>Correlation : 0.9961265939311617</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26" name="组合 25">
            <a:extLst>
              <a:ext uri="{FF2B5EF4-FFF2-40B4-BE49-F238E27FC236}">
                <a16:creationId xmlns:a16="http://schemas.microsoft.com/office/drawing/2014/main" xmlns="" id="{75B43EAD-A74A-46F4-91AA-1D9CC4585483}"/>
              </a:ext>
            </a:extLst>
          </p:cNvPr>
          <p:cNvGrpSpPr/>
          <p:nvPr/>
        </p:nvGrpSpPr>
        <p:grpSpPr>
          <a:xfrm>
            <a:off x="6013114" y="4371016"/>
            <a:ext cx="3682151" cy="1922293"/>
            <a:chOff x="5705819" y="4430976"/>
            <a:chExt cx="3682151" cy="1922293"/>
          </a:xfrm>
        </p:grpSpPr>
        <p:pic>
          <p:nvPicPr>
            <p:cNvPr id="24" name="图片 23">
              <a:extLst>
                <a:ext uri="{FF2B5EF4-FFF2-40B4-BE49-F238E27FC236}">
                  <a16:creationId xmlns:a16="http://schemas.microsoft.com/office/drawing/2014/main" xmlns="" id="{7A63B996-0F7B-4B56-815A-E1956BB951EC}"/>
                </a:ext>
              </a:extLst>
            </p:cNvPr>
            <p:cNvPicPr>
              <a:picLocks noChangeAspect="1"/>
            </p:cNvPicPr>
            <p:nvPr/>
          </p:nvPicPr>
          <p:blipFill rotWithShape="1">
            <a:blip r:embed="rId4"/>
            <a:srcRect l="1" r="1724"/>
            <a:stretch/>
          </p:blipFill>
          <p:spPr>
            <a:xfrm>
              <a:off x="5705819" y="4430976"/>
              <a:ext cx="3682151" cy="1922293"/>
            </a:xfrm>
            <a:prstGeom prst="rect">
              <a:avLst/>
            </a:prstGeom>
          </p:spPr>
        </p:pic>
        <p:sp>
          <p:nvSpPr>
            <p:cNvPr id="25" name="矩形 24">
              <a:extLst>
                <a:ext uri="{FF2B5EF4-FFF2-40B4-BE49-F238E27FC236}">
                  <a16:creationId xmlns:a16="http://schemas.microsoft.com/office/drawing/2014/main" xmlns="" id="{EA8DBA92-6107-48C2-B7EF-C46616F6FA35}"/>
                </a:ext>
              </a:extLst>
            </p:cNvPr>
            <p:cNvSpPr/>
            <p:nvPr/>
          </p:nvSpPr>
          <p:spPr>
            <a:xfrm>
              <a:off x="8589364" y="6063521"/>
              <a:ext cx="749508" cy="1424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17512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F941637-4F36-491F-9BF4-D357F162F2C7}"/>
              </a:ext>
            </a:extLst>
          </p:cNvPr>
          <p:cNvSpPr>
            <a:spLocks noGrp="1"/>
          </p:cNvSpPr>
          <p:nvPr>
            <p:ph type="title"/>
          </p:nvPr>
        </p:nvSpPr>
        <p:spPr>
          <a:xfrm>
            <a:off x="493130" y="87916"/>
            <a:ext cx="8189954" cy="745844"/>
          </a:xfrm>
        </p:spPr>
        <p:txBody>
          <a:bodyPr>
            <a:normAutofit/>
          </a:bodyPr>
          <a:lstStyle/>
          <a:p>
            <a:r>
              <a:rPr lang="en-US" altLang="zh-CN" sz="2400" b="1" i="0" dirty="0">
                <a:solidFill>
                  <a:srgbClr val="000000"/>
                </a:solidFill>
                <a:effectLst/>
                <a:latin typeface="CMBX12"/>
              </a:rPr>
              <a:t>From SSD to Pearson correlation</a:t>
            </a:r>
            <a:endParaRPr lang="zh-CN" altLang="en-US" sz="3600" dirty="0"/>
          </a:p>
        </p:txBody>
      </p:sp>
      <p:sp>
        <p:nvSpPr>
          <p:cNvPr id="3" name="灯片编号占位符 2">
            <a:extLst>
              <a:ext uri="{FF2B5EF4-FFF2-40B4-BE49-F238E27FC236}">
                <a16:creationId xmlns:a16="http://schemas.microsoft.com/office/drawing/2014/main" xmlns="" id="{90FDA2AC-0468-4DDD-9D48-8F6BD2554DA5}"/>
              </a:ext>
            </a:extLst>
          </p:cNvPr>
          <p:cNvSpPr>
            <a:spLocks noGrp="1"/>
          </p:cNvSpPr>
          <p:nvPr>
            <p:ph type="sldNum" sz="quarter" idx="12"/>
          </p:nvPr>
        </p:nvSpPr>
        <p:spPr/>
        <p:txBody>
          <a:bodyPr/>
          <a:lstStyle/>
          <a:p>
            <a:fld id="{1827CD8D-0C45-4313-8514-3276C2338651}" type="slidenum">
              <a:rPr lang="zh-CN" altLang="en-US" smtClean="0"/>
              <a:pPr/>
              <a:t>6</a:t>
            </a:fld>
            <a:endParaRPr lang="zh-CN" altLang="en-US" dirty="0"/>
          </a:p>
        </p:txBody>
      </p:sp>
      <p:sp>
        <p:nvSpPr>
          <p:cNvPr id="4" name="文本框 3">
            <a:extLst>
              <a:ext uri="{FF2B5EF4-FFF2-40B4-BE49-F238E27FC236}">
                <a16:creationId xmlns:a16="http://schemas.microsoft.com/office/drawing/2014/main" xmlns="" id="{ED130D50-8373-41D8-8142-E6163E844681}"/>
              </a:ext>
            </a:extLst>
          </p:cNvPr>
          <p:cNvSpPr txBox="1"/>
          <p:nvPr/>
        </p:nvSpPr>
        <p:spPr>
          <a:xfrm>
            <a:off x="884460" y="1460355"/>
            <a:ext cx="10549257" cy="1015663"/>
          </a:xfrm>
          <a:prstGeom prst="rect">
            <a:avLst/>
          </a:prstGeom>
          <a:noFill/>
          <a:ln w="19050">
            <a:solidFill>
              <a:srgbClr val="972022"/>
            </a:solidFill>
            <a:prstDash val="sysDash"/>
          </a:ln>
        </p:spPr>
        <p:txBody>
          <a:bodyPr wrap="square" rtlCol="0">
            <a:spAutoFit/>
          </a:bodyPr>
          <a:lstStyle/>
          <a:p>
            <a:r>
              <a:rPr lang="zh-CN" altLang="en-US" sz="2000" dirty="0">
                <a:solidFill>
                  <a:srgbClr val="4D4D4D"/>
                </a:solidFill>
                <a:latin typeface="-apple-system"/>
              </a:rPr>
              <a:t>使用 </a:t>
            </a:r>
            <a:r>
              <a:rPr lang="en-US" altLang="zh-CN" sz="2000" dirty="0">
                <a:solidFill>
                  <a:srgbClr val="4D4D4D"/>
                </a:solidFill>
                <a:latin typeface="-apple-system"/>
              </a:rPr>
              <a:t>Pearson </a:t>
            </a:r>
            <a:r>
              <a:rPr lang="zh-CN" altLang="en-US" sz="2000" dirty="0">
                <a:solidFill>
                  <a:srgbClr val="4D4D4D"/>
                </a:solidFill>
                <a:latin typeface="-apple-system"/>
              </a:rPr>
              <a:t>相关系数度量期内相关性。在</a:t>
            </a:r>
            <a:r>
              <a:rPr lang="zh-CN" altLang="en-US" sz="2000" b="0" i="0" dirty="0">
                <a:solidFill>
                  <a:srgbClr val="4D4D4D"/>
                </a:solidFill>
                <a:effectLst/>
                <a:latin typeface="-apple-system"/>
              </a:rPr>
              <a:t>五年的</a:t>
            </a:r>
            <a:r>
              <a:rPr lang="en-US" altLang="zh-CN" sz="2000" b="0" i="0" dirty="0">
                <a:solidFill>
                  <a:srgbClr val="4D4D4D"/>
                </a:solidFill>
                <a:effectLst/>
                <a:latin typeface="-apple-system"/>
              </a:rPr>
              <a:t>formation period</a:t>
            </a:r>
            <a:r>
              <a:rPr lang="zh-CN" altLang="en-US" sz="2000" b="0" i="0" dirty="0">
                <a:solidFill>
                  <a:srgbClr val="4D4D4D"/>
                </a:solidFill>
                <a:effectLst/>
                <a:latin typeface="-apple-system"/>
              </a:rPr>
              <a:t>中，计算</a:t>
            </a:r>
            <a:r>
              <a:rPr lang="en-US" altLang="zh-CN" sz="2000" b="0" i="0" dirty="0">
                <a:solidFill>
                  <a:srgbClr val="4D4D4D"/>
                </a:solidFill>
                <a:effectLst/>
                <a:latin typeface="-apple-system"/>
              </a:rPr>
              <a:t>n</a:t>
            </a:r>
            <a:r>
              <a:rPr lang="zh-CN" altLang="en-US" sz="2000" dirty="0">
                <a:solidFill>
                  <a:srgbClr val="4D4D4D"/>
                </a:solidFill>
                <a:latin typeface="-apple-system"/>
              </a:rPr>
              <a:t>支股票两两之间的相关系数并得到</a:t>
            </a:r>
            <a:r>
              <a:rPr lang="en-US" altLang="zh-CN" sz="2000" dirty="0">
                <a:solidFill>
                  <a:srgbClr val="4D4D4D"/>
                </a:solidFill>
                <a:latin typeface="-apple-system"/>
              </a:rPr>
              <a:t>return divergence</a:t>
            </a:r>
            <a:r>
              <a:rPr lang="zh-CN" altLang="en-US" sz="2000" dirty="0">
                <a:solidFill>
                  <a:srgbClr val="4D4D4D"/>
                </a:solidFill>
                <a:latin typeface="-apple-system"/>
              </a:rPr>
              <a:t>（</a:t>
            </a:r>
            <a:r>
              <a:rPr lang="en-US" altLang="zh-CN" sz="2000" dirty="0" err="1">
                <a:solidFill>
                  <a:srgbClr val="4D4D4D"/>
                </a:solidFill>
                <a:latin typeface="-apple-system"/>
              </a:rPr>
              <a:t>Dijt</a:t>
            </a:r>
            <a:r>
              <a:rPr lang="zh-CN" altLang="en-US" sz="2000" dirty="0">
                <a:solidFill>
                  <a:srgbClr val="4D4D4D"/>
                </a:solidFill>
                <a:latin typeface="-apple-system"/>
              </a:rPr>
              <a:t>）。在交易期内，</a:t>
            </a:r>
            <a:r>
              <a:rPr lang="en-US" altLang="zh-CN" sz="2000" dirty="0">
                <a:solidFill>
                  <a:srgbClr val="4D4D4D"/>
                </a:solidFill>
                <a:latin typeface="-apple-system"/>
              </a:rPr>
              <a:t> </a:t>
            </a:r>
            <a:r>
              <a:rPr lang="zh-CN" altLang="en-US" sz="2000" dirty="0">
                <a:solidFill>
                  <a:srgbClr val="4D4D4D"/>
                </a:solidFill>
                <a:latin typeface="-apple-system"/>
              </a:rPr>
              <a:t>所有股票根据</a:t>
            </a:r>
            <a:r>
              <a:rPr lang="en-US" altLang="zh-CN" sz="2000" dirty="0">
                <a:solidFill>
                  <a:srgbClr val="4D4D4D"/>
                </a:solidFill>
                <a:latin typeface="-apple-system"/>
              </a:rPr>
              <a:t>return divergence</a:t>
            </a:r>
            <a:r>
              <a:rPr lang="zh-CN" altLang="en-US" sz="2000" dirty="0">
                <a:solidFill>
                  <a:srgbClr val="4D4D4D"/>
                </a:solidFill>
                <a:latin typeface="-apple-system"/>
              </a:rPr>
              <a:t>进行降序排列并分为</a:t>
            </a:r>
            <a:r>
              <a:rPr lang="en-US" altLang="zh-CN" sz="2000" dirty="0">
                <a:solidFill>
                  <a:srgbClr val="4D4D4D"/>
                </a:solidFill>
                <a:latin typeface="-apple-system"/>
              </a:rPr>
              <a:t>10</a:t>
            </a:r>
            <a:r>
              <a:rPr lang="zh-CN" altLang="en-US" sz="2000" dirty="0">
                <a:solidFill>
                  <a:srgbClr val="4D4D4D"/>
                </a:solidFill>
                <a:latin typeface="-apple-system"/>
              </a:rPr>
              <a:t>等份，然后</a:t>
            </a:r>
            <a:r>
              <a:rPr lang="en-US" altLang="zh-CN" sz="2000" dirty="0">
                <a:solidFill>
                  <a:srgbClr val="4D4D4D"/>
                </a:solidFill>
                <a:latin typeface="-apple-system"/>
              </a:rPr>
              <a:t>short</a:t>
            </a:r>
            <a:r>
              <a:rPr lang="zh-CN" altLang="en-US" sz="2000" dirty="0">
                <a:solidFill>
                  <a:srgbClr val="4D4D4D"/>
                </a:solidFill>
                <a:latin typeface="-apple-system"/>
              </a:rPr>
              <a:t>处于</a:t>
            </a:r>
            <a:r>
              <a:rPr lang="en-US" altLang="zh-CN" sz="2000" dirty="0">
                <a:solidFill>
                  <a:srgbClr val="4D4D4D"/>
                </a:solidFill>
                <a:latin typeface="-apple-system"/>
              </a:rPr>
              <a:t>1/10</a:t>
            </a:r>
            <a:r>
              <a:rPr lang="zh-CN" altLang="en-US" sz="2000" dirty="0">
                <a:solidFill>
                  <a:srgbClr val="4D4D4D"/>
                </a:solidFill>
                <a:latin typeface="-apple-system"/>
              </a:rPr>
              <a:t>分位数的股票，</a:t>
            </a:r>
            <a:r>
              <a:rPr lang="en-US" altLang="zh-CN" sz="2000" dirty="0">
                <a:solidFill>
                  <a:srgbClr val="4D4D4D"/>
                </a:solidFill>
                <a:latin typeface="-apple-system"/>
              </a:rPr>
              <a:t>long</a:t>
            </a:r>
            <a:r>
              <a:rPr lang="zh-CN" altLang="en-US" sz="2000" dirty="0">
                <a:solidFill>
                  <a:srgbClr val="4D4D4D"/>
                </a:solidFill>
                <a:latin typeface="-apple-system"/>
              </a:rPr>
              <a:t>处于</a:t>
            </a:r>
            <a:r>
              <a:rPr lang="en-US" altLang="zh-CN" sz="2000" dirty="0">
                <a:solidFill>
                  <a:srgbClr val="4D4D4D"/>
                </a:solidFill>
                <a:latin typeface="-apple-system"/>
              </a:rPr>
              <a:t>10/10</a:t>
            </a:r>
            <a:r>
              <a:rPr lang="zh-CN" altLang="en-US" sz="2000" dirty="0">
                <a:solidFill>
                  <a:srgbClr val="4D4D4D"/>
                </a:solidFill>
                <a:latin typeface="-apple-system"/>
              </a:rPr>
              <a:t>分位数的股票。</a:t>
            </a:r>
            <a:endParaRPr lang="zh-CN" altLang="en-US" sz="2000" dirty="0"/>
          </a:p>
        </p:txBody>
      </p:sp>
      <p:sp>
        <p:nvSpPr>
          <p:cNvPr id="5" name="文本框 4">
            <a:extLst>
              <a:ext uri="{FF2B5EF4-FFF2-40B4-BE49-F238E27FC236}">
                <a16:creationId xmlns:a16="http://schemas.microsoft.com/office/drawing/2014/main" xmlns="" id="{3EC57064-E957-42E2-99C6-9D9CDF46A199}"/>
              </a:ext>
            </a:extLst>
          </p:cNvPr>
          <p:cNvSpPr txBox="1"/>
          <p:nvPr/>
        </p:nvSpPr>
        <p:spPr>
          <a:xfrm>
            <a:off x="877026" y="1053853"/>
            <a:ext cx="1076714" cy="400110"/>
          </a:xfrm>
          <a:prstGeom prst="rect">
            <a:avLst/>
          </a:prstGeom>
          <a:solidFill>
            <a:srgbClr val="9C0308"/>
          </a:solidFill>
        </p:spPr>
        <p:txBody>
          <a:bodyPr wrap="square" rtlCol="0">
            <a:spAutoFit/>
          </a:bodyPr>
          <a:lstStyle/>
          <a:p>
            <a:pPr algn="ctr"/>
            <a:r>
              <a:rPr lang="zh-CN" altLang="en-US" sz="2000" b="1" dirty="0">
                <a:solidFill>
                  <a:schemeClr val="bg1"/>
                </a:solidFill>
              </a:rPr>
              <a:t>概  念</a:t>
            </a:r>
          </a:p>
        </p:txBody>
      </p:sp>
      <p:sp>
        <p:nvSpPr>
          <p:cNvPr id="15" name="文本框 14">
            <a:extLst>
              <a:ext uri="{FF2B5EF4-FFF2-40B4-BE49-F238E27FC236}">
                <a16:creationId xmlns:a16="http://schemas.microsoft.com/office/drawing/2014/main" xmlns="" id="{E5F77D5F-CC3C-45ED-9438-AB5B8C2CA820}"/>
              </a:ext>
            </a:extLst>
          </p:cNvPr>
          <p:cNvSpPr txBox="1"/>
          <p:nvPr/>
        </p:nvSpPr>
        <p:spPr>
          <a:xfrm>
            <a:off x="891894" y="3280196"/>
            <a:ext cx="10549257" cy="2862322"/>
          </a:xfrm>
          <a:prstGeom prst="rect">
            <a:avLst/>
          </a:prstGeom>
          <a:noFill/>
          <a:ln w="19050">
            <a:solidFill>
              <a:srgbClr val="972022"/>
            </a:solidFill>
            <a:prstDash val="sysDash"/>
          </a:ln>
        </p:spPr>
        <p:txBody>
          <a:bodyPr wrap="square" rtlCol="0">
            <a:spAutoFit/>
          </a:bodyPr>
          <a:lstStyle/>
          <a:p>
            <a:r>
              <a:rPr lang="zh-CN" altLang="en-US" sz="2000" b="0" i="0" dirty="0">
                <a:solidFill>
                  <a:srgbClr val="4D4D4D"/>
                </a:solidFill>
                <a:effectLst/>
                <a:latin typeface="-apple-system"/>
              </a:rPr>
              <a:t>优点：</a:t>
            </a:r>
            <a:endParaRPr lang="en-US" altLang="zh-CN" sz="2000" b="0" i="0" dirty="0">
              <a:solidFill>
                <a:srgbClr val="4D4D4D"/>
              </a:solidFill>
              <a:effectLst/>
              <a:latin typeface="-apple-system"/>
            </a:endParaRPr>
          </a:p>
          <a:p>
            <a:r>
              <a:rPr lang="en-US" altLang="zh-CN" sz="2000" b="0" i="0" dirty="0">
                <a:solidFill>
                  <a:srgbClr val="4D4D4D"/>
                </a:solidFill>
                <a:effectLst/>
                <a:latin typeface="-apple-system"/>
              </a:rPr>
              <a:t>1. </a:t>
            </a:r>
            <a:r>
              <a:rPr lang="zh-CN" altLang="en-US" sz="2000" dirty="0">
                <a:solidFill>
                  <a:srgbClr val="4D4D4D"/>
                </a:solidFill>
                <a:latin typeface="-apple-system"/>
              </a:rPr>
              <a:t>使用 </a:t>
            </a:r>
            <a:r>
              <a:rPr lang="en-US" altLang="zh-CN" sz="2000" dirty="0">
                <a:solidFill>
                  <a:srgbClr val="4D4D4D"/>
                </a:solidFill>
                <a:latin typeface="-apple-system"/>
              </a:rPr>
              <a:t>Pearson </a:t>
            </a:r>
            <a:r>
              <a:rPr lang="zh-CN" altLang="en-US" sz="2000" dirty="0">
                <a:solidFill>
                  <a:srgbClr val="4D4D4D"/>
                </a:solidFill>
                <a:latin typeface="-apple-system"/>
              </a:rPr>
              <a:t>相关系数</a:t>
            </a:r>
            <a:r>
              <a:rPr lang="zh-CN" altLang="en-US" sz="2000" b="0" i="0" dirty="0">
                <a:solidFill>
                  <a:srgbClr val="4D4D4D"/>
                </a:solidFill>
                <a:effectLst/>
                <a:latin typeface="-apple-system"/>
              </a:rPr>
              <a:t>对标的的筛选没有使用</a:t>
            </a:r>
            <a:r>
              <a:rPr lang="en-US" altLang="zh-CN" sz="2000" b="0" i="0" dirty="0">
                <a:solidFill>
                  <a:srgbClr val="4D4D4D"/>
                </a:solidFill>
                <a:effectLst/>
                <a:latin typeface="-apple-system"/>
              </a:rPr>
              <a:t>SSD</a:t>
            </a:r>
            <a:r>
              <a:rPr lang="zh-CN" altLang="en-US" sz="2000" b="0" i="0" dirty="0">
                <a:solidFill>
                  <a:srgbClr val="4D4D4D"/>
                </a:solidFill>
                <a:effectLst/>
                <a:latin typeface="-apple-system"/>
              </a:rPr>
              <a:t>那么苛刻，</a:t>
            </a:r>
            <a:r>
              <a:rPr lang="zh-CN" altLang="en-US" sz="2000" dirty="0">
                <a:solidFill>
                  <a:srgbClr val="4D4D4D"/>
                </a:solidFill>
                <a:latin typeface="-apple-system"/>
              </a:rPr>
              <a:t>最小化</a:t>
            </a:r>
            <a:r>
              <a:rPr lang="en-US" altLang="zh-CN" sz="2000" dirty="0">
                <a:solidFill>
                  <a:srgbClr val="4D4D4D"/>
                </a:solidFill>
                <a:latin typeface="-apple-system"/>
              </a:rPr>
              <a:t>SSD</a:t>
            </a:r>
            <a:r>
              <a:rPr lang="zh-CN" altLang="en-US" sz="2000" dirty="0">
                <a:solidFill>
                  <a:srgbClr val="4D4D4D"/>
                </a:solidFill>
                <a:latin typeface="-apple-system"/>
              </a:rPr>
              <a:t>需要有高相关性并且配对股票价格的方差都很小，这会降低配对交易的利润（高波动</a:t>
            </a:r>
            <a:r>
              <a:rPr lang="en-US" altLang="zh-CN" sz="2000" dirty="0">
                <a:solidFill>
                  <a:srgbClr val="4D4D4D"/>
                </a:solidFill>
                <a:latin typeface="-apple-system"/>
              </a:rPr>
              <a:t>&gt;&gt;</a:t>
            </a:r>
            <a:r>
              <a:rPr lang="zh-CN" altLang="en-US" sz="2000" dirty="0">
                <a:solidFill>
                  <a:srgbClr val="4D4D4D"/>
                </a:solidFill>
                <a:latin typeface="-apple-system"/>
              </a:rPr>
              <a:t>多套利机会）；同时可以发现一些</a:t>
            </a:r>
            <a:r>
              <a:rPr lang="en-US" altLang="zh-CN" sz="2000" dirty="0">
                <a:solidFill>
                  <a:srgbClr val="4D4D4D"/>
                </a:solidFill>
                <a:latin typeface="-apple-system"/>
              </a:rPr>
              <a:t>SSD</a:t>
            </a:r>
            <a:r>
              <a:rPr lang="zh-CN" altLang="en-US" sz="2000" dirty="0">
                <a:solidFill>
                  <a:srgbClr val="4D4D4D"/>
                </a:solidFill>
                <a:latin typeface="-apple-system"/>
              </a:rPr>
              <a:t>无法捕获的套利机会（两支具有完全相关的股票，但是一支股票收益始终是另一支股票收益的两倍）</a:t>
            </a:r>
            <a:endParaRPr lang="en-US" altLang="zh-CN" sz="2000" dirty="0">
              <a:solidFill>
                <a:srgbClr val="4D4D4D"/>
              </a:solidFill>
              <a:latin typeface="-apple-system"/>
            </a:endParaRPr>
          </a:p>
          <a:p>
            <a:r>
              <a:rPr lang="en-US" altLang="zh-CN" sz="2000" dirty="0">
                <a:solidFill>
                  <a:srgbClr val="4D4D4D"/>
                </a:solidFill>
                <a:latin typeface="-apple-system"/>
              </a:rPr>
              <a:t>2. </a:t>
            </a:r>
            <a:r>
              <a:rPr lang="zh-CN" altLang="en-US" sz="2000" dirty="0">
                <a:solidFill>
                  <a:srgbClr val="4D4D4D"/>
                </a:solidFill>
                <a:latin typeface="-apple-system"/>
              </a:rPr>
              <a:t>相对于对单支股票进行回归，准多元配对交易可以包含更多股票信息，并降低由于单支股票价格异常波动产生错误触发信号的风险。</a:t>
            </a:r>
            <a:endParaRPr lang="en-US" altLang="zh-CN" sz="2000" dirty="0">
              <a:solidFill>
                <a:srgbClr val="4D4D4D"/>
              </a:solidFill>
              <a:latin typeface="-apple-system"/>
            </a:endParaRPr>
          </a:p>
          <a:p>
            <a:r>
              <a:rPr lang="en-US" altLang="zh-CN" sz="2000" dirty="0">
                <a:solidFill>
                  <a:srgbClr val="4D4D4D"/>
                </a:solidFill>
                <a:latin typeface="-apple-system"/>
              </a:rPr>
              <a:t>3. </a:t>
            </a:r>
            <a:r>
              <a:rPr lang="zh-CN" altLang="en-US" sz="2000" dirty="0">
                <a:solidFill>
                  <a:srgbClr val="4D4D4D"/>
                </a:solidFill>
                <a:latin typeface="-apple-system"/>
              </a:rPr>
              <a:t>在交易期内具有稳定数量的配对股票交易</a:t>
            </a:r>
            <a:endParaRPr lang="en-US" altLang="zh-CN" sz="2000" dirty="0">
              <a:solidFill>
                <a:srgbClr val="4D4D4D"/>
              </a:solidFill>
              <a:latin typeface="-apple-system"/>
            </a:endParaRPr>
          </a:p>
          <a:p>
            <a:r>
              <a:rPr lang="zh-CN" altLang="en-US" sz="2000" dirty="0">
                <a:solidFill>
                  <a:srgbClr val="4D4D4D"/>
                </a:solidFill>
                <a:latin typeface="-apple-system"/>
              </a:rPr>
              <a:t>缺点：高</a:t>
            </a:r>
            <a:r>
              <a:rPr lang="en-US" altLang="zh-CN" sz="2000" b="0" i="0" dirty="0">
                <a:solidFill>
                  <a:srgbClr val="4D4D4D"/>
                </a:solidFill>
                <a:effectLst/>
                <a:latin typeface="-apple-system"/>
              </a:rPr>
              <a:t>Pearson</a:t>
            </a:r>
            <a:r>
              <a:rPr lang="zh-CN" altLang="en-US" sz="2000" b="0" i="0" dirty="0">
                <a:solidFill>
                  <a:srgbClr val="4D4D4D"/>
                </a:solidFill>
                <a:effectLst/>
                <a:latin typeface="-apple-system"/>
              </a:rPr>
              <a:t>相关系数并不意味着具有协整关系。</a:t>
            </a:r>
            <a:endParaRPr lang="en-US" altLang="zh-CN" sz="2000" dirty="0">
              <a:solidFill>
                <a:srgbClr val="4D4D4D"/>
              </a:solidFill>
              <a:latin typeface="-apple-system"/>
            </a:endParaRPr>
          </a:p>
        </p:txBody>
      </p:sp>
      <p:sp>
        <p:nvSpPr>
          <p:cNvPr id="17" name="文本框 16">
            <a:extLst>
              <a:ext uri="{FF2B5EF4-FFF2-40B4-BE49-F238E27FC236}">
                <a16:creationId xmlns:a16="http://schemas.microsoft.com/office/drawing/2014/main" xmlns="" id="{248DB6D4-762E-4AA2-9C6E-88E2721EA8F5}"/>
              </a:ext>
            </a:extLst>
          </p:cNvPr>
          <p:cNvSpPr txBox="1"/>
          <p:nvPr/>
        </p:nvSpPr>
        <p:spPr>
          <a:xfrm>
            <a:off x="884460" y="2881128"/>
            <a:ext cx="1076714" cy="400110"/>
          </a:xfrm>
          <a:prstGeom prst="rect">
            <a:avLst/>
          </a:prstGeom>
          <a:solidFill>
            <a:srgbClr val="9C0308"/>
          </a:solidFill>
        </p:spPr>
        <p:txBody>
          <a:bodyPr wrap="square" rtlCol="0">
            <a:spAutoFit/>
          </a:bodyPr>
          <a:lstStyle/>
          <a:p>
            <a:pPr algn="ctr"/>
            <a:r>
              <a:rPr lang="zh-CN" altLang="en-US" sz="2000" b="1" dirty="0">
                <a:solidFill>
                  <a:schemeClr val="bg1"/>
                </a:solidFill>
              </a:rPr>
              <a:t>优缺点</a:t>
            </a:r>
          </a:p>
        </p:txBody>
      </p:sp>
      <p:pic>
        <p:nvPicPr>
          <p:cNvPr id="6" name="图片 5">
            <a:extLst>
              <a:ext uri="{FF2B5EF4-FFF2-40B4-BE49-F238E27FC236}">
                <a16:creationId xmlns:a16="http://schemas.microsoft.com/office/drawing/2014/main" xmlns="" id="{C85DAA9C-1EDB-40E2-960A-13B967366009}"/>
              </a:ext>
            </a:extLst>
          </p:cNvPr>
          <p:cNvPicPr>
            <a:picLocks noChangeAspect="1"/>
          </p:cNvPicPr>
          <p:nvPr/>
        </p:nvPicPr>
        <p:blipFill>
          <a:blip r:embed="rId2"/>
          <a:stretch>
            <a:fillRect/>
          </a:stretch>
        </p:blipFill>
        <p:spPr>
          <a:xfrm>
            <a:off x="2505030" y="2531592"/>
            <a:ext cx="4053168" cy="693030"/>
          </a:xfrm>
          <a:prstGeom prst="rect">
            <a:avLst/>
          </a:prstGeom>
        </p:spPr>
      </p:pic>
      <p:sp>
        <p:nvSpPr>
          <p:cNvPr id="7" name="文本框 6">
            <a:extLst>
              <a:ext uri="{FF2B5EF4-FFF2-40B4-BE49-F238E27FC236}">
                <a16:creationId xmlns:a16="http://schemas.microsoft.com/office/drawing/2014/main" xmlns="" id="{044F2514-D389-462E-B18B-D8AD5945B8DF}"/>
              </a:ext>
            </a:extLst>
          </p:cNvPr>
          <p:cNvSpPr txBox="1"/>
          <p:nvPr/>
        </p:nvSpPr>
        <p:spPr>
          <a:xfrm>
            <a:off x="6455497" y="2632201"/>
            <a:ext cx="4455173" cy="523220"/>
          </a:xfrm>
          <a:prstGeom prst="rect">
            <a:avLst/>
          </a:prstGeom>
          <a:noFill/>
        </p:spPr>
        <p:txBody>
          <a:bodyPr wrap="square">
            <a:spAutoFit/>
          </a:bodyPr>
          <a:lstStyle/>
          <a:p>
            <a:r>
              <a:rPr lang="en-US" altLang="zh-CN" sz="1400" dirty="0">
                <a:solidFill>
                  <a:srgbClr val="4D4D4D"/>
                </a:solidFill>
                <a:latin typeface="-apple-system"/>
              </a:rPr>
              <a:t>β:</a:t>
            </a:r>
            <a:r>
              <a:rPr lang="zh-CN" altLang="en-US" sz="1400" dirty="0">
                <a:solidFill>
                  <a:srgbClr val="4D4D4D"/>
                </a:solidFill>
                <a:latin typeface="-apple-system"/>
              </a:rPr>
              <a:t>可以是股票</a:t>
            </a:r>
            <a:r>
              <a:rPr lang="en-US" altLang="zh-CN" sz="1400" dirty="0" err="1">
                <a:solidFill>
                  <a:srgbClr val="4D4D4D"/>
                </a:solidFill>
                <a:latin typeface="-apple-system"/>
              </a:rPr>
              <a:t>i</a:t>
            </a:r>
            <a:r>
              <a:rPr lang="zh-CN" altLang="en-US" sz="1400" dirty="0">
                <a:solidFill>
                  <a:srgbClr val="4D4D4D"/>
                </a:solidFill>
                <a:latin typeface="-apple-system"/>
              </a:rPr>
              <a:t>对另一支股票回归的系数，也可以是股票</a:t>
            </a:r>
            <a:r>
              <a:rPr lang="en-US" altLang="zh-CN" sz="1400" dirty="0" err="1">
                <a:solidFill>
                  <a:srgbClr val="4D4D4D"/>
                </a:solidFill>
                <a:latin typeface="-apple-system"/>
              </a:rPr>
              <a:t>i</a:t>
            </a:r>
            <a:r>
              <a:rPr lang="zh-CN" altLang="en-US" sz="1400" dirty="0">
                <a:solidFill>
                  <a:srgbClr val="4D4D4D"/>
                </a:solidFill>
                <a:latin typeface="-apple-system"/>
              </a:rPr>
              <a:t>对剩余股票等权组成的</a:t>
            </a:r>
            <a:r>
              <a:rPr lang="en-US" altLang="zh-CN" sz="1400" dirty="0">
                <a:solidFill>
                  <a:srgbClr val="4D4D4D"/>
                </a:solidFill>
                <a:latin typeface="-apple-system"/>
              </a:rPr>
              <a:t>portfolio</a:t>
            </a:r>
            <a:r>
              <a:rPr lang="zh-CN" altLang="en-US" sz="1400" dirty="0">
                <a:solidFill>
                  <a:srgbClr val="4D4D4D"/>
                </a:solidFill>
                <a:latin typeface="-apple-system"/>
              </a:rPr>
              <a:t>回归的系数</a:t>
            </a:r>
            <a:endParaRPr lang="en-US" altLang="zh-CN" sz="1400" dirty="0">
              <a:solidFill>
                <a:srgbClr val="4D4D4D"/>
              </a:solidFill>
              <a:latin typeface="-apple-system"/>
            </a:endParaRPr>
          </a:p>
        </p:txBody>
      </p:sp>
      <p:pic>
        <p:nvPicPr>
          <p:cNvPr id="8" name="图片 7">
            <a:extLst>
              <a:ext uri="{FF2B5EF4-FFF2-40B4-BE49-F238E27FC236}">
                <a16:creationId xmlns:a16="http://schemas.microsoft.com/office/drawing/2014/main" xmlns="" id="{4FF4C449-7BF8-4A6B-A979-0E1603EBFE1D}"/>
              </a:ext>
            </a:extLst>
          </p:cNvPr>
          <p:cNvPicPr>
            <a:picLocks noChangeAspect="1"/>
          </p:cNvPicPr>
          <p:nvPr/>
        </p:nvPicPr>
        <p:blipFill>
          <a:blip r:embed="rId3"/>
          <a:stretch>
            <a:fillRect/>
          </a:stretch>
        </p:blipFill>
        <p:spPr>
          <a:xfrm>
            <a:off x="7465102" y="5546361"/>
            <a:ext cx="3756118" cy="394215"/>
          </a:xfrm>
          <a:prstGeom prst="rect">
            <a:avLst/>
          </a:prstGeom>
        </p:spPr>
      </p:pic>
    </p:spTree>
    <p:extLst>
      <p:ext uri="{BB962C8B-B14F-4D97-AF65-F5344CB8AC3E}">
        <p14:creationId xmlns:p14="http://schemas.microsoft.com/office/powerpoint/2010/main" val="1687692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37196" y="2083687"/>
            <a:ext cx="4453984"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距离法</a:t>
            </a:r>
            <a:endParaRPr lang="zh-CN" altLang="en-US" sz="2000" b="1" dirty="0">
              <a:solidFill>
                <a:srgbClr val="972022"/>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337196" y="3019084"/>
            <a:ext cx="4453984" cy="400110"/>
          </a:xfrm>
          <a:prstGeom prst="rect">
            <a:avLst/>
          </a:prstGeom>
          <a:noFill/>
        </p:spPr>
        <p:txBody>
          <a:bodyPr wrap="square" rtlCol="0">
            <a:spAutoFit/>
          </a:bodyPr>
          <a:lstStyle/>
          <a:p>
            <a:r>
              <a:rPr lang="zh-CN" altLang="en-US" sz="2000" b="1" dirty="0">
                <a:solidFill>
                  <a:srgbClr val="972022"/>
                </a:solidFill>
                <a:latin typeface="微软雅黑" panose="020B0503020204020204" pitchFamily="34" charset="-122"/>
                <a:ea typeface="微软雅黑" panose="020B0503020204020204" pitchFamily="34" charset="-122"/>
              </a:rPr>
              <a:t>协整法</a:t>
            </a:r>
          </a:p>
        </p:txBody>
      </p:sp>
      <p:sp>
        <p:nvSpPr>
          <p:cNvPr id="7" name="文本框 6"/>
          <p:cNvSpPr txBox="1"/>
          <p:nvPr/>
        </p:nvSpPr>
        <p:spPr>
          <a:xfrm>
            <a:off x="4337196" y="4039545"/>
            <a:ext cx="4375830"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时间序列法</a:t>
            </a:r>
          </a:p>
        </p:txBody>
      </p:sp>
      <p:sp>
        <p:nvSpPr>
          <p:cNvPr id="8" name="文本框 7"/>
          <p:cNvSpPr txBox="1"/>
          <p:nvPr/>
        </p:nvSpPr>
        <p:spPr>
          <a:xfrm>
            <a:off x="4337196" y="5017474"/>
            <a:ext cx="4721270"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随机控制法</a:t>
            </a:r>
          </a:p>
        </p:txBody>
      </p:sp>
      <p:sp>
        <p:nvSpPr>
          <p:cNvPr id="4" name="标题 3"/>
          <p:cNvSpPr>
            <a:spLocks noGrp="1"/>
          </p:cNvSpPr>
          <p:nvPr>
            <p:ph type="title"/>
          </p:nvPr>
        </p:nvSpPr>
        <p:spPr/>
        <p:txBody>
          <a:bodyPr/>
          <a:lstStyle/>
          <a:p>
            <a:r>
              <a:rPr lang="zh-CN" altLang="en-US" dirty="0"/>
              <a:t>统计套利</a:t>
            </a:r>
          </a:p>
        </p:txBody>
      </p:sp>
      <p:sp>
        <p:nvSpPr>
          <p:cNvPr id="13" name="灯片编号占位符 3"/>
          <p:cNvSpPr>
            <a:spLocks noGrp="1"/>
          </p:cNvSpPr>
          <p:nvPr>
            <p:ph type="sldNum" sz="quarter" idx="12"/>
          </p:nvPr>
        </p:nvSpPr>
        <p:spPr/>
        <p:txBody>
          <a:bodyPr/>
          <a:lstStyle/>
          <a:p>
            <a:fld id="{1827CD8D-0C45-4313-8514-3276C2338651}" type="slidenum">
              <a:rPr lang="zh-CN" altLang="en-US" smtClean="0"/>
              <a:pPr/>
              <a:t>7</a:t>
            </a:fld>
            <a:endParaRPr lang="zh-CN" altLang="en-US" dirty="0"/>
          </a:p>
        </p:txBody>
      </p:sp>
    </p:spTree>
    <p:extLst>
      <p:ext uri="{BB962C8B-B14F-4D97-AF65-F5344CB8AC3E}">
        <p14:creationId xmlns:p14="http://schemas.microsoft.com/office/powerpoint/2010/main" val="378490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1" dirty="0"/>
              <a:t>配对交易</a:t>
            </a:r>
          </a:p>
        </p:txBody>
      </p:sp>
      <p:sp>
        <p:nvSpPr>
          <p:cNvPr id="3" name="灯片编号占位符 2"/>
          <p:cNvSpPr>
            <a:spLocks noGrp="1"/>
          </p:cNvSpPr>
          <p:nvPr>
            <p:ph type="sldNum" sz="quarter" idx="12"/>
          </p:nvPr>
        </p:nvSpPr>
        <p:spPr/>
        <p:txBody>
          <a:bodyPr/>
          <a:lstStyle/>
          <a:p>
            <a:fld id="{1827CD8D-0C45-4313-8514-3276C2338651}" type="slidenum">
              <a:rPr lang="zh-CN" altLang="en-US" smtClean="0"/>
              <a:pPr/>
              <a:t>8</a:t>
            </a:fld>
            <a:endParaRPr lang="zh-CN" altLang="en-US" dirty="0"/>
          </a:p>
        </p:txBody>
      </p:sp>
      <p:sp>
        <p:nvSpPr>
          <p:cNvPr id="5" name="矩形: 圆角 7"/>
          <p:cNvSpPr/>
          <p:nvPr/>
        </p:nvSpPr>
        <p:spPr>
          <a:xfrm>
            <a:off x="3716989" y="2051915"/>
            <a:ext cx="546410" cy="512957"/>
          </a:xfrm>
          <a:prstGeom prst="roundRect">
            <a:avLst/>
          </a:prstGeom>
          <a:solidFill>
            <a:srgbClr val="9C03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1</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408364" y="2564872"/>
            <a:ext cx="3624146" cy="0"/>
          </a:xfrm>
          <a:prstGeom prst="line">
            <a:avLst/>
          </a:prstGeom>
          <a:ln w="12700"/>
          <a:effectLst/>
        </p:spPr>
        <p:style>
          <a:lnRef idx="1">
            <a:schemeClr val="dk1"/>
          </a:lnRef>
          <a:fillRef idx="0">
            <a:schemeClr val="dk1"/>
          </a:fillRef>
          <a:effectRef idx="0">
            <a:schemeClr val="dk1"/>
          </a:effectRef>
          <a:fontRef idx="minor">
            <a:schemeClr val="tx1"/>
          </a:fontRef>
        </p:style>
      </p:cxnSp>
      <p:sp>
        <p:nvSpPr>
          <p:cNvPr id="7" name="矩形: 圆角 18"/>
          <p:cNvSpPr/>
          <p:nvPr/>
        </p:nvSpPr>
        <p:spPr>
          <a:xfrm>
            <a:off x="3716990" y="2938634"/>
            <a:ext cx="546410" cy="512957"/>
          </a:xfrm>
          <a:prstGeom prst="roundRect">
            <a:avLst/>
          </a:prstGeom>
          <a:solidFill>
            <a:srgbClr val="9C03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2</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4408365" y="3451591"/>
            <a:ext cx="3624146" cy="0"/>
          </a:xfrm>
          <a:prstGeom prst="line">
            <a:avLst/>
          </a:prstGeom>
          <a:ln w="12700"/>
          <a:effectLst/>
        </p:spPr>
        <p:style>
          <a:lnRef idx="1">
            <a:schemeClr val="dk1"/>
          </a:lnRef>
          <a:fillRef idx="0">
            <a:schemeClr val="dk1"/>
          </a:fillRef>
          <a:effectRef idx="0">
            <a:schemeClr val="dk1"/>
          </a:effectRef>
          <a:fontRef idx="minor">
            <a:schemeClr val="tx1"/>
          </a:fontRef>
        </p:style>
      </p:cxnSp>
      <p:sp>
        <p:nvSpPr>
          <p:cNvPr id="9" name="矩形: 圆角 20"/>
          <p:cNvSpPr/>
          <p:nvPr/>
        </p:nvSpPr>
        <p:spPr>
          <a:xfrm>
            <a:off x="3716990" y="3966208"/>
            <a:ext cx="546410" cy="512957"/>
          </a:xfrm>
          <a:prstGeom prst="roundRect">
            <a:avLst/>
          </a:prstGeom>
          <a:solidFill>
            <a:srgbClr val="9C03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3</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4408365" y="4459895"/>
            <a:ext cx="3624146" cy="0"/>
          </a:xfrm>
          <a:prstGeom prst="line">
            <a:avLst/>
          </a:prstGeom>
          <a:ln w="12700"/>
          <a:effectLst/>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4337196" y="2083687"/>
            <a:ext cx="4453984" cy="400110"/>
          </a:xfrm>
          <a:prstGeom prst="rect">
            <a:avLst/>
          </a:prstGeom>
          <a:noFill/>
        </p:spPr>
        <p:txBody>
          <a:bodyPr wrap="square" rtlCol="0">
            <a:spAutoFit/>
          </a:bodyPr>
          <a:lstStyle/>
          <a:p>
            <a:r>
              <a:rPr lang="zh-CN" altLang="en-US" sz="2000" b="1" dirty="0">
                <a:solidFill>
                  <a:srgbClr val="972022"/>
                </a:solidFill>
                <a:latin typeface="微软雅黑" panose="020B0503020204020204" pitchFamily="34" charset="-122"/>
                <a:ea typeface="微软雅黑" panose="020B0503020204020204" pitchFamily="34" charset="-122"/>
              </a:rPr>
              <a:t>什么是配对交易？</a:t>
            </a:r>
          </a:p>
        </p:txBody>
      </p:sp>
      <p:sp>
        <p:nvSpPr>
          <p:cNvPr id="14" name="文本框 13"/>
          <p:cNvSpPr txBox="1"/>
          <p:nvPr/>
        </p:nvSpPr>
        <p:spPr>
          <a:xfrm>
            <a:off x="4337196" y="3029564"/>
            <a:ext cx="4453984"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单变量协整配对</a:t>
            </a:r>
          </a:p>
        </p:txBody>
      </p:sp>
      <p:sp>
        <p:nvSpPr>
          <p:cNvPr id="15" name="文本框 14"/>
          <p:cNvSpPr txBox="1"/>
          <p:nvPr/>
        </p:nvSpPr>
        <p:spPr>
          <a:xfrm>
            <a:off x="4337196" y="4041303"/>
            <a:ext cx="4453984" cy="400110"/>
          </a:xfrm>
          <a:prstGeom prst="rect">
            <a:avLst/>
          </a:prstGeom>
          <a:noFill/>
        </p:spPr>
        <p:txBody>
          <a:bodyPr wrap="square" rtlCol="0">
            <a:spAutoFit/>
          </a:bodyPr>
          <a:lstStyle/>
          <a:p>
            <a:r>
              <a:rPr lang="zh-CN" altLang="en-US" sz="2000" dirty="0">
                <a:solidFill>
                  <a:schemeClr val="bg1">
                    <a:lumMod val="65000"/>
                  </a:schemeClr>
                </a:solidFill>
                <a:latin typeface="微软雅黑" panose="020B0503020204020204" pitchFamily="34" charset="-122"/>
                <a:ea typeface="微软雅黑" panose="020B0503020204020204" pitchFamily="34" charset="-122"/>
              </a:rPr>
              <a:t>单变量配对交易实例</a:t>
            </a:r>
          </a:p>
        </p:txBody>
      </p:sp>
    </p:spTree>
    <p:extLst>
      <p:ext uri="{BB962C8B-B14F-4D97-AF65-F5344CB8AC3E}">
        <p14:creationId xmlns:p14="http://schemas.microsoft.com/office/powerpoint/2010/main" val="158893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38712" y="1283667"/>
            <a:ext cx="11335127" cy="1569660"/>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t>通过跟踪</a:t>
            </a:r>
            <a:r>
              <a:rPr lang="zh-CN" altLang="en-US" sz="1600" dirty="0">
                <a:ln>
                  <a:solidFill>
                    <a:srgbClr val="C00000"/>
                  </a:solidFill>
                </a:ln>
              </a:rPr>
              <a:t>在长期具有一定稳定关系</a:t>
            </a:r>
            <a:r>
              <a:rPr lang="zh-CN" altLang="en-US" sz="1600" dirty="0"/>
              <a:t>的两类资产，利用二者之间的异常偏离来</a:t>
            </a:r>
            <a:r>
              <a:rPr lang="zh-CN" altLang="en-US" sz="1600" dirty="0">
                <a:ln>
                  <a:solidFill>
                    <a:srgbClr val="C00000"/>
                  </a:solidFill>
                </a:ln>
              </a:rPr>
              <a:t>做多或做空价差</a:t>
            </a:r>
            <a:r>
              <a:rPr lang="zh-CN" altLang="en-US" sz="1600" dirty="0"/>
              <a:t>：分别持有被高估资产的空头和被低估资产的多头（相当于两种资产通过多空仓形成一个新资产），当短期异常偏离再度恢复到长期均衡时，平仓获利</a:t>
            </a:r>
            <a:endParaRPr lang="en-US" altLang="zh-CN" sz="1600" dirty="0"/>
          </a:p>
          <a:p>
            <a:pPr marL="285750" indent="-285750">
              <a:lnSpc>
                <a:spcPct val="150000"/>
              </a:lnSpc>
              <a:buFont typeface="Arial" panose="020B0604020202020204" pitchFamily="34" charset="0"/>
              <a:buChar char="•"/>
            </a:pPr>
            <a:r>
              <a:rPr lang="zh-CN" altLang="en-US" sz="1600" dirty="0"/>
              <a:t>“长期均衡稳定关系”：由协整检验判定</a:t>
            </a:r>
            <a:endParaRPr lang="en-US" altLang="zh-CN" sz="1600" dirty="0"/>
          </a:p>
          <a:p>
            <a:pPr marL="285750" indent="-285750">
              <a:lnSpc>
                <a:spcPct val="150000"/>
              </a:lnSpc>
              <a:buFont typeface="Arial" panose="020B0604020202020204" pitchFamily="34" charset="0"/>
              <a:buChar char="•"/>
            </a:pPr>
            <a:r>
              <a:rPr lang="zh-CN" altLang="en-US" sz="1600" dirty="0"/>
              <a:t>资产：股票或期货</a:t>
            </a:r>
            <a:endParaRPr lang="en-US" altLang="zh-CN" sz="1600" dirty="0"/>
          </a:p>
        </p:txBody>
      </p:sp>
      <p:sp>
        <p:nvSpPr>
          <p:cNvPr id="11" name="标题 10"/>
          <p:cNvSpPr>
            <a:spLocks noGrp="1"/>
          </p:cNvSpPr>
          <p:nvPr>
            <p:ph type="title"/>
          </p:nvPr>
        </p:nvSpPr>
        <p:spPr>
          <a:xfrm>
            <a:off x="505970" y="0"/>
            <a:ext cx="10338100" cy="1072212"/>
          </a:xfrm>
        </p:spPr>
        <p:txBody>
          <a:bodyPr>
            <a:normAutofit/>
          </a:bodyPr>
          <a:lstStyle/>
          <a:p>
            <a:r>
              <a:rPr lang="zh-CN" altLang="en-US" sz="2400" dirty="0"/>
              <a:t>什么是配对交易</a:t>
            </a:r>
          </a:p>
        </p:txBody>
      </p:sp>
      <p:sp>
        <p:nvSpPr>
          <p:cNvPr id="20" name="文本框 19"/>
          <p:cNvSpPr txBox="1"/>
          <p:nvPr/>
        </p:nvSpPr>
        <p:spPr>
          <a:xfrm>
            <a:off x="346101" y="924253"/>
            <a:ext cx="1076714" cy="369332"/>
          </a:xfrm>
          <a:prstGeom prst="rect">
            <a:avLst/>
          </a:prstGeom>
          <a:solidFill>
            <a:srgbClr val="9C0308"/>
          </a:solidFill>
        </p:spPr>
        <p:txBody>
          <a:bodyPr wrap="square" rtlCol="0">
            <a:spAutoFit/>
          </a:bodyPr>
          <a:lstStyle/>
          <a:p>
            <a:pPr algn="ctr"/>
            <a:r>
              <a:rPr lang="zh-CN" altLang="en-US" dirty="0">
                <a:solidFill>
                  <a:schemeClr val="bg1"/>
                </a:solidFill>
              </a:rPr>
              <a:t>概  述</a:t>
            </a:r>
          </a:p>
        </p:txBody>
      </p:sp>
      <p:sp>
        <p:nvSpPr>
          <p:cNvPr id="15" name="文本框 14"/>
          <p:cNvSpPr txBox="1"/>
          <p:nvPr/>
        </p:nvSpPr>
        <p:spPr>
          <a:xfrm>
            <a:off x="338712" y="3384192"/>
            <a:ext cx="11327738" cy="830997"/>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t>对冲单个资产风险</a:t>
            </a:r>
            <a:endParaRPr lang="en-US" altLang="zh-CN" sz="1600" dirty="0"/>
          </a:p>
          <a:p>
            <a:pPr marL="285750" indent="-285750">
              <a:lnSpc>
                <a:spcPct val="150000"/>
              </a:lnSpc>
              <a:buFont typeface="Arial" panose="020B0604020202020204" pitchFamily="34" charset="0"/>
              <a:buChar char="•"/>
            </a:pPr>
            <a:r>
              <a:rPr lang="zh-CN" altLang="en-US" sz="1600" dirty="0"/>
              <a:t>降低对市场趋势主观判断的依赖</a:t>
            </a:r>
            <a:endParaRPr lang="en-US" altLang="zh-CN" sz="1600" dirty="0"/>
          </a:p>
        </p:txBody>
      </p:sp>
      <p:sp>
        <p:nvSpPr>
          <p:cNvPr id="16" name="文本框 15"/>
          <p:cNvSpPr txBox="1"/>
          <p:nvPr/>
        </p:nvSpPr>
        <p:spPr>
          <a:xfrm>
            <a:off x="338712" y="3014860"/>
            <a:ext cx="1076714" cy="369332"/>
          </a:xfrm>
          <a:prstGeom prst="rect">
            <a:avLst/>
          </a:prstGeom>
          <a:solidFill>
            <a:srgbClr val="9C0308"/>
          </a:solidFill>
        </p:spPr>
        <p:txBody>
          <a:bodyPr wrap="square" rtlCol="0">
            <a:spAutoFit/>
          </a:bodyPr>
          <a:lstStyle/>
          <a:p>
            <a:pPr algn="ctr"/>
            <a:r>
              <a:rPr lang="zh-CN" altLang="en-US" dirty="0">
                <a:solidFill>
                  <a:schemeClr val="bg1"/>
                </a:solidFill>
              </a:rPr>
              <a:t>意  义</a:t>
            </a:r>
          </a:p>
        </p:txBody>
      </p:sp>
      <p:sp>
        <p:nvSpPr>
          <p:cNvPr id="7" name="文本框 6"/>
          <p:cNvSpPr txBox="1"/>
          <p:nvPr/>
        </p:nvSpPr>
        <p:spPr>
          <a:xfrm>
            <a:off x="346101" y="4748113"/>
            <a:ext cx="11327738" cy="1200329"/>
          </a:xfrm>
          <a:prstGeom prst="rect">
            <a:avLst/>
          </a:prstGeom>
          <a:noFill/>
          <a:ln w="19050">
            <a:solidFill>
              <a:srgbClr val="972022"/>
            </a:solidFill>
            <a:prstDash val="sysDash"/>
          </a:ln>
        </p:spPr>
        <p:txBody>
          <a:bodyPr wrap="square" rtlCol="0">
            <a:spAutoFit/>
          </a:bodyPr>
          <a:lstStyle/>
          <a:p>
            <a:pPr marL="285750" indent="-285750">
              <a:lnSpc>
                <a:spcPct val="150000"/>
              </a:lnSpc>
              <a:buFont typeface="Arial" panose="020B0604020202020204" pitchFamily="34" charset="0"/>
              <a:buChar char="•"/>
            </a:pPr>
            <a:r>
              <a:rPr lang="zh-CN" altLang="en-US" sz="1600" dirty="0">
                <a:ln>
                  <a:solidFill>
                    <a:srgbClr val="C00000"/>
                  </a:solidFill>
                </a:ln>
              </a:rPr>
              <a:t>统计显著 </a:t>
            </a:r>
            <a:r>
              <a:rPr lang="en-US" altLang="zh-CN" sz="1600" dirty="0">
                <a:ln>
                  <a:solidFill>
                    <a:srgbClr val="C00000"/>
                  </a:solidFill>
                </a:ln>
              </a:rPr>
              <a:t>or </a:t>
            </a:r>
            <a:r>
              <a:rPr lang="zh-CN" altLang="en-US" sz="1600" dirty="0">
                <a:ln>
                  <a:solidFill>
                    <a:srgbClr val="C00000"/>
                  </a:solidFill>
                </a:ln>
              </a:rPr>
              <a:t>经济显著</a:t>
            </a:r>
            <a:endParaRPr lang="en-US" altLang="zh-CN" sz="1600" dirty="0">
              <a:ln>
                <a:solidFill>
                  <a:srgbClr val="C00000"/>
                </a:solidFill>
              </a:ln>
            </a:endParaRPr>
          </a:p>
          <a:p>
            <a:pPr marL="285750" indent="-285750">
              <a:lnSpc>
                <a:spcPct val="150000"/>
              </a:lnSpc>
              <a:buFont typeface="Arial" panose="020B0604020202020204" pitchFamily="34" charset="0"/>
              <a:buChar char="•"/>
            </a:pPr>
            <a:r>
              <a:rPr lang="zh-CN" altLang="en-US" sz="1600" dirty="0"/>
              <a:t>历史数据得到的协整关系失效风险</a:t>
            </a:r>
            <a:endParaRPr lang="en-US" altLang="zh-CN" sz="1600" dirty="0"/>
          </a:p>
          <a:p>
            <a:pPr marL="285750" indent="-285750">
              <a:lnSpc>
                <a:spcPct val="150000"/>
              </a:lnSpc>
              <a:buFont typeface="Arial" panose="020B0604020202020204" pitchFamily="34" charset="0"/>
              <a:buChar char="•"/>
            </a:pPr>
            <a:r>
              <a:rPr lang="zh-CN" altLang="en-US" sz="1600" dirty="0"/>
              <a:t>依赖做空机制，我国工具有限</a:t>
            </a:r>
            <a:endParaRPr lang="en-US" altLang="zh-CN" sz="1600" dirty="0"/>
          </a:p>
        </p:txBody>
      </p:sp>
      <p:sp>
        <p:nvSpPr>
          <p:cNvPr id="8" name="文本框 7"/>
          <p:cNvSpPr txBox="1"/>
          <p:nvPr/>
        </p:nvSpPr>
        <p:spPr>
          <a:xfrm>
            <a:off x="346101" y="4378781"/>
            <a:ext cx="1076714" cy="369332"/>
          </a:xfrm>
          <a:prstGeom prst="rect">
            <a:avLst/>
          </a:prstGeom>
          <a:solidFill>
            <a:srgbClr val="9C0308"/>
          </a:solidFill>
        </p:spPr>
        <p:txBody>
          <a:bodyPr wrap="square" rtlCol="0">
            <a:spAutoFit/>
          </a:bodyPr>
          <a:lstStyle/>
          <a:p>
            <a:pPr algn="ctr"/>
            <a:r>
              <a:rPr lang="zh-CN" altLang="en-US" dirty="0">
                <a:solidFill>
                  <a:schemeClr val="bg1"/>
                </a:solidFill>
              </a:rPr>
              <a:t>局  限</a:t>
            </a:r>
          </a:p>
        </p:txBody>
      </p:sp>
      <p:sp>
        <p:nvSpPr>
          <p:cNvPr id="2" name="矩形 1"/>
          <p:cNvSpPr/>
          <p:nvPr/>
        </p:nvSpPr>
        <p:spPr>
          <a:xfrm>
            <a:off x="346101" y="6136406"/>
            <a:ext cx="10009479" cy="523220"/>
          </a:xfrm>
          <a:prstGeom prst="rect">
            <a:avLst/>
          </a:prstGeom>
          <a:solidFill>
            <a:schemeClr val="bg1">
              <a:lumMod val="75000"/>
            </a:schemeClr>
          </a:solidFill>
          <a:ln>
            <a:noFill/>
          </a:ln>
        </p:spPr>
        <p:txBody>
          <a:bodyPr wrap="square">
            <a:spAutoFit/>
          </a:bodyPr>
          <a:lstStyle/>
          <a:p>
            <a:r>
              <a:rPr lang="zh-CN" altLang="en-US" sz="1400" b="1" dirty="0">
                <a:solidFill>
                  <a:srgbClr val="000000"/>
                </a:solidFill>
                <a:latin typeface="CMR10"/>
              </a:rPr>
              <a:t>参考文献：</a:t>
            </a:r>
            <a:endParaRPr lang="en-US" altLang="zh-CN" sz="1400" b="1" dirty="0">
              <a:solidFill>
                <a:srgbClr val="000000"/>
              </a:solidFill>
              <a:latin typeface="CMR10"/>
            </a:endParaRPr>
          </a:p>
          <a:p>
            <a:r>
              <a:rPr lang="en-US" altLang="zh-CN" sz="1400" b="1" dirty="0" err="1">
                <a:solidFill>
                  <a:srgbClr val="000000"/>
                </a:solidFill>
                <a:latin typeface="CMR10"/>
              </a:rPr>
              <a:t>Vidyamurthy</a:t>
            </a:r>
            <a:r>
              <a:rPr lang="en-US" altLang="zh-CN" sz="1400" b="1" dirty="0">
                <a:solidFill>
                  <a:srgbClr val="000000"/>
                </a:solidFill>
                <a:latin typeface="CMR10"/>
              </a:rPr>
              <a:t>, G. (2004). </a:t>
            </a:r>
            <a:r>
              <a:rPr lang="en-US" altLang="zh-CN" sz="1400" b="1" i="1" dirty="0">
                <a:solidFill>
                  <a:srgbClr val="000000"/>
                </a:solidFill>
                <a:latin typeface="CMTI10"/>
              </a:rPr>
              <a:t>Pairs trading: Quantitative methods and analysis</a:t>
            </a:r>
            <a:r>
              <a:rPr lang="en-US" altLang="zh-CN" sz="1400" b="1" dirty="0">
                <a:solidFill>
                  <a:srgbClr val="000000"/>
                </a:solidFill>
                <a:latin typeface="CMR10"/>
              </a:rPr>
              <a:t>. John Wiley &amp; Sons, Hoboken, N.J. </a:t>
            </a:r>
            <a:endParaRPr lang="zh-CN" altLang="en-US" sz="1400" b="1" dirty="0"/>
          </a:p>
        </p:txBody>
      </p:sp>
    </p:spTree>
    <p:extLst>
      <p:ext uri="{BB962C8B-B14F-4D97-AF65-F5344CB8AC3E}">
        <p14:creationId xmlns:p14="http://schemas.microsoft.com/office/powerpoint/2010/main" val="33222592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3212</TotalTime>
  <Words>4452</Words>
  <Application>Microsoft Office PowerPoint</Application>
  <PresentationFormat>宽屏</PresentationFormat>
  <Paragraphs>580</Paragraphs>
  <Slides>43</Slides>
  <Notes>35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43</vt:i4>
      </vt:variant>
    </vt:vector>
  </HeadingPairs>
  <TitlesOfParts>
    <vt:vector size="61" baseType="lpstr">
      <vt:lpstr>-apple-system</vt:lpstr>
      <vt:lpstr>Arial Unicode MS</vt:lpstr>
      <vt:lpstr>CMBX12</vt:lpstr>
      <vt:lpstr>CMR10</vt:lpstr>
      <vt:lpstr>CMTI10</vt:lpstr>
      <vt:lpstr>var(--jp-code-font-family)</vt:lpstr>
      <vt:lpstr>等线</vt:lpstr>
      <vt:lpstr>黑体</vt:lpstr>
      <vt:lpstr>宋体</vt:lpstr>
      <vt:lpstr>微软雅黑</vt:lpstr>
      <vt:lpstr>Arial</vt:lpstr>
      <vt:lpstr>Calibri</vt:lpstr>
      <vt:lpstr>Calibri Light</vt:lpstr>
      <vt:lpstr>Cambria Math</vt:lpstr>
      <vt:lpstr>Times New Roman</vt:lpstr>
      <vt:lpstr>Office 主题</vt:lpstr>
      <vt:lpstr>Equation</vt:lpstr>
      <vt:lpstr>MathType 5.0 Equation</vt:lpstr>
      <vt:lpstr>PowerPoint 演示文稿</vt:lpstr>
      <vt:lpstr>统计套利</vt:lpstr>
      <vt:lpstr>距离法</vt:lpstr>
      <vt:lpstr>The baseline approach - Gatev, Goetzmann and Rouwenhorst </vt:lpstr>
      <vt:lpstr>Improvements - Do and Faff </vt:lpstr>
      <vt:lpstr>From SSD to Pearson correlation</vt:lpstr>
      <vt:lpstr>统计套利</vt:lpstr>
      <vt:lpstr>配对交易</vt:lpstr>
      <vt:lpstr>什么是配对交易</vt:lpstr>
      <vt:lpstr>什么是配对交易</vt:lpstr>
      <vt:lpstr>什么是配对交易</vt:lpstr>
      <vt:lpstr>单变量协整配对</vt:lpstr>
      <vt:lpstr>单变量协整配对</vt:lpstr>
      <vt:lpstr>单变量协整配对</vt:lpstr>
      <vt:lpstr>单变量协整配对</vt:lpstr>
      <vt:lpstr>单变量协整配对</vt:lpstr>
      <vt:lpstr>单变量协整配对</vt:lpstr>
      <vt:lpstr>单变量协整配对</vt:lpstr>
      <vt:lpstr>单变量配对交易实例</vt:lpstr>
      <vt:lpstr>单变量配对交易实例</vt:lpstr>
      <vt:lpstr>统计套利</vt:lpstr>
      <vt:lpstr>时间序列方法下的配对交易</vt:lpstr>
      <vt:lpstr>价差套利中的随机过程</vt:lpstr>
      <vt:lpstr>价差套利中的随机过程</vt:lpstr>
      <vt:lpstr>价差套利中的随机过程</vt:lpstr>
      <vt:lpstr>价差套利中的随机过程</vt:lpstr>
      <vt:lpstr>价差套利中的随机过程</vt:lpstr>
      <vt:lpstr>价差套利中的随机过程</vt:lpstr>
      <vt:lpstr>价差套利中的随机过程</vt:lpstr>
      <vt:lpstr>价差套利中的随机过程</vt:lpstr>
      <vt:lpstr>统计套利</vt:lpstr>
      <vt:lpstr>什么是随机控制?</vt:lpstr>
      <vt:lpstr>统计套利中的随机控制</vt:lpstr>
      <vt:lpstr>统计套利中的随机控制</vt:lpstr>
      <vt:lpstr>统计套利中的随机控制</vt:lpstr>
      <vt:lpstr>统计套利中的随机控制</vt:lpstr>
      <vt:lpstr>统计套利中的随机控制</vt:lpstr>
      <vt:lpstr>统计套利中的随机控制</vt:lpstr>
      <vt:lpstr>随机控制法的优缺点</vt:lpstr>
      <vt:lpstr>附：其他统计套利方法</vt:lpstr>
      <vt:lpstr>附：其他统计套利方法</vt:lpstr>
      <vt:lpstr>附：其他统计套利方法</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renyanjia</dc:creator>
  <cp:lastModifiedBy>孙博</cp:lastModifiedBy>
  <cp:revision>418</cp:revision>
  <dcterms:created xsi:type="dcterms:W3CDTF">2016-03-04T04:52:50Z</dcterms:created>
  <dcterms:modified xsi:type="dcterms:W3CDTF">2020-10-26T12:31:04Z</dcterms:modified>
</cp:coreProperties>
</file>