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8B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858" y="-9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3649448" y="14884001"/>
            <a:ext cx="22976317" cy="10264140"/>
          </a:xfrm>
          <a:solidFill>
            <a:srgbClr val="FFFFFF"/>
          </a:solidFill>
          <a:ln w="38100">
            <a:solidFill>
              <a:srgbClr val="404040"/>
            </a:solidFill>
          </a:ln>
        </p:spPr>
        <p:txBody>
          <a:bodyPr lIns="274320" rIns="274320" anchor="ctr" anchorCtr="1">
            <a:normAutofit/>
          </a:bodyPr>
          <a:lstStyle>
            <a:lvl1pPr algn="ctr">
              <a:defRPr sz="11588">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6692718" y="27142948"/>
            <a:ext cx="16889784" cy="7732117"/>
          </a:xfrm>
          <a:noFill/>
        </p:spPr>
        <p:txBody>
          <a:bodyPr>
            <a:normAutofit/>
          </a:bodyPr>
          <a:lstStyle>
            <a:lvl1pPr marL="0" indent="0" algn="ctr">
              <a:buNone/>
              <a:defRPr sz="6291">
                <a:solidFill>
                  <a:schemeClr val="tx1">
                    <a:lumMod val="75000"/>
                    <a:lumOff val="25000"/>
                  </a:schemeClr>
                </a:solidFill>
              </a:defRPr>
            </a:lvl1pPr>
            <a:lvl2pPr marL="1513743" indent="0" algn="ctr">
              <a:buNone/>
              <a:defRPr sz="6291"/>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71AA47F-9688-4D27-A72E-AA75FA3457A4}"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56B05C-F8F4-4EBA-ABB7-83A9AB0FAD5C}" type="slidenum">
              <a:rPr lang="en-IN" smtClean="0"/>
              <a:t>‹#›</a:t>
            </a:fld>
            <a:endParaRPr lang="en-IN"/>
          </a:p>
        </p:txBody>
      </p:sp>
    </p:spTree>
    <p:extLst>
      <p:ext uri="{BB962C8B-B14F-4D97-AF65-F5344CB8AC3E}">
        <p14:creationId xmlns:p14="http://schemas.microsoft.com/office/powerpoint/2010/main" val="9847858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AA47F-9688-4D27-A72E-AA75FA3457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6B05C-F8F4-4EBA-ABB7-83A9AB0FAD5C}" type="slidenum">
              <a:rPr lang="en-IN" smtClean="0"/>
              <a:t>‹#›</a:t>
            </a:fld>
            <a:endParaRPr lang="en-IN"/>
          </a:p>
        </p:txBody>
      </p:sp>
    </p:spTree>
    <p:extLst>
      <p:ext uri="{BB962C8B-B14F-4D97-AF65-F5344CB8AC3E}">
        <p14:creationId xmlns:p14="http://schemas.microsoft.com/office/powerpoint/2010/main" val="233914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487435" y="5844858"/>
            <a:ext cx="3489616" cy="310775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17518" y="5844858"/>
            <a:ext cx="15614958" cy="310775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AA47F-9688-4D27-A72E-AA75FA3457A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6B05C-F8F4-4EBA-ABB7-83A9AB0FAD5C}" type="slidenum">
              <a:rPr lang="en-IN" smtClean="0"/>
              <a:t>‹#›</a:t>
            </a:fld>
            <a:endParaRPr lang="en-IN"/>
          </a:p>
        </p:txBody>
      </p:sp>
    </p:spTree>
    <p:extLst>
      <p:ext uri="{BB962C8B-B14F-4D97-AF65-F5344CB8AC3E}">
        <p14:creationId xmlns:p14="http://schemas.microsoft.com/office/powerpoint/2010/main" val="94794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AA47F-9688-4D27-A72E-AA75FA3457A4}"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56B05C-F8F4-4EBA-ABB7-83A9AB0FAD5C}" type="slidenum">
              <a:rPr lang="en-IN" smtClean="0"/>
              <a:t>‹#›</a:t>
            </a:fld>
            <a:endParaRPr lang="en-IN"/>
          </a:p>
        </p:txBody>
      </p:sp>
    </p:spTree>
    <p:extLst>
      <p:ext uri="{BB962C8B-B14F-4D97-AF65-F5344CB8AC3E}">
        <p14:creationId xmlns:p14="http://schemas.microsoft.com/office/powerpoint/2010/main" val="311539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3663301" y="14884001"/>
            <a:ext cx="22978887" cy="10264140"/>
          </a:xfrm>
          <a:solidFill>
            <a:srgbClr val="FFFFFF"/>
          </a:solidFill>
          <a:ln w="38100">
            <a:solidFill>
              <a:srgbClr val="404040"/>
            </a:solidFill>
          </a:ln>
        </p:spPr>
        <p:txBody>
          <a:bodyPr lIns="274320" rIns="274320" anchor="ctr" anchorCtr="1">
            <a:normAutofit/>
          </a:bodyPr>
          <a:lstStyle>
            <a:lvl1pPr>
              <a:defRPr sz="11588">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92718" y="27142455"/>
            <a:ext cx="16889784" cy="7889192"/>
          </a:xfrm>
        </p:spPr>
        <p:txBody>
          <a:bodyPr anchor="t" anchorCtr="1">
            <a:normAutofit/>
          </a:bodyPr>
          <a:lstStyle>
            <a:lvl1pPr marL="0" indent="0">
              <a:buNone/>
              <a:defRPr sz="6291">
                <a:solidFill>
                  <a:schemeClr val="tx1"/>
                </a:solidFill>
              </a:defRPr>
            </a:lvl1pPr>
            <a:lvl2pPr marL="1513743" indent="0">
              <a:buNone/>
              <a:defRPr sz="6291">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71AA47F-9688-4D27-A72E-AA75FA3457A4}"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56B05C-F8F4-4EBA-ABB7-83A9AB0FAD5C}" type="slidenum">
              <a:rPr lang="en-IN" smtClean="0"/>
              <a:t>‹#›</a:t>
            </a:fld>
            <a:endParaRPr lang="en-IN"/>
          </a:p>
        </p:txBody>
      </p:sp>
    </p:spTree>
    <p:extLst>
      <p:ext uri="{BB962C8B-B14F-4D97-AF65-F5344CB8AC3E}">
        <p14:creationId xmlns:p14="http://schemas.microsoft.com/office/powerpoint/2010/main" val="4488363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49446" y="16451136"/>
            <a:ext cx="10886439" cy="1934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326" y="16451136"/>
            <a:ext cx="10894693" cy="1934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1AA47F-9688-4D27-A72E-AA75FA3457A4}" type="datetimeFigureOut">
              <a:rPr lang="en-IN" smtClean="0"/>
              <a:t>20-01-2023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A56B05C-F8F4-4EBA-ABB7-83A9AB0FAD5C}" type="slidenum">
              <a:rPr lang="en-IN" smtClean="0"/>
              <a:t>‹#›</a:t>
            </a:fld>
            <a:endParaRPr lang="en-IN"/>
          </a:p>
        </p:txBody>
      </p:sp>
    </p:spTree>
    <p:extLst>
      <p:ext uri="{BB962C8B-B14F-4D97-AF65-F5344CB8AC3E}">
        <p14:creationId xmlns:p14="http://schemas.microsoft.com/office/powerpoint/2010/main" val="307922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49445" y="14426834"/>
            <a:ext cx="10886442" cy="4390765"/>
          </a:xfrm>
        </p:spPr>
        <p:txBody>
          <a:bodyPr anchor="b" anchorCtr="1">
            <a:normAutofit/>
          </a:bodyPr>
          <a:lstStyle>
            <a:lvl1pPr marL="0" indent="0" algn="ctr">
              <a:buNone/>
              <a:defRPr sz="6291" b="0" cap="all" spc="331" baseline="0">
                <a:solidFill>
                  <a:schemeClr val="accent2">
                    <a:lumMod val="75000"/>
                  </a:schemeClr>
                </a:solidFill>
              </a:defRPr>
            </a:lvl1pPr>
            <a:lvl2pPr marL="1513743" indent="0">
              <a:buNone/>
              <a:defRPr sz="6291"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3649445" y="19601656"/>
            <a:ext cx="10886442" cy="16193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15739326" y="19601656"/>
            <a:ext cx="10894693" cy="16193784"/>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15739326" y="14426834"/>
            <a:ext cx="10894693" cy="4390765"/>
          </a:xfrm>
        </p:spPr>
        <p:txBody>
          <a:bodyPr anchor="b" anchorCtr="1">
            <a:normAutofit/>
          </a:bodyPr>
          <a:lstStyle>
            <a:lvl1pPr marL="0" indent="0" algn="ctr">
              <a:buNone/>
              <a:defRPr sz="6291" b="0" cap="all" spc="331" baseline="0">
                <a:solidFill>
                  <a:schemeClr val="accent2">
                    <a:lumMod val="75000"/>
                  </a:schemeClr>
                </a:solidFill>
              </a:defRPr>
            </a:lvl1pPr>
            <a:lvl2pPr marL="1513743" indent="0">
              <a:buNone/>
              <a:defRPr sz="6291"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7" name="Date Placeholder 6"/>
          <p:cNvSpPr>
            <a:spLocks noGrp="1"/>
          </p:cNvSpPr>
          <p:nvPr>
            <p:ph type="dt" sz="half" idx="10"/>
          </p:nvPr>
        </p:nvSpPr>
        <p:spPr/>
        <p:txBody>
          <a:bodyPr/>
          <a:lstStyle/>
          <a:p>
            <a:fld id="{371AA47F-9688-4D27-A72E-AA75FA3457A4}"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56B05C-F8F4-4EBA-ABB7-83A9AB0FAD5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2823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AA47F-9688-4D27-A72E-AA75FA3457A4}"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56B05C-F8F4-4EBA-ABB7-83A9AB0FAD5C}" type="slidenum">
              <a:rPr lang="en-IN" smtClean="0"/>
              <a:t>‹#›</a:t>
            </a:fld>
            <a:endParaRPr lang="en-IN"/>
          </a:p>
        </p:txBody>
      </p:sp>
    </p:spTree>
    <p:extLst>
      <p:ext uri="{BB962C8B-B14F-4D97-AF65-F5344CB8AC3E}">
        <p14:creationId xmlns:p14="http://schemas.microsoft.com/office/powerpoint/2010/main" val="77978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AA47F-9688-4D27-A72E-AA75FA3457A4}"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56B05C-F8F4-4EBA-ABB7-83A9AB0FAD5C}" type="slidenum">
              <a:rPr lang="en-IN" smtClean="0"/>
              <a:t>‹#›</a:t>
            </a:fld>
            <a:endParaRPr lang="en-IN"/>
          </a:p>
        </p:txBody>
      </p:sp>
    </p:spTree>
    <p:extLst>
      <p:ext uri="{BB962C8B-B14F-4D97-AF65-F5344CB8AC3E}">
        <p14:creationId xmlns:p14="http://schemas.microsoft.com/office/powerpoint/2010/main" val="1149966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5137607" cy="42767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121328" y="13992770"/>
            <a:ext cx="10894951" cy="7118502"/>
          </a:xfrm>
          <a:solidFill>
            <a:srgbClr val="FFFFFF"/>
          </a:solidFill>
          <a:ln>
            <a:solidFill>
              <a:srgbClr val="404040"/>
            </a:solidFill>
          </a:ln>
        </p:spPr>
        <p:txBody>
          <a:bodyPr anchor="ctr" anchorCtr="1">
            <a:normAutofit/>
          </a:bodyPr>
          <a:lstStyle>
            <a:lvl1pPr>
              <a:defRPr sz="6953">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16727055" y="5018024"/>
            <a:ext cx="11958709" cy="32731202"/>
          </a:xfrm>
        </p:spPr>
        <p:txBody>
          <a:bodyPr>
            <a:normAutofit/>
          </a:bodyPr>
          <a:lstStyle>
            <a:lvl1pPr>
              <a:defRPr sz="6291">
                <a:solidFill>
                  <a:schemeClr val="tx1"/>
                </a:solidFill>
              </a:defRPr>
            </a:lvl1pPr>
            <a:lvl2pPr>
              <a:defRPr sz="5297">
                <a:solidFill>
                  <a:schemeClr val="tx1"/>
                </a:solidFill>
              </a:defRPr>
            </a:lvl2pPr>
            <a:lvl3pPr>
              <a:defRPr sz="5297">
                <a:solidFill>
                  <a:schemeClr val="tx1"/>
                </a:solidFill>
              </a:defRPr>
            </a:lvl3pPr>
            <a:lvl4pPr>
              <a:defRPr sz="5297">
                <a:solidFill>
                  <a:schemeClr val="tx1"/>
                </a:solidFill>
              </a:defRPr>
            </a:lvl4pPr>
            <a:lvl5pPr>
              <a:defRPr sz="5297">
                <a:solidFill>
                  <a:schemeClr val="tx1"/>
                </a:solidFill>
              </a:defRPr>
            </a:lvl5pPr>
            <a:lvl6pPr>
              <a:defRPr sz="5297"/>
            </a:lvl6pPr>
            <a:lvl7pPr>
              <a:defRPr sz="5297"/>
            </a:lvl7pPr>
            <a:lvl8pPr>
              <a:defRPr sz="5297"/>
            </a:lvl8pPr>
            <a:lvl9pPr>
              <a:defRPr sz="529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57223" y="22137683"/>
            <a:ext cx="9423160" cy="13682252"/>
          </a:xfrm>
        </p:spPr>
        <p:txBody>
          <a:bodyPr anchor="t" anchorCtr="1">
            <a:normAutofit/>
          </a:bodyPr>
          <a:lstStyle>
            <a:lvl1pPr marL="0" indent="0" algn="ctr">
              <a:buNone/>
              <a:defRPr sz="4966">
                <a:solidFill>
                  <a:srgbClr val="FFFFFF"/>
                </a:solidFill>
              </a:defRPr>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9" name="Date Placeholder 8"/>
          <p:cNvSpPr>
            <a:spLocks noGrp="1"/>
          </p:cNvSpPr>
          <p:nvPr>
            <p:ph type="dt" sz="half" idx="10"/>
          </p:nvPr>
        </p:nvSpPr>
        <p:spPr/>
        <p:txBody>
          <a:bodyPr/>
          <a:lstStyle/>
          <a:p>
            <a:fld id="{371AA47F-9688-4D27-A72E-AA75FA3457A4}" type="datetimeFigureOut">
              <a:rPr lang="en-IN" smtClean="0"/>
              <a:t>20-01-2023</a:t>
            </a:fld>
            <a:endParaRPr lang="en-IN"/>
          </a:p>
        </p:txBody>
      </p:sp>
      <p:sp>
        <p:nvSpPr>
          <p:cNvPr id="10" name="Footer Placeholder 9"/>
          <p:cNvSpPr>
            <a:spLocks noGrp="1"/>
          </p:cNvSpPr>
          <p:nvPr>
            <p:ph type="ftr" sz="quarter" idx="11"/>
          </p:nvPr>
        </p:nvSpPr>
        <p:spPr>
          <a:xfrm>
            <a:off x="2121328" y="38889686"/>
            <a:ext cx="12602746" cy="1995805"/>
          </a:xfrm>
        </p:spPr>
        <p:txBody>
          <a:bodyPr>
            <a:normAutofit/>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A56B05C-F8F4-4EBA-ABB7-83A9AB0FAD5C}" type="slidenum">
              <a:rPr lang="en-IN" smtClean="0"/>
              <a:t>‹#›</a:t>
            </a:fld>
            <a:endParaRPr lang="en-IN"/>
          </a:p>
        </p:txBody>
      </p:sp>
    </p:spTree>
    <p:extLst>
      <p:ext uri="{BB962C8B-B14F-4D97-AF65-F5344CB8AC3E}">
        <p14:creationId xmlns:p14="http://schemas.microsoft.com/office/powerpoint/2010/main" val="139672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5" y="0"/>
            <a:ext cx="15137603" cy="42767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119265" y="13992761"/>
            <a:ext cx="10899077" cy="7127875"/>
          </a:xfrm>
          <a:solidFill>
            <a:srgbClr val="FFFFFF"/>
          </a:solidFill>
          <a:ln>
            <a:solidFill>
              <a:srgbClr val="262626"/>
            </a:solidFill>
          </a:ln>
        </p:spPr>
        <p:txBody>
          <a:bodyPr anchor="ctr" anchorCtr="1">
            <a:noAutofit/>
          </a:bodyPr>
          <a:lstStyle>
            <a:lvl1pPr>
              <a:defRPr sz="6953">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137608" y="-262989"/>
            <a:ext cx="15152747" cy="42767250"/>
          </a:xfrm>
          <a:solidFill>
            <a:schemeClr val="bg1">
              <a:lumMod val="75000"/>
            </a:schemeClr>
          </a:solidFill>
        </p:spPr>
        <p:txBody>
          <a:bodyPr anchor="t"/>
          <a:lstStyle>
            <a:lvl1pPr marL="0" indent="0">
              <a:buNone/>
              <a:defRPr sz="10595">
                <a:solidFill>
                  <a:schemeClr val="bg1">
                    <a:lumMod val="85000"/>
                    <a:lumOff val="15000"/>
                  </a:schemeClr>
                </a:solidFill>
              </a:defRPr>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857223" y="22137692"/>
            <a:ext cx="9423160" cy="13682259"/>
          </a:xfrm>
        </p:spPr>
        <p:txBody>
          <a:bodyPr anchor="t" anchorCtr="1">
            <a:normAutofit/>
          </a:bodyPr>
          <a:lstStyle>
            <a:lvl1pPr marL="0" indent="0" algn="ctr">
              <a:buNone/>
              <a:defRPr sz="4966">
                <a:solidFill>
                  <a:srgbClr val="FFFFFF"/>
                </a:solidFill>
              </a:defRPr>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1AA47F-9688-4D27-A72E-AA75FA3457A4}" type="datetimeFigureOut">
              <a:rPr lang="en-IN" smtClean="0"/>
              <a:t>20-01-2023</a:t>
            </a:fld>
            <a:endParaRPr lang="en-IN"/>
          </a:p>
        </p:txBody>
      </p:sp>
      <p:sp>
        <p:nvSpPr>
          <p:cNvPr id="9" name="Footer Placeholder 8"/>
          <p:cNvSpPr>
            <a:spLocks noGrp="1"/>
          </p:cNvSpPr>
          <p:nvPr>
            <p:ph type="ftr" sz="quarter" idx="11"/>
          </p:nvPr>
        </p:nvSpPr>
        <p:spPr>
          <a:xfrm>
            <a:off x="2119265" y="38889686"/>
            <a:ext cx="12594489" cy="1995805"/>
          </a:xfrm>
        </p:spPr>
        <p:txBody>
          <a:bodyPr>
            <a:normAutofit/>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A56B05C-F8F4-4EBA-ABB7-83A9AB0FAD5C}" type="slidenum">
              <a:rPr lang="en-IN" smtClean="0"/>
              <a:t>‹#›</a:t>
            </a:fld>
            <a:endParaRPr lang="en-IN"/>
          </a:p>
        </p:txBody>
      </p:sp>
    </p:spTree>
    <p:extLst>
      <p:ext uri="{BB962C8B-B14F-4D97-AF65-F5344CB8AC3E}">
        <p14:creationId xmlns:p14="http://schemas.microsoft.com/office/powerpoint/2010/main" val="142746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5317516" y="6015927"/>
            <a:ext cx="19659536" cy="741299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17516" y="16451145"/>
            <a:ext cx="19659536" cy="193443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795907" y="38905950"/>
            <a:ext cx="6838112" cy="2020300"/>
          </a:xfrm>
          <a:prstGeom prst="rect">
            <a:avLst/>
          </a:prstGeom>
        </p:spPr>
        <p:txBody>
          <a:bodyPr vert="horz" lIns="91440" tIns="45720" rIns="91440" bIns="45720" rtlCol="0" anchor="ctr"/>
          <a:lstStyle>
            <a:lvl1pPr algn="r">
              <a:defRPr sz="3311">
                <a:solidFill>
                  <a:schemeClr val="tx1">
                    <a:alpha val="70000"/>
                  </a:schemeClr>
                </a:solidFill>
              </a:defRPr>
            </a:lvl1pPr>
          </a:lstStyle>
          <a:p>
            <a:fld id="{371AA47F-9688-4D27-A72E-AA75FA3457A4}" type="datetimeFigureOut">
              <a:rPr lang="en-IN" smtClean="0"/>
              <a:t>20-01-2023</a:t>
            </a:fld>
            <a:endParaRPr lang="en-IN"/>
          </a:p>
        </p:txBody>
      </p:sp>
      <p:sp>
        <p:nvSpPr>
          <p:cNvPr id="5" name="Footer Placeholder 4"/>
          <p:cNvSpPr>
            <a:spLocks noGrp="1"/>
          </p:cNvSpPr>
          <p:nvPr>
            <p:ph type="ftr" sz="quarter" idx="3"/>
          </p:nvPr>
        </p:nvSpPr>
        <p:spPr>
          <a:xfrm>
            <a:off x="3649444" y="38889686"/>
            <a:ext cx="15086830" cy="1995805"/>
          </a:xfrm>
          <a:prstGeom prst="rect">
            <a:avLst/>
          </a:prstGeom>
        </p:spPr>
        <p:txBody>
          <a:bodyPr vert="horz" lIns="91440" tIns="45720" rIns="91440" bIns="45720" rtlCol="0" anchor="ctr"/>
          <a:lstStyle>
            <a:lvl1pPr algn="l">
              <a:defRPr sz="3311">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27282496" y="38775640"/>
            <a:ext cx="1211009" cy="2280920"/>
          </a:xfrm>
          <a:prstGeom prst="ellipse">
            <a:avLst/>
          </a:prstGeom>
          <a:solidFill>
            <a:srgbClr val="1D1D1D">
              <a:alpha val="69804"/>
            </a:srgbClr>
          </a:solidFill>
        </p:spPr>
        <p:txBody>
          <a:bodyPr vert="horz" lIns="18288" tIns="45720" rIns="18288" bIns="45720" rtlCol="0" anchor="ctr">
            <a:noAutofit/>
          </a:bodyPr>
          <a:lstStyle>
            <a:lvl1pPr algn="ctr">
              <a:defRPr sz="3642" spc="0" baseline="0">
                <a:solidFill>
                  <a:srgbClr val="FFFFFF"/>
                </a:solidFill>
              </a:defRPr>
            </a:lvl1pPr>
          </a:lstStyle>
          <a:p>
            <a:fld id="{CA56B05C-F8F4-4EBA-ABB7-83A9AB0FAD5C}" type="slidenum">
              <a:rPr lang="en-IN" smtClean="0"/>
              <a:t>‹#›</a:t>
            </a:fld>
            <a:endParaRPr lang="en-IN"/>
          </a:p>
        </p:txBody>
      </p:sp>
    </p:spTree>
    <p:extLst>
      <p:ext uri="{BB962C8B-B14F-4D97-AF65-F5344CB8AC3E}">
        <p14:creationId xmlns:p14="http://schemas.microsoft.com/office/powerpoint/2010/main" val="35467177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3027487" rtl="0" eaLnBrk="1" latinLnBrk="0" hangingPunct="1">
        <a:lnSpc>
          <a:spcPct val="90000"/>
        </a:lnSpc>
        <a:spcBef>
          <a:spcPct val="0"/>
        </a:spcBef>
        <a:buNone/>
        <a:defRPr sz="8608" kern="1200" cap="all" spc="662" baseline="0">
          <a:solidFill>
            <a:srgbClr val="262626"/>
          </a:solidFill>
          <a:latin typeface="+mj-lt"/>
          <a:ea typeface="+mj-ea"/>
          <a:cs typeface="+mj-cs"/>
        </a:defRPr>
      </a:lvl1pPr>
    </p:titleStyle>
    <p:bodyStyle>
      <a:lvl1pPr marL="756872" indent="-756872" algn="l" defTabSz="3027487" rtl="0" eaLnBrk="1" latinLnBrk="0" hangingPunct="1">
        <a:lnSpc>
          <a:spcPct val="100000"/>
        </a:lnSpc>
        <a:spcBef>
          <a:spcPts val="3311"/>
        </a:spcBef>
        <a:buClr>
          <a:schemeClr val="accent2"/>
        </a:buClr>
        <a:buFont typeface="Arial" panose="020B0604020202020204" pitchFamily="34" charset="0"/>
        <a:buChar char="•"/>
        <a:defRPr sz="5960" kern="1200">
          <a:solidFill>
            <a:schemeClr val="tx1">
              <a:lumMod val="85000"/>
              <a:lumOff val="15000"/>
            </a:schemeClr>
          </a:solidFill>
          <a:latin typeface="+mn-lt"/>
          <a:ea typeface="+mn-ea"/>
          <a:cs typeface="+mn-cs"/>
        </a:defRPr>
      </a:lvl1pPr>
      <a:lvl2pPr marL="1513743"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2pPr>
      <a:lvl3pPr marL="2270615"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3pPr>
      <a:lvl4pPr marL="3027487"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4pPr>
      <a:lvl5pPr marL="3784359"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5pPr>
      <a:lvl6pPr marL="4352013"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solidFill>
          <a:latin typeface="+mn-lt"/>
          <a:ea typeface="+mn-ea"/>
          <a:cs typeface="+mn-cs"/>
        </a:defRPr>
      </a:lvl6pPr>
      <a:lvl7pPr marL="4919666"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solidFill>
          <a:latin typeface="+mn-lt"/>
          <a:ea typeface="+mn-ea"/>
          <a:cs typeface="+mn-cs"/>
        </a:defRPr>
      </a:lvl7pPr>
      <a:lvl8pPr marL="5487320"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baseline="0">
          <a:solidFill>
            <a:schemeClr val="tx1"/>
          </a:solidFill>
          <a:latin typeface="+mn-lt"/>
          <a:ea typeface="+mn-ea"/>
          <a:cs typeface="+mn-cs"/>
        </a:defRPr>
      </a:lvl8pPr>
      <a:lvl9pPr marL="6054974"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baseline="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ADSPoster.pptx" TargetMode="Externa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alpha val="65000"/>
          </a:srgb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22B6C3-7C26-3D36-1FC6-6EA78ACC24CC}"/>
              </a:ext>
            </a:extLst>
          </p:cNvPr>
          <p:cNvSpPr txBox="1"/>
          <p:nvPr/>
        </p:nvSpPr>
        <p:spPr>
          <a:xfrm>
            <a:off x="6074869" y="1513468"/>
            <a:ext cx="17698817" cy="2958067"/>
          </a:xfrm>
          <a:prstGeom prst="rect">
            <a:avLst/>
          </a:prstGeom>
          <a:blipFill>
            <a:blip r:embed="rId2"/>
            <a:tile tx="0" ty="0" sx="100000" sy="100000" flip="none" algn="tl"/>
          </a:blipFill>
        </p:spPr>
        <p:txBody>
          <a:bodyPr wrap="square" rtlCol="0">
            <a:spAutoFit/>
          </a:bodyPr>
          <a:lstStyle/>
          <a:p>
            <a:pPr algn="ctr"/>
            <a:r>
              <a:rPr lang="en-US" sz="8811"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Clustering and Fitting</a:t>
            </a:r>
          </a:p>
          <a:p>
            <a:pPr algn="ctr"/>
            <a:r>
              <a:rPr lang="en-US" sz="801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Harvi Gandhi</a:t>
            </a:r>
          </a:p>
          <a:p>
            <a:endParaRPr lang="en-IN" sz="1810" dirty="0"/>
          </a:p>
        </p:txBody>
      </p:sp>
      <p:sp>
        <p:nvSpPr>
          <p:cNvPr id="8" name="TextBox 7">
            <a:extLst>
              <a:ext uri="{FF2B5EF4-FFF2-40B4-BE49-F238E27FC236}">
                <a16:creationId xmlns:a16="http://schemas.microsoft.com/office/drawing/2014/main" id="{BA53EA8D-A501-15BA-AF0B-98A3D9873329}"/>
              </a:ext>
            </a:extLst>
          </p:cNvPr>
          <p:cNvSpPr txBox="1"/>
          <p:nvPr/>
        </p:nvSpPr>
        <p:spPr>
          <a:xfrm>
            <a:off x="687302" y="5175136"/>
            <a:ext cx="28505893" cy="4154984"/>
          </a:xfrm>
          <a:prstGeom prst="rect">
            <a:avLst/>
          </a:prstGeom>
          <a:solidFill>
            <a:srgbClr val="002060"/>
          </a:solidFill>
        </p:spPr>
        <p:txBody>
          <a:bodyPr wrap="square">
            <a:sp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Introduction</a:t>
            </a:r>
          </a:p>
          <a:p>
            <a:pPr algn="just"/>
            <a:endParaRPr lang="en-US" sz="4400" dirty="0">
              <a:latin typeface="Times New Roman" panose="02020603050405020304" pitchFamily="18" charset="0"/>
              <a:ea typeface="Calibri" panose="020F0502020204030204" pitchFamily="34" charset="0"/>
            </a:endParaRPr>
          </a:p>
          <a:p>
            <a:pPr algn="just"/>
            <a:r>
              <a:rPr lang="en-US" sz="4400" dirty="0">
                <a:latin typeface="Times New Roman" panose="02020603050405020304" pitchFamily="18" charset="0"/>
                <a:ea typeface="Calibri" panose="020F0502020204030204" pitchFamily="34" charset="0"/>
              </a:rPr>
              <a:t>Clustering is the process of creating the groups in which objects within a group be like one another and different from the objects in the other group. The quality of clustering is depending on the similarity and dissimilarity of the objects. There are different types of clustering techniques. And finding the curve that minimizes a point's vertical (y-axis) deviation from the curve is what is commonly meant by "fitting."</a:t>
            </a:r>
            <a:endParaRPr lang="en-IN" sz="4400" dirty="0"/>
          </a:p>
        </p:txBody>
      </p:sp>
      <p:sp>
        <p:nvSpPr>
          <p:cNvPr id="10" name="TextBox 9">
            <a:extLst>
              <a:ext uri="{FF2B5EF4-FFF2-40B4-BE49-F238E27FC236}">
                <a16:creationId xmlns:a16="http://schemas.microsoft.com/office/drawing/2014/main" id="{E3E4AC01-34D8-142E-69EF-2422A04B87A0}"/>
              </a:ext>
            </a:extLst>
          </p:cNvPr>
          <p:cNvSpPr txBox="1"/>
          <p:nvPr/>
        </p:nvSpPr>
        <p:spPr>
          <a:xfrm>
            <a:off x="14710951" y="9932069"/>
            <a:ext cx="14466273" cy="4608762"/>
          </a:xfrm>
          <a:prstGeom prst="rect">
            <a:avLst/>
          </a:prstGeom>
          <a:solidFill>
            <a:srgbClr val="002060"/>
          </a:solidFill>
        </p:spPr>
        <p:txBody>
          <a:bodyPr wrap="square">
            <a:spAutoFit/>
          </a:bodyPr>
          <a:lstStyle/>
          <a:p>
            <a:pPr algn="ctr">
              <a:lnSpc>
                <a:spcPct val="107000"/>
              </a:lnSpc>
              <a:spcAft>
                <a:spcPts val="801"/>
              </a:spcAft>
            </a:pPr>
            <a:r>
              <a:rPr lang="en-US" sz="4400" b="1" kern="100" dirty="0">
                <a:latin typeface="Times New Roman" panose="02020603050405020304" pitchFamily="18" charset="0"/>
                <a:ea typeface="Calibri" panose="020F0502020204030204" pitchFamily="34" charset="0"/>
                <a:cs typeface="Times New Roman" panose="02020603050405020304" pitchFamily="18" charset="0"/>
              </a:rPr>
              <a:t>Methodology</a:t>
            </a:r>
          </a:p>
          <a:p>
            <a:pPr algn="just">
              <a:lnSpc>
                <a:spcPct val="107000"/>
              </a:lnSpc>
              <a:spcAft>
                <a:spcPts val="801"/>
              </a:spcAft>
            </a:pPr>
            <a:endParaRPr lang="en-US" sz="44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1"/>
              </a:spcAft>
            </a:pPr>
            <a:r>
              <a:rPr lang="en-US" sz="4400" kern="100" dirty="0">
                <a:latin typeface="Times New Roman" panose="02020603050405020304" pitchFamily="18" charset="0"/>
                <a:ea typeface="Calibri" panose="020F0502020204030204" pitchFamily="34" charset="0"/>
                <a:cs typeface="Times New Roman" panose="02020603050405020304" pitchFamily="18" charset="0"/>
              </a:rPr>
              <a:t>To explain clustering, I have chosen the power consumption data set of Pakistan for the time span of 25 years from world data bank. Then from using pandas library of python, I have plot the graph, which is shown below.</a:t>
            </a:r>
            <a:endParaRPr lang="en-IN" sz="44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17DDD017-7561-B808-131D-8A8D78E1D789}"/>
              </a:ext>
            </a:extLst>
          </p:cNvPr>
          <p:cNvPicPr>
            <a:picLocks noChangeAspect="1"/>
          </p:cNvPicPr>
          <p:nvPr/>
        </p:nvPicPr>
        <p:blipFill>
          <a:blip r:embed="rId3"/>
          <a:stretch>
            <a:fillRect/>
          </a:stretch>
        </p:blipFill>
        <p:spPr>
          <a:xfrm>
            <a:off x="14884382" y="15542862"/>
            <a:ext cx="7269654" cy="5543132"/>
          </a:xfrm>
          <a:prstGeom prst="rect">
            <a:avLst/>
          </a:prstGeom>
        </p:spPr>
      </p:pic>
      <p:sp>
        <p:nvSpPr>
          <p:cNvPr id="16" name="TextBox 15">
            <a:extLst>
              <a:ext uri="{FF2B5EF4-FFF2-40B4-BE49-F238E27FC236}">
                <a16:creationId xmlns:a16="http://schemas.microsoft.com/office/drawing/2014/main" id="{D5B467F2-9210-6D98-1D15-9E6C50C35674}"/>
              </a:ext>
            </a:extLst>
          </p:cNvPr>
          <p:cNvSpPr txBox="1"/>
          <p:nvPr/>
        </p:nvSpPr>
        <p:spPr>
          <a:xfrm>
            <a:off x="741097" y="23927711"/>
            <a:ext cx="13004643" cy="6186309"/>
          </a:xfrm>
          <a:prstGeom prst="rect">
            <a:avLst/>
          </a:prstGeom>
          <a:solidFill>
            <a:srgbClr val="002060"/>
          </a:solidFill>
        </p:spPr>
        <p:txBody>
          <a:bodyPr wrap="square">
            <a:spAutoFit/>
          </a:bodyPr>
          <a:lstStyle/>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Fitting</a:t>
            </a:r>
          </a:p>
          <a:p>
            <a:endParaRPr lang="en-IN" sz="4400" dirty="0">
              <a:latin typeface="Times New Roman" panose="02020603050405020304" pitchFamily="18" charset="0"/>
              <a:cs typeface="Times New Roman" panose="02020603050405020304" pitchFamily="18" charset="0"/>
            </a:endParaRPr>
          </a:p>
          <a:p>
            <a:pPr algn="just"/>
            <a:r>
              <a:rPr lang="en-IN" sz="4400" dirty="0">
                <a:latin typeface="Times New Roman" panose="02020603050405020304" pitchFamily="18" charset="0"/>
                <a:cs typeface="Times New Roman" panose="02020603050405020304" pitchFamily="18" charset="0"/>
              </a:rPr>
              <a:t>Find the model that best captures the data given a dataset made up of a collection of points is called as fitting. We frequently have a dataset with data that generally follow a path, but because each data point has a standard deviation, they are dispersed along the line of best fit. There are different kind of fits available such as polynomial, line fit, exponential, logistic functions, etc.</a:t>
            </a:r>
          </a:p>
        </p:txBody>
      </p:sp>
      <p:pic>
        <p:nvPicPr>
          <p:cNvPr id="1026" name="Picture 2" descr="Curve Fitting in Python (With Examples) - Statology">
            <a:extLst>
              <a:ext uri="{FF2B5EF4-FFF2-40B4-BE49-F238E27FC236}">
                <a16:creationId xmlns:a16="http://schemas.microsoft.com/office/drawing/2014/main" id="{DE7BD313-353C-C7F7-57AD-6159FFA527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097" y="30576358"/>
            <a:ext cx="7972096" cy="537830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3B05CE9-E840-C4EB-AB36-08B91B4117D6}"/>
              </a:ext>
            </a:extLst>
          </p:cNvPr>
          <p:cNvSpPr txBox="1"/>
          <p:nvPr/>
        </p:nvSpPr>
        <p:spPr>
          <a:xfrm>
            <a:off x="9204479" y="30595531"/>
            <a:ext cx="4701656" cy="6863417"/>
          </a:xfrm>
          <a:prstGeom prst="rect">
            <a:avLst/>
          </a:prstGeom>
          <a:solidFill>
            <a:srgbClr val="002060"/>
          </a:solidFill>
        </p:spPr>
        <p:txBody>
          <a:bodyPr wrap="square">
            <a:spAutoFit/>
          </a:bodyPr>
          <a:lstStyle/>
          <a:p>
            <a:r>
              <a:rPr lang="en-IN" sz="4400" dirty="0">
                <a:latin typeface="Times New Roman" panose="02020603050405020304" pitchFamily="18" charset="0"/>
                <a:cs typeface="Times New Roman" panose="02020603050405020304" pitchFamily="18" charset="0"/>
              </a:rPr>
              <a:t>Finding the values for a dataset through which a specific set of explanatory variables may accurately describe another variable is the aim of curve-fitting.</a:t>
            </a:r>
          </a:p>
        </p:txBody>
      </p:sp>
      <p:sp>
        <p:nvSpPr>
          <p:cNvPr id="19" name="TextBox 18">
            <a:extLst>
              <a:ext uri="{FF2B5EF4-FFF2-40B4-BE49-F238E27FC236}">
                <a16:creationId xmlns:a16="http://schemas.microsoft.com/office/drawing/2014/main" id="{739558D4-E45F-8C01-A344-1DAA3CE7D8BC}"/>
              </a:ext>
            </a:extLst>
          </p:cNvPr>
          <p:cNvSpPr txBox="1"/>
          <p:nvPr/>
        </p:nvSpPr>
        <p:spPr>
          <a:xfrm>
            <a:off x="1643093" y="36361408"/>
            <a:ext cx="6591284" cy="585450"/>
          </a:xfrm>
          <a:prstGeom prst="rect">
            <a:avLst/>
          </a:prstGeom>
          <a:solidFill>
            <a:schemeClr val="tx1"/>
          </a:solidFill>
        </p:spPr>
        <p:txBody>
          <a:bodyPr wrap="square" rtlCol="0">
            <a:spAutoFit/>
          </a:bodyPr>
          <a:lstStyle/>
          <a:p>
            <a:pPr algn="ctr"/>
            <a:r>
              <a:rPr lang="en-US" sz="3204" dirty="0">
                <a:solidFill>
                  <a:schemeClr val="bg1">
                    <a:lumMod val="95000"/>
                    <a:lumOff val="5000"/>
                  </a:schemeClr>
                </a:solidFill>
                <a:latin typeface="Times New Roman" panose="02020603050405020304" pitchFamily="18" charset="0"/>
                <a:cs typeface="Times New Roman" panose="02020603050405020304" pitchFamily="18" charset="0"/>
              </a:rPr>
              <a:t>Fig : 1.2 :Example of curve fit</a:t>
            </a:r>
            <a:endParaRPr lang="en-IN" sz="3204"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A23C8D9-23AE-D42F-3CCA-4F3D15A241CD}"/>
              </a:ext>
            </a:extLst>
          </p:cNvPr>
          <p:cNvSpPr txBox="1"/>
          <p:nvPr/>
        </p:nvSpPr>
        <p:spPr>
          <a:xfrm>
            <a:off x="687302" y="9992303"/>
            <a:ext cx="13004643" cy="8217634"/>
          </a:xfrm>
          <a:prstGeom prst="rect">
            <a:avLst/>
          </a:prstGeom>
          <a:solidFill>
            <a:srgbClr val="002060"/>
          </a:solidFill>
        </p:spPr>
        <p:txBody>
          <a:bodyPr wrap="square">
            <a:spAutoFit/>
          </a:bodyPr>
          <a:lstStyle/>
          <a:p>
            <a:pPr algn="ctr"/>
            <a:r>
              <a:rPr lang="en-IN" sz="4400" b="1" dirty="0">
                <a:latin typeface="Times New Roman" panose="02020603050405020304" pitchFamily="18" charset="0"/>
                <a:cs typeface="Times New Roman" panose="02020603050405020304" pitchFamily="18" charset="0"/>
              </a:rPr>
              <a:t>Clustering</a:t>
            </a:r>
          </a:p>
          <a:p>
            <a:pPr algn="just"/>
            <a:endParaRPr lang="en-IN" sz="4400" dirty="0">
              <a:latin typeface="Times New Roman" panose="02020603050405020304" pitchFamily="18" charset="0"/>
              <a:cs typeface="Times New Roman" panose="02020603050405020304" pitchFamily="18" charset="0"/>
            </a:endParaRPr>
          </a:p>
          <a:p>
            <a:pPr algn="just"/>
            <a:r>
              <a:rPr lang="en-IN" sz="4400" dirty="0">
                <a:latin typeface="Times New Roman" panose="02020603050405020304" pitchFamily="18" charset="0"/>
                <a:cs typeface="Times New Roman" panose="02020603050405020304" pitchFamily="18" charset="0"/>
              </a:rPr>
              <a:t>In essence, it is a kind of unsupervised learning technique. It is typically used as a method to identify the groups, generative qualities, and significant structures that are inherent in a set of instances. The objective of clustering is to divide the population or set of data points into a number of groups so that the data points within each group are more similar to one another and different from the data points within the other groups. It is essentially a grouping of objects based on how similar and unlike they are to one another.</a:t>
            </a:r>
          </a:p>
        </p:txBody>
      </p:sp>
      <p:pic>
        <p:nvPicPr>
          <p:cNvPr id="1028" name="Picture 4" descr="Lightbox">
            <a:extLst>
              <a:ext uri="{FF2B5EF4-FFF2-40B4-BE49-F238E27FC236}">
                <a16:creationId xmlns:a16="http://schemas.microsoft.com/office/drawing/2014/main" id="{EE1468D7-EA26-E39D-9E99-693056AEB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1731" y="18661106"/>
            <a:ext cx="9108788" cy="370512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1D41C95-E8CB-2E2B-EC86-E272494D3C4F}"/>
              </a:ext>
            </a:extLst>
          </p:cNvPr>
          <p:cNvSpPr txBox="1"/>
          <p:nvPr/>
        </p:nvSpPr>
        <p:spPr>
          <a:xfrm>
            <a:off x="3040077" y="22907021"/>
            <a:ext cx="7972096" cy="585450"/>
          </a:xfrm>
          <a:prstGeom prst="rect">
            <a:avLst/>
          </a:prstGeom>
          <a:solidFill>
            <a:schemeClr val="tx1"/>
          </a:solidFill>
        </p:spPr>
        <p:txBody>
          <a:bodyPr wrap="square" rtlCol="0">
            <a:spAutoFit/>
          </a:bodyPr>
          <a:lstStyle/>
          <a:p>
            <a:pPr algn="ctr"/>
            <a:r>
              <a:rPr lang="en-US" sz="3204" dirty="0">
                <a:solidFill>
                  <a:schemeClr val="bg1">
                    <a:lumMod val="95000"/>
                    <a:lumOff val="5000"/>
                  </a:schemeClr>
                </a:solidFill>
                <a:latin typeface="Times New Roman" panose="02020603050405020304" pitchFamily="18" charset="0"/>
                <a:cs typeface="Times New Roman" panose="02020603050405020304" pitchFamily="18" charset="0"/>
              </a:rPr>
              <a:t>Fig : 1.1 :Example of Clustering</a:t>
            </a:r>
            <a:endParaRPr lang="en-IN" sz="3204"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DBEBC575-32A4-B001-4823-AD5DA1A75C32}"/>
              </a:ext>
            </a:extLst>
          </p:cNvPr>
          <p:cNvSpPr txBox="1"/>
          <p:nvPr/>
        </p:nvSpPr>
        <p:spPr>
          <a:xfrm>
            <a:off x="1361740" y="38039990"/>
            <a:ext cx="27815484" cy="3477875"/>
          </a:xfrm>
          <a:prstGeom prst="rect">
            <a:avLst/>
          </a:prstGeom>
          <a:solidFill>
            <a:srgbClr val="002060"/>
          </a:solidFill>
        </p:spPr>
        <p:txBody>
          <a:bodyPr wrap="square">
            <a:spAutoFit/>
          </a:bodyPr>
          <a:lstStyle/>
          <a:p>
            <a:pPr algn="ctr"/>
            <a:r>
              <a:rPr lang="en-US" sz="4400" b="1" dirty="0">
                <a:latin typeface="Times New Roman" panose="02020603050405020304" pitchFamily="18" charset="0"/>
                <a:cs typeface="Times New Roman" panose="02020603050405020304" pitchFamily="18" charset="0"/>
              </a:rPr>
              <a:t>Conclusion</a:t>
            </a:r>
          </a:p>
          <a:p>
            <a:endParaRPr lang="en-US" sz="4400"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To conclude this, clustering is the method to group similar kind of data from the data set which is useful for in the data science to find the patterns or to predict the future about particular field and fitting will show us that how accurate the data is. From the above example we can predict the future that the power consumption will increase in the future.</a:t>
            </a:r>
          </a:p>
        </p:txBody>
      </p:sp>
      <p:sp>
        <p:nvSpPr>
          <p:cNvPr id="2" name="TextBox 1">
            <a:extLst>
              <a:ext uri="{FF2B5EF4-FFF2-40B4-BE49-F238E27FC236}">
                <a16:creationId xmlns:a16="http://schemas.microsoft.com/office/drawing/2014/main" id="{112A3C5E-4D97-7243-B723-CE7A3C56AA16}"/>
              </a:ext>
            </a:extLst>
          </p:cNvPr>
          <p:cNvSpPr txBox="1"/>
          <p:nvPr/>
        </p:nvSpPr>
        <p:spPr>
          <a:xfrm>
            <a:off x="14924278" y="21434104"/>
            <a:ext cx="6307267" cy="585450"/>
          </a:xfrm>
          <a:prstGeom prst="rect">
            <a:avLst/>
          </a:prstGeom>
          <a:solidFill>
            <a:schemeClr val="tx1"/>
          </a:solidFill>
        </p:spPr>
        <p:txBody>
          <a:bodyPr wrap="square" rtlCol="0">
            <a:spAutoFit/>
          </a:bodyPr>
          <a:lstStyle/>
          <a:p>
            <a:pPr algn="ctr"/>
            <a:r>
              <a:rPr lang="en-US" sz="3204" dirty="0">
                <a:solidFill>
                  <a:schemeClr val="bg1">
                    <a:lumMod val="95000"/>
                    <a:lumOff val="5000"/>
                  </a:schemeClr>
                </a:solidFill>
                <a:latin typeface="Times New Roman" panose="02020603050405020304" pitchFamily="18" charset="0"/>
                <a:cs typeface="Times New Roman" panose="02020603050405020304" pitchFamily="18" charset="0"/>
              </a:rPr>
              <a:t>Fig : 1.3 : Scatter graph</a:t>
            </a:r>
            <a:endParaRPr lang="en-IN" sz="3204"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D09C47A-2F15-A4A9-B70D-88869E63AC0B}"/>
              </a:ext>
            </a:extLst>
          </p:cNvPr>
          <p:cNvSpPr txBox="1"/>
          <p:nvPr/>
        </p:nvSpPr>
        <p:spPr>
          <a:xfrm>
            <a:off x="22611765" y="16201539"/>
            <a:ext cx="6565460" cy="4832092"/>
          </a:xfrm>
          <a:prstGeom prst="rect">
            <a:avLst/>
          </a:prstGeom>
          <a:solidFill>
            <a:srgbClr val="002060"/>
          </a:solidFill>
        </p:spPr>
        <p:txBody>
          <a:bodyPr wrap="square" rtlCol="0">
            <a:spAutoFit/>
          </a:bodyPr>
          <a:lstStyle/>
          <a:p>
            <a:pPr algn="just"/>
            <a:r>
              <a:rPr lang="en-US" sz="4400" dirty="0">
                <a:latin typeface="Times New Roman" panose="02020603050405020304" pitchFamily="18" charset="0"/>
                <a:cs typeface="Times New Roman" panose="02020603050405020304" pitchFamily="18" charset="0"/>
              </a:rPr>
              <a:t>This graph is of power consumption per capita of Pakistan between 1975 to 2015. From this graph it is perfectly visible that power consumption is increasing continuously.</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F46FB6-DC21-92D9-6D99-BE5E53105926}"/>
              </a:ext>
            </a:extLst>
          </p:cNvPr>
          <p:cNvSpPr txBox="1"/>
          <p:nvPr/>
        </p:nvSpPr>
        <p:spPr>
          <a:xfrm>
            <a:off x="14940248" y="22625240"/>
            <a:ext cx="14039619" cy="5509200"/>
          </a:xfrm>
          <a:prstGeom prst="rect">
            <a:avLst/>
          </a:prstGeom>
          <a:solidFill>
            <a:srgbClr val="002060"/>
          </a:solidFill>
        </p:spPr>
        <p:txBody>
          <a:bodyPr wrap="square" rtlCol="0">
            <a:spAutoFit/>
          </a:bodyPr>
          <a:lstStyle/>
          <a:p>
            <a:r>
              <a:rPr lang="en-US" sz="4400" dirty="0">
                <a:latin typeface="Times New Roman" panose="02020603050405020304" pitchFamily="18" charset="0"/>
                <a:cs typeface="Times New Roman" panose="02020603050405020304" pitchFamily="18" charset="0"/>
              </a:rPr>
              <a:t>After plotting the scatter plot, we can easily plot clustering based graph. To plot cluster graph, there are different types of technique. To explain this combination, we are using k-means clustering. From using pandas library, we can plot the graph.. Here, we have chosen 4 clusters.  According to centroids of the cluster, the data are placed into the different clusters. The black diamond label in the graph is the centroids of the clusters.</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40A781-DFCC-F16A-443F-C2128A8F7E4F}"/>
              </a:ext>
            </a:extLst>
          </p:cNvPr>
          <p:cNvSpPr txBox="1"/>
          <p:nvPr/>
        </p:nvSpPr>
        <p:spPr>
          <a:xfrm>
            <a:off x="15926450" y="36907974"/>
            <a:ext cx="5185518" cy="585450"/>
          </a:xfrm>
          <a:prstGeom prst="rect">
            <a:avLst/>
          </a:prstGeom>
          <a:solidFill>
            <a:schemeClr val="tx1"/>
          </a:solidFill>
        </p:spPr>
        <p:txBody>
          <a:bodyPr wrap="square" rtlCol="0">
            <a:spAutoFit/>
          </a:bodyPr>
          <a:lstStyle/>
          <a:p>
            <a:pPr algn="ctr"/>
            <a:r>
              <a:rPr lang="en-US" sz="3204" dirty="0">
                <a:solidFill>
                  <a:schemeClr val="bg1">
                    <a:lumMod val="95000"/>
                    <a:lumOff val="5000"/>
                  </a:schemeClr>
                </a:solidFill>
                <a:latin typeface="Times New Roman" panose="02020603050405020304" pitchFamily="18" charset="0"/>
                <a:cs typeface="Times New Roman" panose="02020603050405020304" pitchFamily="18" charset="0"/>
              </a:rPr>
              <a:t>Fig : 1.4 : Clustered graph</a:t>
            </a:r>
            <a:endParaRPr lang="en-IN" sz="3204"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1AA73C2-103B-D97C-BA63-0C600128FDA1}"/>
              </a:ext>
            </a:extLst>
          </p:cNvPr>
          <p:cNvSpPr txBox="1"/>
          <p:nvPr/>
        </p:nvSpPr>
        <p:spPr>
          <a:xfrm>
            <a:off x="14940248" y="28502405"/>
            <a:ext cx="14039619" cy="2804002"/>
          </a:xfrm>
          <a:prstGeom prst="rect">
            <a:avLst/>
          </a:prstGeom>
          <a:solidFill>
            <a:srgbClr val="002060"/>
          </a:solidFill>
        </p:spPr>
        <p:txBody>
          <a:bodyPr wrap="square" rtlCol="0">
            <a:spAutoFit/>
          </a:bodyPr>
          <a:lstStyle/>
          <a:p>
            <a:pPr algn="just"/>
            <a:r>
              <a:rPr lang="en-US" sz="4405" dirty="0">
                <a:latin typeface="Times New Roman" panose="02020603050405020304" pitchFamily="18" charset="0"/>
                <a:cs typeface="Times New Roman" panose="02020603050405020304" pitchFamily="18" charset="0"/>
              </a:rPr>
              <a:t>Now, we have to find the best fit for the data which could be the line fit or polynomial fit or sin fit. From observing the graph, its visible that polynomial would be great fit to choose.</a:t>
            </a:r>
            <a:endParaRPr lang="en-IN" sz="4405"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596210-EEDF-3EE2-E1AC-E975757C4720}"/>
              </a:ext>
            </a:extLst>
          </p:cNvPr>
          <p:cNvSpPr txBox="1"/>
          <p:nvPr/>
        </p:nvSpPr>
        <p:spPr>
          <a:xfrm>
            <a:off x="11580520" y="41744555"/>
            <a:ext cx="17361976" cy="708656"/>
          </a:xfrm>
          <a:prstGeom prst="rect">
            <a:avLst/>
          </a:prstGeom>
          <a:solidFill>
            <a:srgbClr val="002060"/>
          </a:solidFill>
        </p:spPr>
        <p:txBody>
          <a:bodyPr wrap="square" rtlCol="0">
            <a:spAutoFit/>
          </a:bodyPr>
          <a:lstStyle/>
          <a:p>
            <a:r>
              <a:rPr lang="en-US" sz="4005" dirty="0">
                <a:latin typeface="Times New Roman" panose="02020603050405020304" pitchFamily="18" charset="0"/>
                <a:cs typeface="Times New Roman" panose="02020603050405020304" pitchFamily="18" charset="0"/>
              </a:rPr>
              <a:t>GitHub Link: </a:t>
            </a:r>
            <a:r>
              <a:rPr lang="en-US" sz="4005" dirty="0">
                <a:latin typeface="Times New Roman" panose="02020603050405020304" pitchFamily="18" charset="0"/>
                <a:cs typeface="Times New Roman" panose="02020603050405020304" pitchFamily="18" charset="0"/>
                <a:hlinkClick r:id="rId6" action="ppaction://hlinkpres?slideindex=1&amp;slidetitle="/>
              </a:rPr>
              <a:t>https://github.com/Harvi05/ADSPoster/blob/main/clusteringFitting.py</a:t>
            </a:r>
            <a:endParaRPr lang="en-IN" sz="4005"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7086362-3812-3CF4-5B34-1489DA7B0C5C}"/>
              </a:ext>
            </a:extLst>
          </p:cNvPr>
          <p:cNvSpPr txBox="1"/>
          <p:nvPr/>
        </p:nvSpPr>
        <p:spPr>
          <a:xfrm>
            <a:off x="22862927" y="36907974"/>
            <a:ext cx="5185518" cy="585450"/>
          </a:xfrm>
          <a:prstGeom prst="rect">
            <a:avLst/>
          </a:prstGeom>
          <a:solidFill>
            <a:schemeClr val="tx1"/>
          </a:solidFill>
        </p:spPr>
        <p:txBody>
          <a:bodyPr wrap="square" rtlCol="0">
            <a:spAutoFit/>
          </a:bodyPr>
          <a:lstStyle/>
          <a:p>
            <a:pPr algn="ctr"/>
            <a:r>
              <a:rPr lang="en-US" sz="3204" dirty="0">
                <a:solidFill>
                  <a:schemeClr val="bg1">
                    <a:lumMod val="95000"/>
                    <a:lumOff val="5000"/>
                  </a:schemeClr>
                </a:solidFill>
                <a:latin typeface="Times New Roman" panose="02020603050405020304" pitchFamily="18" charset="0"/>
                <a:cs typeface="Times New Roman" panose="02020603050405020304" pitchFamily="18" charset="0"/>
              </a:rPr>
              <a:t>Fig : 1.5 : Curve fit graph</a:t>
            </a:r>
            <a:endParaRPr lang="en-IN" sz="3204"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376D0EC-A80A-E67F-B2D2-D61ECE1A6FE3}"/>
              </a:ext>
            </a:extLst>
          </p:cNvPr>
          <p:cNvPicPr>
            <a:picLocks noChangeAspect="1"/>
          </p:cNvPicPr>
          <p:nvPr/>
        </p:nvPicPr>
        <p:blipFill>
          <a:blip r:embed="rId7"/>
          <a:stretch>
            <a:fillRect/>
          </a:stretch>
        </p:blipFill>
        <p:spPr>
          <a:xfrm>
            <a:off x="15269482" y="31619862"/>
            <a:ext cx="6394360" cy="4914286"/>
          </a:xfrm>
          <a:prstGeom prst="rect">
            <a:avLst/>
          </a:prstGeom>
        </p:spPr>
      </p:pic>
      <p:pic>
        <p:nvPicPr>
          <p:cNvPr id="12" name="Picture 11">
            <a:extLst>
              <a:ext uri="{FF2B5EF4-FFF2-40B4-BE49-F238E27FC236}">
                <a16:creationId xmlns:a16="http://schemas.microsoft.com/office/drawing/2014/main" id="{99784AE2-A5B5-6D43-04A0-93FAD4EB6D2D}"/>
              </a:ext>
            </a:extLst>
          </p:cNvPr>
          <p:cNvPicPr>
            <a:picLocks noChangeAspect="1"/>
          </p:cNvPicPr>
          <p:nvPr/>
        </p:nvPicPr>
        <p:blipFill>
          <a:blip r:embed="rId8"/>
          <a:stretch>
            <a:fillRect/>
          </a:stretch>
        </p:blipFill>
        <p:spPr>
          <a:xfrm>
            <a:off x="22138082" y="31624821"/>
            <a:ext cx="6269278" cy="4909327"/>
          </a:xfrm>
          <a:prstGeom prst="rect">
            <a:avLst/>
          </a:prstGeom>
        </p:spPr>
      </p:pic>
    </p:spTree>
    <p:extLst>
      <p:ext uri="{BB962C8B-B14F-4D97-AF65-F5344CB8AC3E}">
        <p14:creationId xmlns:p14="http://schemas.microsoft.com/office/powerpoint/2010/main" val="35268152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354</TotalTime>
  <Words>614</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Times New Roman</vt:lpstr>
      <vt:lpstr>Parcel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Gandhi Harvi</dc:creator>
  <cp:lastModifiedBy>Gandhi Harvi</cp:lastModifiedBy>
  <cp:revision>18</cp:revision>
  <dcterms:created xsi:type="dcterms:W3CDTF">2023-01-19T13:33:43Z</dcterms:created>
  <dcterms:modified xsi:type="dcterms:W3CDTF">2023-01-20T01:45:55Z</dcterms:modified>
</cp:coreProperties>
</file>