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p:scale>
          <a:sx n="50" d="100"/>
          <a:sy n="50" d="100"/>
        </p:scale>
        <p:origin x="1152" y="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4186090" cy="1325563"/>
          </a:xfrm>
        </p:spPr>
        <p:txBody>
          <a:bodyPr anchor="ctr">
            <a:normAutofit/>
          </a:bodyPr>
          <a:lstStyle/>
          <a:p>
            <a:r>
              <a:rPr lang="en-US" dirty="0">
                <a:solidFill>
                  <a:srgbClr val="0E659B"/>
                </a:solidFill>
              </a:rPr>
              <a:t>TECH-TREND &amp; JOBS </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HARVINDER SINGH</a:t>
            </a:r>
          </a:p>
          <a:p>
            <a:pPr marL="0" indent="0">
              <a:buNone/>
            </a:pPr>
            <a:r>
              <a:rPr lang="en-US" dirty="0"/>
              <a:t>10</a:t>
            </a:r>
            <a:r>
              <a:rPr lang="en-US" baseline="30000" dirty="0"/>
              <a:t>TH</a:t>
            </a:r>
            <a:r>
              <a:rPr lang="en-US" dirty="0"/>
              <a:t> MAY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solidFill>
                <a:schemeClr val="tx1"/>
              </a:solidFill>
            </a:endParaRPr>
          </a:p>
          <a:p>
            <a:pPr marL="0" indent="0">
              <a:buNone/>
            </a:pPr>
            <a:r>
              <a:rPr lang="en-US" sz="2000" dirty="0">
                <a:solidFill>
                  <a:schemeClr val="tx1"/>
                </a:solidFill>
              </a:rPr>
              <a:t>•  MySQL is the most popular database </a:t>
            </a:r>
          </a:p>
          <a:p>
            <a:pPr marL="0" indent="0">
              <a:buNone/>
            </a:pPr>
            <a:r>
              <a:rPr lang="en-US" sz="2000" dirty="0">
                <a:solidFill>
                  <a:schemeClr val="tx1"/>
                </a:solidFill>
              </a:rPr>
              <a:t>• There are still a lot of companies using Microsoft SQL Server</a:t>
            </a:r>
          </a:p>
          <a:p>
            <a:pPr marL="0" indent="0">
              <a:buNone/>
            </a:pPr>
            <a:r>
              <a:rPr lang="en-US" sz="2000" dirty="0">
                <a:solidFill>
                  <a:schemeClr val="tx1"/>
                </a:solidFill>
              </a:rPr>
              <a:t> • MongoDB and Redis are the most favorable NoSQL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solidFill>
                  <a:schemeClr val="tx1"/>
                </a:solidFill>
              </a:rPr>
              <a:t>ELASTICSEARCH would be most preferred database.</a:t>
            </a:r>
          </a:p>
          <a:p>
            <a:r>
              <a:rPr lang="en-US" dirty="0">
                <a:solidFill>
                  <a:schemeClr val="tx1"/>
                </a:solidFill>
              </a:rPr>
              <a:t>MongoDB and POSTGRESQL would be in high demands.</a:t>
            </a:r>
          </a:p>
          <a:p>
            <a:pPr marL="0" indent="0">
              <a:buNone/>
            </a:pPr>
            <a:endParaRPr lang="en-US" dirty="0">
              <a:solidFill>
                <a:schemeClr val="tx1"/>
              </a:solidFill>
            </a:endParaRP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https://github.com/Harvinder1594/IBM-CAPSTONE-PROJECT/blob/d267b7539aaaac0b56a019afb31ac06e1e366250/m5.pdf</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4" name="Picture 3">
            <a:extLst>
              <a:ext uri="{FF2B5EF4-FFF2-40B4-BE49-F238E27FC236}">
                <a16:creationId xmlns:a16="http://schemas.microsoft.com/office/drawing/2014/main" id="{D0B0D21A-9226-E10A-1EF7-3CEE41E11221}"/>
              </a:ext>
            </a:extLst>
          </p:cNvPr>
          <p:cNvPicPr>
            <a:picLocks noChangeAspect="1"/>
          </p:cNvPicPr>
          <p:nvPr/>
        </p:nvPicPr>
        <p:blipFill>
          <a:blip r:embed="rId2"/>
          <a:stretch>
            <a:fillRect/>
          </a:stretch>
        </p:blipFill>
        <p:spPr>
          <a:xfrm>
            <a:off x="-114300" y="1214651"/>
            <a:ext cx="12306300" cy="4827376"/>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a:extLst>
              <a:ext uri="{FF2B5EF4-FFF2-40B4-BE49-F238E27FC236}">
                <a16:creationId xmlns:a16="http://schemas.microsoft.com/office/drawing/2014/main" id="{EB2D8D77-8602-7ECA-EE59-D609ECD9E0AE}"/>
              </a:ext>
            </a:extLst>
          </p:cNvPr>
          <p:cNvPicPr>
            <a:picLocks noChangeAspect="1"/>
          </p:cNvPicPr>
          <p:nvPr/>
        </p:nvPicPr>
        <p:blipFill>
          <a:blip r:embed="rId2"/>
          <a:stretch>
            <a:fillRect/>
          </a:stretch>
        </p:blipFill>
        <p:spPr>
          <a:xfrm>
            <a:off x="-12700" y="1219201"/>
            <a:ext cx="12369800" cy="4914900"/>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a:extLst>
              <a:ext uri="{FF2B5EF4-FFF2-40B4-BE49-F238E27FC236}">
                <a16:creationId xmlns:a16="http://schemas.microsoft.com/office/drawing/2014/main" id="{EF8FE67F-FE05-A4D9-3C39-4E45F29B1803}"/>
              </a:ext>
            </a:extLst>
          </p:cNvPr>
          <p:cNvPicPr>
            <a:picLocks noChangeAspect="1"/>
          </p:cNvPicPr>
          <p:nvPr/>
        </p:nvPicPr>
        <p:blipFill>
          <a:blip r:embed="rId2"/>
          <a:stretch>
            <a:fillRect/>
          </a:stretch>
        </p:blipFill>
        <p:spPr>
          <a:xfrm>
            <a:off x="0" y="1447800"/>
            <a:ext cx="12192000" cy="4775200"/>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a:bodyPr>
          <a:lstStyle/>
          <a:p>
            <a:pPr marL="0" indent="0">
              <a:buNone/>
            </a:pPr>
            <a:endParaRPr lang="en-US" sz="3200" dirty="0">
              <a:solidFill>
                <a:schemeClr val="tx1"/>
              </a:solidFill>
            </a:endParaRPr>
          </a:p>
          <a:p>
            <a:pPr marL="0" indent="0">
              <a:buNone/>
            </a:pPr>
            <a:r>
              <a:rPr lang="en-US" sz="3200" dirty="0">
                <a:solidFill>
                  <a:schemeClr val="tx1"/>
                </a:solidFill>
              </a:rPr>
              <a:t>• Technology Usage Trend Now and Future </a:t>
            </a:r>
          </a:p>
          <a:p>
            <a:pPr marL="0" indent="0">
              <a:buNone/>
            </a:pPr>
            <a:endParaRPr lang="en-US" sz="3200" dirty="0">
              <a:solidFill>
                <a:schemeClr val="tx1"/>
              </a:solidFill>
            </a:endParaRPr>
          </a:p>
          <a:p>
            <a:pPr marL="0" indent="0">
              <a:buNone/>
            </a:pPr>
            <a:r>
              <a:rPr lang="en-US" sz="3200" dirty="0">
                <a:solidFill>
                  <a:schemeClr val="tx1"/>
                </a:solidFill>
              </a:rPr>
              <a:t>• Gender, Age and Education Discrimination in IT Industry</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a:bodyPr>
          <a:lstStyle/>
          <a:p>
            <a:pPr marL="0" indent="0">
              <a:buNone/>
            </a:pPr>
            <a:r>
              <a:rPr lang="en-US" dirty="0"/>
              <a:t>Findings</a:t>
            </a:r>
          </a:p>
          <a:p>
            <a:pPr marL="0" indent="0">
              <a:buNone/>
            </a:pPr>
            <a:endParaRPr lang="en-US" dirty="0">
              <a:solidFill>
                <a:schemeClr val="accent1">
                  <a:lumMod val="75000"/>
                </a:schemeClr>
              </a:solidFill>
            </a:endParaRPr>
          </a:p>
          <a:p>
            <a:pPr marL="0" indent="0">
              <a:buNone/>
            </a:pPr>
            <a:r>
              <a:rPr lang="en-US" sz="2400" dirty="0">
                <a:solidFill>
                  <a:schemeClr val="accent1">
                    <a:lumMod val="75000"/>
                  </a:schemeClr>
                </a:solidFill>
              </a:rPr>
              <a:t>• Technology trends changes every year</a:t>
            </a:r>
          </a:p>
          <a:p>
            <a:pPr marL="0" indent="0">
              <a:buNone/>
            </a:pPr>
            <a:r>
              <a:rPr lang="en-US" sz="2400" dirty="0">
                <a:solidFill>
                  <a:schemeClr val="accent1">
                    <a:lumMod val="75000"/>
                  </a:schemeClr>
                </a:solidFill>
              </a:rPr>
              <a:t> • USA is the top technology country </a:t>
            </a:r>
          </a:p>
          <a:p>
            <a:pPr marL="0" indent="0">
              <a:buNone/>
            </a:pPr>
            <a:r>
              <a:rPr lang="en-US" sz="2400" dirty="0">
                <a:solidFill>
                  <a:schemeClr val="accent1">
                    <a:lumMod val="75000"/>
                  </a:schemeClr>
                </a:solidFill>
              </a:rPr>
              <a:t>• There are extreme gender and age discrimination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a:bodyPr>
          <a:lstStyle/>
          <a:p>
            <a:pPr marL="0" indent="0">
              <a:buNone/>
            </a:pPr>
            <a:r>
              <a:rPr lang="en-US" dirty="0"/>
              <a:t>Implications</a:t>
            </a:r>
          </a:p>
          <a:p>
            <a:pPr marL="0" indent="0">
              <a:buNone/>
            </a:pPr>
            <a:endParaRPr lang="en-US" sz="2400" dirty="0">
              <a:solidFill>
                <a:schemeClr val="accent1">
                  <a:lumMod val="75000"/>
                </a:schemeClr>
              </a:solidFill>
            </a:endParaRPr>
          </a:p>
          <a:p>
            <a:pPr marL="0" indent="0">
              <a:buNone/>
            </a:pPr>
            <a:r>
              <a:rPr lang="en-US" sz="2400" dirty="0">
                <a:solidFill>
                  <a:schemeClr val="accent1">
                    <a:lumMod val="75000"/>
                  </a:schemeClr>
                </a:solidFill>
              </a:rPr>
              <a:t>• Programmers should always follow the latest technology trends .</a:t>
            </a:r>
          </a:p>
          <a:p>
            <a:pPr marL="0" indent="0">
              <a:buNone/>
            </a:pPr>
            <a:endParaRPr lang="en-US" sz="2400" dirty="0">
              <a:solidFill>
                <a:schemeClr val="accent1">
                  <a:lumMod val="75000"/>
                </a:schemeClr>
              </a:solidFill>
            </a:endParaRPr>
          </a:p>
          <a:p>
            <a:pPr marL="0" indent="0">
              <a:buNone/>
            </a:pPr>
            <a:r>
              <a:rPr lang="en-US" sz="2400" dirty="0">
                <a:solidFill>
                  <a:schemeClr val="accent1">
                    <a:lumMod val="75000"/>
                  </a:schemeClr>
                </a:solidFill>
              </a:rPr>
              <a:t>• More countries should have the equal chance to be exposed to new technology .</a:t>
            </a:r>
          </a:p>
          <a:p>
            <a:pPr marL="0" indent="0">
              <a:buNone/>
            </a:pPr>
            <a:endParaRPr lang="en-US" sz="2400" dirty="0">
              <a:solidFill>
                <a:schemeClr val="accent1">
                  <a:lumMod val="75000"/>
                </a:schemeClr>
              </a:solidFill>
            </a:endParaRPr>
          </a:p>
          <a:p>
            <a:pPr marL="0" indent="0">
              <a:buNone/>
            </a:pPr>
            <a:r>
              <a:rPr lang="en-US" sz="2400" dirty="0">
                <a:solidFill>
                  <a:schemeClr val="accent1">
                    <a:lumMod val="75000"/>
                  </a:schemeClr>
                </a:solidFill>
              </a:rPr>
              <a:t>• 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pPr marL="0" indent="0">
              <a:buNone/>
            </a:pPr>
            <a:r>
              <a:rPr lang="en-US" dirty="0"/>
              <a:t>• Technology Trends</a:t>
            </a:r>
          </a:p>
          <a:p>
            <a:pPr marL="0" indent="0">
              <a:buNone/>
            </a:pPr>
            <a:r>
              <a:rPr lang="en-US" dirty="0"/>
              <a:t> • Programming Languages, Database, Platform and Web frame Trends </a:t>
            </a:r>
          </a:p>
          <a:p>
            <a:pPr marL="0" indent="0">
              <a:buNone/>
            </a:pPr>
            <a:r>
              <a:rPr lang="en-US" dirty="0"/>
              <a:t>• Demographics Trends </a:t>
            </a:r>
          </a:p>
          <a:p>
            <a:pPr marL="0" indent="0">
              <a:buNone/>
            </a:pPr>
            <a:r>
              <a:rPr lang="en-US" dirty="0"/>
              <a:t>• Gender and Education</a:t>
            </a:r>
          </a:p>
          <a:p>
            <a:pPr marL="0" indent="0">
              <a:buNone/>
            </a:pPr>
            <a:r>
              <a:rPr lang="en-US" dirty="0"/>
              <a:t> • Programming Languages Trends and Salary Trends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lnSpcReduction="10000"/>
          </a:bodyPr>
          <a:lstStyle/>
          <a:p>
            <a:r>
              <a:rPr lang="en-US" dirty="0"/>
              <a:t>• 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postings.</a:t>
            </a:r>
          </a:p>
        </p:txBody>
      </p:sp>
      <p:pic>
        <p:nvPicPr>
          <p:cNvPr id="5" name="Picture 4">
            <a:extLst>
              <a:ext uri="{FF2B5EF4-FFF2-40B4-BE49-F238E27FC236}">
                <a16:creationId xmlns:a16="http://schemas.microsoft.com/office/drawing/2014/main" id="{95C383A6-59F2-E026-BDD5-854151E2DEDF}"/>
              </a:ext>
            </a:extLst>
          </p:cNvPr>
          <p:cNvPicPr>
            <a:picLocks noChangeAspect="1"/>
          </p:cNvPicPr>
          <p:nvPr/>
        </p:nvPicPr>
        <p:blipFill>
          <a:blip r:embed="rId2"/>
          <a:stretch>
            <a:fillRect/>
          </a:stretch>
        </p:blipFill>
        <p:spPr>
          <a:xfrm>
            <a:off x="788324" y="1587500"/>
            <a:ext cx="10489276" cy="4610099"/>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5" name="Picture 4">
            <a:extLst>
              <a:ext uri="{FF2B5EF4-FFF2-40B4-BE49-F238E27FC236}">
                <a16:creationId xmlns:a16="http://schemas.microsoft.com/office/drawing/2014/main" id="{1E3946AA-F8AC-3D30-1A55-04B2746057D2}"/>
              </a:ext>
            </a:extLst>
          </p:cNvPr>
          <p:cNvPicPr>
            <a:picLocks noChangeAspect="1"/>
          </p:cNvPicPr>
          <p:nvPr/>
        </p:nvPicPr>
        <p:blipFill>
          <a:blip r:embed="rId2"/>
          <a:stretch>
            <a:fillRect/>
          </a:stretch>
        </p:blipFill>
        <p:spPr>
          <a:xfrm>
            <a:off x="436648" y="1320799"/>
            <a:ext cx="11115504" cy="4921885"/>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marL="0" indent="0">
              <a:buNone/>
            </a:pPr>
            <a:r>
              <a:rPr lang="en-US" sz="1800" dirty="0"/>
              <a:t>• Current Technology Usage Trend </a:t>
            </a:r>
          </a:p>
          <a:p>
            <a:pPr marL="0" indent="0">
              <a:buNone/>
            </a:pPr>
            <a:r>
              <a:rPr lang="en-US" sz="1600" dirty="0"/>
              <a:t>	• Language </a:t>
            </a:r>
          </a:p>
          <a:p>
            <a:pPr marL="0" indent="0">
              <a:buNone/>
            </a:pPr>
            <a:r>
              <a:rPr lang="en-US" sz="1600" dirty="0"/>
              <a:t>	• Database </a:t>
            </a:r>
          </a:p>
          <a:p>
            <a:pPr marL="0" indent="0">
              <a:buNone/>
            </a:pPr>
            <a:r>
              <a:rPr lang="en-US" sz="1600" dirty="0"/>
              <a:t>	• Platform </a:t>
            </a:r>
          </a:p>
          <a:p>
            <a:pPr marL="0" indent="0">
              <a:buNone/>
            </a:pPr>
            <a:r>
              <a:rPr lang="en-US" sz="1600" dirty="0"/>
              <a:t>	• Web frame</a:t>
            </a:r>
          </a:p>
          <a:p>
            <a:pPr marL="0" indent="0">
              <a:buNone/>
            </a:pPr>
            <a:r>
              <a:rPr lang="en-US" sz="1800" dirty="0"/>
              <a:t> • Future Technology Trend </a:t>
            </a:r>
          </a:p>
          <a:p>
            <a:pPr marL="0" indent="0">
              <a:buNone/>
            </a:pPr>
            <a:r>
              <a:rPr lang="en-US" sz="1600" dirty="0"/>
              <a:t>	• Language </a:t>
            </a:r>
          </a:p>
          <a:p>
            <a:pPr marL="0" indent="0">
              <a:buNone/>
            </a:pPr>
            <a:r>
              <a:rPr lang="en-US" sz="1600" dirty="0"/>
              <a:t>	• Database </a:t>
            </a:r>
          </a:p>
          <a:p>
            <a:pPr marL="0" indent="0">
              <a:buNone/>
            </a:pPr>
            <a:r>
              <a:rPr lang="en-US" sz="1600" dirty="0"/>
              <a:t>	• Platform </a:t>
            </a:r>
          </a:p>
          <a:p>
            <a:pPr marL="0" indent="0">
              <a:buNone/>
            </a:pPr>
            <a:r>
              <a:rPr lang="en-US" sz="1600" dirty="0"/>
              <a:t>	• Web frame </a:t>
            </a:r>
          </a:p>
          <a:p>
            <a:pPr marL="0" indent="0">
              <a:buNone/>
            </a:pPr>
            <a:r>
              <a:rPr lang="en-US" sz="1800" dirty="0"/>
              <a:t>• Demographics Survey </a:t>
            </a:r>
          </a:p>
          <a:p>
            <a:pPr marL="0" indent="0">
              <a:buNone/>
            </a:pPr>
            <a:r>
              <a:rPr lang="en-US" sz="1800" dirty="0"/>
              <a:t>• Country &amp; Gender Difference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solidFill>
                  <a:schemeClr val="tx1"/>
                </a:solidFill>
              </a:rPr>
              <a:t>• Analyze technology trend in software and web development among developers around the world </a:t>
            </a:r>
          </a:p>
          <a:p>
            <a:pPr marL="0" indent="0">
              <a:buNone/>
            </a:pPr>
            <a:r>
              <a:rPr lang="en-US" sz="1200" dirty="0">
                <a:solidFill>
                  <a:schemeClr val="tx1"/>
                </a:solidFill>
              </a:rPr>
              <a:t>•</a:t>
            </a:r>
            <a:r>
              <a:rPr lang="en-US" sz="1200" dirty="0"/>
              <a:t> </a:t>
            </a:r>
            <a:r>
              <a:rPr lang="en-US" sz="1800" dirty="0">
                <a:solidFill>
                  <a:schemeClr val="tx1"/>
                </a:solidFill>
              </a:rPr>
              <a:t>Purpose of this Analysis </a:t>
            </a:r>
          </a:p>
          <a:p>
            <a:pPr marL="0" indent="0">
              <a:buNone/>
            </a:pPr>
            <a:r>
              <a:rPr lang="en-US" sz="1200" dirty="0"/>
              <a:t>• </a:t>
            </a:r>
            <a:r>
              <a:rPr lang="en-US" sz="1400" dirty="0">
                <a:solidFill>
                  <a:schemeClr val="tx1"/>
                </a:solidFill>
              </a:rPr>
              <a:t>Identify the top programming languages, database, platform and web frame skills in demand • Identify skill requirements for future </a:t>
            </a:r>
          </a:p>
          <a:p>
            <a:pPr marL="0" indent="0">
              <a:buNone/>
            </a:pPr>
            <a:r>
              <a:rPr lang="en-US" sz="1600" dirty="0">
                <a:solidFill>
                  <a:schemeClr val="tx1"/>
                </a:solidFill>
              </a:rPr>
              <a:t>• Identify human resource gap in the industry</a:t>
            </a:r>
          </a:p>
          <a:p>
            <a:pPr marL="0" indent="0">
              <a:buNone/>
            </a:pPr>
            <a:r>
              <a:rPr lang="en-US" sz="1200" dirty="0">
                <a:solidFill>
                  <a:schemeClr val="tx1"/>
                </a:solidFill>
              </a:rPr>
              <a:t> • Audience for this Presentation </a:t>
            </a:r>
          </a:p>
          <a:p>
            <a:pPr marL="0" indent="0">
              <a:buNone/>
            </a:pPr>
            <a:r>
              <a:rPr lang="en-US" sz="1200" dirty="0">
                <a:solidFill>
                  <a:schemeClr val="tx1"/>
                </a:solidFill>
              </a:rPr>
              <a:t>• Programmers </a:t>
            </a:r>
          </a:p>
          <a:p>
            <a:pPr marL="0" indent="0">
              <a:buNone/>
            </a:pPr>
            <a:r>
              <a:rPr lang="en-US" sz="1200" dirty="0">
                <a:solidFill>
                  <a:schemeClr val="tx1"/>
                </a:solidFill>
              </a:rPr>
              <a:t>• IT industry leaders </a:t>
            </a:r>
          </a:p>
          <a:p>
            <a:pPr marL="0" indent="0">
              <a:buNone/>
            </a:pPr>
            <a:r>
              <a:rPr lang="en-US" sz="1200" dirty="0">
                <a:solidFill>
                  <a:schemeClr val="tx1"/>
                </a:solidFill>
              </a:rPr>
              <a:t>• Computer science students</a:t>
            </a:r>
            <a:endParaRPr lang="en-US" sz="1800" dirty="0">
              <a:solidFill>
                <a:schemeClr val="tx1"/>
              </a:solidFill>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DATA COLLECTION(Sources)</a:t>
            </a:r>
          </a:p>
          <a:p>
            <a:r>
              <a:rPr lang="en-US" sz="1600" dirty="0"/>
              <a:t>• Stack overflow developer 2019 survey </a:t>
            </a:r>
          </a:p>
          <a:p>
            <a:r>
              <a:rPr lang="en-US" sz="1600" dirty="0"/>
              <a:t>• GitHub job postings</a:t>
            </a:r>
          </a:p>
          <a:p>
            <a:r>
              <a:rPr lang="en-US" sz="1600" dirty="0"/>
              <a:t> • Programming languages annual salary </a:t>
            </a:r>
            <a:endParaRPr lang="en-US" sz="2200" dirty="0"/>
          </a:p>
          <a:p>
            <a:r>
              <a:rPr lang="en-US" sz="2200" dirty="0"/>
              <a:t>DATA WRANGLING</a:t>
            </a:r>
          </a:p>
          <a:p>
            <a:r>
              <a:rPr lang="en-US" sz="2200" dirty="0"/>
              <a:t>DATA EXPLORATION</a:t>
            </a:r>
          </a:p>
          <a:p>
            <a:r>
              <a:rPr lang="en-US" sz="2200" dirty="0"/>
              <a:t>DATA CLEANING </a:t>
            </a:r>
          </a:p>
          <a:p>
            <a:r>
              <a:rPr lang="en-US" sz="2200" dirty="0"/>
              <a:t>DATA VISUALISATION</a:t>
            </a:r>
          </a:p>
          <a:p>
            <a:pPr lvl="1"/>
            <a:r>
              <a:rPr lang="en-US" sz="1800" dirty="0"/>
              <a:t>COGNOS</a:t>
            </a:r>
          </a:p>
          <a:p>
            <a:pPr lvl="1"/>
            <a:r>
              <a:rPr lang="en-US" sz="1800" dirty="0"/>
              <a:t>PYTHON </a:t>
            </a:r>
          </a:p>
          <a:p>
            <a:pPr marL="457200" lvl="1" indent="0">
              <a:buNone/>
            </a:pPr>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4D9AA0A0-0BFF-57C4-C486-B4BDA11506B9}"/>
              </a:ext>
            </a:extLst>
          </p:cNvPr>
          <p:cNvPicPr>
            <a:picLocks noChangeAspect="1"/>
          </p:cNvPicPr>
          <p:nvPr/>
        </p:nvPicPr>
        <p:blipFill>
          <a:blip r:embed="rId2"/>
          <a:stretch>
            <a:fillRect/>
          </a:stretch>
        </p:blipFill>
        <p:spPr>
          <a:xfrm>
            <a:off x="1600200" y="1690688"/>
            <a:ext cx="7890049" cy="3090931"/>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14" name="Picture 13">
            <a:extLst>
              <a:ext uri="{FF2B5EF4-FFF2-40B4-BE49-F238E27FC236}">
                <a16:creationId xmlns:a16="http://schemas.microsoft.com/office/drawing/2014/main" id="{65EE5A1D-CE4B-DB24-117D-8EEDA023A0CA}"/>
              </a:ext>
            </a:extLst>
          </p:cNvPr>
          <p:cNvPicPr>
            <a:picLocks noChangeAspect="1"/>
          </p:cNvPicPr>
          <p:nvPr/>
        </p:nvPicPr>
        <p:blipFill>
          <a:blip r:embed="rId3"/>
          <a:stretch>
            <a:fillRect/>
          </a:stretch>
        </p:blipFill>
        <p:spPr>
          <a:xfrm>
            <a:off x="838200" y="2216679"/>
            <a:ext cx="4121362" cy="2424642"/>
          </a:xfrm>
          <a:prstGeom prst="rect">
            <a:avLst/>
          </a:prstGeom>
        </p:spPr>
      </p:pic>
      <p:pic>
        <p:nvPicPr>
          <p:cNvPr id="16" name="Picture 15">
            <a:extLst>
              <a:ext uri="{FF2B5EF4-FFF2-40B4-BE49-F238E27FC236}">
                <a16:creationId xmlns:a16="http://schemas.microsoft.com/office/drawing/2014/main" id="{B2D0C6A2-BD03-A83B-2C0F-949B1F35F0AF}"/>
              </a:ext>
            </a:extLst>
          </p:cNvPr>
          <p:cNvPicPr>
            <a:picLocks noChangeAspect="1"/>
          </p:cNvPicPr>
          <p:nvPr/>
        </p:nvPicPr>
        <p:blipFill>
          <a:blip r:embed="rId4"/>
          <a:stretch>
            <a:fillRect/>
          </a:stretch>
        </p:blipFill>
        <p:spPr>
          <a:xfrm>
            <a:off x="6172200" y="2216679"/>
            <a:ext cx="4197566" cy="267623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r>
              <a:rPr lang="en-US" sz="2400" dirty="0"/>
              <a:t>• JavaScript is top trending language in the world </a:t>
            </a:r>
          </a:p>
          <a:p>
            <a:pPr marL="0" indent="0">
              <a:buNone/>
            </a:pPr>
            <a:r>
              <a:rPr lang="en-US" sz="2400" dirty="0"/>
              <a:t>• Python and TypeScript are becoming more and more popular • HTML/CSS and SQL still has great portion in language usage trend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r>
              <a:rPr lang="en-US" sz="2400" dirty="0"/>
              <a:t>•  Web developments and Web developers are still in high demands </a:t>
            </a:r>
          </a:p>
          <a:p>
            <a:pPr marL="0" indent="0">
              <a:buNone/>
            </a:pPr>
            <a:r>
              <a:rPr lang="en-US" sz="2400" dirty="0"/>
              <a:t>• JavaScript and TypeScript are crucial to learn for developers </a:t>
            </a:r>
          </a:p>
          <a:p>
            <a:pPr marL="0" indent="0">
              <a:buNone/>
            </a:pPr>
            <a:r>
              <a:rPr lang="en-US" sz="2400" dirty="0"/>
              <a:t>• 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6" name="Picture 5">
            <a:extLst>
              <a:ext uri="{FF2B5EF4-FFF2-40B4-BE49-F238E27FC236}">
                <a16:creationId xmlns:a16="http://schemas.microsoft.com/office/drawing/2014/main" id="{94F589F5-7EE6-3A2E-9F5A-6AD22C9CD5E6}"/>
              </a:ext>
            </a:extLst>
          </p:cNvPr>
          <p:cNvPicPr>
            <a:picLocks noChangeAspect="1"/>
          </p:cNvPicPr>
          <p:nvPr/>
        </p:nvPicPr>
        <p:blipFill>
          <a:blip r:embed="rId2"/>
          <a:stretch>
            <a:fillRect/>
          </a:stretch>
        </p:blipFill>
        <p:spPr>
          <a:xfrm>
            <a:off x="806646" y="2237969"/>
            <a:ext cx="5006028" cy="2503364"/>
          </a:xfrm>
          <a:prstGeom prst="rect">
            <a:avLst/>
          </a:prstGeom>
        </p:spPr>
      </p:pic>
      <p:pic>
        <p:nvPicPr>
          <p:cNvPr id="9" name="Picture 8">
            <a:extLst>
              <a:ext uri="{FF2B5EF4-FFF2-40B4-BE49-F238E27FC236}">
                <a16:creationId xmlns:a16="http://schemas.microsoft.com/office/drawing/2014/main" id="{60CB365E-05CC-1111-CEBE-BAE9B0766981}"/>
              </a:ext>
            </a:extLst>
          </p:cNvPr>
          <p:cNvPicPr>
            <a:picLocks noChangeAspect="1"/>
          </p:cNvPicPr>
          <p:nvPr/>
        </p:nvPicPr>
        <p:blipFill>
          <a:blip r:embed="rId3"/>
          <a:stretch>
            <a:fillRect/>
          </a:stretch>
        </p:blipFill>
        <p:spPr>
          <a:xfrm>
            <a:off x="4008966" y="2123669"/>
            <a:ext cx="4388076" cy="2368672"/>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781</TotalTime>
  <Words>712</Words>
  <Application>Microsoft Office PowerPoint</Application>
  <PresentationFormat>Widescreen</PresentationFormat>
  <Paragraphs>124</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TECH-TREND &amp; JOBS </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Harvinder singh</cp:lastModifiedBy>
  <cp:revision>21</cp:revision>
  <dcterms:created xsi:type="dcterms:W3CDTF">2020-10-28T18:29:43Z</dcterms:created>
  <dcterms:modified xsi:type="dcterms:W3CDTF">2024-05-10T19:24:33Z</dcterms:modified>
</cp:coreProperties>
</file>