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786" y="-96"/>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lenovo\Downloads\HARVIND.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IN"/>
  <c:pivotSource>
    <c:name>[HARVIND.S.xlsx]Sheet3!PivotTable1</c:name>
    <c:fmtId val="2"/>
  </c:pivotSource>
  <c:chart>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s>
    <c:plotArea>
      <c:layout/>
      <c:barChart>
        <c:barDir val="col"/>
        <c:grouping val="clustered"/>
        <c:ser>
          <c:idx val="0"/>
          <c:order val="0"/>
          <c:tx>
            <c:strRef>
              <c:f>Sheet3!$B$3:$B$4</c:f>
              <c:strCache>
                <c:ptCount val="1"/>
                <c:pt idx="0">
                  <c:v>Fixed Term</c:v>
                </c:pt>
              </c:strCache>
            </c:strRef>
          </c:tx>
          <c:cat>
            <c:strRef>
              <c:f>Sheet3!$A$5:$A$10</c:f>
              <c:strCache>
                <c:ptCount val="5"/>
                <c:pt idx="0">
                  <c:v>2000</c:v>
                </c:pt>
                <c:pt idx="1">
                  <c:v>3000</c:v>
                </c:pt>
                <c:pt idx="2">
                  <c:v>4000</c:v>
                </c:pt>
                <c:pt idx="3">
                  <c:v>5000</c:v>
                </c:pt>
                <c:pt idx="4">
                  <c:v>6000</c:v>
                </c:pt>
              </c:strCache>
            </c:strRef>
          </c:cat>
          <c:val>
            <c:numRef>
              <c:f>Sheet3!$B$5:$B$10</c:f>
              <c:numCache>
                <c:formatCode>General</c:formatCode>
                <c:ptCount val="5"/>
                <c:pt idx="0">
                  <c:v>8</c:v>
                </c:pt>
                <c:pt idx="1">
                  <c:v>10</c:v>
                </c:pt>
                <c:pt idx="2">
                  <c:v>27</c:v>
                </c:pt>
                <c:pt idx="3">
                  <c:v>28</c:v>
                </c:pt>
                <c:pt idx="4">
                  <c:v>30</c:v>
                </c:pt>
              </c:numCache>
            </c:numRef>
          </c:val>
        </c:ser>
        <c:ser>
          <c:idx val="1"/>
          <c:order val="1"/>
          <c:tx>
            <c:strRef>
              <c:f>Sheet3!$C$3:$C$4</c:f>
              <c:strCache>
                <c:ptCount val="1"/>
                <c:pt idx="0">
                  <c:v>Permanent</c:v>
                </c:pt>
              </c:strCache>
            </c:strRef>
          </c:tx>
          <c:cat>
            <c:strRef>
              <c:f>Sheet3!$A$5:$A$10</c:f>
              <c:strCache>
                <c:ptCount val="5"/>
                <c:pt idx="0">
                  <c:v>2000</c:v>
                </c:pt>
                <c:pt idx="1">
                  <c:v>3000</c:v>
                </c:pt>
                <c:pt idx="2">
                  <c:v>4000</c:v>
                </c:pt>
                <c:pt idx="3">
                  <c:v>5000</c:v>
                </c:pt>
                <c:pt idx="4">
                  <c:v>6000</c:v>
                </c:pt>
              </c:strCache>
            </c:strRef>
          </c:cat>
          <c:val>
            <c:numRef>
              <c:f>Sheet3!$C$5:$C$10</c:f>
              <c:numCache>
                <c:formatCode>General</c:formatCode>
                <c:ptCount val="5"/>
                <c:pt idx="0">
                  <c:v>24</c:v>
                </c:pt>
                <c:pt idx="1">
                  <c:v>62</c:v>
                </c:pt>
                <c:pt idx="2">
                  <c:v>81</c:v>
                </c:pt>
                <c:pt idx="3">
                  <c:v>104</c:v>
                </c:pt>
                <c:pt idx="4">
                  <c:v>95</c:v>
                </c:pt>
              </c:numCache>
            </c:numRef>
          </c:val>
        </c:ser>
        <c:ser>
          <c:idx val="2"/>
          <c:order val="2"/>
          <c:tx>
            <c:strRef>
              <c:f>Sheet3!$D$3:$D$4</c:f>
              <c:strCache>
                <c:ptCount val="1"/>
                <c:pt idx="0">
                  <c:v>Temporary</c:v>
                </c:pt>
              </c:strCache>
            </c:strRef>
          </c:tx>
          <c:cat>
            <c:strRef>
              <c:f>Sheet3!$A$5:$A$10</c:f>
              <c:strCache>
                <c:ptCount val="5"/>
                <c:pt idx="0">
                  <c:v>2000</c:v>
                </c:pt>
                <c:pt idx="1">
                  <c:v>3000</c:v>
                </c:pt>
                <c:pt idx="2">
                  <c:v>4000</c:v>
                </c:pt>
                <c:pt idx="3">
                  <c:v>5000</c:v>
                </c:pt>
                <c:pt idx="4">
                  <c:v>6000</c:v>
                </c:pt>
              </c:strCache>
            </c:strRef>
          </c:cat>
          <c:val>
            <c:numRef>
              <c:f>Sheet3!$D$5:$D$10</c:f>
              <c:numCache>
                <c:formatCode>General</c:formatCode>
                <c:ptCount val="5"/>
                <c:pt idx="0">
                  <c:v>4</c:v>
                </c:pt>
                <c:pt idx="1">
                  <c:v>10</c:v>
                </c:pt>
                <c:pt idx="2">
                  <c:v>30</c:v>
                </c:pt>
                <c:pt idx="3">
                  <c:v>32</c:v>
                </c:pt>
                <c:pt idx="4">
                  <c:v>35</c:v>
                </c:pt>
              </c:numCache>
            </c:numRef>
          </c:val>
        </c:ser>
        <c:axId val="84622720"/>
        <c:axId val="84643200"/>
      </c:barChart>
      <c:catAx>
        <c:axId val="84622720"/>
        <c:scaling>
          <c:orientation val="minMax"/>
        </c:scaling>
        <c:axPos val="b"/>
        <c:tickLblPos val="nextTo"/>
        <c:crossAx val="84643200"/>
        <c:crosses val="autoZero"/>
        <c:auto val="1"/>
        <c:lblAlgn val="ctr"/>
        <c:lblOffset val="100"/>
      </c:catAx>
      <c:valAx>
        <c:axId val="84643200"/>
        <c:scaling>
          <c:orientation val="minMax"/>
        </c:scaling>
        <c:axPos val="l"/>
        <c:majorGridlines/>
        <c:numFmt formatCode="General" sourceLinked="1"/>
        <c:tickLblPos val="nextTo"/>
        <c:crossAx val="84622720"/>
        <c:crosses val="autoZero"/>
        <c:crossBetween val="between"/>
      </c:valAx>
    </c:plotArea>
    <c:legend>
      <c:legendPos val="r"/>
      <c:layout/>
    </c:legend>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US" sz="2400" dirty="0" smtClean="0"/>
              <a:t>: HARVIND.S</a:t>
            </a:r>
            <a:endParaRPr lang="en-US" sz="2400" dirty="0"/>
          </a:p>
          <a:p>
            <a:r>
              <a:rPr lang="en-US" sz="2400" dirty="0"/>
              <a:t>REGISTER NO</a:t>
            </a:r>
            <a:r>
              <a:rPr lang="en-US" sz="2400" dirty="0" smtClean="0"/>
              <a:t>: 122200181&amp;asunm110122200181</a:t>
            </a:r>
            <a:endParaRPr lang="en-US" sz="2400" dirty="0"/>
          </a:p>
          <a:p>
            <a:r>
              <a:rPr lang="en-US" sz="2400" dirty="0" smtClean="0"/>
              <a:t>DEPARTMENT:B.COM(C.S)</a:t>
            </a:r>
            <a:endParaRPr lang="en-US" sz="2400" dirty="0"/>
          </a:p>
          <a:p>
            <a:r>
              <a:rPr lang="en-US" sz="2400" dirty="0" smtClean="0"/>
              <a:t>COLLEGE:D.R.B.C.C.C.HINDU COLLEGE</a:t>
            </a:r>
            <a:endParaRPr lang="en-US" sz="2400" dirty="0"/>
          </a:p>
          <a:p>
            <a:r>
              <a:rPr lang="en-US" sz="2400" dirty="0"/>
              <a:t>           </a:t>
            </a:r>
            <a:endParaRPr lang="en-US" sz="2400" dirty="0" smtClean="0"/>
          </a:p>
          <a:p>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Rectangle 9"/>
          <p:cNvSpPr/>
          <p:nvPr/>
        </p:nvSpPr>
        <p:spPr>
          <a:xfrm>
            <a:off x="364299" y="1254764"/>
            <a:ext cx="8506175" cy="5324535"/>
          </a:xfrm>
          <a:prstGeom prst="rect">
            <a:avLst/>
          </a:prstGeom>
        </p:spPr>
        <p:txBody>
          <a:bodyPr wrap="none">
            <a:spAutoFit/>
          </a:bodyPr>
          <a:lstStyle/>
          <a:p>
            <a:r>
              <a:rPr lang="en-US" sz="2000" b="1" u="sng" spc="20" dirty="0">
                <a:latin typeface="+mj-lt"/>
                <a:cs typeface="Times New Roman" pitchFamily="18" charset="0"/>
              </a:rPr>
              <a:t>COLLECTION OF DATA SET :</a:t>
            </a:r>
          </a:p>
          <a:p>
            <a:pPr marL="342900" indent="-342900">
              <a:buFont typeface="Wingdings" pitchFamily="2" charset="2"/>
              <a:buChar char="v"/>
            </a:pPr>
            <a:endParaRPr lang="en-US" sz="2000" b="1" u="sng" spc="20" dirty="0">
              <a:latin typeface="+mj-lt"/>
              <a:cs typeface="Times New Roman" pitchFamily="18" charset="0"/>
            </a:endParaRPr>
          </a:p>
          <a:p>
            <a:pPr marL="342900" indent="-342900">
              <a:buFont typeface="Wingdings" pitchFamily="2" charset="2"/>
              <a:buChar char="v"/>
            </a:pPr>
            <a:r>
              <a:rPr lang="en-US" sz="2000" spc="20" dirty="0">
                <a:latin typeface="Times New Roman" pitchFamily="18" charset="0"/>
                <a:cs typeface="Times New Roman" pitchFamily="18" charset="0"/>
              </a:rPr>
              <a:t>The data was collected from the </a:t>
            </a:r>
            <a:r>
              <a:rPr lang="en-US" sz="2000" spc="20" dirty="0" err="1">
                <a:latin typeface="Times New Roman" pitchFamily="18" charset="0"/>
                <a:cs typeface="Times New Roman" pitchFamily="18" charset="0"/>
              </a:rPr>
              <a:t>edunet</a:t>
            </a:r>
            <a:r>
              <a:rPr lang="en-US" sz="2000" spc="20" dirty="0">
                <a:latin typeface="Times New Roman" pitchFamily="18" charset="0"/>
                <a:cs typeface="Times New Roman" pitchFamily="18" charset="0"/>
              </a:rPr>
              <a:t> dash board.</a:t>
            </a:r>
          </a:p>
          <a:p>
            <a:pPr marL="342900" indent="-342900">
              <a:buFont typeface="Wingdings" pitchFamily="2" charset="2"/>
              <a:buChar char="v"/>
            </a:pPr>
            <a:r>
              <a:rPr lang="en-US" sz="2000" spc="20" dirty="0">
                <a:latin typeface="Times New Roman" pitchFamily="18" charset="0"/>
                <a:cs typeface="Times New Roman" pitchFamily="18" charset="0"/>
              </a:rPr>
              <a:t>And all the data was alignment and there are 7 features are given.</a:t>
            </a:r>
          </a:p>
          <a:p>
            <a:pPr marL="342900" indent="-342900">
              <a:buFont typeface="Wingdings" pitchFamily="2" charset="2"/>
              <a:buChar char="v"/>
            </a:pPr>
            <a:r>
              <a:rPr lang="en-US" sz="2000" spc="20" dirty="0">
                <a:latin typeface="Times New Roman" pitchFamily="18" charset="0"/>
                <a:cs typeface="Times New Roman" pitchFamily="18" charset="0"/>
              </a:rPr>
              <a:t>In these 9 features as that I was </a:t>
            </a:r>
            <a:r>
              <a:rPr lang="en-US" sz="2000" spc="20" dirty="0" err="1">
                <a:latin typeface="Times New Roman" pitchFamily="18" charset="0"/>
                <a:cs typeface="Times New Roman" pitchFamily="18" charset="0"/>
              </a:rPr>
              <a:t>selectedthe</a:t>
            </a:r>
            <a:r>
              <a:rPr lang="en-US" sz="2000" spc="20" dirty="0">
                <a:latin typeface="Times New Roman" pitchFamily="18" charset="0"/>
                <a:cs typeface="Times New Roman" pitchFamily="18" charset="0"/>
              </a:rPr>
              <a:t> 5 </a:t>
            </a:r>
            <a:r>
              <a:rPr lang="en-US" sz="2000" spc="20" dirty="0" err="1">
                <a:latin typeface="Times New Roman" pitchFamily="18" charset="0"/>
                <a:cs typeface="Times New Roman" pitchFamily="18" charset="0"/>
              </a:rPr>
              <a:t>featues</a:t>
            </a:r>
            <a:r>
              <a:rPr lang="en-US" sz="2000" spc="20" dirty="0">
                <a:latin typeface="Times New Roman" pitchFamily="18" charset="0"/>
                <a:cs typeface="Times New Roman" pitchFamily="18" charset="0"/>
              </a:rPr>
              <a:t> to analysis </a:t>
            </a:r>
          </a:p>
          <a:p>
            <a:r>
              <a:rPr lang="en-US" sz="2000" spc="20" dirty="0">
                <a:latin typeface="Times New Roman" pitchFamily="18" charset="0"/>
                <a:cs typeface="Times New Roman" pitchFamily="18" charset="0"/>
              </a:rPr>
              <a:t>    the employee rating  From the employee data  base.</a:t>
            </a:r>
          </a:p>
          <a:p>
            <a:r>
              <a:rPr lang="en-US" sz="2000" spc="20" dirty="0">
                <a:latin typeface="+mj-lt"/>
                <a:cs typeface="Times New Roman" pitchFamily="18" charset="0"/>
              </a:rPr>
              <a:t>  </a:t>
            </a:r>
          </a:p>
          <a:p>
            <a:r>
              <a:rPr lang="en-US" sz="2000" b="1" spc="20" dirty="0">
                <a:latin typeface="+mj-lt"/>
                <a:cs typeface="Times New Roman" pitchFamily="18" charset="0"/>
              </a:rPr>
              <a:t> </a:t>
            </a:r>
            <a:r>
              <a:rPr lang="en-US" sz="2000" b="1" u="sng" spc="20" dirty="0">
                <a:latin typeface="+mj-lt"/>
                <a:cs typeface="Times New Roman" pitchFamily="18" charset="0"/>
              </a:rPr>
              <a:t>FEATURES COLLECTING:</a:t>
            </a:r>
          </a:p>
          <a:p>
            <a:pPr marL="342900" indent="-342900">
              <a:buFont typeface="Wingdings" pitchFamily="2" charset="2"/>
              <a:buChar char="v"/>
            </a:pPr>
            <a:endParaRPr lang="en-US" sz="2000" spc="20" dirty="0">
              <a:latin typeface="+mj-lt"/>
              <a:cs typeface="Times New Roman" pitchFamily="18" charset="0"/>
            </a:endParaRPr>
          </a:p>
          <a:p>
            <a:pPr marL="342900" indent="-342900">
              <a:buFont typeface="Wingdings" pitchFamily="2" charset="2"/>
              <a:buChar char="v"/>
            </a:pPr>
            <a:r>
              <a:rPr lang="en-US" sz="2000" spc="20" dirty="0">
                <a:latin typeface="Times New Roman" pitchFamily="18" charset="0"/>
                <a:cs typeface="Times New Roman" pitchFamily="18" charset="0"/>
              </a:rPr>
              <a:t>In the data base their was an black cell are in the data.</a:t>
            </a:r>
          </a:p>
          <a:p>
            <a:pPr marL="342900" indent="-342900">
              <a:buFont typeface="Wingdings" pitchFamily="2" charset="2"/>
              <a:buChar char="v"/>
            </a:pPr>
            <a:r>
              <a:rPr lang="en-US" sz="2000" spc="20" dirty="0">
                <a:latin typeface="Times New Roman" pitchFamily="18" charset="0"/>
                <a:cs typeface="Times New Roman" pitchFamily="18" charset="0"/>
              </a:rPr>
              <a:t>To remove the blank cell first used the conditional formatting  tool used</a:t>
            </a:r>
          </a:p>
          <a:p>
            <a:r>
              <a:rPr lang="en-US" sz="2000" spc="20" dirty="0">
                <a:latin typeface="Times New Roman" pitchFamily="18" charset="0"/>
                <a:cs typeface="Times New Roman" pitchFamily="18" charset="0"/>
              </a:rPr>
              <a:t>     to Highlight the blank cell with the filling of </a:t>
            </a:r>
            <a:r>
              <a:rPr lang="en-US" sz="2000" spc="20" dirty="0" err="1">
                <a:latin typeface="Times New Roman" pitchFamily="18" charset="0"/>
                <a:cs typeface="Times New Roman" pitchFamily="18" charset="0"/>
              </a:rPr>
              <a:t>colour</a:t>
            </a:r>
            <a:r>
              <a:rPr lang="en-US" sz="2000" spc="20" dirty="0">
                <a:latin typeface="Times New Roman" pitchFamily="18" charset="0"/>
                <a:cs typeface="Times New Roman" pitchFamily="18" charset="0"/>
              </a:rPr>
              <a:t>.</a:t>
            </a:r>
          </a:p>
          <a:p>
            <a:pPr marL="342900" indent="-342900">
              <a:buFont typeface="Wingdings" pitchFamily="2" charset="2"/>
              <a:buChar char="v"/>
            </a:pPr>
            <a:r>
              <a:rPr lang="en-US" sz="2000" spc="20" dirty="0">
                <a:latin typeface="Times New Roman" pitchFamily="18" charset="0"/>
                <a:cs typeface="Times New Roman" pitchFamily="18" charset="0"/>
              </a:rPr>
              <a:t>All filling with the </a:t>
            </a:r>
            <a:r>
              <a:rPr lang="en-US" sz="2000" spc="20" dirty="0" err="1">
                <a:latin typeface="Times New Roman" pitchFamily="18" charset="0"/>
                <a:cs typeface="Times New Roman" pitchFamily="18" charset="0"/>
              </a:rPr>
              <a:t>colour</a:t>
            </a:r>
            <a:r>
              <a:rPr lang="en-US" sz="2000" spc="20" dirty="0">
                <a:latin typeface="Times New Roman" pitchFamily="18" charset="0"/>
                <a:cs typeface="Times New Roman" pitchFamily="18" charset="0"/>
              </a:rPr>
              <a:t> of the blank cell.</a:t>
            </a:r>
          </a:p>
          <a:p>
            <a:pPr marL="342900" indent="-342900">
              <a:buFont typeface="Wingdings" pitchFamily="2" charset="2"/>
              <a:buChar char="v"/>
            </a:pPr>
            <a:r>
              <a:rPr lang="en-US" sz="2000" spc="20" dirty="0">
                <a:latin typeface="Times New Roman" pitchFamily="18" charset="0"/>
                <a:cs typeface="Times New Roman" pitchFamily="18" charset="0"/>
              </a:rPr>
              <a:t>With the help of the slicer &amp; filter option removed the blank row and </a:t>
            </a:r>
            <a:r>
              <a:rPr lang="en-US" sz="2000" spc="20" dirty="0" err="1">
                <a:latin typeface="Times New Roman" pitchFamily="18" charset="0"/>
                <a:cs typeface="Times New Roman" pitchFamily="18" charset="0"/>
              </a:rPr>
              <a:t>colour</a:t>
            </a:r>
            <a:endParaRPr lang="en-US" sz="2000" spc="20" dirty="0">
              <a:latin typeface="Times New Roman" pitchFamily="18" charset="0"/>
              <a:cs typeface="Times New Roman" pitchFamily="18" charset="0"/>
            </a:endParaRPr>
          </a:p>
          <a:p>
            <a:r>
              <a:rPr lang="en-US" sz="2000" spc="20" dirty="0">
                <a:latin typeface="Times New Roman" pitchFamily="18" charset="0"/>
                <a:cs typeface="Times New Roman" pitchFamily="18" charset="0"/>
              </a:rPr>
              <a:t>      in the dataset.</a:t>
            </a:r>
          </a:p>
          <a:p>
            <a:endParaRPr lang="en-US" sz="2000" spc="20" dirty="0">
              <a:latin typeface="Times New Roman" pitchFamily="18" charset="0"/>
              <a:cs typeface="Times New Roman" pitchFamily="18" charset="0"/>
            </a:endParaRPr>
          </a:p>
          <a:p>
            <a:pPr marL="342900" indent="-342900">
              <a:buFont typeface="Wingdings" pitchFamily="2" charset="2"/>
              <a:buChar char="v"/>
            </a:pPr>
            <a:endParaRPr lang="en-US" sz="2000" spc="2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10" name="Chart 9"/>
          <p:cNvGraphicFramePr/>
          <p:nvPr/>
        </p:nvGraphicFramePr>
        <p:xfrm>
          <a:off x="809588" y="1571612"/>
          <a:ext cx="8572560" cy="464347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1EEBFB6C-472F-23FD-83E0-F53A6A2DBB00}"/>
              </a:ext>
            </a:extLst>
          </p:cNvPr>
          <p:cNvSpPr txBox="1"/>
          <p:nvPr/>
        </p:nvSpPr>
        <p:spPr>
          <a:xfrm>
            <a:off x="952464" y="1500174"/>
            <a:ext cx="7620000" cy="4893647"/>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In conclusion, analyzing employee performance using Excel offers a practical and flexible approach for businesses of all sizes. Excel’s tools, such as pivot tables, charts, and formulas, enable comprehensive evaluation of key performance indicators (KPIs) like productivity, attendance, and efficiency. By creating detailed reports, visualizing data trends, and tracking progress, organizations can identify strengths, areas of improvement, and make informed decisions regarding training or career development. Additionally, Excel’s ability to automate calculations saves time, reduces errors, and enhances accuracy in performance analysis, ultimately contributing to the overall growth of the organization.</a:t>
            </a:r>
          </a:p>
        </p:txBody>
      </p:sp>
    </p:spTree>
    <p:extLst>
      <p:ext uri="{BB962C8B-B14F-4D97-AF65-F5344CB8AC3E}">
        <p14:creationId xmlns:p14="http://schemas.microsoft.com/office/powerpoint/2010/main" xmlns=""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Rectangle 10"/>
          <p:cNvSpPr/>
          <p:nvPr/>
        </p:nvSpPr>
        <p:spPr>
          <a:xfrm>
            <a:off x="1023902" y="1785926"/>
            <a:ext cx="7620000" cy="4031873"/>
          </a:xfrm>
          <a:prstGeom prst="rect">
            <a:avLst/>
          </a:prstGeom>
        </p:spPr>
        <p:txBody>
          <a:bodyPr wrap="square">
            <a:spAutoFit/>
          </a:bodyPr>
          <a:lstStyle/>
          <a:p>
            <a:r>
              <a:rPr lang="en-IN" sz="3200" dirty="0">
                <a:latin typeface="Times New Roman" pitchFamily="18" charset="0"/>
                <a:cs typeface="Times New Roman" pitchFamily="18" charset="0"/>
              </a:rPr>
              <a:t>To write a problem statement on employee performance, you need to identify the specific area of performance that is problematic, such as low productivity, high absenteeism, or poor quality of work. Then, you should describe the impact of this problem on the organization, such as decreased revenue or dissatisfied customers</a:t>
            </a:r>
            <a:r>
              <a:rPr lang="en-IN" sz="3200"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Rectangle 11"/>
          <p:cNvSpPr/>
          <p:nvPr/>
        </p:nvSpPr>
        <p:spPr>
          <a:xfrm>
            <a:off x="881026" y="1928802"/>
            <a:ext cx="7620000" cy="4031873"/>
          </a:xfrm>
          <a:prstGeom prst="rect">
            <a:avLst/>
          </a:prstGeom>
        </p:spPr>
        <p:txBody>
          <a:bodyPr wrap="square">
            <a:spAutoFit/>
          </a:bodyPr>
          <a:lstStyle/>
          <a:p>
            <a:r>
              <a:rPr lang="en-IN" sz="3200" dirty="0">
                <a:latin typeface="Times New Roman" pitchFamily="18" charset="0"/>
                <a:cs typeface="Times New Roman" pitchFamily="18" charset="0"/>
              </a:rPr>
              <a:t>To write a problem statement on employee performance, you need to identify the specific area of performance that is problematic, such as low productivity, high absenteeism, or poor quality of work. Then, you should describe the impact of this problem on the organization, such as decreased revenue or dissatisfied customers</a:t>
            </a:r>
            <a:r>
              <a:rPr lang="en-IN" sz="3200"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Rectangle 8"/>
          <p:cNvSpPr/>
          <p:nvPr/>
        </p:nvSpPr>
        <p:spPr>
          <a:xfrm>
            <a:off x="650832" y="1730865"/>
            <a:ext cx="5175347" cy="4308872"/>
          </a:xfrm>
          <a:prstGeom prst="rect">
            <a:avLst/>
          </a:prstGeom>
        </p:spPr>
        <p:txBody>
          <a:bodyPr wrap="square">
            <a:spAutoFit/>
          </a:bodyPr>
          <a:lstStyle/>
          <a:p>
            <a:pPr>
              <a:buFont typeface="+mj-lt"/>
              <a:buAutoNum type="arabicPeriod"/>
            </a:pPr>
            <a:r>
              <a:rPr lang="en-US" sz="3200" dirty="0">
                <a:solidFill>
                  <a:srgbClr val="0D0D0D"/>
                </a:solidFill>
                <a:latin typeface="Times New Roman" panose="02020603050405020304" pitchFamily="18" charset="0"/>
                <a:cs typeface="Times New Roman" panose="02020603050405020304" pitchFamily="18" charset="0"/>
              </a:rPr>
              <a:t>Employee</a:t>
            </a:r>
          </a:p>
          <a:p>
            <a:pPr>
              <a:buFont typeface="+mj-lt"/>
              <a:buAutoNum type="arabicPeriod"/>
            </a:pPr>
            <a:endParaRPr lang="en-US" sz="3200" dirty="0">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lang="en-US" sz="3200" dirty="0">
                <a:solidFill>
                  <a:srgbClr val="0D0D0D"/>
                </a:solidFill>
                <a:latin typeface="Times New Roman" panose="02020603050405020304" pitchFamily="18" charset="0"/>
                <a:cs typeface="Times New Roman" panose="02020603050405020304" pitchFamily="18" charset="0"/>
              </a:rPr>
              <a:t>Managing director</a:t>
            </a:r>
          </a:p>
          <a:p>
            <a:pPr>
              <a:buFont typeface="+mj-lt"/>
              <a:buAutoNum type="arabicPeriod"/>
            </a:pPr>
            <a:endParaRPr lang="en-US" sz="3200" dirty="0">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lang="en-US" sz="3200" dirty="0">
                <a:solidFill>
                  <a:srgbClr val="0D0D0D"/>
                </a:solidFill>
                <a:latin typeface="Times New Roman" panose="02020603050405020304" pitchFamily="18" charset="0"/>
                <a:cs typeface="Times New Roman" panose="02020603050405020304" pitchFamily="18" charset="0"/>
              </a:rPr>
              <a:t>Team leader  </a:t>
            </a:r>
          </a:p>
          <a:p>
            <a:pPr>
              <a:buFont typeface="+mj-lt"/>
              <a:buAutoNum type="arabicPeriod"/>
            </a:pPr>
            <a:endParaRPr lang="en-US" sz="3200" dirty="0">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lang="en-US" sz="3200" dirty="0">
                <a:solidFill>
                  <a:srgbClr val="0D0D0D"/>
                </a:solidFill>
                <a:latin typeface="Times New Roman" panose="02020603050405020304" pitchFamily="18" charset="0"/>
                <a:cs typeface="Times New Roman" panose="02020603050405020304" pitchFamily="18" charset="0"/>
              </a:rPr>
              <a:t>Manager</a:t>
            </a:r>
          </a:p>
          <a:p>
            <a:pPr>
              <a:buFont typeface="+mj-lt"/>
              <a:buAutoNum type="arabicPeriod"/>
            </a:pPr>
            <a:endParaRPr lang="en-US" sz="3200" dirty="0">
              <a:solidFill>
                <a:srgbClr val="0D0D0D"/>
              </a:solidFill>
              <a:latin typeface="Times New Roman" panose="02020603050405020304" pitchFamily="18" charset="0"/>
              <a:cs typeface="Times New Roman" panose="02020603050405020304" pitchFamily="18" charset="0"/>
            </a:endParaRPr>
          </a:p>
          <a:p>
            <a:endParaRPr lang="en-US" dirty="0">
              <a:solidFill>
                <a:srgbClr val="0D0D0D"/>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TextBox 9">
            <a:extLst>
              <a:ext uri="{FF2B5EF4-FFF2-40B4-BE49-F238E27FC236}">
                <a16:creationId xmlns:a16="http://schemas.microsoft.com/office/drawing/2014/main" xmlns="" id="{F050B57B-77CA-84FA-9910-3F41C17BBB48}"/>
              </a:ext>
            </a:extLst>
          </p:cNvPr>
          <p:cNvSpPr txBox="1"/>
          <p:nvPr/>
        </p:nvSpPr>
        <p:spPr>
          <a:xfrm>
            <a:off x="2024034" y="1857364"/>
            <a:ext cx="7924799" cy="1938992"/>
          </a:xfrm>
          <a:prstGeom prst="rect">
            <a:avLst/>
          </a:prstGeom>
          <a:noFill/>
        </p:spPr>
        <p:txBody>
          <a:bodyPr wrap="square" rtlCol="0">
            <a:spAutoFit/>
          </a:bodyPr>
          <a:lstStyle/>
          <a:p>
            <a:r>
              <a:rPr lang="en-IN" sz="2000" dirty="0">
                <a:solidFill>
                  <a:srgbClr val="0D0D0D"/>
                </a:solidFill>
                <a:latin typeface="Times New Roman" pitchFamily="18" charset="0"/>
                <a:cs typeface="Times New Roman" pitchFamily="18" charset="0"/>
              </a:rPr>
              <a:t>An employee performance project can involve a variety of activities, such as performance reviews, performance planning, and performance analysis:</a:t>
            </a:r>
          </a:p>
          <a:p>
            <a:r>
              <a:rPr lang="en-IN" sz="2000" dirty="0">
                <a:solidFill>
                  <a:srgbClr val="0D0D0D"/>
                </a:solidFill>
                <a:latin typeface="Times New Roman" pitchFamily="18" charset="0"/>
                <a:cs typeface="Times New Roman" pitchFamily="18" charset="0"/>
              </a:rPr>
              <a:t> Performance reviews These can include feedback and praise for strengths, such as communication skills, and discussion of weaknesses or areas for improvement. Performance reviews can also include rating scales to measure skill levels in specific categories</a:t>
            </a:r>
            <a:endParaRPr lang="en-IN" sz="2000" dirty="0">
              <a:latin typeface="Times New Roman" pitchFamily="18" charset="0"/>
              <a:cs typeface="Times New Roman" pitchFamily="18" charset="0"/>
            </a:endParaRPr>
          </a:p>
        </p:txBody>
      </p:sp>
      <p:pic>
        <p:nvPicPr>
          <p:cNvPr id="11" name="Picture 10"/>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3309918" y="3857628"/>
            <a:ext cx="3827776" cy="2697358"/>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1295400" y="1567934"/>
            <a:ext cx="5559535" cy="5078313"/>
          </a:xfrm>
          <a:prstGeom prst="rect">
            <a:avLst/>
          </a:prstGeom>
        </p:spPr>
        <p:txBody>
          <a:bodyPr wrap="none">
            <a:spAutoFit/>
          </a:bodyPr>
          <a:lstStyle/>
          <a:p>
            <a:pPr marL="342900" indent="-342900">
              <a:buFont typeface="Wingdings" pitchFamily="2" charset="2"/>
              <a:buChar char="v"/>
            </a:pPr>
            <a:r>
              <a:rPr lang="en-US" sz="3600" dirty="0">
                <a:solidFill>
                  <a:srgbClr val="0D0D0D"/>
                </a:solidFill>
                <a:latin typeface="Times New Roman" pitchFamily="18" charset="0"/>
                <a:cs typeface="Times New Roman" pitchFamily="18" charset="0"/>
              </a:rPr>
              <a:t>Employee dataset – </a:t>
            </a:r>
            <a:r>
              <a:rPr lang="en-US" sz="3600" dirty="0" err="1">
                <a:solidFill>
                  <a:srgbClr val="0D0D0D"/>
                </a:solidFill>
                <a:latin typeface="Times New Roman" pitchFamily="18" charset="0"/>
                <a:cs typeface="Times New Roman" pitchFamily="18" charset="0"/>
              </a:rPr>
              <a:t>kaggle</a:t>
            </a:r>
            <a:endParaRPr lang="en-US" sz="3600" dirty="0">
              <a:solidFill>
                <a:srgbClr val="0D0D0D"/>
              </a:solidFill>
              <a:latin typeface="Times New Roman" pitchFamily="18" charset="0"/>
              <a:cs typeface="Times New Roman" pitchFamily="18" charset="0"/>
            </a:endParaRPr>
          </a:p>
          <a:p>
            <a:pPr marL="342900" indent="-342900">
              <a:buFont typeface="Wingdings" pitchFamily="2" charset="2"/>
              <a:buChar char="v"/>
            </a:pPr>
            <a:r>
              <a:rPr lang="en-US" sz="3600" dirty="0">
                <a:solidFill>
                  <a:srgbClr val="0D0D0D"/>
                </a:solidFill>
                <a:latin typeface="Times New Roman" pitchFamily="18" charset="0"/>
                <a:cs typeface="Times New Roman" pitchFamily="18" charset="0"/>
              </a:rPr>
              <a:t>26 features</a:t>
            </a:r>
          </a:p>
          <a:p>
            <a:pPr marL="342900" indent="-342900">
              <a:buFont typeface="Wingdings" pitchFamily="2" charset="2"/>
              <a:buChar char="v"/>
            </a:pPr>
            <a:r>
              <a:rPr lang="en-US" sz="3600" dirty="0">
                <a:solidFill>
                  <a:srgbClr val="0D0D0D"/>
                </a:solidFill>
                <a:latin typeface="Times New Roman" pitchFamily="18" charset="0"/>
                <a:cs typeface="Times New Roman" pitchFamily="18" charset="0"/>
              </a:rPr>
              <a:t>9 features</a:t>
            </a:r>
            <a:endParaRPr lang="en-IN" sz="3600" dirty="0">
              <a:latin typeface="Times New Roman" pitchFamily="18" charset="0"/>
              <a:cs typeface="Times New Roman" pitchFamily="18" charset="0"/>
            </a:endParaRPr>
          </a:p>
          <a:p>
            <a:pPr marL="342900" indent="-342900">
              <a:buFont typeface="Wingdings" pitchFamily="2" charset="2"/>
              <a:buChar char="v"/>
            </a:pPr>
            <a:r>
              <a:rPr lang="en-US" sz="3600" dirty="0" err="1">
                <a:solidFill>
                  <a:srgbClr val="0D0D0D"/>
                </a:solidFill>
                <a:latin typeface="Times New Roman" pitchFamily="18" charset="0"/>
                <a:cs typeface="Times New Roman" pitchFamily="18" charset="0"/>
              </a:rPr>
              <a:t>Emp</a:t>
            </a:r>
            <a:r>
              <a:rPr lang="en-US" sz="3600" dirty="0">
                <a:solidFill>
                  <a:srgbClr val="0D0D0D"/>
                </a:solidFill>
                <a:latin typeface="Times New Roman" pitchFamily="18" charset="0"/>
                <a:cs typeface="Times New Roman" pitchFamily="18" charset="0"/>
              </a:rPr>
              <a:t> id-</a:t>
            </a:r>
            <a:r>
              <a:rPr lang="en-US" sz="3600" dirty="0" err="1">
                <a:solidFill>
                  <a:srgbClr val="0D0D0D"/>
                </a:solidFill>
                <a:latin typeface="Times New Roman" pitchFamily="18" charset="0"/>
                <a:cs typeface="Times New Roman" pitchFamily="18" charset="0"/>
              </a:rPr>
              <a:t>num</a:t>
            </a:r>
            <a:endParaRPr lang="en-US" sz="3600" dirty="0">
              <a:solidFill>
                <a:srgbClr val="0D0D0D"/>
              </a:solidFill>
              <a:latin typeface="Times New Roman" pitchFamily="18" charset="0"/>
              <a:cs typeface="Times New Roman" pitchFamily="18" charset="0"/>
            </a:endParaRPr>
          </a:p>
          <a:p>
            <a:pPr marL="342900" indent="-342900">
              <a:buFont typeface="Wingdings" pitchFamily="2" charset="2"/>
              <a:buChar char="v"/>
            </a:pPr>
            <a:r>
              <a:rPr lang="en-US" sz="3600" dirty="0" err="1">
                <a:solidFill>
                  <a:srgbClr val="0D0D0D"/>
                </a:solidFill>
                <a:latin typeface="Times New Roman" pitchFamily="18" charset="0"/>
                <a:cs typeface="Times New Roman" pitchFamily="18" charset="0"/>
              </a:rPr>
              <a:t>Emp</a:t>
            </a:r>
            <a:r>
              <a:rPr lang="en-US" sz="3600" dirty="0">
                <a:solidFill>
                  <a:srgbClr val="0D0D0D"/>
                </a:solidFill>
                <a:latin typeface="Times New Roman" pitchFamily="18" charset="0"/>
                <a:cs typeface="Times New Roman" pitchFamily="18" charset="0"/>
              </a:rPr>
              <a:t> name-text</a:t>
            </a:r>
          </a:p>
          <a:p>
            <a:pPr marL="342900" indent="-342900">
              <a:buFont typeface="Wingdings" pitchFamily="2" charset="2"/>
              <a:buChar char="v"/>
            </a:pPr>
            <a:r>
              <a:rPr lang="en-US" sz="3600" dirty="0">
                <a:solidFill>
                  <a:srgbClr val="0D0D0D"/>
                </a:solidFill>
                <a:latin typeface="Times New Roman" pitchFamily="18" charset="0"/>
                <a:cs typeface="Times New Roman" pitchFamily="18" charset="0"/>
              </a:rPr>
              <a:t>Gender</a:t>
            </a:r>
          </a:p>
          <a:p>
            <a:pPr marL="342900" indent="-342900">
              <a:buFont typeface="Wingdings" pitchFamily="2" charset="2"/>
              <a:buChar char="v"/>
            </a:pPr>
            <a:r>
              <a:rPr lang="en-US" sz="3600" dirty="0">
                <a:solidFill>
                  <a:srgbClr val="0D0D0D"/>
                </a:solidFill>
                <a:latin typeface="Times New Roman" pitchFamily="18" charset="0"/>
                <a:cs typeface="Times New Roman" pitchFamily="18" charset="0"/>
              </a:rPr>
              <a:t>Business unit-text</a:t>
            </a:r>
          </a:p>
          <a:p>
            <a:pPr marL="342900" indent="-342900">
              <a:buFont typeface="Wingdings" pitchFamily="2" charset="2"/>
              <a:buChar char="v"/>
            </a:pPr>
            <a:r>
              <a:rPr lang="en-US" sz="3600" dirty="0">
                <a:solidFill>
                  <a:srgbClr val="0D0D0D"/>
                </a:solidFill>
                <a:latin typeface="Times New Roman" pitchFamily="18" charset="0"/>
                <a:cs typeface="Times New Roman" pitchFamily="18" charset="0"/>
              </a:rPr>
              <a:t>Performance-text</a:t>
            </a:r>
          </a:p>
          <a:p>
            <a:pPr marL="342900" indent="-342900">
              <a:buFont typeface="Wingdings" pitchFamily="2" charset="2"/>
              <a:buChar char="v"/>
            </a:pPr>
            <a:r>
              <a:rPr lang="en-US" sz="3600" dirty="0">
                <a:solidFill>
                  <a:srgbClr val="0D0D0D"/>
                </a:solidFill>
                <a:latin typeface="Times New Roman" pitchFamily="18" charset="0"/>
                <a:cs typeface="Times New Roman" pitchFamily="18" charset="0"/>
              </a:rPr>
              <a:t>Rating-</a:t>
            </a:r>
            <a:r>
              <a:rPr lang="en-US" sz="3600" dirty="0" err="1">
                <a:solidFill>
                  <a:srgbClr val="0D0D0D"/>
                </a:solidFill>
                <a:latin typeface="Times New Roman" pitchFamily="18" charset="0"/>
                <a:cs typeface="Times New Roman" pitchFamily="18" charset="0"/>
              </a:rPr>
              <a:t>num</a:t>
            </a:r>
            <a:endParaRPr lang="en-US" sz="3600" dirty="0">
              <a:solidFill>
                <a:srgbClr val="0D0D0D"/>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09588" y="6500834"/>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382148" y="3214686"/>
            <a:ext cx="2466975" cy="3419475"/>
          </a:xfrm>
          <a:prstGeom prst="rect">
            <a:avLst/>
          </a:prstGeom>
        </p:spPr>
      </p:pic>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595274" y="285728"/>
            <a:ext cx="10001320" cy="6247864"/>
          </a:xfrm>
          <a:prstGeom prst="rect">
            <a:avLst/>
          </a:prstGeom>
        </p:spPr>
        <p:txBody>
          <a:bodyPr wrap="square">
            <a:spAutoFit/>
          </a:bodyPr>
          <a:lstStyle/>
          <a:p>
            <a:r>
              <a:rPr lang="en-US" sz="2000" b="1" u="sng" spc="20" dirty="0">
                <a:latin typeface="+mj-lt"/>
                <a:cs typeface="Times New Roman" pitchFamily="18" charset="0"/>
              </a:rPr>
              <a:t>PIVOT TABLE</a:t>
            </a:r>
            <a:r>
              <a:rPr lang="en-US" sz="2000" b="1" spc="20" dirty="0">
                <a:latin typeface="+mj-lt"/>
                <a:cs typeface="Times New Roman" pitchFamily="18" charset="0"/>
              </a:rPr>
              <a:t>:</a:t>
            </a:r>
          </a:p>
          <a:p>
            <a:endParaRPr lang="en-US" sz="2000" spc="20" dirty="0">
              <a:latin typeface="Times New Roman" pitchFamily="18" charset="0"/>
              <a:cs typeface="Times New Roman" pitchFamily="18" charset="0"/>
            </a:endParaRPr>
          </a:p>
          <a:p>
            <a:pPr marL="342900" indent="-342900">
              <a:buFont typeface="Wingdings" pitchFamily="2" charset="2"/>
              <a:buChar char="v"/>
            </a:pPr>
            <a:r>
              <a:rPr lang="en-US" sz="2000" spc="20" dirty="0">
                <a:latin typeface="Times New Roman" pitchFamily="18" charset="0"/>
                <a:cs typeface="Times New Roman" pitchFamily="18" charset="0"/>
              </a:rPr>
              <a:t>In the pivot table they are used to summarize the data which are provided</a:t>
            </a:r>
          </a:p>
          <a:p>
            <a:r>
              <a:rPr lang="en-US" sz="2000" spc="20" dirty="0">
                <a:latin typeface="Times New Roman" pitchFamily="18" charset="0"/>
                <a:cs typeface="Times New Roman" pitchFamily="18" charset="0"/>
              </a:rPr>
              <a:t>      In the data set.</a:t>
            </a:r>
          </a:p>
          <a:p>
            <a:pPr marL="342900" indent="-342900">
              <a:buFont typeface="Wingdings" pitchFamily="2" charset="2"/>
              <a:buChar char="v"/>
            </a:pPr>
            <a:r>
              <a:rPr lang="en-US" sz="2000" spc="20" dirty="0">
                <a:latin typeface="Times New Roman" pitchFamily="18" charset="0"/>
                <a:cs typeface="Times New Roman" pitchFamily="18" charset="0"/>
              </a:rPr>
              <a:t>The important column are selected in the pivot table are </a:t>
            </a:r>
            <a:r>
              <a:rPr lang="en-US" sz="2000" spc="20" dirty="0" err="1">
                <a:latin typeface="Times New Roman" pitchFamily="18" charset="0"/>
                <a:cs typeface="Times New Roman" pitchFamily="18" charset="0"/>
              </a:rPr>
              <a:t>Emn</a:t>
            </a:r>
            <a:r>
              <a:rPr lang="en-US" sz="2000" spc="20" dirty="0">
                <a:latin typeface="Times New Roman" pitchFamily="18" charset="0"/>
                <a:cs typeface="Times New Roman" pitchFamily="18" charset="0"/>
              </a:rPr>
              <a:t> id, name, gender,</a:t>
            </a:r>
          </a:p>
          <a:p>
            <a:r>
              <a:rPr lang="en-US" sz="2000" spc="20" dirty="0">
                <a:latin typeface="Times New Roman" pitchFamily="18" charset="0"/>
                <a:cs typeface="Times New Roman" pitchFamily="18" charset="0"/>
              </a:rPr>
              <a:t>      employee rating, rating level.</a:t>
            </a:r>
          </a:p>
          <a:p>
            <a:pPr marL="342900" indent="-342900">
              <a:buFont typeface="Wingdings" pitchFamily="2" charset="2"/>
              <a:buChar char="v"/>
            </a:pPr>
            <a:r>
              <a:rPr lang="en-US" sz="2000" spc="20" dirty="0">
                <a:latin typeface="Times New Roman" pitchFamily="18" charset="0"/>
                <a:cs typeface="Times New Roman" pitchFamily="18" charset="0"/>
              </a:rPr>
              <a:t>They are customize in the pivot table option</a:t>
            </a:r>
          </a:p>
          <a:p>
            <a:r>
              <a:rPr lang="en-US" sz="2000" spc="20" dirty="0">
                <a:latin typeface="Times New Roman" pitchFamily="18" charset="0"/>
                <a:cs typeface="Times New Roman" pitchFamily="18" charset="0"/>
              </a:rPr>
              <a:t>           Department = Rows</a:t>
            </a:r>
          </a:p>
          <a:p>
            <a:r>
              <a:rPr lang="en-US" sz="2000" spc="20" dirty="0">
                <a:latin typeface="Times New Roman" pitchFamily="18" charset="0"/>
                <a:cs typeface="Times New Roman" pitchFamily="18" charset="0"/>
              </a:rPr>
              <a:t>           Rating level = Column</a:t>
            </a:r>
          </a:p>
          <a:p>
            <a:r>
              <a:rPr lang="en-US" sz="2000" spc="20" dirty="0">
                <a:latin typeface="Times New Roman" pitchFamily="18" charset="0"/>
                <a:cs typeface="Times New Roman" pitchFamily="18" charset="0"/>
              </a:rPr>
              <a:t>           Gender = Filter</a:t>
            </a:r>
          </a:p>
          <a:p>
            <a:r>
              <a:rPr lang="en-US" sz="2000" spc="20" dirty="0">
                <a:latin typeface="Times New Roman" pitchFamily="18" charset="0"/>
                <a:cs typeface="Times New Roman" pitchFamily="18" charset="0"/>
              </a:rPr>
              <a:t>            Name = Values</a:t>
            </a:r>
          </a:p>
          <a:p>
            <a:endParaRPr lang="en-US" sz="2000" b="1" u="sng" spc="20" dirty="0">
              <a:latin typeface="+mj-lt"/>
              <a:cs typeface="Times New Roman" pitchFamily="18" charset="0"/>
            </a:endParaRPr>
          </a:p>
          <a:p>
            <a:r>
              <a:rPr lang="en-US" sz="2000" b="1" u="sng" spc="20" dirty="0">
                <a:latin typeface="+mj-lt"/>
                <a:cs typeface="Times New Roman" pitchFamily="18" charset="0"/>
              </a:rPr>
              <a:t>GRAPH CHART:</a:t>
            </a:r>
          </a:p>
          <a:p>
            <a:endParaRPr lang="en-US" sz="2000" b="1" u="sng" spc="20" dirty="0">
              <a:latin typeface="+mj-lt"/>
              <a:cs typeface="Times New Roman" pitchFamily="18" charset="0"/>
            </a:endParaRPr>
          </a:p>
          <a:p>
            <a:pPr marL="342900" indent="-342900">
              <a:buFont typeface="Wingdings" pitchFamily="2" charset="2"/>
              <a:buChar char="v"/>
            </a:pPr>
            <a:r>
              <a:rPr lang="en-US" sz="2000" spc="20" dirty="0">
                <a:latin typeface="Times New Roman" pitchFamily="18" charset="0"/>
                <a:cs typeface="Times New Roman" pitchFamily="18" charset="0"/>
              </a:rPr>
              <a:t>In the analysis the important thing was have to insert the graph chart.</a:t>
            </a:r>
          </a:p>
          <a:p>
            <a:pPr marL="342900" indent="-342900">
              <a:buFont typeface="Wingdings" pitchFamily="2" charset="2"/>
              <a:buChar char="v"/>
            </a:pPr>
            <a:r>
              <a:rPr lang="en-US" sz="2000" spc="20" dirty="0">
                <a:latin typeface="Times New Roman" pitchFamily="18" charset="0"/>
                <a:cs typeface="Times New Roman" pitchFamily="18" charset="0"/>
              </a:rPr>
              <a:t>To recommended chart we can select the data are shown in the data.</a:t>
            </a:r>
          </a:p>
          <a:p>
            <a:pPr marL="342900" indent="-342900">
              <a:buFont typeface="Wingdings" pitchFamily="2" charset="2"/>
              <a:buChar char="v"/>
            </a:pPr>
            <a:endParaRPr lang="en-US" sz="2000" b="1" u="sng" spc="20" dirty="0">
              <a:latin typeface="+mj-lt"/>
              <a:cs typeface="Times New Roman" pitchFamily="18" charset="0"/>
            </a:endParaRPr>
          </a:p>
          <a:p>
            <a:endParaRPr lang="en-US" sz="2000" spc="20" dirty="0">
              <a:latin typeface="Times New Roman" pitchFamily="18" charset="0"/>
              <a:cs typeface="Times New Roman" pitchFamily="18" charset="0"/>
            </a:endParaRPr>
          </a:p>
          <a:p>
            <a:endParaRPr lang="en-US" sz="2000" spc="2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194</TotalTime>
  <Words>622</Words>
  <Application>Microsoft Office PowerPoint</Application>
  <PresentationFormat>Custom</PresentationFormat>
  <Paragraphs>94</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Slide 9</vt:lpstr>
      <vt:lpstr>Slide 10</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Windows User</cp:lastModifiedBy>
  <cp:revision>14</cp:revision>
  <dcterms:created xsi:type="dcterms:W3CDTF">2024-03-29T15:07:22Z</dcterms:created>
  <dcterms:modified xsi:type="dcterms:W3CDTF">2024-08-30T10:47:02Z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