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305" r:id="rId3"/>
    <p:sldId id="257" r:id="rId4"/>
    <p:sldId id="260" r:id="rId5"/>
    <p:sldId id="304" r:id="rId6"/>
    <p:sldId id="308" r:id="rId7"/>
    <p:sldId id="307" r:id="rId8"/>
    <p:sldId id="306" r:id="rId9"/>
    <p:sldId id="309" r:id="rId10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2"/>
    </p:embeddedFont>
    <p:embeddedFont>
      <p:font typeface="Fjalla One" panose="020B0604020202020204" charset="0"/>
      <p:regular r:id="rId13"/>
    </p:embeddedFont>
    <p:embeddedFont>
      <p:font typeface="Barlow Semi Condensed Medium" panose="020B0604020202020204" charset="0"/>
      <p:regular r:id="rId14"/>
      <p:bold r:id="rId15"/>
      <p:italic r:id="rId16"/>
      <p:boldItalic r:id="rId17"/>
    </p:embeddedFont>
    <p:embeddedFont>
      <p:font typeface="Open Sans" pitchFamily="2" charset="0"/>
      <p:regular r:id="rId18"/>
      <p:bold r:id="rId19"/>
      <p:italic r:id="rId20"/>
      <p:boldItalic r:id="rId21"/>
    </p:embeddedFont>
    <p:embeddedFont>
      <p:font typeface="Barlow Semi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E50BD4-C7EA-4447-ABC8-785649561438}">
  <a:tblStyle styleId="{A5E50BD4-C7EA-4447-ABC8-785649561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5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88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77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079070" y="1878948"/>
            <a:ext cx="4823053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dk2"/>
                </a:solidFill>
              </a:rPr>
              <a:t>ПОЛИТИКА ИНФОРМАЦИОННОЙ БЕЗОПАСНОСТИ ИЗДАТЕЛЬСТВА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38223" y="366189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>
                <a:latin typeface="Bahnschrift Light" panose="020B0502040204020203" pitchFamily="34" charset="0"/>
                <a:ea typeface="Open Sans" pitchFamily="2" charset="0"/>
                <a:cs typeface="Open Sans" pitchFamily="2" charset="0"/>
              </a:rPr>
              <a:t>Олег </a:t>
            </a:r>
            <a:r>
              <a:rPr lang="ru-RU" sz="2300" dirty="0" err="1" smtClean="0">
                <a:latin typeface="Bahnschrift Light" panose="020B0502040204020203" pitchFamily="34" charset="0"/>
                <a:ea typeface="Open Sans" pitchFamily="2" charset="0"/>
                <a:cs typeface="Open Sans" pitchFamily="2" charset="0"/>
              </a:rPr>
              <a:t>Капорцев</a:t>
            </a:r>
            <a:r>
              <a:rPr lang="ru-RU" sz="2300" dirty="0" smtClean="0">
                <a:latin typeface="Bahnschrift Light" panose="020B0502040204020203" pitchFamily="34" charset="0"/>
                <a:ea typeface="Open Sans" pitchFamily="2" charset="0"/>
                <a:cs typeface="Open Sans" pitchFamily="2" charset="0"/>
              </a:rPr>
              <a:t>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>
                <a:solidFill>
                  <a:schemeClr val="accent1"/>
                </a:solidFill>
                <a:latin typeface="Bahnschrift Light" panose="020B0502040204020203" pitchFamily="34" charset="0"/>
                <a:ea typeface="Open Sans" pitchFamily="2" charset="0"/>
                <a:cs typeface="Open Sans" pitchFamily="2" charset="0"/>
              </a:rPr>
              <a:t>3 курс 6 группа</a:t>
            </a:r>
            <a:endParaRPr sz="2300" dirty="0">
              <a:solidFill>
                <a:schemeClr val="accent1"/>
              </a:solidFill>
              <a:latin typeface="Bahnschrift Light" panose="020B0502040204020203" pitchFamily="34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830033" y="4133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УГРОЗЫ ИБ И ИХ ИСТОЧНИКИ</a:t>
            </a:r>
            <a:endParaRPr dirty="0"/>
          </a:p>
        </p:txBody>
      </p:sp>
      <p:sp>
        <p:nvSpPr>
          <p:cNvPr id="22" name="Google Shape;1891;p36"/>
          <p:cNvSpPr txBox="1">
            <a:spLocks/>
          </p:cNvSpPr>
          <p:nvPr/>
        </p:nvSpPr>
        <p:spPr>
          <a:xfrm>
            <a:off x="886088" y="1224721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Угрозы делятся 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Угрозы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конфиденциальности (неправомерный доступ к информации). </a:t>
            </a:r>
            <a:endParaRPr lang="ru-RU" dirty="0" smtClean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Угрозы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целостности (неправомерное изменение данных).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Угрозы доступности (осуществление действий, делающих невозможным или затрудняющих доступ к ресурсам информационной системы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).</a:t>
            </a:r>
          </a:p>
          <a:p>
            <a:endParaRPr lang="ru-RU" dirty="0" smtClean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Источники делятся 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Личностные – конкуренты, коррупционеры, преступники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Антропогенные – действия, которые могут привести к нарушению безопасности информации; могут быть умышленными или случайными; могут быть внутренними и внешними; легко спрогнозировать и принять меры.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Техногенные – напрямую зависят от свойств техники; тяжело спрогнозировать; также могут быть внутренними и внешними.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Стихийные</a:t>
            </a:r>
            <a:endParaRPr lang="ru-RU" dirty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133600" y="338328"/>
            <a:ext cx="44867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ЦЕЛИ ИБ ИЗДАТЕЛЬСТВА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87223" y="1238213"/>
            <a:ext cx="7705500" cy="3661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Соответствие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требованиям законодательства, требованиям надзорных и регулирующих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органов;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Повышение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стабильности функционирования издательства в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целом;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Достижение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адекватности мер по защите от реальных угроз информационной безопасности; </a:t>
            </a:r>
            <a:endParaRPr lang="ru-RU" sz="1400" dirty="0" smtClean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редотвращение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и/или снижение ущерба от инцидентов информационной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безопасности;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Повышение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доверия к издательству со стороны клиентов, контрагентов, партнеров, инвесторов и общественности в целом, повышение рейтинга издательства и его инвестиционной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привлекательности;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Защита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законных прав издательства и его работников, в случаях неправомерного использования или злоупотребления информационной инфраструктурой и информационными </a:t>
            </a: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активами;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Формирование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взвешенного подхода к защите от угроз ИБ посредством применения экономически и технически обоснованных, а также необходимых и достаточных защитных мер информационной безопасности;</a:t>
            </a:r>
          </a:p>
          <a:p>
            <a:pPr marL="0" lvl="0" indent="0">
              <a:buNone/>
            </a:pPr>
            <a:endParaRPr lang="ru-RU" sz="1400" dirty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07293" y="15710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ИЗДАТЕЛЬСТВА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88" y="733106"/>
            <a:ext cx="5448209" cy="4273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286000" y="461699"/>
            <a:ext cx="44867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ОБЪЕКТЫ ЗАЩИТЫ</a:t>
            </a:r>
            <a:endParaRPr dirty="0"/>
          </a:p>
        </p:txBody>
      </p:sp>
      <p:sp>
        <p:nvSpPr>
          <p:cNvPr id="4" name="Google Shape;1891;p36"/>
          <p:cNvSpPr txBox="1">
            <a:spLocks/>
          </p:cNvSpPr>
          <p:nvPr/>
        </p:nvSpPr>
        <p:spPr>
          <a:xfrm>
            <a:off x="887101" y="122472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Продукты издательства – книги, журналы, аудиокниги;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Информационные ресурсы;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ПДн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 авторов и других физических или юридических лиц, клиентов издательства;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ПДн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 персонала издательства;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Информационная инфраструктура, включающая системы обработки и анализа информации, технические и программные средства ее обработки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</a:rPr>
              <a:t>.</a:t>
            </a:r>
            <a:endParaRPr lang="ru-RU" sz="1800" dirty="0" smtClean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07293" y="15710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УСЛОВНАЯ ЧИСЛЕННАЯ ШКАЛА ОЦЕНКИ УЩЕРБА ИЗДАТЕЛЬСТВУ</a:t>
            </a:r>
            <a:endParaRPr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31" y="1197429"/>
            <a:ext cx="7092323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481690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ОЦЕНКА ОСНОВНЫХ РИСКОВ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7" y="1626054"/>
            <a:ext cx="7781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464457" y="461699"/>
            <a:ext cx="630833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СРЕДСТВА И МЕТОДЫ ОБЕСПЕЧЕНИЯ ЗАЩИТЫ ОБЪЕКТОВ</a:t>
            </a:r>
            <a:endParaRPr dirty="0"/>
          </a:p>
        </p:txBody>
      </p:sp>
      <p:sp>
        <p:nvSpPr>
          <p:cNvPr id="4" name="Google Shape;1891;p36"/>
          <p:cNvSpPr txBox="1">
            <a:spLocks/>
          </p:cNvSpPr>
          <p:nvPr/>
        </p:nvSpPr>
        <p:spPr>
          <a:xfrm>
            <a:off x="887101" y="1689177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Разграничение доступа пользователей и обслуживающего персонала к информационным ресурсам, программным средствам обработки (передачи) и защиты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информации</a:t>
            </a:r>
            <a:endParaRPr lang="ru-RU" sz="1800" dirty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Доступ к ресурсам издательства только через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VPN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 издательства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Файрвол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 веб-приложений (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WAF)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Анти-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DDoS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 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продукты и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Антивирусное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Системы мониторинга, сканирования и аудита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Обновление ПО и 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Маскировка, или преобразование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информации, 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обычно – криптографическими способами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  <a:sym typeface="Barlow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>
                  <a:lumMod val="75000"/>
                </a:schemeClr>
              </a:solidFill>
              <a:latin typeface="Bahnschrift Light" panose="020B0502040204020203" pitchFamily="3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50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464457" y="461699"/>
            <a:ext cx="630833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СРЕДСТВА И МЕТОДЫ ОБЕСПЕЧЕНИЯ ЗАЩИТЫ ОБЪЕКТОВ</a:t>
            </a:r>
            <a:endParaRPr dirty="0"/>
          </a:p>
        </p:txBody>
      </p:sp>
      <p:sp>
        <p:nvSpPr>
          <p:cNvPr id="4" name="Google Shape;1891;p36"/>
          <p:cNvSpPr txBox="1">
            <a:spLocks/>
          </p:cNvSpPr>
          <p:nvPr/>
        </p:nvSpPr>
        <p:spPr>
          <a:xfrm>
            <a:off x="887101" y="1689177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Защита 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помещений и объектов от несанкционированного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доступа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Защита </a:t>
            </a:r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информации в бумажном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документообороте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Резервное копирование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Перенос всех данных в облако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Защита продуктов компании авторскими правами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Создание и использование соглашений о неразглашении при найме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  <a:latin typeface="Bahnschrift Light" panose="020B0502040204020203" pitchFamily="34" charset="0"/>
                <a:sym typeface="Barlow Semi Condensed"/>
              </a:rPr>
              <a:t>Проведение семинаров по ИБ среди персонала</a:t>
            </a:r>
          </a:p>
        </p:txBody>
      </p:sp>
    </p:spTree>
    <p:extLst>
      <p:ext uri="{BB962C8B-B14F-4D97-AF65-F5344CB8AC3E}">
        <p14:creationId xmlns:p14="http://schemas.microsoft.com/office/powerpoint/2010/main" val="16224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392</Words>
  <Application>Microsoft Office PowerPoint</Application>
  <PresentationFormat>Экран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Bahnschrift Light</vt:lpstr>
      <vt:lpstr>Fjalla One</vt:lpstr>
      <vt:lpstr>Barlow Semi Condensed Medium</vt:lpstr>
      <vt:lpstr>Open Sans</vt:lpstr>
      <vt:lpstr>Roboto Condensed Light</vt:lpstr>
      <vt:lpstr>Arial</vt:lpstr>
      <vt:lpstr>Barlow Semi Condensed</vt:lpstr>
      <vt:lpstr>Technology Consulting by Slidesgo</vt:lpstr>
      <vt:lpstr>ПОЛИТИКА ИНФОРМАЦИОННОЙ БЕЗОПАСНОСТИ ИЗДАТЕЛЬСТВА</vt:lpstr>
      <vt:lpstr>УГРОЗЫ ИБ И ИХ ИСТОЧНИКИ</vt:lpstr>
      <vt:lpstr>ЦЕЛИ ИБ ИЗДАТЕЛЬСТВА</vt:lpstr>
      <vt:lpstr>СТРУКТУРА ИЗДАТЕЛЬСТВА</vt:lpstr>
      <vt:lpstr>ОБЪЕКТЫ ЗАЩИТЫ</vt:lpstr>
      <vt:lpstr>УСЛОВНАЯ ЧИСЛЕННАЯ ШКАЛА ОЦЕНКИ УЩЕРБА ИЗДАТЕЛЬСТВУ</vt:lpstr>
      <vt:lpstr>ОЦЕНКА ОСНОВНЫХ РИСКОВ</vt:lpstr>
      <vt:lpstr>СРЕДСТВА И МЕТОДЫ ОБЕСПЕЧЕНИЯ ЗАЩИТЫ ОБЪЕКТОВ</vt:lpstr>
      <vt:lpstr>СРЕДСТВА И МЕТОДЫ ОБЕСПЕЧЕНИЯ ЗАЩИТЫ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ИЗДАТЕЛЬСТВА</dc:title>
  <cp:lastModifiedBy>Harwex213</cp:lastModifiedBy>
  <cp:revision>24</cp:revision>
  <dcterms:modified xsi:type="dcterms:W3CDTF">2022-02-14T05:44:26Z</dcterms:modified>
</cp:coreProperties>
</file>