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4" r:id="rId26"/>
    <p:sldId id="281" r:id="rId27"/>
    <p:sldId id="282" r:id="rId28"/>
    <p:sldId id="283" r:id="rId29"/>
  </p:sldIdLst>
  <p:sldSz cx="9144000" cy="5143500" type="screen16x9"/>
  <p:notesSz cx="6858000" cy="9144000"/>
  <p:embeddedFontLst>
    <p:embeddedFont>
      <p:font typeface="Cardo" panose="02020600000000000000" pitchFamily="18" charset="-79"/>
      <p:regular r:id="rId30"/>
    </p:embeddedFont>
    <p:embeddedFont>
      <p:font typeface="Didact Gothic" pitchFamily="2"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0" autoAdjust="0"/>
  </p:normalViewPr>
  <p:slideViewPr>
    <p:cSldViewPr>
      <p:cViewPr varScale="1">
        <p:scale>
          <a:sx n="160" d="100"/>
          <a:sy n="160" d="100"/>
        </p:scale>
        <p:origin x="2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62.jpeg"/><Relationship Id="rId13" Type="http://schemas.openxmlformats.org/officeDocument/2006/relationships/image" Target="../media/image67.svg"/><Relationship Id="rId3" Type="http://schemas.openxmlformats.org/officeDocument/2006/relationships/image" Target="../media/image35.svg"/><Relationship Id="rId7" Type="http://schemas.openxmlformats.org/officeDocument/2006/relationships/image" Target="../media/image61.svg"/><Relationship Id="rId12" Type="http://schemas.openxmlformats.org/officeDocument/2006/relationships/image" Target="../media/image66.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5.svg"/><Relationship Id="rId5" Type="http://schemas.openxmlformats.org/officeDocument/2006/relationships/image" Target="../media/image59.sv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jpeg"/></Relationships>
</file>

<file path=ppt/slides/_rels/slide11.xml.rels><?xml version="1.0" encoding="UTF-8" standalone="yes"?>
<Relationships xmlns="http://schemas.openxmlformats.org/package/2006/relationships"><Relationship Id="rId8" Type="http://schemas.openxmlformats.org/officeDocument/2006/relationships/image" Target="../media/image72.jpeg"/><Relationship Id="rId13" Type="http://schemas.openxmlformats.org/officeDocument/2006/relationships/image" Target="../media/image77.svg"/><Relationship Id="rId3" Type="http://schemas.openxmlformats.org/officeDocument/2006/relationships/image" Target="../media/image35.svg"/><Relationship Id="rId7" Type="http://schemas.openxmlformats.org/officeDocument/2006/relationships/image" Target="../media/image71.svg"/><Relationship Id="rId12" Type="http://schemas.openxmlformats.org/officeDocument/2006/relationships/image" Target="../media/image76.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svg"/><Relationship Id="rId5" Type="http://schemas.openxmlformats.org/officeDocument/2006/relationships/image" Target="../media/image69.svg"/><Relationship Id="rId10" Type="http://schemas.openxmlformats.org/officeDocument/2006/relationships/image" Target="../media/image74.png"/><Relationship Id="rId4" Type="http://schemas.openxmlformats.org/officeDocument/2006/relationships/image" Target="../media/image68.png"/><Relationship Id="rId9" Type="http://schemas.openxmlformats.org/officeDocument/2006/relationships/image" Target="../media/image73.jpeg"/></Relationships>
</file>

<file path=ppt/slides/_rels/slide1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9.svg"/><Relationship Id="rId7" Type="http://schemas.openxmlformats.org/officeDocument/2006/relationships/image" Target="../media/image81.sv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35.svg"/><Relationship Id="rId4" Type="http://schemas.openxmlformats.org/officeDocument/2006/relationships/image" Target="../media/image34.png"/><Relationship Id="rId9" Type="http://schemas.openxmlformats.org/officeDocument/2006/relationships/image" Target="../media/image83.svg"/></Relationships>
</file>

<file path=ppt/slides/_rels/slide13.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87.sv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89.svg"/><Relationship Id="rId4" Type="http://schemas.openxmlformats.org/officeDocument/2006/relationships/image" Target="../media/image88.png"/></Relationships>
</file>

<file path=ppt/slides/_rels/slide16.xml.rels><?xml version="1.0" encoding="UTF-8" standalone="yes"?>
<Relationships xmlns="http://schemas.openxmlformats.org/package/2006/relationships"><Relationship Id="rId3" Type="http://schemas.openxmlformats.org/officeDocument/2006/relationships/image" Target="../media/image91.svg"/><Relationship Id="rId7" Type="http://schemas.openxmlformats.org/officeDocument/2006/relationships/image" Target="../media/image95.sv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svg"/><Relationship Id="rId4" Type="http://schemas.openxmlformats.org/officeDocument/2006/relationships/image" Target="../media/image92.png"/></Relationships>
</file>

<file path=ppt/slides/_rels/slide17.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1.png"/><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22.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11.png"/><Relationship Id="rId4" Type="http://schemas.openxmlformats.org/officeDocument/2006/relationships/image" Target="../media/image1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3.svg"/><Relationship Id="rId2" Type="http://schemas.openxmlformats.org/officeDocument/2006/relationships/image" Target="../media/image102.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6.xml.rels><?xml version="1.0" encoding="UTF-8" standalone="yes"?>
<Relationships xmlns="http://schemas.openxmlformats.org/package/2006/relationships"><Relationship Id="rId3" Type="http://schemas.openxmlformats.org/officeDocument/2006/relationships/image" Target="../media/image85.sv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35.sv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4.sv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svg"/><Relationship Id="rId4" Type="http://schemas.openxmlformats.org/officeDocument/2006/relationships/image" Target="../media/image115.png"/></Relationships>
</file>

<file path=ppt/slides/_rels/slide3.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svg"/><Relationship Id="rId7" Type="http://schemas.openxmlformats.org/officeDocument/2006/relationships/image" Target="../media/image23.svg"/><Relationship Id="rId12" Type="http://schemas.openxmlformats.org/officeDocument/2006/relationships/image" Target="../media/image28.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svg"/><Relationship Id="rId10" Type="http://schemas.openxmlformats.org/officeDocument/2006/relationships/image" Target="../media/image26.svg"/><Relationship Id="rId4" Type="http://schemas.openxmlformats.org/officeDocument/2006/relationships/image" Target="../media/image20.png"/><Relationship Id="rId9"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jpeg"/></Relationships>
</file>

<file path=ppt/slides/_rels/slide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jpeg"/><Relationship Id="rId3" Type="http://schemas.openxmlformats.org/officeDocument/2006/relationships/image" Target="../media/image10.svg"/><Relationship Id="rId7" Type="http://schemas.openxmlformats.org/officeDocument/2006/relationships/image" Target="../media/image41.jpeg"/><Relationship Id="rId12" Type="http://schemas.openxmlformats.org/officeDocument/2006/relationships/image" Target="../media/image4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jpeg"/><Relationship Id="rId4" Type="http://schemas.openxmlformats.org/officeDocument/2006/relationships/image" Target="../media/image38.jpeg"/><Relationship Id="rId9"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svg"/><Relationship Id="rId7" Type="http://schemas.openxmlformats.org/officeDocument/2006/relationships/image" Target="../media/image53.jpe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svg"/><Relationship Id="rId11" Type="http://schemas.openxmlformats.org/officeDocument/2006/relationships/image" Target="../media/image57.sv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jpeg"/><Relationship Id="rId9" Type="http://schemas.openxmlformats.org/officeDocument/2006/relationships/image" Target="../media/image5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1267838" y="641649"/>
            <a:ext cx="6608323" cy="1000346"/>
          </a:xfrm>
          <a:custGeom>
            <a:avLst/>
            <a:gdLst/>
            <a:ahLst/>
            <a:cxnLst/>
            <a:rect l="l" t="t" r="r" b="b"/>
            <a:pathLst>
              <a:path w="6608323" h="1000346">
                <a:moveTo>
                  <a:pt x="0" y="0"/>
                </a:moveTo>
                <a:lnTo>
                  <a:pt x="6608324" y="0"/>
                </a:lnTo>
                <a:lnTo>
                  <a:pt x="6608324" y="1000347"/>
                </a:lnTo>
                <a:lnTo>
                  <a:pt x="0" y="10003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93319" y="415652"/>
            <a:ext cx="6244199" cy="38100"/>
          </a:xfrm>
          <a:custGeom>
            <a:avLst/>
            <a:gdLst/>
            <a:ahLst/>
            <a:cxnLst/>
            <a:rect l="l" t="t" r="r" b="b"/>
            <a:pathLst>
              <a:path w="6244199" h="38100">
                <a:moveTo>
                  <a:pt x="0" y="0"/>
                </a:moveTo>
                <a:lnTo>
                  <a:pt x="6244200" y="0"/>
                </a:lnTo>
                <a:lnTo>
                  <a:pt x="6244200" y="38100"/>
                </a:lnTo>
                <a:lnTo>
                  <a:pt x="0" y="38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477729" y="4730477"/>
            <a:ext cx="6244199" cy="19050"/>
          </a:xfrm>
          <a:custGeom>
            <a:avLst/>
            <a:gdLst/>
            <a:ahLst/>
            <a:cxnLst/>
            <a:rect l="l" t="t" r="r" b="b"/>
            <a:pathLst>
              <a:path w="6244199" h="19050">
                <a:moveTo>
                  <a:pt x="0" y="0"/>
                </a:moveTo>
                <a:lnTo>
                  <a:pt x="6244199" y="0"/>
                </a:lnTo>
                <a:lnTo>
                  <a:pt x="6244199" y="19050"/>
                </a:lnTo>
                <a:lnTo>
                  <a:pt x="0" y="190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264071" y="2108721"/>
            <a:ext cx="8521198" cy="2435028"/>
          </a:xfrm>
          <a:custGeom>
            <a:avLst/>
            <a:gdLst/>
            <a:ahLst/>
            <a:cxnLst/>
            <a:rect l="l" t="t" r="r" b="b"/>
            <a:pathLst>
              <a:path w="8521198" h="2435028">
                <a:moveTo>
                  <a:pt x="0" y="0"/>
                </a:moveTo>
                <a:lnTo>
                  <a:pt x="8521198" y="0"/>
                </a:lnTo>
                <a:lnTo>
                  <a:pt x="8521198" y="2435028"/>
                </a:lnTo>
                <a:lnTo>
                  <a:pt x="0" y="24350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795202" y="727596"/>
            <a:ext cx="7525524" cy="1276350"/>
          </a:xfrm>
          <a:prstGeom prst="rect">
            <a:avLst/>
          </a:prstGeom>
        </p:spPr>
        <p:txBody>
          <a:bodyPr lIns="0" tIns="0" rIns="0" bIns="0" rtlCol="0" anchor="t">
            <a:spAutoFit/>
          </a:bodyPr>
          <a:lstStyle/>
          <a:p>
            <a:pPr algn="ctr">
              <a:lnSpc>
                <a:spcPts val="5039"/>
              </a:lnSpc>
            </a:pPr>
            <a:r>
              <a:rPr lang="en-US" sz="4199" spc="-104">
                <a:solidFill>
                  <a:srgbClr val="FFFFFF"/>
                </a:solidFill>
                <a:latin typeface="Cardo"/>
                <a:ea typeface="Cardo"/>
                <a:cs typeface="Cardo"/>
                <a:sym typeface="Cardo"/>
              </a:rPr>
              <a:t>Hate Speech &amp; Toxic Comment Detection </a:t>
            </a:r>
          </a:p>
        </p:txBody>
      </p:sp>
      <p:sp>
        <p:nvSpPr>
          <p:cNvPr id="7" name="TextBox 7"/>
          <p:cNvSpPr txBox="1"/>
          <p:nvPr/>
        </p:nvSpPr>
        <p:spPr>
          <a:xfrm>
            <a:off x="5685101" y="4138003"/>
            <a:ext cx="3036827" cy="236505"/>
          </a:xfrm>
          <a:prstGeom prst="rect">
            <a:avLst/>
          </a:prstGeom>
        </p:spPr>
        <p:txBody>
          <a:bodyPr lIns="0" tIns="0" rIns="0" bIns="0" rtlCol="0" anchor="t">
            <a:spAutoFit/>
          </a:bodyPr>
          <a:lstStyle/>
          <a:p>
            <a:pPr algn="r">
              <a:lnSpc>
                <a:spcPts val="1926"/>
              </a:lnSpc>
            </a:pPr>
            <a:r>
              <a:rPr lang="en-US" sz="1594" spc="127">
                <a:solidFill>
                  <a:srgbClr val="FFFFFF"/>
                </a:solidFill>
                <a:latin typeface="Didact Gothic"/>
                <a:ea typeface="Didact Gothic"/>
                <a:cs typeface="Didact Gothic"/>
                <a:sym typeface="Didact Gothic"/>
              </a:rPr>
              <a:t>By Anjali Haryani (002839128) </a:t>
            </a:r>
          </a:p>
        </p:txBody>
      </p:sp>
      <p:sp>
        <p:nvSpPr>
          <p:cNvPr id="8" name="TextBox 8"/>
          <p:cNvSpPr txBox="1"/>
          <p:nvPr/>
        </p:nvSpPr>
        <p:spPr>
          <a:xfrm>
            <a:off x="413299" y="4099903"/>
            <a:ext cx="1043368" cy="266700"/>
          </a:xfrm>
          <a:prstGeom prst="rect">
            <a:avLst/>
          </a:prstGeom>
        </p:spPr>
        <p:txBody>
          <a:bodyPr lIns="0" tIns="0" rIns="0" bIns="0" rtlCol="0" anchor="t">
            <a:spAutoFit/>
          </a:bodyPr>
          <a:lstStyle/>
          <a:p>
            <a:pPr algn="l">
              <a:lnSpc>
                <a:spcPts val="2100"/>
              </a:lnSpc>
            </a:pPr>
            <a:r>
              <a:rPr lang="en-US" sz="1500" spc="120">
                <a:solidFill>
                  <a:srgbClr val="FFFFFF"/>
                </a:solidFill>
                <a:latin typeface="Didact Gothic"/>
                <a:ea typeface="Didact Gothic"/>
                <a:cs typeface="Didact Gothic"/>
                <a:sym typeface="Didact Gothic"/>
              </a:rPr>
              <a:t>09.12.2024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66467" y="1334976"/>
            <a:ext cx="3385433" cy="2338254"/>
          </a:xfrm>
          <a:custGeom>
            <a:avLst/>
            <a:gdLst/>
            <a:ahLst/>
            <a:cxnLst/>
            <a:rect l="l" t="t" r="r" b="b"/>
            <a:pathLst>
              <a:path w="3385433" h="2338254">
                <a:moveTo>
                  <a:pt x="0" y="0"/>
                </a:moveTo>
                <a:lnTo>
                  <a:pt x="3385432" y="0"/>
                </a:lnTo>
                <a:lnTo>
                  <a:pt x="3385432" y="2338255"/>
                </a:lnTo>
                <a:lnTo>
                  <a:pt x="0" y="23382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5015741" y="1376877"/>
            <a:ext cx="3061802" cy="2296354"/>
          </a:xfrm>
          <a:custGeom>
            <a:avLst/>
            <a:gdLst/>
            <a:ahLst/>
            <a:cxnLst/>
            <a:rect l="l" t="t" r="r" b="b"/>
            <a:pathLst>
              <a:path w="3061802" h="2296354">
                <a:moveTo>
                  <a:pt x="0" y="0"/>
                </a:moveTo>
                <a:lnTo>
                  <a:pt x="3061802" y="0"/>
                </a:lnTo>
                <a:lnTo>
                  <a:pt x="3061802" y="2296354"/>
                </a:lnTo>
                <a:lnTo>
                  <a:pt x="0" y="22963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066467" y="1334976"/>
            <a:ext cx="3385433" cy="2338254"/>
          </a:xfrm>
          <a:custGeom>
            <a:avLst/>
            <a:gdLst/>
            <a:ahLst/>
            <a:cxnLst/>
            <a:rect l="l" t="t" r="r" b="b"/>
            <a:pathLst>
              <a:path w="3385433" h="2338254">
                <a:moveTo>
                  <a:pt x="0" y="0"/>
                </a:moveTo>
                <a:lnTo>
                  <a:pt x="3385432" y="0"/>
                </a:lnTo>
                <a:lnTo>
                  <a:pt x="3385432" y="2338255"/>
                </a:lnTo>
                <a:lnTo>
                  <a:pt x="0" y="2338255"/>
                </a:lnTo>
                <a:lnTo>
                  <a:pt x="0" y="0"/>
                </a:lnTo>
                <a:close/>
              </a:path>
            </a:pathLst>
          </a:custGeom>
          <a:blipFill>
            <a:blip r:embed="rId8"/>
            <a:stretch>
              <a:fillRect/>
            </a:stretch>
          </a:blipFill>
        </p:spPr>
        <p:txBody>
          <a:bodyPr/>
          <a:lstStyle/>
          <a:p>
            <a:endParaRPr lang="en-US"/>
          </a:p>
        </p:txBody>
      </p:sp>
      <p:sp>
        <p:nvSpPr>
          <p:cNvPr id="6" name="Freeform 6"/>
          <p:cNvSpPr/>
          <p:nvPr/>
        </p:nvSpPr>
        <p:spPr>
          <a:xfrm>
            <a:off x="5015741" y="1376877"/>
            <a:ext cx="3061802" cy="2296354"/>
          </a:xfrm>
          <a:custGeom>
            <a:avLst/>
            <a:gdLst/>
            <a:ahLst/>
            <a:cxnLst/>
            <a:rect l="l" t="t" r="r" b="b"/>
            <a:pathLst>
              <a:path w="3061802" h="2296354">
                <a:moveTo>
                  <a:pt x="0" y="0"/>
                </a:moveTo>
                <a:lnTo>
                  <a:pt x="3061802" y="0"/>
                </a:lnTo>
                <a:lnTo>
                  <a:pt x="3061802" y="2296354"/>
                </a:lnTo>
                <a:lnTo>
                  <a:pt x="0" y="2296354"/>
                </a:lnTo>
                <a:lnTo>
                  <a:pt x="0" y="0"/>
                </a:lnTo>
                <a:close/>
              </a:path>
            </a:pathLst>
          </a:custGeom>
          <a:blipFill>
            <a:blip r:embed="rId9"/>
            <a:stretch>
              <a:fillRect/>
            </a:stretch>
          </a:blipFill>
        </p:spPr>
        <p:txBody>
          <a:bodyPr/>
          <a:lstStyle/>
          <a:p>
            <a:endParaRPr lang="en-US"/>
          </a:p>
        </p:txBody>
      </p:sp>
      <p:sp>
        <p:nvSpPr>
          <p:cNvPr id="7" name="Freeform 7"/>
          <p:cNvSpPr/>
          <p:nvPr/>
        </p:nvSpPr>
        <p:spPr>
          <a:xfrm>
            <a:off x="1259586" y="3777872"/>
            <a:ext cx="3230099" cy="753904"/>
          </a:xfrm>
          <a:custGeom>
            <a:avLst/>
            <a:gdLst/>
            <a:ahLst/>
            <a:cxnLst/>
            <a:rect l="l" t="t" r="r" b="b"/>
            <a:pathLst>
              <a:path w="3230099" h="753904">
                <a:moveTo>
                  <a:pt x="0" y="0"/>
                </a:moveTo>
                <a:lnTo>
                  <a:pt x="3230099" y="0"/>
                </a:lnTo>
                <a:lnTo>
                  <a:pt x="3230099" y="753904"/>
                </a:lnTo>
                <a:lnTo>
                  <a:pt x="0" y="75390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5639933" y="3777872"/>
            <a:ext cx="2031597" cy="558298"/>
          </a:xfrm>
          <a:custGeom>
            <a:avLst/>
            <a:gdLst/>
            <a:ahLst/>
            <a:cxnLst/>
            <a:rect l="l" t="t" r="r" b="b"/>
            <a:pathLst>
              <a:path w="2031597" h="558298">
                <a:moveTo>
                  <a:pt x="0" y="0"/>
                </a:moveTo>
                <a:lnTo>
                  <a:pt x="2031597" y="0"/>
                </a:lnTo>
                <a:lnTo>
                  <a:pt x="2031597" y="558299"/>
                </a:lnTo>
                <a:lnTo>
                  <a:pt x="0" y="55829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TextBox 9"/>
          <p:cNvSpPr txBox="1"/>
          <p:nvPr/>
        </p:nvSpPr>
        <p:spPr>
          <a:xfrm>
            <a:off x="397421" y="550516"/>
            <a:ext cx="5444957" cy="505778"/>
          </a:xfrm>
          <a:prstGeom prst="rect">
            <a:avLst/>
          </a:prstGeom>
        </p:spPr>
        <p:txBody>
          <a:bodyPr lIns="0" tIns="0" rIns="0" bIns="0" rtlCol="0" anchor="t">
            <a:spAutoFit/>
          </a:bodyPr>
          <a:lstStyle/>
          <a:p>
            <a:pPr algn="l">
              <a:lnSpc>
                <a:spcPts val="4147"/>
              </a:lnSpc>
            </a:pPr>
            <a:r>
              <a:rPr lang="en-US" sz="2962" spc="-74">
                <a:solidFill>
                  <a:srgbClr val="E8E8E8"/>
                </a:solidFill>
                <a:latin typeface="Cardo"/>
                <a:ea typeface="Cardo"/>
                <a:cs typeface="Cardo"/>
                <a:sym typeface="Cardo"/>
              </a:rPr>
              <a:t>Data Cleaning &amp; Visualization</a:t>
            </a:r>
          </a:p>
        </p:txBody>
      </p:sp>
      <p:sp>
        <p:nvSpPr>
          <p:cNvPr id="10" name="TextBox 10"/>
          <p:cNvSpPr txBox="1"/>
          <p:nvPr/>
        </p:nvSpPr>
        <p:spPr>
          <a:xfrm>
            <a:off x="1345311" y="3854453"/>
            <a:ext cx="3027788" cy="516306"/>
          </a:xfrm>
          <a:prstGeom prst="rect">
            <a:avLst/>
          </a:prstGeom>
        </p:spPr>
        <p:txBody>
          <a:bodyPr lIns="0" tIns="0" rIns="0" bIns="0" rtlCol="0" anchor="t">
            <a:spAutoFit/>
          </a:bodyPr>
          <a:lstStyle/>
          <a:p>
            <a:pPr algn="l">
              <a:lnSpc>
                <a:spcPts val="1406"/>
              </a:lnSpc>
            </a:pPr>
            <a:r>
              <a:rPr lang="en-US" sz="1185" spc="47">
                <a:solidFill>
                  <a:srgbClr val="FFFFFF"/>
                </a:solidFill>
                <a:latin typeface="Didact Gothic"/>
                <a:ea typeface="Didact Gothic"/>
                <a:cs typeface="Didact Gothic"/>
                <a:sym typeface="Didact Gothic"/>
              </a:rPr>
              <a:t>Multi-class classiﬁcation: Many comments have only one tag, but some comments have 5 or 6 hate tags.</a:t>
            </a:r>
          </a:p>
        </p:txBody>
      </p:sp>
      <p:sp>
        <p:nvSpPr>
          <p:cNvPr id="11" name="TextBox 11"/>
          <p:cNvSpPr txBox="1"/>
          <p:nvPr/>
        </p:nvSpPr>
        <p:spPr>
          <a:xfrm>
            <a:off x="5725658" y="3854758"/>
            <a:ext cx="1867710" cy="344706"/>
          </a:xfrm>
          <a:prstGeom prst="rect">
            <a:avLst/>
          </a:prstGeom>
        </p:spPr>
        <p:txBody>
          <a:bodyPr lIns="0" tIns="0" rIns="0" bIns="0" rtlCol="0" anchor="t">
            <a:spAutoFit/>
          </a:bodyPr>
          <a:lstStyle/>
          <a:p>
            <a:pPr algn="l">
              <a:lnSpc>
                <a:spcPts val="1407"/>
              </a:lnSpc>
            </a:pPr>
            <a:r>
              <a:rPr lang="en-US" sz="1185" spc="47">
                <a:solidFill>
                  <a:srgbClr val="FFFFFF"/>
                </a:solidFill>
                <a:latin typeface="Didact Gothic"/>
                <a:ea typeface="Didact Gothic"/>
                <a:cs typeface="Didact Gothic"/>
                <a:sym typeface="Didact Gothic"/>
              </a:rPr>
              <a:t>Heatmap showing the correlation between tags.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54224" y="2088728"/>
            <a:ext cx="3291002" cy="2221573"/>
          </a:xfrm>
          <a:custGeom>
            <a:avLst/>
            <a:gdLst/>
            <a:ahLst/>
            <a:cxnLst/>
            <a:rect l="l" t="t" r="r" b="b"/>
            <a:pathLst>
              <a:path w="3291002" h="2221573">
                <a:moveTo>
                  <a:pt x="0" y="0"/>
                </a:moveTo>
                <a:lnTo>
                  <a:pt x="3291002" y="0"/>
                </a:lnTo>
                <a:lnTo>
                  <a:pt x="3291002" y="2221573"/>
                </a:lnTo>
                <a:lnTo>
                  <a:pt x="0" y="2221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4702426" y="2088718"/>
            <a:ext cx="3301222" cy="2221573"/>
          </a:xfrm>
          <a:custGeom>
            <a:avLst/>
            <a:gdLst/>
            <a:ahLst/>
            <a:cxnLst/>
            <a:rect l="l" t="t" r="r" b="b"/>
            <a:pathLst>
              <a:path w="3301222" h="2221573">
                <a:moveTo>
                  <a:pt x="0" y="0"/>
                </a:moveTo>
                <a:lnTo>
                  <a:pt x="3301222" y="0"/>
                </a:lnTo>
                <a:lnTo>
                  <a:pt x="3301222" y="2221573"/>
                </a:lnTo>
                <a:lnTo>
                  <a:pt x="0" y="22215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954224" y="2088728"/>
            <a:ext cx="3291002" cy="2221573"/>
          </a:xfrm>
          <a:custGeom>
            <a:avLst/>
            <a:gdLst/>
            <a:ahLst/>
            <a:cxnLst/>
            <a:rect l="l" t="t" r="r" b="b"/>
            <a:pathLst>
              <a:path w="3291002" h="2221573">
                <a:moveTo>
                  <a:pt x="0" y="0"/>
                </a:moveTo>
                <a:lnTo>
                  <a:pt x="3291002" y="0"/>
                </a:lnTo>
                <a:lnTo>
                  <a:pt x="3291002" y="2221573"/>
                </a:lnTo>
                <a:lnTo>
                  <a:pt x="0" y="2221573"/>
                </a:lnTo>
                <a:lnTo>
                  <a:pt x="0" y="0"/>
                </a:lnTo>
                <a:close/>
              </a:path>
            </a:pathLst>
          </a:custGeom>
          <a:blipFill>
            <a:blip r:embed="rId8"/>
            <a:stretch>
              <a:fillRect/>
            </a:stretch>
          </a:blipFill>
        </p:spPr>
        <p:txBody>
          <a:bodyPr/>
          <a:lstStyle/>
          <a:p>
            <a:endParaRPr lang="en-US"/>
          </a:p>
        </p:txBody>
      </p:sp>
      <p:sp>
        <p:nvSpPr>
          <p:cNvPr id="6" name="Freeform 6"/>
          <p:cNvSpPr/>
          <p:nvPr/>
        </p:nvSpPr>
        <p:spPr>
          <a:xfrm>
            <a:off x="4702426" y="2088718"/>
            <a:ext cx="3301222" cy="2221573"/>
          </a:xfrm>
          <a:custGeom>
            <a:avLst/>
            <a:gdLst/>
            <a:ahLst/>
            <a:cxnLst/>
            <a:rect l="l" t="t" r="r" b="b"/>
            <a:pathLst>
              <a:path w="3301222" h="2221573">
                <a:moveTo>
                  <a:pt x="0" y="0"/>
                </a:moveTo>
                <a:lnTo>
                  <a:pt x="3301222" y="0"/>
                </a:lnTo>
                <a:lnTo>
                  <a:pt x="3301222" y="2221573"/>
                </a:lnTo>
                <a:lnTo>
                  <a:pt x="0" y="2221573"/>
                </a:lnTo>
                <a:lnTo>
                  <a:pt x="0" y="0"/>
                </a:lnTo>
                <a:close/>
              </a:path>
            </a:pathLst>
          </a:custGeom>
          <a:blipFill>
            <a:blip r:embed="rId9"/>
            <a:stretch>
              <a:fillRect/>
            </a:stretch>
          </a:blipFill>
        </p:spPr>
        <p:txBody>
          <a:bodyPr/>
          <a:lstStyle/>
          <a:p>
            <a:endParaRPr lang="en-US"/>
          </a:p>
        </p:txBody>
      </p:sp>
      <p:sp>
        <p:nvSpPr>
          <p:cNvPr id="7" name="Freeform 7"/>
          <p:cNvSpPr/>
          <p:nvPr/>
        </p:nvSpPr>
        <p:spPr>
          <a:xfrm>
            <a:off x="382048" y="4364003"/>
            <a:ext cx="8379895" cy="639604"/>
          </a:xfrm>
          <a:custGeom>
            <a:avLst/>
            <a:gdLst/>
            <a:ahLst/>
            <a:cxnLst/>
            <a:rect l="l" t="t" r="r" b="b"/>
            <a:pathLst>
              <a:path w="8379895" h="639604">
                <a:moveTo>
                  <a:pt x="0" y="0"/>
                </a:moveTo>
                <a:lnTo>
                  <a:pt x="8379895" y="0"/>
                </a:lnTo>
                <a:lnTo>
                  <a:pt x="8379895" y="639603"/>
                </a:lnTo>
                <a:lnTo>
                  <a:pt x="0" y="63960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a:off x="248202" y="1172651"/>
            <a:ext cx="8647595" cy="1106624"/>
          </a:xfrm>
          <a:custGeom>
            <a:avLst/>
            <a:gdLst/>
            <a:ahLst/>
            <a:cxnLst/>
            <a:rect l="l" t="t" r="r" b="b"/>
            <a:pathLst>
              <a:path w="8647595" h="1106624">
                <a:moveTo>
                  <a:pt x="0" y="0"/>
                </a:moveTo>
                <a:lnTo>
                  <a:pt x="8647596" y="0"/>
                </a:lnTo>
                <a:lnTo>
                  <a:pt x="8647596" y="1106624"/>
                </a:lnTo>
                <a:lnTo>
                  <a:pt x="0" y="110662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9" name="TextBox 9"/>
          <p:cNvSpPr txBox="1"/>
          <p:nvPr/>
        </p:nvSpPr>
        <p:spPr>
          <a:xfrm>
            <a:off x="397421" y="540991"/>
            <a:ext cx="5444957" cy="853440"/>
          </a:xfrm>
          <a:prstGeom prst="rect">
            <a:avLst/>
          </a:prstGeom>
        </p:spPr>
        <p:txBody>
          <a:bodyPr lIns="0" tIns="0" rIns="0" bIns="0" rtlCol="0" anchor="t">
            <a:spAutoFit/>
          </a:bodyPr>
          <a:lstStyle/>
          <a:p>
            <a:pPr algn="l">
              <a:lnSpc>
                <a:spcPts val="4200"/>
              </a:lnSpc>
            </a:pPr>
            <a:r>
              <a:rPr lang="en-US" sz="3000" spc="-75">
                <a:solidFill>
                  <a:srgbClr val="FFFFFF"/>
                </a:solidFill>
                <a:latin typeface="Cardo"/>
                <a:ea typeface="Cardo"/>
                <a:cs typeface="Cardo"/>
                <a:sym typeface="Cardo"/>
              </a:rPr>
              <a:t>Data Cleaning &amp; Visualization</a:t>
            </a:r>
          </a:p>
          <a:p>
            <a:pPr algn="l">
              <a:lnSpc>
                <a:spcPts val="2520"/>
              </a:lnSpc>
            </a:pPr>
            <a:r>
              <a:rPr lang="en-US" sz="1800" spc="144">
                <a:solidFill>
                  <a:srgbClr val="E8E8E8"/>
                </a:solidFill>
                <a:latin typeface="Didact Gothic"/>
                <a:ea typeface="Didact Gothic"/>
                <a:cs typeface="Didact Gothic"/>
                <a:sym typeface="Didact Gothic"/>
              </a:rPr>
              <a:t>Are longer words more toxic? </a:t>
            </a:r>
          </a:p>
        </p:txBody>
      </p:sp>
      <p:sp>
        <p:nvSpPr>
          <p:cNvPr id="10" name="TextBox 10"/>
          <p:cNvSpPr txBox="1"/>
          <p:nvPr/>
        </p:nvSpPr>
        <p:spPr>
          <a:xfrm>
            <a:off x="2274827" y="1718329"/>
            <a:ext cx="974760" cy="264160"/>
          </a:xfrm>
          <a:prstGeom prst="rect">
            <a:avLst/>
          </a:prstGeom>
        </p:spPr>
        <p:txBody>
          <a:bodyPr lIns="0" tIns="0" rIns="0" bIns="0" rtlCol="0" anchor="t">
            <a:spAutoFit/>
          </a:bodyPr>
          <a:lstStyle/>
          <a:p>
            <a:pPr algn="l">
              <a:lnSpc>
                <a:spcPts val="2239"/>
              </a:lnSpc>
            </a:pPr>
            <a:r>
              <a:rPr lang="en-US" sz="1599" spc="63">
                <a:solidFill>
                  <a:srgbClr val="FFFFFF"/>
                </a:solidFill>
                <a:latin typeface="Didact Gothic"/>
                <a:ea typeface="Didact Gothic"/>
                <a:cs typeface="Didact Gothic"/>
                <a:sym typeface="Didact Gothic"/>
              </a:rPr>
              <a:t>Violin Plot</a:t>
            </a:r>
          </a:p>
        </p:txBody>
      </p:sp>
      <p:sp>
        <p:nvSpPr>
          <p:cNvPr id="11" name="TextBox 11"/>
          <p:cNvSpPr txBox="1"/>
          <p:nvPr/>
        </p:nvSpPr>
        <p:spPr>
          <a:xfrm>
            <a:off x="6096010" y="1718329"/>
            <a:ext cx="782212" cy="264160"/>
          </a:xfrm>
          <a:prstGeom prst="rect">
            <a:avLst/>
          </a:prstGeom>
        </p:spPr>
        <p:txBody>
          <a:bodyPr lIns="0" tIns="0" rIns="0" bIns="0" rtlCol="0" anchor="t">
            <a:spAutoFit/>
          </a:bodyPr>
          <a:lstStyle/>
          <a:p>
            <a:pPr algn="l">
              <a:lnSpc>
                <a:spcPts val="2239"/>
              </a:lnSpc>
            </a:pPr>
            <a:r>
              <a:rPr lang="en-US" sz="1599" spc="63">
                <a:solidFill>
                  <a:srgbClr val="FFFFFF"/>
                </a:solidFill>
                <a:latin typeface="Didact Gothic"/>
                <a:ea typeface="Didact Gothic"/>
                <a:cs typeface="Didact Gothic"/>
                <a:sym typeface="Didact Gothic"/>
              </a:rPr>
              <a:t>Box Plot</a:t>
            </a:r>
          </a:p>
        </p:txBody>
      </p:sp>
      <p:sp>
        <p:nvSpPr>
          <p:cNvPr id="12" name="TextBox 12"/>
          <p:cNvSpPr txBox="1"/>
          <p:nvPr/>
        </p:nvSpPr>
        <p:spPr>
          <a:xfrm>
            <a:off x="834019" y="4384796"/>
            <a:ext cx="7625658" cy="280987"/>
          </a:xfrm>
          <a:prstGeom prst="rect">
            <a:avLst/>
          </a:prstGeom>
        </p:spPr>
        <p:txBody>
          <a:bodyPr lIns="0" tIns="0" rIns="0" bIns="0" rtlCol="0" anchor="t">
            <a:spAutoFit/>
          </a:bodyPr>
          <a:lstStyle/>
          <a:p>
            <a:pPr algn="l">
              <a:lnSpc>
                <a:spcPts val="2362"/>
              </a:lnSpc>
            </a:pPr>
            <a:r>
              <a:rPr lang="en-US" sz="1687" spc="67" dirty="0">
                <a:solidFill>
                  <a:srgbClr val="FFFFFF"/>
                </a:solidFill>
                <a:latin typeface="Didact Gothic"/>
                <a:ea typeface="Didact Gothic"/>
                <a:cs typeface="Didact Gothic"/>
                <a:sym typeface="Didact Gothic"/>
              </a:rPr>
              <a:t>Slight correlation is observed. Lesser words increase the chances of toxicity.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754275" y="1453315"/>
            <a:ext cx="6154141" cy="3127153"/>
          </a:xfrm>
          <a:custGeom>
            <a:avLst/>
            <a:gdLst/>
            <a:ahLst/>
            <a:cxnLst/>
            <a:rect l="l" t="t" r="r" b="b"/>
            <a:pathLst>
              <a:path w="6154141" h="3127153">
                <a:moveTo>
                  <a:pt x="0" y="0"/>
                </a:moveTo>
                <a:lnTo>
                  <a:pt x="6154141" y="0"/>
                </a:lnTo>
                <a:lnTo>
                  <a:pt x="6154141" y="3127153"/>
                </a:lnTo>
                <a:lnTo>
                  <a:pt x="0" y="3127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7035546" y="3791302"/>
            <a:ext cx="905704" cy="350101"/>
          </a:xfrm>
          <a:custGeom>
            <a:avLst/>
            <a:gdLst/>
            <a:ahLst/>
            <a:cxnLst/>
            <a:rect l="l" t="t" r="r" b="b"/>
            <a:pathLst>
              <a:path w="905704" h="350101">
                <a:moveTo>
                  <a:pt x="0" y="0"/>
                </a:moveTo>
                <a:lnTo>
                  <a:pt x="905704" y="0"/>
                </a:lnTo>
                <a:lnTo>
                  <a:pt x="905704" y="350101"/>
                </a:lnTo>
                <a:lnTo>
                  <a:pt x="0" y="3501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6922703" y="1997650"/>
            <a:ext cx="1308868" cy="477098"/>
          </a:xfrm>
          <a:custGeom>
            <a:avLst/>
            <a:gdLst/>
            <a:ahLst/>
            <a:cxnLst/>
            <a:rect l="l" t="t" r="r" b="b"/>
            <a:pathLst>
              <a:path w="1308868" h="477098">
                <a:moveTo>
                  <a:pt x="0" y="0"/>
                </a:moveTo>
                <a:lnTo>
                  <a:pt x="1308869" y="0"/>
                </a:lnTo>
                <a:lnTo>
                  <a:pt x="1308869" y="477097"/>
                </a:lnTo>
                <a:lnTo>
                  <a:pt x="0" y="4770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397421" y="550516"/>
            <a:ext cx="3630492"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Data Preprocessing</a:t>
            </a:r>
          </a:p>
        </p:txBody>
      </p:sp>
      <p:sp>
        <p:nvSpPr>
          <p:cNvPr id="7" name="TextBox 7"/>
          <p:cNvSpPr txBox="1"/>
          <p:nvPr/>
        </p:nvSpPr>
        <p:spPr>
          <a:xfrm>
            <a:off x="957967" y="4054583"/>
            <a:ext cx="2136010" cy="205676"/>
          </a:xfrm>
          <a:prstGeom prst="rect">
            <a:avLst/>
          </a:prstGeom>
        </p:spPr>
        <p:txBody>
          <a:bodyPr lIns="0" tIns="0" rIns="0" bIns="0" rtlCol="0" anchor="t">
            <a:spAutoFit/>
          </a:bodyPr>
          <a:lstStyle/>
          <a:p>
            <a:pPr algn="l">
              <a:lnSpc>
                <a:spcPts val="1788"/>
              </a:lnSpc>
            </a:pPr>
            <a:r>
              <a:rPr lang="en-US" sz="1277" spc="102">
                <a:solidFill>
                  <a:srgbClr val="3D3D3D"/>
                </a:solidFill>
                <a:latin typeface="Didact Gothic"/>
                <a:ea typeface="Didact Gothic"/>
                <a:cs typeface="Didact Gothic"/>
                <a:sym typeface="Didact Gothic"/>
              </a:rPr>
              <a:t>Machine Readable Format</a:t>
            </a:r>
          </a:p>
        </p:txBody>
      </p:sp>
      <p:sp>
        <p:nvSpPr>
          <p:cNvPr id="8" name="TextBox 8"/>
          <p:cNvSpPr txBox="1"/>
          <p:nvPr/>
        </p:nvSpPr>
        <p:spPr>
          <a:xfrm>
            <a:off x="1422473" y="1643663"/>
            <a:ext cx="1187625" cy="231458"/>
          </a:xfrm>
          <a:prstGeom prst="rect">
            <a:avLst/>
          </a:prstGeom>
        </p:spPr>
        <p:txBody>
          <a:bodyPr lIns="0" tIns="0" rIns="0" bIns="0" rtlCol="0" anchor="t">
            <a:spAutoFit/>
          </a:bodyPr>
          <a:lstStyle/>
          <a:p>
            <a:pPr algn="l">
              <a:lnSpc>
                <a:spcPts val="1942"/>
              </a:lnSpc>
            </a:pPr>
            <a:r>
              <a:rPr lang="en-US" sz="1387" spc="111">
                <a:solidFill>
                  <a:srgbClr val="3D3D3D"/>
                </a:solidFill>
                <a:latin typeface="Didact Gothic"/>
                <a:ea typeface="Didact Gothic"/>
                <a:cs typeface="Didact Gothic"/>
                <a:sym typeface="Didact Gothic"/>
              </a:rPr>
              <a:t>Cleaned Data</a:t>
            </a:r>
          </a:p>
        </p:txBody>
      </p:sp>
      <p:sp>
        <p:nvSpPr>
          <p:cNvPr id="9" name="TextBox 9"/>
          <p:cNvSpPr txBox="1"/>
          <p:nvPr/>
        </p:nvSpPr>
        <p:spPr>
          <a:xfrm>
            <a:off x="1110310" y="2850366"/>
            <a:ext cx="1823599" cy="239554"/>
          </a:xfrm>
          <a:prstGeom prst="rect">
            <a:avLst/>
          </a:prstGeom>
        </p:spPr>
        <p:txBody>
          <a:bodyPr lIns="0" tIns="0" rIns="0" bIns="0" rtlCol="0" anchor="t">
            <a:spAutoFit/>
          </a:bodyPr>
          <a:lstStyle/>
          <a:p>
            <a:pPr algn="l">
              <a:lnSpc>
                <a:spcPts val="2021"/>
              </a:lnSpc>
            </a:pPr>
            <a:r>
              <a:rPr lang="en-US" sz="1443" spc="115">
                <a:solidFill>
                  <a:srgbClr val="3D3D3D"/>
                </a:solidFill>
                <a:latin typeface="Didact Gothic"/>
                <a:ea typeface="Didact Gothic"/>
                <a:cs typeface="Didact Gothic"/>
                <a:sym typeface="Didact Gothic"/>
              </a:rPr>
              <a:t>Data Preprocessing</a:t>
            </a:r>
          </a:p>
        </p:txBody>
      </p:sp>
      <p:sp>
        <p:nvSpPr>
          <p:cNvPr id="10" name="TextBox 10"/>
          <p:cNvSpPr txBox="1"/>
          <p:nvPr/>
        </p:nvSpPr>
        <p:spPr>
          <a:xfrm>
            <a:off x="4995053" y="3383356"/>
            <a:ext cx="518417" cy="1014921"/>
          </a:xfrm>
          <a:prstGeom prst="rect">
            <a:avLst/>
          </a:prstGeom>
        </p:spPr>
        <p:txBody>
          <a:bodyPr lIns="0" tIns="0" rIns="0" bIns="0" rtlCol="0" anchor="t">
            <a:spAutoFit/>
          </a:bodyPr>
          <a:lstStyle/>
          <a:p>
            <a:pPr algn="ctr">
              <a:lnSpc>
                <a:spcPts val="2049"/>
              </a:lnSpc>
            </a:pPr>
            <a:r>
              <a:rPr lang="en-US" sz="1117" spc="44">
                <a:solidFill>
                  <a:srgbClr val="3D3D3D"/>
                </a:solidFill>
                <a:latin typeface="Didact Gothic"/>
                <a:ea typeface="Didact Gothic"/>
                <a:cs typeface="Didact Gothic"/>
                <a:sym typeface="Didact Gothic"/>
              </a:rPr>
              <a:t>argue argued argues arguing</a:t>
            </a:r>
          </a:p>
        </p:txBody>
      </p:sp>
      <p:sp>
        <p:nvSpPr>
          <p:cNvPr id="11" name="TextBox 11"/>
          <p:cNvSpPr txBox="1"/>
          <p:nvPr/>
        </p:nvSpPr>
        <p:spPr>
          <a:xfrm>
            <a:off x="4815678" y="1713967"/>
            <a:ext cx="2018338" cy="1030506"/>
          </a:xfrm>
          <a:prstGeom prst="rect">
            <a:avLst/>
          </a:prstGeom>
        </p:spPr>
        <p:txBody>
          <a:bodyPr lIns="0" tIns="0" rIns="0" bIns="0" rtlCol="0" anchor="t">
            <a:spAutoFit/>
          </a:bodyPr>
          <a:lstStyle/>
          <a:p>
            <a:pPr algn="just">
              <a:lnSpc>
                <a:spcPts val="1407"/>
              </a:lnSpc>
            </a:pPr>
            <a:r>
              <a:rPr lang="en-US" sz="1185" spc="47" dirty="0">
                <a:solidFill>
                  <a:srgbClr val="3D3D3D"/>
                </a:solidFill>
                <a:latin typeface="Didact Gothic"/>
                <a:ea typeface="Didact Gothic"/>
                <a:cs typeface="Didact Gothic"/>
                <a:sym typeface="Didact Gothic"/>
              </a:rPr>
              <a:t>out, what, most, any, off, too, have, more, or, the, ours, both, whom, and, of, </a:t>
            </a:r>
            <a:r>
              <a:rPr lang="en-US" sz="1185" spc="47" dirty="0" err="1">
                <a:solidFill>
                  <a:srgbClr val="3D3D3D"/>
                </a:solidFill>
                <a:latin typeface="Didact Gothic"/>
                <a:ea typeface="Didact Gothic"/>
                <a:cs typeface="Didact Gothic"/>
                <a:sym typeface="Didact Gothic"/>
              </a:rPr>
              <a:t>aren</a:t>
            </a:r>
            <a:r>
              <a:rPr lang="en-US" sz="1185" spc="47" dirty="0">
                <a:solidFill>
                  <a:srgbClr val="3D3D3D"/>
                </a:solidFill>
                <a:latin typeface="Didact Gothic"/>
                <a:ea typeface="Didact Gothic"/>
                <a:cs typeface="Didact Gothic"/>
                <a:sym typeface="Didact Gothic"/>
              </a:rPr>
              <a:t>, her, does, from, if, not, own, this, it, a, it's, hers, why, who, now, been, me, ...</a:t>
            </a:r>
          </a:p>
        </p:txBody>
      </p:sp>
      <p:sp>
        <p:nvSpPr>
          <p:cNvPr id="12" name="TextBox 12"/>
          <p:cNvSpPr txBox="1"/>
          <p:nvPr/>
        </p:nvSpPr>
        <p:spPr>
          <a:xfrm>
            <a:off x="7121271" y="3871693"/>
            <a:ext cx="682723" cy="156510"/>
          </a:xfrm>
          <a:prstGeom prst="rect">
            <a:avLst/>
          </a:prstGeom>
        </p:spPr>
        <p:txBody>
          <a:bodyPr lIns="0" tIns="0" rIns="0" bIns="0" rtlCol="0" anchor="t">
            <a:spAutoFit/>
          </a:bodyPr>
          <a:lstStyle/>
          <a:p>
            <a:pPr algn="l">
              <a:lnSpc>
                <a:spcPts val="1348"/>
              </a:lnSpc>
            </a:pPr>
            <a:r>
              <a:rPr lang="en-US" sz="963" spc="77">
                <a:solidFill>
                  <a:srgbClr val="3D3D3D"/>
                </a:solidFill>
                <a:latin typeface="Didact Gothic"/>
                <a:ea typeface="Didact Gothic"/>
                <a:cs typeface="Didact Gothic"/>
                <a:sym typeface="Didact Gothic"/>
              </a:rPr>
              <a:t>STEMMING</a:t>
            </a:r>
          </a:p>
        </p:txBody>
      </p:sp>
      <p:sp>
        <p:nvSpPr>
          <p:cNvPr id="13" name="TextBox 13"/>
          <p:cNvSpPr txBox="1"/>
          <p:nvPr/>
        </p:nvSpPr>
        <p:spPr>
          <a:xfrm>
            <a:off x="7071922" y="2141544"/>
            <a:ext cx="853411" cy="165187"/>
          </a:xfrm>
          <a:prstGeom prst="rect">
            <a:avLst/>
          </a:prstGeom>
        </p:spPr>
        <p:txBody>
          <a:bodyPr lIns="0" tIns="0" rIns="0" bIns="0" rtlCol="0" anchor="t">
            <a:spAutoFit/>
          </a:bodyPr>
          <a:lstStyle/>
          <a:p>
            <a:pPr algn="l">
              <a:lnSpc>
                <a:spcPts val="1395"/>
              </a:lnSpc>
            </a:pPr>
            <a:r>
              <a:rPr lang="en-US" sz="996" spc="79">
                <a:solidFill>
                  <a:srgbClr val="3D3D3D"/>
                </a:solidFill>
                <a:latin typeface="Didact Gothic"/>
                <a:ea typeface="Didact Gothic"/>
                <a:cs typeface="Didact Gothic"/>
                <a:sym typeface="Didact Gothic"/>
              </a:rPr>
              <a:t>STOP WORDS</a:t>
            </a:r>
          </a:p>
        </p:txBody>
      </p:sp>
      <p:sp>
        <p:nvSpPr>
          <p:cNvPr id="14" name="TextBox 14"/>
          <p:cNvSpPr txBox="1"/>
          <p:nvPr/>
        </p:nvSpPr>
        <p:spPr>
          <a:xfrm>
            <a:off x="6162989" y="3828821"/>
            <a:ext cx="336975" cy="207169"/>
          </a:xfrm>
          <a:prstGeom prst="rect">
            <a:avLst/>
          </a:prstGeom>
        </p:spPr>
        <p:txBody>
          <a:bodyPr lIns="0" tIns="0" rIns="0" bIns="0" rtlCol="0" anchor="t">
            <a:spAutoFit/>
          </a:bodyPr>
          <a:lstStyle/>
          <a:p>
            <a:pPr algn="l">
              <a:lnSpc>
                <a:spcPts val="1706"/>
              </a:lnSpc>
            </a:pPr>
            <a:r>
              <a:rPr lang="en-US" sz="1218" spc="48">
                <a:solidFill>
                  <a:srgbClr val="3D3D3D"/>
                </a:solidFill>
                <a:latin typeface="Didact Gothic"/>
                <a:ea typeface="Didact Gothic"/>
                <a:cs typeface="Didact Gothic"/>
                <a:sym typeface="Didact Gothic"/>
              </a:rPr>
              <a:t>argu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311696" y="1388554"/>
            <a:ext cx="8520598" cy="2469604"/>
          </a:xfrm>
          <a:custGeom>
            <a:avLst/>
            <a:gdLst/>
            <a:ahLst/>
            <a:cxnLst/>
            <a:rect l="l" t="t" r="r" b="b"/>
            <a:pathLst>
              <a:path w="8520598" h="2469604">
                <a:moveTo>
                  <a:pt x="0" y="0"/>
                </a:moveTo>
                <a:lnTo>
                  <a:pt x="8520598" y="0"/>
                </a:lnTo>
                <a:lnTo>
                  <a:pt x="8520598" y="2469604"/>
                </a:lnTo>
                <a:lnTo>
                  <a:pt x="0" y="2469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97421" y="540991"/>
            <a:ext cx="6457637" cy="1482090"/>
          </a:xfrm>
          <a:prstGeom prst="rect">
            <a:avLst/>
          </a:prstGeom>
        </p:spPr>
        <p:txBody>
          <a:bodyPr lIns="0" tIns="0" rIns="0" bIns="0" rtlCol="0" anchor="t">
            <a:spAutoFit/>
          </a:bodyPr>
          <a:lstStyle/>
          <a:p>
            <a:pPr algn="l">
              <a:lnSpc>
                <a:spcPts val="4200"/>
              </a:lnSpc>
            </a:pPr>
            <a:r>
              <a:rPr lang="en-US" sz="3000" spc="-75">
                <a:solidFill>
                  <a:srgbClr val="3D3D3D"/>
                </a:solidFill>
                <a:latin typeface="Cardo"/>
                <a:ea typeface="Cardo"/>
                <a:cs typeface="Cardo"/>
                <a:sym typeface="Cardo"/>
              </a:rPr>
              <a:t>Data Preprocessing</a:t>
            </a:r>
          </a:p>
          <a:p>
            <a:pPr algn="l">
              <a:lnSpc>
                <a:spcPts val="2520"/>
              </a:lnSpc>
            </a:pPr>
            <a:r>
              <a:rPr lang="en-US" sz="1800" spc="72">
                <a:solidFill>
                  <a:srgbClr val="3D3D3D"/>
                </a:solidFill>
                <a:latin typeface="Didact Gothic"/>
                <a:ea typeface="Didact Gothic"/>
                <a:cs typeface="Didact Gothic"/>
                <a:sym typeface="Didact Gothic"/>
              </a:rPr>
              <a:t>Converting cleaned data into a machine-readable format.</a:t>
            </a:r>
          </a:p>
          <a:p>
            <a:pPr algn="l">
              <a:lnSpc>
                <a:spcPts val="2520"/>
              </a:lnSpc>
            </a:pPr>
            <a:endParaRPr lang="en-US" sz="1800" spc="72">
              <a:solidFill>
                <a:srgbClr val="3D3D3D"/>
              </a:solidFill>
              <a:latin typeface="Didact Gothic"/>
              <a:ea typeface="Didact Gothic"/>
              <a:cs typeface="Didact Gothic"/>
              <a:sym typeface="Didact Gothic"/>
            </a:endParaRPr>
          </a:p>
          <a:p>
            <a:pPr algn="l">
              <a:lnSpc>
                <a:spcPts val="2520"/>
              </a:lnSpc>
            </a:pPr>
            <a:r>
              <a:rPr lang="en-US" sz="1800" spc="144">
                <a:solidFill>
                  <a:srgbClr val="6D6D6D"/>
                </a:solidFill>
                <a:latin typeface="Didact Gothic"/>
                <a:ea typeface="Didact Gothic"/>
                <a:cs typeface="Didact Gothic"/>
                <a:sym typeface="Didact Gothic"/>
              </a:rPr>
              <a:t>Stop Words</a:t>
            </a:r>
          </a:p>
        </p:txBody>
      </p:sp>
      <p:sp>
        <p:nvSpPr>
          <p:cNvPr id="5" name="TextBox 5"/>
          <p:cNvSpPr txBox="1"/>
          <p:nvPr/>
        </p:nvSpPr>
        <p:spPr>
          <a:xfrm>
            <a:off x="854621" y="1602568"/>
            <a:ext cx="6425756" cy="2150669"/>
          </a:xfrm>
          <a:prstGeom prst="rect">
            <a:avLst/>
          </a:prstGeom>
        </p:spPr>
        <p:txBody>
          <a:bodyPr lIns="0" tIns="0" rIns="0" bIns="0" rtlCol="0" anchor="t">
            <a:spAutoFit/>
          </a:bodyPr>
          <a:lstStyle/>
          <a:p>
            <a:pPr algn="l">
              <a:lnSpc>
                <a:spcPts val="3450"/>
              </a:lnSpc>
            </a:pPr>
            <a:endParaRPr/>
          </a:p>
          <a:p>
            <a:pPr marL="388620" lvl="1" indent="-194310" algn="l">
              <a:lnSpc>
                <a:spcPts val="3450"/>
              </a:lnSpc>
              <a:buFont typeface="Arial"/>
              <a:buChar char="•"/>
            </a:pPr>
            <a:r>
              <a:rPr lang="en-US" sz="1800" spc="72">
                <a:solidFill>
                  <a:srgbClr val="3D3D3D"/>
                </a:solidFill>
                <a:latin typeface="Didact Gothic"/>
                <a:ea typeface="Didact Gothic"/>
                <a:cs typeface="Didact Gothic"/>
                <a:sym typeface="Didact Gothic"/>
              </a:rPr>
              <a:t>Common words (e.g., "the," "and") often removed in NLP.</a:t>
            </a:r>
          </a:p>
          <a:p>
            <a:pPr marL="388620" lvl="1" indent="-194310" algn="l">
              <a:lnSpc>
                <a:spcPts val="3450"/>
              </a:lnSpc>
              <a:buFont typeface="Arial"/>
              <a:buChar char="•"/>
            </a:pPr>
            <a:r>
              <a:rPr lang="en-US" sz="1800" spc="72">
                <a:solidFill>
                  <a:srgbClr val="3D3D3D"/>
                </a:solidFill>
                <a:latin typeface="Didact Gothic"/>
                <a:ea typeface="Didact Gothic"/>
                <a:cs typeface="Didact Gothic"/>
                <a:sym typeface="Didact Gothic"/>
              </a:rPr>
              <a:t>They add little meaning and can clutter analysis.</a:t>
            </a:r>
          </a:p>
          <a:p>
            <a:pPr marL="388620" lvl="1" indent="-194310" algn="l">
              <a:lnSpc>
                <a:spcPts val="3450"/>
              </a:lnSpc>
              <a:buFont typeface="Arial"/>
              <a:buChar char="•"/>
            </a:pPr>
            <a:r>
              <a:rPr lang="en-US" sz="1800" spc="72">
                <a:solidFill>
                  <a:srgbClr val="3D3D3D"/>
                </a:solidFill>
                <a:latin typeface="Didact Gothic"/>
                <a:ea typeface="Didact Gothic"/>
                <a:cs typeface="Didact Gothic"/>
                <a:sym typeface="Didact Gothic"/>
              </a:rPr>
              <a:t>Libraries like NLTK provide built-in lists of stop words.</a:t>
            </a:r>
          </a:p>
          <a:p>
            <a:pPr algn="l">
              <a:lnSpc>
                <a:spcPts val="3450"/>
              </a:lnSpc>
            </a:pPr>
            <a:endParaRPr lang="en-US" sz="1800" spc="72">
              <a:solidFill>
                <a:srgbClr val="3D3D3D"/>
              </a:solidFill>
              <a:latin typeface="Didact Gothic"/>
              <a:ea typeface="Didact Gothic"/>
              <a:cs typeface="Didact Gothic"/>
              <a:sym typeface="Didact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311696" y="1388554"/>
            <a:ext cx="8520598" cy="3147898"/>
          </a:xfrm>
          <a:custGeom>
            <a:avLst/>
            <a:gdLst/>
            <a:ahLst/>
            <a:cxnLst/>
            <a:rect l="l" t="t" r="r" b="b"/>
            <a:pathLst>
              <a:path w="8520598" h="3147898">
                <a:moveTo>
                  <a:pt x="0" y="0"/>
                </a:moveTo>
                <a:lnTo>
                  <a:pt x="8520598" y="0"/>
                </a:lnTo>
                <a:lnTo>
                  <a:pt x="8520598" y="3147899"/>
                </a:lnTo>
                <a:lnTo>
                  <a:pt x="0" y="3147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97421" y="540991"/>
            <a:ext cx="3630492" cy="1167765"/>
          </a:xfrm>
          <a:prstGeom prst="rect">
            <a:avLst/>
          </a:prstGeom>
        </p:spPr>
        <p:txBody>
          <a:bodyPr lIns="0" tIns="0" rIns="0" bIns="0" rtlCol="0" anchor="t">
            <a:spAutoFit/>
          </a:bodyPr>
          <a:lstStyle/>
          <a:p>
            <a:pPr algn="l">
              <a:lnSpc>
                <a:spcPts val="4200"/>
              </a:lnSpc>
            </a:pPr>
            <a:r>
              <a:rPr lang="en-US" sz="3000" spc="-75">
                <a:solidFill>
                  <a:srgbClr val="3D3D3D"/>
                </a:solidFill>
                <a:latin typeface="Cardo"/>
                <a:ea typeface="Cardo"/>
                <a:cs typeface="Cardo"/>
                <a:sym typeface="Cardo"/>
              </a:rPr>
              <a:t>Data Preprocessing</a:t>
            </a:r>
          </a:p>
          <a:p>
            <a:pPr algn="l">
              <a:lnSpc>
                <a:spcPts val="2520"/>
              </a:lnSpc>
            </a:pPr>
            <a:endParaRPr lang="en-US" sz="3000" spc="-75">
              <a:solidFill>
                <a:srgbClr val="3D3D3D"/>
              </a:solidFill>
              <a:latin typeface="Cardo"/>
              <a:ea typeface="Cardo"/>
              <a:cs typeface="Cardo"/>
              <a:sym typeface="Cardo"/>
            </a:endParaRPr>
          </a:p>
          <a:p>
            <a:pPr algn="l">
              <a:lnSpc>
                <a:spcPts val="2520"/>
              </a:lnSpc>
            </a:pPr>
            <a:r>
              <a:rPr lang="en-US" sz="1800" spc="144">
                <a:solidFill>
                  <a:srgbClr val="6D6D6D"/>
                </a:solidFill>
                <a:latin typeface="Didact Gothic"/>
                <a:ea typeface="Didact Gothic"/>
                <a:cs typeface="Didact Gothic"/>
                <a:sym typeface="Didact Gothic"/>
              </a:rPr>
              <a:t>Stemming</a:t>
            </a:r>
          </a:p>
        </p:txBody>
      </p:sp>
      <p:sp>
        <p:nvSpPr>
          <p:cNvPr id="5" name="TextBox 5"/>
          <p:cNvSpPr txBox="1"/>
          <p:nvPr/>
        </p:nvSpPr>
        <p:spPr>
          <a:xfrm>
            <a:off x="854621" y="1803921"/>
            <a:ext cx="7798022" cy="1517790"/>
          </a:xfrm>
          <a:prstGeom prst="rect">
            <a:avLst/>
          </a:prstGeom>
        </p:spPr>
        <p:txBody>
          <a:bodyPr lIns="0" tIns="0" rIns="0" bIns="0" rtlCol="0" anchor="t">
            <a:spAutoFit/>
          </a:bodyPr>
          <a:lstStyle/>
          <a:p>
            <a:pPr marL="359473" lvl="1" indent="-179737" algn="l">
              <a:lnSpc>
                <a:spcPts val="3096"/>
              </a:lnSpc>
              <a:buFont typeface="Arial"/>
              <a:buChar char="•"/>
            </a:pPr>
            <a:r>
              <a:rPr lang="en-US" sz="1664" spc="66">
                <a:solidFill>
                  <a:srgbClr val="3D3D3D"/>
                </a:solidFill>
                <a:latin typeface="Didact Gothic"/>
                <a:ea typeface="Didact Gothic"/>
                <a:cs typeface="Didact Gothic"/>
                <a:sym typeface="Didact Gothic"/>
              </a:rPr>
              <a:t>Stemming reduces words to their root form (e.g., "running" to "run").</a:t>
            </a:r>
          </a:p>
          <a:p>
            <a:pPr marL="359473" lvl="1" indent="-179737" algn="l">
              <a:lnSpc>
                <a:spcPts val="3096"/>
              </a:lnSpc>
              <a:buFont typeface="Arial"/>
              <a:buChar char="•"/>
            </a:pPr>
            <a:r>
              <a:rPr lang="en-US" sz="1664" spc="66">
                <a:solidFill>
                  <a:srgbClr val="3D3D3D"/>
                </a:solidFill>
                <a:latin typeface="Didact Gothic"/>
                <a:ea typeface="Didact Gothic"/>
                <a:cs typeface="Didact Gothic"/>
                <a:sym typeface="Didact Gothic"/>
              </a:rPr>
              <a:t>It simplifies text and reduces vocabulary size in NLP.</a:t>
            </a:r>
          </a:p>
          <a:p>
            <a:pPr marL="359473" lvl="1" indent="-179737" algn="l">
              <a:lnSpc>
                <a:spcPts val="3096"/>
              </a:lnSpc>
              <a:buFont typeface="Arial"/>
              <a:buChar char="•"/>
            </a:pPr>
            <a:r>
              <a:rPr lang="en-US" sz="1664" spc="66">
                <a:solidFill>
                  <a:srgbClr val="3D3D3D"/>
                </a:solidFill>
                <a:latin typeface="Didact Gothic"/>
                <a:ea typeface="Didact Gothic"/>
                <a:cs typeface="Didact Gothic"/>
                <a:sym typeface="Didact Gothic"/>
              </a:rPr>
              <a:t>Focuses analysis on core word meanings.</a:t>
            </a:r>
          </a:p>
          <a:p>
            <a:pPr marL="359473" lvl="1" indent="-179737" algn="l">
              <a:lnSpc>
                <a:spcPts val="3096"/>
              </a:lnSpc>
              <a:buFont typeface="Arial"/>
              <a:buChar char="•"/>
            </a:pPr>
            <a:r>
              <a:rPr lang="en-US" sz="1664" spc="66">
                <a:solidFill>
                  <a:srgbClr val="3D3D3D"/>
                </a:solidFill>
                <a:latin typeface="Didact Gothic"/>
                <a:ea typeface="Didact Gothic"/>
                <a:cs typeface="Didact Gothic"/>
                <a:sym typeface="Didact Gothic"/>
              </a:rPr>
              <a:t>Libraries like NLTK's PorterStemmer in Python offer stemming tools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24662" y="1589113"/>
            <a:ext cx="7709621" cy="2515391"/>
          </a:xfrm>
          <a:custGeom>
            <a:avLst/>
            <a:gdLst/>
            <a:ahLst/>
            <a:cxnLst/>
            <a:rect l="l" t="t" r="r" b="b"/>
            <a:pathLst>
              <a:path w="7709621" h="2515391">
                <a:moveTo>
                  <a:pt x="0" y="0"/>
                </a:moveTo>
                <a:lnTo>
                  <a:pt x="7709621" y="0"/>
                </a:lnTo>
                <a:lnTo>
                  <a:pt x="7709621" y="2515390"/>
                </a:lnTo>
                <a:lnTo>
                  <a:pt x="0" y="25153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97421" y="550516"/>
            <a:ext cx="3630492"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Data Preprocessing</a:t>
            </a:r>
          </a:p>
        </p:txBody>
      </p:sp>
      <p:sp>
        <p:nvSpPr>
          <p:cNvPr id="5" name="TextBox 5"/>
          <p:cNvSpPr txBox="1"/>
          <p:nvPr/>
        </p:nvSpPr>
        <p:spPr>
          <a:xfrm>
            <a:off x="901303" y="1958302"/>
            <a:ext cx="2842212" cy="1470584"/>
          </a:xfrm>
          <a:prstGeom prst="rect">
            <a:avLst/>
          </a:prstGeom>
        </p:spPr>
        <p:txBody>
          <a:bodyPr lIns="0" tIns="0" rIns="0" bIns="0" rtlCol="0" anchor="t">
            <a:spAutoFit/>
          </a:bodyPr>
          <a:lstStyle/>
          <a:p>
            <a:pPr algn="ctr">
              <a:lnSpc>
                <a:spcPts val="1650"/>
              </a:lnSpc>
            </a:pPr>
            <a:r>
              <a:rPr lang="en-US" sz="1400" spc="56">
                <a:solidFill>
                  <a:srgbClr val="3D3D3D"/>
                </a:solidFill>
                <a:latin typeface="Didact Gothic"/>
                <a:ea typeface="Didact Gothic"/>
                <a:cs typeface="Didact Gothic"/>
                <a:sym typeface="Didact Gothic"/>
              </a:rPr>
              <a:t>hey man i m really not trying to edit war it s just that this guy is constantly removing relevant information and talking to me through edits instead of my talk page he seems to care more about the formatting than the actual info</a:t>
            </a:r>
          </a:p>
        </p:txBody>
      </p:sp>
      <p:sp>
        <p:nvSpPr>
          <p:cNvPr id="6" name="TextBox 6"/>
          <p:cNvSpPr txBox="1"/>
          <p:nvPr/>
        </p:nvSpPr>
        <p:spPr>
          <a:xfrm>
            <a:off x="5555447" y="2272579"/>
            <a:ext cx="2768213" cy="632384"/>
          </a:xfrm>
          <a:prstGeom prst="rect">
            <a:avLst/>
          </a:prstGeom>
        </p:spPr>
        <p:txBody>
          <a:bodyPr lIns="0" tIns="0" rIns="0" bIns="0" rtlCol="0" anchor="t">
            <a:spAutoFit/>
          </a:bodyPr>
          <a:lstStyle/>
          <a:p>
            <a:pPr algn="ctr">
              <a:lnSpc>
                <a:spcPts val="1650"/>
              </a:lnSpc>
            </a:pPr>
            <a:r>
              <a:rPr lang="en-US" sz="1400" spc="56">
                <a:solidFill>
                  <a:srgbClr val="3D3D3D"/>
                </a:solidFill>
                <a:latin typeface="Didact Gothic"/>
                <a:ea typeface="Didact Gothic"/>
                <a:cs typeface="Didact Gothic"/>
                <a:sym typeface="Didact Gothic"/>
              </a:rPr>
              <a:t>hey man realli tri edit war guy constantli remov relev inform talk edit instead talk page seem care </a:t>
            </a:r>
          </a:p>
        </p:txBody>
      </p:sp>
      <p:sp>
        <p:nvSpPr>
          <p:cNvPr id="7" name="TextBox 7"/>
          <p:cNvSpPr txBox="1"/>
          <p:nvPr/>
        </p:nvSpPr>
        <p:spPr>
          <a:xfrm>
            <a:off x="6187345" y="2901229"/>
            <a:ext cx="1430903" cy="203712"/>
          </a:xfrm>
          <a:prstGeom prst="rect">
            <a:avLst/>
          </a:prstGeom>
        </p:spPr>
        <p:txBody>
          <a:bodyPr lIns="0" tIns="0" rIns="0" bIns="0" rtlCol="0" anchor="t">
            <a:spAutoFit/>
          </a:bodyPr>
          <a:lstStyle/>
          <a:p>
            <a:pPr algn="l">
              <a:lnSpc>
                <a:spcPts val="1629"/>
              </a:lnSpc>
            </a:pPr>
            <a:r>
              <a:rPr lang="en-US" sz="1382" spc="55">
                <a:solidFill>
                  <a:srgbClr val="3D3D3D"/>
                </a:solidFill>
                <a:latin typeface="Didact Gothic"/>
                <a:ea typeface="Didact Gothic"/>
                <a:cs typeface="Didact Gothic"/>
                <a:sym typeface="Didact Gothic"/>
              </a:rPr>
              <a:t>format actual info</a:t>
            </a:r>
          </a:p>
        </p:txBody>
      </p:sp>
      <p:sp>
        <p:nvSpPr>
          <p:cNvPr id="8" name="TextBox 8"/>
          <p:cNvSpPr txBox="1"/>
          <p:nvPr/>
        </p:nvSpPr>
        <p:spPr>
          <a:xfrm>
            <a:off x="3938121" y="2495140"/>
            <a:ext cx="1152106" cy="130683"/>
          </a:xfrm>
          <a:prstGeom prst="rect">
            <a:avLst/>
          </a:prstGeom>
        </p:spPr>
        <p:txBody>
          <a:bodyPr lIns="0" tIns="0" rIns="0" bIns="0" rtlCol="0" anchor="t">
            <a:spAutoFit/>
          </a:bodyPr>
          <a:lstStyle/>
          <a:p>
            <a:pPr algn="l">
              <a:lnSpc>
                <a:spcPts val="1197"/>
              </a:lnSpc>
            </a:pPr>
            <a:r>
              <a:rPr lang="en-US" sz="855" spc="34">
                <a:solidFill>
                  <a:srgbClr val="3D3D3D"/>
                </a:solidFill>
                <a:latin typeface="Didact Gothic"/>
                <a:ea typeface="Didact Gothic"/>
                <a:cs typeface="Didact Gothic"/>
                <a:sym typeface="Didact Gothic"/>
              </a:rPr>
              <a:t>DATA PREPROCESSING</a:t>
            </a:r>
          </a:p>
        </p:txBody>
      </p:sp>
      <p:sp>
        <p:nvSpPr>
          <p:cNvPr id="9" name="TextBox 9"/>
          <p:cNvSpPr txBox="1"/>
          <p:nvPr/>
        </p:nvSpPr>
        <p:spPr>
          <a:xfrm>
            <a:off x="1718396" y="3870293"/>
            <a:ext cx="1280112" cy="165187"/>
          </a:xfrm>
          <a:prstGeom prst="rect">
            <a:avLst/>
          </a:prstGeom>
        </p:spPr>
        <p:txBody>
          <a:bodyPr lIns="0" tIns="0" rIns="0" bIns="0" rtlCol="0" anchor="t">
            <a:spAutoFit/>
          </a:bodyPr>
          <a:lstStyle/>
          <a:p>
            <a:pPr algn="l">
              <a:lnSpc>
                <a:spcPts val="1395"/>
              </a:lnSpc>
            </a:pPr>
            <a:r>
              <a:rPr lang="en-US" sz="996" spc="79">
                <a:solidFill>
                  <a:srgbClr val="3D3D3D"/>
                </a:solidFill>
                <a:latin typeface="Didact Gothic"/>
                <a:ea typeface="Didact Gothic"/>
                <a:cs typeface="Didact Gothic"/>
                <a:sym typeface="Didact Gothic"/>
              </a:rPr>
              <a:t>CLEANED COMMENT</a:t>
            </a:r>
          </a:p>
        </p:txBody>
      </p:sp>
      <p:sp>
        <p:nvSpPr>
          <p:cNvPr id="10" name="TextBox 10"/>
          <p:cNvSpPr txBox="1"/>
          <p:nvPr/>
        </p:nvSpPr>
        <p:spPr>
          <a:xfrm>
            <a:off x="5471531" y="3870293"/>
            <a:ext cx="2730913" cy="173229"/>
          </a:xfrm>
          <a:prstGeom prst="rect">
            <a:avLst/>
          </a:prstGeom>
        </p:spPr>
        <p:txBody>
          <a:bodyPr lIns="0" tIns="0" rIns="0" bIns="0" rtlCol="0" anchor="t">
            <a:spAutoFit/>
          </a:bodyPr>
          <a:lstStyle/>
          <a:p>
            <a:pPr algn="l">
              <a:lnSpc>
                <a:spcPts val="1476"/>
              </a:lnSpc>
            </a:pPr>
            <a:r>
              <a:rPr lang="en-US" sz="1054" spc="84">
                <a:solidFill>
                  <a:srgbClr val="3D3D3D"/>
                </a:solidFill>
                <a:latin typeface="Didact Gothic"/>
                <a:ea typeface="Didact Gothic"/>
                <a:cs typeface="Didact Gothic"/>
                <a:sym typeface="Didact Gothic"/>
              </a:rPr>
              <a:t>COMMENT IN MACHINE READABLE FORM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406422" y="1806826"/>
            <a:ext cx="8296799" cy="1542002"/>
          </a:xfrm>
          <a:custGeom>
            <a:avLst/>
            <a:gdLst/>
            <a:ahLst/>
            <a:cxnLst/>
            <a:rect l="l" t="t" r="r" b="b"/>
            <a:pathLst>
              <a:path w="8296799" h="1542002">
                <a:moveTo>
                  <a:pt x="0" y="0"/>
                </a:moveTo>
                <a:lnTo>
                  <a:pt x="8296799" y="0"/>
                </a:lnTo>
                <a:lnTo>
                  <a:pt x="8296799" y="1542002"/>
                </a:lnTo>
                <a:lnTo>
                  <a:pt x="0" y="1542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25196" y="396602"/>
            <a:ext cx="8296799" cy="38100"/>
          </a:xfrm>
          <a:custGeom>
            <a:avLst/>
            <a:gdLst/>
            <a:ahLst/>
            <a:cxnLst/>
            <a:rect l="l" t="t" r="r" b="b"/>
            <a:pathLst>
              <a:path w="8296799" h="38100">
                <a:moveTo>
                  <a:pt x="0" y="0"/>
                </a:moveTo>
                <a:lnTo>
                  <a:pt x="8296799" y="0"/>
                </a:lnTo>
                <a:lnTo>
                  <a:pt x="8296799" y="38100"/>
                </a:lnTo>
                <a:lnTo>
                  <a:pt x="0" y="381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425196" y="4730477"/>
            <a:ext cx="8296799" cy="19050"/>
          </a:xfrm>
          <a:custGeom>
            <a:avLst/>
            <a:gdLst/>
            <a:ahLst/>
            <a:cxnLst/>
            <a:rect l="l" t="t" r="r" b="b"/>
            <a:pathLst>
              <a:path w="8296799" h="19050">
                <a:moveTo>
                  <a:pt x="0" y="0"/>
                </a:moveTo>
                <a:lnTo>
                  <a:pt x="8296799" y="0"/>
                </a:lnTo>
                <a:lnTo>
                  <a:pt x="8296799" y="19050"/>
                </a:lnTo>
                <a:lnTo>
                  <a:pt x="0" y="190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844220" y="2113598"/>
            <a:ext cx="7458751" cy="821055"/>
          </a:xfrm>
          <a:prstGeom prst="rect">
            <a:avLst/>
          </a:prstGeom>
        </p:spPr>
        <p:txBody>
          <a:bodyPr lIns="0" tIns="0" rIns="0" bIns="0" rtlCol="0" anchor="t">
            <a:spAutoFit/>
          </a:bodyPr>
          <a:lstStyle/>
          <a:p>
            <a:pPr algn="l">
              <a:lnSpc>
                <a:spcPts val="6719"/>
              </a:lnSpc>
            </a:pPr>
            <a:r>
              <a:rPr lang="en-US" sz="4800" spc="-120">
                <a:solidFill>
                  <a:srgbClr val="E8E8E8"/>
                </a:solidFill>
                <a:latin typeface="Cardo"/>
                <a:ea typeface="Cardo"/>
                <a:cs typeface="Cardo"/>
                <a:sym typeface="Cardo"/>
              </a:rPr>
              <a:t>Training Models &amp; Evaluation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687348"/>
          </a:xfrm>
          <a:custGeom>
            <a:avLst/>
            <a:gdLst/>
            <a:ahLst/>
            <a:cxnLst/>
            <a:rect l="l" t="t" r="r" b="b"/>
            <a:pathLst>
              <a:path w="8647595" h="4687348">
                <a:moveTo>
                  <a:pt x="0" y="0"/>
                </a:moveTo>
                <a:lnTo>
                  <a:pt x="8647596" y="0"/>
                </a:lnTo>
                <a:lnTo>
                  <a:pt x="8647596" y="4687348"/>
                </a:lnTo>
                <a:lnTo>
                  <a:pt x="0" y="4687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97421" y="550516"/>
            <a:ext cx="4411827" cy="505778"/>
          </a:xfrm>
          <a:prstGeom prst="rect">
            <a:avLst/>
          </a:prstGeom>
        </p:spPr>
        <p:txBody>
          <a:bodyPr lIns="0" tIns="0" rIns="0" bIns="0" rtlCol="0" anchor="t">
            <a:spAutoFit/>
          </a:bodyPr>
          <a:lstStyle/>
          <a:p>
            <a:pPr algn="l">
              <a:lnSpc>
                <a:spcPts val="4147"/>
              </a:lnSpc>
            </a:pPr>
            <a:r>
              <a:rPr lang="en-US" sz="2962" spc="-74">
                <a:solidFill>
                  <a:srgbClr val="E8E8E8"/>
                </a:solidFill>
                <a:latin typeface="Cardo"/>
                <a:ea typeface="Cardo"/>
                <a:cs typeface="Cardo"/>
                <a:sym typeface="Cardo"/>
              </a:rPr>
              <a:t>Models and Embeddings</a:t>
            </a:r>
          </a:p>
        </p:txBody>
      </p:sp>
      <p:sp>
        <p:nvSpPr>
          <p:cNvPr id="4" name="TextBox 4"/>
          <p:cNvSpPr txBox="1"/>
          <p:nvPr/>
        </p:nvSpPr>
        <p:spPr>
          <a:xfrm>
            <a:off x="843648" y="1311141"/>
            <a:ext cx="8052149" cy="4097792"/>
          </a:xfrm>
          <a:prstGeom prst="rect">
            <a:avLst/>
          </a:prstGeom>
        </p:spPr>
        <p:txBody>
          <a:bodyPr lIns="0" tIns="0" rIns="0" bIns="0" rtlCol="0" anchor="t">
            <a:spAutoFit/>
          </a:bodyPr>
          <a:lstStyle/>
          <a:p>
            <a:pPr algn="l">
              <a:lnSpc>
                <a:spcPts val="2257"/>
              </a:lnSpc>
            </a:pPr>
            <a:r>
              <a:rPr lang="en-US" sz="1659" spc="66">
                <a:solidFill>
                  <a:srgbClr val="86C0DC"/>
                </a:solidFill>
                <a:latin typeface="Didact Gothic"/>
                <a:ea typeface="Didact Gothic"/>
                <a:cs typeface="Didact Gothic"/>
                <a:sym typeface="Didact Gothic"/>
              </a:rPr>
              <a:t>Models Used</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We used sequential deep learning models: LSTM, Bi-LSTM, and CNN + LSTM for text classification.</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These models belong to the family of Recurrent Neural Networks (RNNs), designed to process sequential data.</a:t>
            </a:r>
          </a:p>
          <a:p>
            <a:pPr algn="l">
              <a:lnSpc>
                <a:spcPts val="2356"/>
              </a:lnSpc>
            </a:pPr>
            <a:endParaRPr lang="en-US" sz="1659" spc="66">
              <a:solidFill>
                <a:srgbClr val="FFFFFF"/>
              </a:solidFill>
              <a:latin typeface="Didact Gothic"/>
              <a:ea typeface="Didact Gothic"/>
              <a:cs typeface="Didact Gothic"/>
              <a:sym typeface="Didact Gothic"/>
            </a:endParaRPr>
          </a:p>
          <a:p>
            <a:pPr algn="l">
              <a:lnSpc>
                <a:spcPts val="2257"/>
              </a:lnSpc>
            </a:pPr>
            <a:r>
              <a:rPr lang="en-US" sz="1659" spc="66">
                <a:solidFill>
                  <a:srgbClr val="86C0DC"/>
                </a:solidFill>
                <a:latin typeface="Didact Gothic"/>
                <a:ea typeface="Didact Gothic"/>
                <a:cs typeface="Didact Gothic"/>
                <a:sym typeface="Didact Gothic"/>
              </a:rPr>
              <a:t>Word Embeddings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Word embeddings are vector representations of words, capturing semantic relationships.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We used GloVe, a pretrained embedding technique, to enhance word understanding by learning word co-occurrence patterns in large datasets.</a:t>
            </a:r>
          </a:p>
          <a:p>
            <a:pPr algn="l">
              <a:lnSpc>
                <a:spcPts val="4331"/>
              </a:lnSpc>
            </a:pPr>
            <a:endParaRPr lang="en-US" sz="1659" spc="66">
              <a:solidFill>
                <a:srgbClr val="FFFFFF"/>
              </a:solidFill>
              <a:latin typeface="Didact Gothic"/>
              <a:ea typeface="Didact Gothic"/>
              <a:cs typeface="Didact Gothic"/>
              <a:sym typeface="Didact Gothic"/>
            </a:endParaRPr>
          </a:p>
          <a:p>
            <a:pPr algn="l">
              <a:lnSpc>
                <a:spcPts val="4331"/>
              </a:lnSpc>
            </a:pPr>
            <a:endParaRPr lang="en-US" sz="1659" spc="66">
              <a:solidFill>
                <a:srgbClr val="FFFFFF"/>
              </a:solidFill>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687348"/>
          </a:xfrm>
          <a:custGeom>
            <a:avLst/>
            <a:gdLst/>
            <a:ahLst/>
            <a:cxnLst/>
            <a:rect l="l" t="t" r="r" b="b"/>
            <a:pathLst>
              <a:path w="8647595" h="4687348">
                <a:moveTo>
                  <a:pt x="0" y="0"/>
                </a:moveTo>
                <a:lnTo>
                  <a:pt x="8647596" y="0"/>
                </a:lnTo>
                <a:lnTo>
                  <a:pt x="8647596" y="4687348"/>
                </a:lnTo>
                <a:lnTo>
                  <a:pt x="0" y="4687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97421" y="550516"/>
            <a:ext cx="4411827" cy="505778"/>
          </a:xfrm>
          <a:prstGeom prst="rect">
            <a:avLst/>
          </a:prstGeom>
        </p:spPr>
        <p:txBody>
          <a:bodyPr lIns="0" tIns="0" rIns="0" bIns="0" rtlCol="0" anchor="t">
            <a:spAutoFit/>
          </a:bodyPr>
          <a:lstStyle/>
          <a:p>
            <a:pPr algn="l">
              <a:lnSpc>
                <a:spcPts val="4147"/>
              </a:lnSpc>
            </a:pPr>
            <a:r>
              <a:rPr lang="en-US" sz="2962" spc="-74">
                <a:solidFill>
                  <a:srgbClr val="E8E8E8"/>
                </a:solidFill>
                <a:latin typeface="Cardo"/>
                <a:ea typeface="Cardo"/>
                <a:cs typeface="Cardo"/>
                <a:sym typeface="Cardo"/>
              </a:rPr>
              <a:t>Evaluation</a:t>
            </a:r>
          </a:p>
        </p:txBody>
      </p:sp>
      <p:sp>
        <p:nvSpPr>
          <p:cNvPr id="4" name="TextBox 4"/>
          <p:cNvSpPr txBox="1"/>
          <p:nvPr/>
        </p:nvSpPr>
        <p:spPr>
          <a:xfrm>
            <a:off x="843648" y="1311141"/>
            <a:ext cx="8052149" cy="6383792"/>
          </a:xfrm>
          <a:prstGeom prst="rect">
            <a:avLst/>
          </a:prstGeom>
        </p:spPr>
        <p:txBody>
          <a:bodyPr lIns="0" tIns="0" rIns="0" bIns="0" rtlCol="0" anchor="t">
            <a:spAutoFit/>
          </a:bodyPr>
          <a:lstStyle/>
          <a:p>
            <a:pPr algn="l">
              <a:lnSpc>
                <a:spcPts val="2257"/>
              </a:lnSpc>
            </a:pPr>
            <a:r>
              <a:rPr lang="en-US" sz="1659" spc="66">
                <a:solidFill>
                  <a:srgbClr val="86C0DC"/>
                </a:solidFill>
                <a:latin typeface="Didact Gothic"/>
                <a:ea typeface="Didact Gothic"/>
                <a:cs typeface="Didact Gothic"/>
                <a:sym typeface="Didact Gothic"/>
              </a:rPr>
              <a:t>Focus on AUC-ROC and Accuracy:</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We prioritized these metrics for evaluating model performance.</a:t>
            </a:r>
          </a:p>
          <a:p>
            <a:pPr algn="l">
              <a:lnSpc>
                <a:spcPts val="2257"/>
              </a:lnSpc>
            </a:pPr>
            <a:endParaRPr lang="en-US" sz="1659" spc="66">
              <a:solidFill>
                <a:srgbClr val="FFFFFF"/>
              </a:solidFill>
              <a:latin typeface="Didact Gothic"/>
              <a:ea typeface="Didact Gothic"/>
              <a:cs typeface="Didact Gothic"/>
              <a:sym typeface="Didact Gothic"/>
            </a:endParaRPr>
          </a:p>
          <a:p>
            <a:pPr algn="l">
              <a:lnSpc>
                <a:spcPts val="2257"/>
              </a:lnSpc>
            </a:pPr>
            <a:r>
              <a:rPr lang="en-US" sz="1659" spc="66">
                <a:solidFill>
                  <a:srgbClr val="86C0DC"/>
                </a:solidFill>
                <a:latin typeface="Didact Gothic"/>
                <a:ea typeface="Didact Gothic"/>
                <a:cs typeface="Didact Gothic"/>
                <a:sym typeface="Didact Gothic"/>
              </a:rPr>
              <a:t>AUC-ROC Score:  </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Important for assessing model performance across various thresholds.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Particularly valuable for imbalanced datasets as it evaluates the ability to distinguish between classes.</a:t>
            </a:r>
          </a:p>
          <a:p>
            <a:pPr algn="l">
              <a:lnSpc>
                <a:spcPts val="2257"/>
              </a:lnSpc>
            </a:pPr>
            <a:endParaRPr lang="en-US" sz="1659" spc="66">
              <a:solidFill>
                <a:srgbClr val="FFFFFF"/>
              </a:solidFill>
              <a:latin typeface="Didact Gothic"/>
              <a:ea typeface="Didact Gothic"/>
              <a:cs typeface="Didact Gothic"/>
              <a:sym typeface="Didact Gothic"/>
            </a:endParaRPr>
          </a:p>
          <a:p>
            <a:pPr algn="l">
              <a:lnSpc>
                <a:spcPts val="2257"/>
              </a:lnSpc>
            </a:pPr>
            <a:r>
              <a:rPr lang="en-US" sz="1659" spc="66">
                <a:solidFill>
                  <a:srgbClr val="86C0DC"/>
                </a:solidFill>
                <a:latin typeface="Didact Gothic"/>
                <a:ea typeface="Didact Gothic"/>
                <a:cs typeface="Didact Gothic"/>
                <a:sym typeface="Didact Gothic"/>
              </a:rPr>
              <a:t>Accuracy:</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Provides an overall measure of correct classifications.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Helps to understand the model's general performance in predicting the right classes.</a:t>
            </a:r>
          </a:p>
          <a:p>
            <a:pPr algn="l">
              <a:lnSpc>
                <a:spcPts val="2257"/>
              </a:lnSpc>
            </a:pPr>
            <a:endParaRPr lang="en-US" sz="1659" spc="66">
              <a:solidFill>
                <a:srgbClr val="FFFFFF"/>
              </a:solidFill>
              <a:latin typeface="Didact Gothic"/>
              <a:ea typeface="Didact Gothic"/>
              <a:cs typeface="Didact Gothic"/>
              <a:sym typeface="Didact Gothic"/>
            </a:endParaRPr>
          </a:p>
          <a:p>
            <a:pPr algn="l">
              <a:lnSpc>
                <a:spcPts val="2356"/>
              </a:lnSpc>
            </a:pPr>
            <a:endParaRPr lang="en-US" sz="1659" spc="66">
              <a:solidFill>
                <a:srgbClr val="FFFFFF"/>
              </a:solidFill>
              <a:latin typeface="Didact Gothic"/>
              <a:ea typeface="Didact Gothic"/>
              <a:cs typeface="Didact Gothic"/>
              <a:sym typeface="Didact Gothic"/>
            </a:endParaRPr>
          </a:p>
          <a:p>
            <a:pPr algn="l">
              <a:lnSpc>
                <a:spcPts val="2257"/>
              </a:lnSpc>
            </a:pPr>
            <a:r>
              <a:rPr lang="en-US" sz="1659" spc="66">
                <a:solidFill>
                  <a:srgbClr val="86C0DC"/>
                </a:solidFill>
                <a:latin typeface="Didact Gothic"/>
                <a:ea typeface="Didact Gothic"/>
                <a:cs typeface="Didact Gothic"/>
                <a:sym typeface="Didact Gothic"/>
              </a:rPr>
              <a:t>Word Embeddings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Word embeddings are vector representations of words, capturing semantic relationships.</a:t>
            </a:r>
          </a:p>
          <a:p>
            <a:pPr marL="358393" lvl="1" indent="-179197" algn="l">
              <a:lnSpc>
                <a:spcPts val="2257"/>
              </a:lnSpc>
              <a:buFont typeface="Arial"/>
              <a:buChar char="•"/>
            </a:pPr>
            <a:r>
              <a:rPr lang="en-US" sz="1659" spc="66">
                <a:solidFill>
                  <a:srgbClr val="FFFFFF"/>
                </a:solidFill>
                <a:latin typeface="Didact Gothic"/>
                <a:ea typeface="Didact Gothic"/>
                <a:cs typeface="Didact Gothic"/>
                <a:sym typeface="Didact Gothic"/>
              </a:rPr>
              <a:t>We used GloVe, a pretrained embedding technique, to enhance word understanding by learning word co-occurrence patterns in large datasets.</a:t>
            </a:r>
          </a:p>
          <a:p>
            <a:pPr algn="l">
              <a:lnSpc>
                <a:spcPts val="4331"/>
              </a:lnSpc>
            </a:pPr>
            <a:endParaRPr lang="en-US" sz="1659" spc="66">
              <a:solidFill>
                <a:srgbClr val="FFFFFF"/>
              </a:solidFill>
              <a:latin typeface="Didact Gothic"/>
              <a:ea typeface="Didact Gothic"/>
              <a:cs typeface="Didact Gothic"/>
              <a:sym typeface="Didact Gothic"/>
            </a:endParaRPr>
          </a:p>
          <a:p>
            <a:pPr algn="l">
              <a:lnSpc>
                <a:spcPts val="4331"/>
              </a:lnSpc>
            </a:pPr>
            <a:endParaRPr lang="en-US" sz="1659" spc="66">
              <a:solidFill>
                <a:srgbClr val="FFFFFF"/>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465223" y="1056294"/>
            <a:ext cx="3164427" cy="2446811"/>
          </a:xfrm>
          <a:custGeom>
            <a:avLst/>
            <a:gdLst/>
            <a:ahLst/>
            <a:cxnLst/>
            <a:rect l="l" t="t" r="r" b="b"/>
            <a:pathLst>
              <a:path w="3164427" h="2446811">
                <a:moveTo>
                  <a:pt x="0" y="0"/>
                </a:moveTo>
                <a:lnTo>
                  <a:pt x="3164427" y="0"/>
                </a:lnTo>
                <a:lnTo>
                  <a:pt x="3164427" y="2446811"/>
                </a:lnTo>
                <a:lnTo>
                  <a:pt x="0" y="2446811"/>
                </a:lnTo>
                <a:lnTo>
                  <a:pt x="0" y="0"/>
                </a:lnTo>
                <a:close/>
              </a:path>
            </a:pathLst>
          </a:custGeom>
          <a:blipFill>
            <a:blip r:embed="rId4"/>
            <a:stretch>
              <a:fillRect/>
            </a:stretch>
          </a:blipFill>
        </p:spPr>
        <p:txBody>
          <a:bodyPr/>
          <a:lstStyle/>
          <a:p>
            <a:endParaRPr lang="en-US"/>
          </a:p>
        </p:txBody>
      </p:sp>
      <p:sp>
        <p:nvSpPr>
          <p:cNvPr id="4" name="Freeform 4"/>
          <p:cNvSpPr/>
          <p:nvPr/>
        </p:nvSpPr>
        <p:spPr>
          <a:xfrm>
            <a:off x="5465223" y="3865674"/>
            <a:ext cx="3164427" cy="431513"/>
          </a:xfrm>
          <a:custGeom>
            <a:avLst/>
            <a:gdLst/>
            <a:ahLst/>
            <a:cxnLst/>
            <a:rect l="l" t="t" r="r" b="b"/>
            <a:pathLst>
              <a:path w="3164427" h="431513">
                <a:moveTo>
                  <a:pt x="0" y="0"/>
                </a:moveTo>
                <a:lnTo>
                  <a:pt x="3164427" y="0"/>
                </a:lnTo>
                <a:lnTo>
                  <a:pt x="3164427" y="431512"/>
                </a:lnTo>
                <a:lnTo>
                  <a:pt x="0" y="431512"/>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97421" y="550516"/>
            <a:ext cx="1041892"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LSTM</a:t>
            </a:r>
          </a:p>
        </p:txBody>
      </p:sp>
      <p:sp>
        <p:nvSpPr>
          <p:cNvPr id="6" name="TextBox 6"/>
          <p:cNvSpPr txBox="1"/>
          <p:nvPr/>
        </p:nvSpPr>
        <p:spPr>
          <a:xfrm>
            <a:off x="514350" y="1444685"/>
            <a:ext cx="3369997" cy="3578224"/>
          </a:xfrm>
          <a:prstGeom prst="rect">
            <a:avLst/>
          </a:prstGeom>
        </p:spPr>
        <p:txBody>
          <a:bodyPr lIns="0" tIns="0" rIns="0" bIns="0" rtlCol="0" anchor="t">
            <a:spAutoFit/>
          </a:bodyPr>
          <a:lstStyle/>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Processes text sequentially, capturing word order and context.</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Works well with </a:t>
            </a:r>
            <a:r>
              <a:rPr lang="en-US" sz="1659" spc="132" dirty="0" err="1">
                <a:solidFill>
                  <a:srgbClr val="3D3D3D"/>
                </a:solidFill>
                <a:latin typeface="Didact Gothic"/>
                <a:ea typeface="Didact Gothic"/>
                <a:cs typeface="Didact Gothic"/>
                <a:sym typeface="Didact Gothic"/>
              </a:rPr>
              <a:t>softmax</a:t>
            </a:r>
            <a:r>
              <a:rPr lang="en-US" sz="1659" spc="132" dirty="0">
                <a:solidFill>
                  <a:srgbClr val="3D3D3D"/>
                </a:solidFill>
                <a:latin typeface="Didact Gothic"/>
                <a:ea typeface="Didact Gothic"/>
                <a:cs typeface="Didact Gothic"/>
                <a:sym typeface="Didact Gothic"/>
              </a:rPr>
              <a:t> for multi-class tasks.</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LSTM achieved a high ROC-AUC score of 0.980</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Achieved and approximate validation accuracy of 92%.</a:t>
            </a:r>
          </a:p>
          <a:p>
            <a:pPr algn="l">
              <a:lnSpc>
                <a:spcPts val="1998"/>
              </a:lnSpc>
            </a:pPr>
            <a:endParaRPr lang="en-US" sz="1659" spc="132" dirty="0">
              <a:solidFill>
                <a:srgbClr val="3D3D3D"/>
              </a:solidFill>
              <a:latin typeface="Didact Gothic"/>
              <a:ea typeface="Didact Gothic"/>
              <a:cs typeface="Didact Gothic"/>
              <a:sym typeface="Didact Gothic"/>
            </a:endParaRPr>
          </a:p>
          <a:p>
            <a:pPr algn="l">
              <a:lnSpc>
                <a:spcPts val="1998"/>
              </a:lnSpc>
            </a:pPr>
            <a:endParaRPr lang="en-US" sz="1659" spc="132" dirty="0">
              <a:solidFill>
                <a:srgbClr val="3D3D3D"/>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14350" y="333624"/>
            <a:ext cx="3510775" cy="762000"/>
          </a:xfrm>
          <a:prstGeom prst="rect">
            <a:avLst/>
          </a:prstGeom>
        </p:spPr>
        <p:txBody>
          <a:bodyPr lIns="0" tIns="0" rIns="0" bIns="0" rtlCol="0" anchor="t">
            <a:spAutoFit/>
          </a:bodyPr>
          <a:lstStyle/>
          <a:p>
            <a:pPr marL="0" lvl="0" indent="0" algn="l">
              <a:lnSpc>
                <a:spcPts val="6750"/>
              </a:lnSpc>
              <a:spcBef>
                <a:spcPct val="0"/>
              </a:spcBef>
            </a:pPr>
            <a:r>
              <a:rPr lang="en-US" sz="3000" u="none" strike="noStrike" spc="120">
                <a:solidFill>
                  <a:srgbClr val="3D3D3D"/>
                </a:solidFill>
                <a:latin typeface="Cardo"/>
                <a:ea typeface="Cardo"/>
                <a:cs typeface="Cardo"/>
                <a:sym typeface="Cardo"/>
              </a:rPr>
              <a:t>Agenda</a:t>
            </a:r>
          </a:p>
        </p:txBody>
      </p:sp>
      <p:sp>
        <p:nvSpPr>
          <p:cNvPr id="4" name="TextBox 4"/>
          <p:cNvSpPr txBox="1"/>
          <p:nvPr/>
        </p:nvSpPr>
        <p:spPr>
          <a:xfrm>
            <a:off x="2643333" y="1081399"/>
            <a:ext cx="3770912" cy="3358096"/>
          </a:xfrm>
          <a:prstGeom prst="rect">
            <a:avLst/>
          </a:prstGeom>
        </p:spPr>
        <p:txBody>
          <a:bodyPr lIns="0" tIns="0" rIns="0" bIns="0" rtlCol="0" anchor="t">
            <a:spAutoFit/>
          </a:bodyPr>
          <a:lstStyle/>
          <a:p>
            <a:pPr marL="388620" lvl="1" indent="-194310" algn="l">
              <a:lnSpc>
                <a:spcPts val="3347"/>
              </a:lnSpc>
              <a:spcBef>
                <a:spcPct val="0"/>
              </a:spcBef>
              <a:buFont typeface="Arial"/>
              <a:buChar char="•"/>
            </a:pPr>
            <a:r>
              <a:rPr lang="en-US" sz="1799" spc="71">
                <a:solidFill>
                  <a:srgbClr val="3D3D3D"/>
                </a:solidFill>
                <a:latin typeface="Didact Gothic"/>
                <a:ea typeface="Didact Gothic"/>
                <a:cs typeface="Didact Gothic"/>
                <a:sym typeface="Didact Gothic"/>
              </a:rPr>
              <a:t>Overview &amp; Introduction</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Problem Description</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Dataset</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Solution Approach</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Data Cleaning &amp; Visualizations</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Data Preprocessing</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Training Models &amp; Evaluation</a:t>
            </a:r>
          </a:p>
          <a:p>
            <a:pPr marL="388620" lvl="1" indent="-194310" algn="l">
              <a:lnSpc>
                <a:spcPts val="3347"/>
              </a:lnSpc>
              <a:spcBef>
                <a:spcPct val="0"/>
              </a:spcBef>
              <a:buFont typeface="Arial"/>
              <a:buChar char="•"/>
            </a:pPr>
            <a:r>
              <a:rPr lang="en-US" sz="1799" u="none" strike="noStrike" spc="71">
                <a:solidFill>
                  <a:srgbClr val="3D3D3D"/>
                </a:solidFill>
                <a:latin typeface="Didact Gothic"/>
                <a:ea typeface="Didact Gothic"/>
                <a:cs typeface="Didact Gothic"/>
                <a:sym typeface="Didact Gothic"/>
              </a:rPr>
              <a:t>Conclusion and Future Work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602449" y="3798337"/>
            <a:ext cx="3027201" cy="412800"/>
          </a:xfrm>
          <a:custGeom>
            <a:avLst/>
            <a:gdLst/>
            <a:ahLst/>
            <a:cxnLst/>
            <a:rect l="l" t="t" r="r" b="b"/>
            <a:pathLst>
              <a:path w="3027201" h="412800">
                <a:moveTo>
                  <a:pt x="0" y="0"/>
                </a:moveTo>
                <a:lnTo>
                  <a:pt x="3027201" y="0"/>
                </a:lnTo>
                <a:lnTo>
                  <a:pt x="3027201" y="412800"/>
                </a:lnTo>
                <a:lnTo>
                  <a:pt x="0" y="412800"/>
                </a:lnTo>
                <a:lnTo>
                  <a:pt x="0" y="0"/>
                </a:lnTo>
                <a:close/>
              </a:path>
            </a:pathLst>
          </a:custGeom>
          <a:blipFill>
            <a:blip r:embed="rId4"/>
            <a:stretch>
              <a:fillRect/>
            </a:stretch>
          </a:blipFill>
        </p:spPr>
        <p:txBody>
          <a:bodyPr/>
          <a:lstStyle/>
          <a:p>
            <a:endParaRPr lang="en-US"/>
          </a:p>
        </p:txBody>
      </p:sp>
      <p:sp>
        <p:nvSpPr>
          <p:cNvPr id="4" name="Freeform 4"/>
          <p:cNvSpPr/>
          <p:nvPr/>
        </p:nvSpPr>
        <p:spPr>
          <a:xfrm>
            <a:off x="5602449" y="1056294"/>
            <a:ext cx="3027201" cy="2433113"/>
          </a:xfrm>
          <a:custGeom>
            <a:avLst/>
            <a:gdLst/>
            <a:ahLst/>
            <a:cxnLst/>
            <a:rect l="l" t="t" r="r" b="b"/>
            <a:pathLst>
              <a:path w="3027201" h="2433113">
                <a:moveTo>
                  <a:pt x="0" y="0"/>
                </a:moveTo>
                <a:lnTo>
                  <a:pt x="3027201" y="0"/>
                </a:lnTo>
                <a:lnTo>
                  <a:pt x="3027201" y="2433113"/>
                </a:lnTo>
                <a:lnTo>
                  <a:pt x="0" y="2433113"/>
                </a:lnTo>
                <a:lnTo>
                  <a:pt x="0" y="0"/>
                </a:lnTo>
                <a:close/>
              </a:path>
            </a:pathLst>
          </a:custGeom>
          <a:blipFill>
            <a:blip r:embed="rId5"/>
            <a:stretch>
              <a:fillRect/>
            </a:stretch>
          </a:blipFill>
          <a:ln cap="sq">
            <a:noFill/>
            <a:prstDash val="solid"/>
            <a:miter/>
          </a:ln>
        </p:spPr>
        <p:txBody>
          <a:bodyPr/>
          <a:lstStyle/>
          <a:p>
            <a:endParaRPr lang="en-US"/>
          </a:p>
        </p:txBody>
      </p:sp>
      <p:sp>
        <p:nvSpPr>
          <p:cNvPr id="5" name="TextBox 5"/>
          <p:cNvSpPr txBox="1"/>
          <p:nvPr/>
        </p:nvSpPr>
        <p:spPr>
          <a:xfrm>
            <a:off x="397421" y="550516"/>
            <a:ext cx="5317024"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LSTM with Glove Embedding</a:t>
            </a:r>
          </a:p>
        </p:txBody>
      </p:sp>
      <p:sp>
        <p:nvSpPr>
          <p:cNvPr id="6" name="TextBox 6"/>
          <p:cNvSpPr txBox="1"/>
          <p:nvPr/>
        </p:nvSpPr>
        <p:spPr>
          <a:xfrm>
            <a:off x="514350" y="1444685"/>
            <a:ext cx="3885303" cy="3321743"/>
          </a:xfrm>
          <a:prstGeom prst="rect">
            <a:avLst/>
          </a:prstGeom>
        </p:spPr>
        <p:txBody>
          <a:bodyPr lIns="0" tIns="0" rIns="0" bIns="0" rtlCol="0" anchor="t">
            <a:spAutoFit/>
          </a:bodyPr>
          <a:lstStyle/>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Utilizes </a:t>
            </a:r>
            <a:r>
              <a:rPr lang="en-US" sz="1659" spc="132" dirty="0" err="1">
                <a:solidFill>
                  <a:srgbClr val="3D3D3D"/>
                </a:solidFill>
                <a:latin typeface="Didact Gothic"/>
                <a:ea typeface="Didact Gothic"/>
                <a:cs typeface="Didact Gothic"/>
                <a:sym typeface="Didact Gothic"/>
              </a:rPr>
              <a:t>GloVe</a:t>
            </a:r>
            <a:r>
              <a:rPr lang="en-US" sz="1659" spc="132" dirty="0">
                <a:solidFill>
                  <a:srgbClr val="3D3D3D"/>
                </a:solidFill>
                <a:latin typeface="Didact Gothic"/>
                <a:ea typeface="Didact Gothic"/>
                <a:cs typeface="Didact Gothic"/>
                <a:sym typeface="Didact Gothic"/>
              </a:rPr>
              <a:t> for semantic-rich embeddings and better context.</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Generalizes well on unseen data with pre-trained embeddings.</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LSTM + Glove achieved a high ROC-AUC score of 0.9741.</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Achieved and validation accuracy of 91.6%.</a:t>
            </a:r>
          </a:p>
          <a:p>
            <a:pPr algn="l">
              <a:lnSpc>
                <a:spcPts val="1998"/>
              </a:lnSpc>
            </a:pPr>
            <a:endParaRPr lang="en-US" sz="1659" spc="132" dirty="0">
              <a:solidFill>
                <a:srgbClr val="3D3D3D"/>
              </a:solidFill>
              <a:latin typeface="Didact Gothic"/>
              <a:ea typeface="Didact Gothic"/>
              <a:cs typeface="Didact Gothic"/>
              <a:sym typeface="Didact Gothic"/>
            </a:endParaRPr>
          </a:p>
          <a:p>
            <a:pPr algn="l">
              <a:lnSpc>
                <a:spcPts val="1998"/>
              </a:lnSpc>
            </a:pPr>
            <a:endParaRPr lang="en-US" sz="1659" spc="132" dirty="0">
              <a:solidFill>
                <a:srgbClr val="3D3D3D"/>
              </a:solidFill>
              <a:latin typeface="Didact Gothic"/>
              <a:ea typeface="Didact Gothic"/>
              <a:cs typeface="Didact Gothic"/>
              <a:sym typeface="Didact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491647"/>
          </a:xfrm>
          <a:custGeom>
            <a:avLst/>
            <a:gdLst/>
            <a:ahLst/>
            <a:cxnLst/>
            <a:rect l="l" t="t" r="r" b="b"/>
            <a:pathLst>
              <a:path w="8647595" h="4491647">
                <a:moveTo>
                  <a:pt x="0" y="0"/>
                </a:moveTo>
                <a:lnTo>
                  <a:pt x="8647596" y="0"/>
                </a:lnTo>
                <a:lnTo>
                  <a:pt x="8647596" y="4491647"/>
                </a:lnTo>
                <a:lnTo>
                  <a:pt x="0" y="4491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276591" y="1056294"/>
            <a:ext cx="3353059" cy="2492618"/>
          </a:xfrm>
          <a:custGeom>
            <a:avLst/>
            <a:gdLst/>
            <a:ahLst/>
            <a:cxnLst/>
            <a:rect l="l" t="t" r="r" b="b"/>
            <a:pathLst>
              <a:path w="3353059" h="2492618">
                <a:moveTo>
                  <a:pt x="0" y="0"/>
                </a:moveTo>
                <a:lnTo>
                  <a:pt x="3353059" y="0"/>
                </a:lnTo>
                <a:lnTo>
                  <a:pt x="3353059" y="2492618"/>
                </a:lnTo>
                <a:lnTo>
                  <a:pt x="0" y="2492618"/>
                </a:lnTo>
                <a:lnTo>
                  <a:pt x="0" y="0"/>
                </a:lnTo>
                <a:close/>
              </a:path>
            </a:pathLst>
          </a:custGeom>
          <a:blipFill>
            <a:blip r:embed="rId4"/>
            <a:stretch>
              <a:fillRect/>
            </a:stretch>
          </a:blipFill>
        </p:spPr>
        <p:txBody>
          <a:bodyPr/>
          <a:lstStyle/>
          <a:p>
            <a:endParaRPr lang="en-US"/>
          </a:p>
        </p:txBody>
      </p:sp>
      <p:sp>
        <p:nvSpPr>
          <p:cNvPr id="4" name="Freeform 4"/>
          <p:cNvSpPr/>
          <p:nvPr/>
        </p:nvSpPr>
        <p:spPr>
          <a:xfrm>
            <a:off x="5276591" y="3950165"/>
            <a:ext cx="3353059" cy="432653"/>
          </a:xfrm>
          <a:custGeom>
            <a:avLst/>
            <a:gdLst/>
            <a:ahLst/>
            <a:cxnLst/>
            <a:rect l="l" t="t" r="r" b="b"/>
            <a:pathLst>
              <a:path w="3353059" h="432653">
                <a:moveTo>
                  <a:pt x="0" y="0"/>
                </a:moveTo>
                <a:lnTo>
                  <a:pt x="3353059" y="0"/>
                </a:lnTo>
                <a:lnTo>
                  <a:pt x="3353059" y="432653"/>
                </a:lnTo>
                <a:lnTo>
                  <a:pt x="0" y="432653"/>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97421" y="550516"/>
            <a:ext cx="1567691" cy="505778"/>
          </a:xfrm>
          <a:prstGeom prst="rect">
            <a:avLst/>
          </a:prstGeom>
        </p:spPr>
        <p:txBody>
          <a:bodyPr lIns="0" tIns="0" rIns="0" bIns="0" rtlCol="0" anchor="t">
            <a:spAutoFit/>
          </a:bodyPr>
          <a:lstStyle/>
          <a:p>
            <a:pPr algn="l">
              <a:lnSpc>
                <a:spcPts val="4147"/>
              </a:lnSpc>
            </a:pPr>
            <a:r>
              <a:rPr lang="en-US" sz="2962" spc="-74">
                <a:solidFill>
                  <a:srgbClr val="FFFFFF"/>
                </a:solidFill>
                <a:latin typeface="Cardo"/>
                <a:ea typeface="Cardo"/>
                <a:cs typeface="Cardo"/>
                <a:sym typeface="Cardo"/>
              </a:rPr>
              <a:t>Bi-LSTM</a:t>
            </a:r>
          </a:p>
        </p:txBody>
      </p:sp>
      <p:sp>
        <p:nvSpPr>
          <p:cNvPr id="6" name="TextBox 6"/>
          <p:cNvSpPr txBox="1"/>
          <p:nvPr/>
        </p:nvSpPr>
        <p:spPr>
          <a:xfrm>
            <a:off x="514350" y="1463771"/>
            <a:ext cx="3176649" cy="3372077"/>
          </a:xfrm>
          <a:prstGeom prst="rect">
            <a:avLst/>
          </a:prstGeom>
        </p:spPr>
        <p:txBody>
          <a:bodyPr lIns="0" tIns="0" rIns="0" bIns="0" rtlCol="0" anchor="t">
            <a:spAutoFit/>
          </a:bodyPr>
          <a:lstStyle/>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Processes text in both forward and backward directions.</a:t>
            </a:r>
          </a:p>
          <a:p>
            <a:pPr algn="l">
              <a:lnSpc>
                <a:spcPts val="2085"/>
              </a:lnSpc>
            </a:pPr>
            <a:endParaRPr lang="en-US" sz="1732" spc="69" dirty="0">
              <a:solidFill>
                <a:srgbClr val="FFFFFF"/>
              </a:solidFill>
              <a:latin typeface="Didact Gothic"/>
              <a:ea typeface="Didact Gothic"/>
              <a:cs typeface="Didact Gothic"/>
              <a:sym typeface="Didact Gothic"/>
            </a:endParaRPr>
          </a:p>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Captures dependencies from past and future words.</a:t>
            </a:r>
          </a:p>
          <a:p>
            <a:pPr algn="l">
              <a:lnSpc>
                <a:spcPts val="2085"/>
              </a:lnSpc>
            </a:pPr>
            <a:endParaRPr lang="en-US" sz="1732" spc="69" dirty="0">
              <a:solidFill>
                <a:srgbClr val="FFFFFF"/>
              </a:solidFill>
              <a:latin typeface="Didact Gothic"/>
              <a:ea typeface="Didact Gothic"/>
              <a:cs typeface="Didact Gothic"/>
              <a:sym typeface="Didact Gothic"/>
            </a:endParaRPr>
          </a:p>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Bi-LSTM achieved a high ROC-AUC score of 0.98.</a:t>
            </a:r>
          </a:p>
          <a:p>
            <a:pPr algn="l">
              <a:lnSpc>
                <a:spcPts val="2085"/>
              </a:lnSpc>
            </a:pPr>
            <a:endParaRPr lang="en-US" sz="1732" spc="69" dirty="0">
              <a:solidFill>
                <a:srgbClr val="FFFFFF"/>
              </a:solidFill>
              <a:latin typeface="Didact Gothic"/>
              <a:ea typeface="Didact Gothic"/>
              <a:cs typeface="Didact Gothic"/>
              <a:sym typeface="Didact Gothic"/>
            </a:endParaRPr>
          </a:p>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Achieved and validation accuracy of 91.7%.</a:t>
            </a:r>
          </a:p>
          <a:p>
            <a:pPr algn="l">
              <a:lnSpc>
                <a:spcPts val="866"/>
              </a:lnSpc>
            </a:pPr>
            <a:endParaRPr lang="en-US" sz="1732" spc="69" dirty="0">
              <a:solidFill>
                <a:srgbClr val="FFFFFF"/>
              </a:solidFill>
              <a:latin typeface="Didact Gothic"/>
              <a:ea typeface="Didact Gothic"/>
              <a:cs typeface="Didact Gothic"/>
              <a:sym typeface="Didact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491647"/>
          </a:xfrm>
          <a:custGeom>
            <a:avLst/>
            <a:gdLst/>
            <a:ahLst/>
            <a:cxnLst/>
            <a:rect l="l" t="t" r="r" b="b"/>
            <a:pathLst>
              <a:path w="8647595" h="4491647">
                <a:moveTo>
                  <a:pt x="0" y="0"/>
                </a:moveTo>
                <a:lnTo>
                  <a:pt x="8647596" y="0"/>
                </a:lnTo>
                <a:lnTo>
                  <a:pt x="8647596" y="4491647"/>
                </a:lnTo>
                <a:lnTo>
                  <a:pt x="0" y="4491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668075" y="3918490"/>
            <a:ext cx="3085630" cy="398146"/>
          </a:xfrm>
          <a:custGeom>
            <a:avLst/>
            <a:gdLst/>
            <a:ahLst/>
            <a:cxnLst/>
            <a:rect l="l" t="t" r="r" b="b"/>
            <a:pathLst>
              <a:path w="3085630" h="398146">
                <a:moveTo>
                  <a:pt x="0" y="0"/>
                </a:moveTo>
                <a:lnTo>
                  <a:pt x="3085630" y="0"/>
                </a:lnTo>
                <a:lnTo>
                  <a:pt x="3085630" y="398146"/>
                </a:lnTo>
                <a:lnTo>
                  <a:pt x="0" y="398146"/>
                </a:lnTo>
                <a:lnTo>
                  <a:pt x="0" y="0"/>
                </a:lnTo>
                <a:close/>
              </a:path>
            </a:pathLst>
          </a:custGeom>
          <a:blipFill>
            <a:blip r:embed="rId4"/>
            <a:stretch>
              <a:fillRect/>
            </a:stretch>
          </a:blipFill>
        </p:spPr>
        <p:txBody>
          <a:bodyPr/>
          <a:lstStyle/>
          <a:p>
            <a:endParaRPr lang="en-US"/>
          </a:p>
        </p:txBody>
      </p:sp>
      <p:sp>
        <p:nvSpPr>
          <p:cNvPr id="4" name="Freeform 4"/>
          <p:cNvSpPr/>
          <p:nvPr/>
        </p:nvSpPr>
        <p:spPr>
          <a:xfrm>
            <a:off x="5668075" y="1056294"/>
            <a:ext cx="3085630" cy="2406620"/>
          </a:xfrm>
          <a:custGeom>
            <a:avLst/>
            <a:gdLst/>
            <a:ahLst/>
            <a:cxnLst/>
            <a:rect l="l" t="t" r="r" b="b"/>
            <a:pathLst>
              <a:path w="3085630" h="2406620">
                <a:moveTo>
                  <a:pt x="0" y="0"/>
                </a:moveTo>
                <a:lnTo>
                  <a:pt x="3085630" y="0"/>
                </a:lnTo>
                <a:lnTo>
                  <a:pt x="3085630" y="2406620"/>
                </a:lnTo>
                <a:lnTo>
                  <a:pt x="0" y="2406620"/>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97421" y="550516"/>
            <a:ext cx="5842824" cy="505778"/>
          </a:xfrm>
          <a:prstGeom prst="rect">
            <a:avLst/>
          </a:prstGeom>
        </p:spPr>
        <p:txBody>
          <a:bodyPr lIns="0" tIns="0" rIns="0" bIns="0" rtlCol="0" anchor="t">
            <a:spAutoFit/>
          </a:bodyPr>
          <a:lstStyle/>
          <a:p>
            <a:pPr algn="l">
              <a:lnSpc>
                <a:spcPts val="4147"/>
              </a:lnSpc>
            </a:pPr>
            <a:r>
              <a:rPr lang="en-US" sz="2962" spc="-74">
                <a:solidFill>
                  <a:srgbClr val="FFFFFF"/>
                </a:solidFill>
                <a:latin typeface="Cardo"/>
                <a:ea typeface="Cardo"/>
                <a:cs typeface="Cardo"/>
                <a:sym typeface="Cardo"/>
              </a:rPr>
              <a:t>Bi-LSTM with Glove Embedding</a:t>
            </a:r>
          </a:p>
        </p:txBody>
      </p:sp>
      <p:sp>
        <p:nvSpPr>
          <p:cNvPr id="6" name="TextBox 6"/>
          <p:cNvSpPr txBox="1"/>
          <p:nvPr/>
        </p:nvSpPr>
        <p:spPr>
          <a:xfrm>
            <a:off x="514350" y="1463771"/>
            <a:ext cx="3176649" cy="3102772"/>
          </a:xfrm>
          <a:prstGeom prst="rect">
            <a:avLst/>
          </a:prstGeom>
        </p:spPr>
        <p:txBody>
          <a:bodyPr lIns="0" tIns="0" rIns="0" bIns="0" rtlCol="0" anchor="t">
            <a:spAutoFit/>
          </a:bodyPr>
          <a:lstStyle/>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Utilizes Glove for semantic-rich embeddings and better context</a:t>
            </a:r>
          </a:p>
          <a:p>
            <a:pPr algn="l">
              <a:lnSpc>
                <a:spcPts val="2085"/>
              </a:lnSpc>
            </a:pPr>
            <a:endParaRPr lang="en-US" sz="1732" spc="69" dirty="0">
              <a:solidFill>
                <a:srgbClr val="FFFFFF"/>
              </a:solidFill>
              <a:latin typeface="Didact Gothic"/>
              <a:ea typeface="Didact Gothic"/>
              <a:cs typeface="Didact Gothic"/>
              <a:sym typeface="Didact Gothic"/>
            </a:endParaRPr>
          </a:p>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Bi-LSTM + Glove achieved a high ROC-AUC score of 0.9759.</a:t>
            </a:r>
          </a:p>
          <a:p>
            <a:pPr algn="l">
              <a:lnSpc>
                <a:spcPts val="2085"/>
              </a:lnSpc>
            </a:pPr>
            <a:endParaRPr lang="en-US" sz="1732" spc="69" dirty="0">
              <a:solidFill>
                <a:srgbClr val="FFFFFF"/>
              </a:solidFill>
              <a:latin typeface="Didact Gothic"/>
              <a:ea typeface="Didact Gothic"/>
              <a:cs typeface="Didact Gothic"/>
              <a:sym typeface="Didact Gothic"/>
            </a:endParaRPr>
          </a:p>
          <a:p>
            <a:pPr marL="374047" lvl="1" indent="-187023" algn="l">
              <a:lnSpc>
                <a:spcPts val="2085"/>
              </a:lnSpc>
              <a:buFont typeface="Arial"/>
              <a:buChar char="•"/>
            </a:pPr>
            <a:r>
              <a:rPr lang="en-US" sz="1732" spc="69" dirty="0">
                <a:solidFill>
                  <a:srgbClr val="FFFFFF"/>
                </a:solidFill>
                <a:latin typeface="Didact Gothic"/>
                <a:ea typeface="Didact Gothic"/>
                <a:cs typeface="Didact Gothic"/>
                <a:sym typeface="Didact Gothic"/>
              </a:rPr>
              <a:t>Achieved and validation accuracy of 91.3%.</a:t>
            </a:r>
          </a:p>
          <a:p>
            <a:pPr algn="l">
              <a:lnSpc>
                <a:spcPts val="2085"/>
              </a:lnSpc>
            </a:pPr>
            <a:endParaRPr lang="en-US" sz="1732" spc="69" dirty="0">
              <a:solidFill>
                <a:srgbClr val="FFFFFF"/>
              </a:solidFill>
              <a:latin typeface="Didact Gothic"/>
              <a:ea typeface="Didact Gothic"/>
              <a:cs typeface="Didact Gothic"/>
              <a:sym typeface="Didact Gothic"/>
            </a:endParaRPr>
          </a:p>
          <a:p>
            <a:pPr algn="l">
              <a:lnSpc>
                <a:spcPts val="866"/>
              </a:lnSpc>
            </a:pPr>
            <a:endParaRPr lang="en-US" sz="1732" spc="69" dirty="0">
              <a:solidFill>
                <a:srgbClr val="FFFFFF"/>
              </a:solidFill>
              <a:latin typeface="Didact Gothic"/>
              <a:ea typeface="Didact Gothic"/>
              <a:cs typeface="Didact Gothic"/>
              <a:sym typeface="Didact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531721" y="1056294"/>
            <a:ext cx="3097929" cy="2478343"/>
          </a:xfrm>
          <a:custGeom>
            <a:avLst/>
            <a:gdLst/>
            <a:ahLst/>
            <a:cxnLst/>
            <a:rect l="l" t="t" r="r" b="b"/>
            <a:pathLst>
              <a:path w="3097929" h="2478343">
                <a:moveTo>
                  <a:pt x="0" y="0"/>
                </a:moveTo>
                <a:lnTo>
                  <a:pt x="3097929" y="0"/>
                </a:lnTo>
                <a:lnTo>
                  <a:pt x="3097929" y="2478343"/>
                </a:lnTo>
                <a:lnTo>
                  <a:pt x="0" y="2478343"/>
                </a:lnTo>
                <a:lnTo>
                  <a:pt x="0" y="0"/>
                </a:lnTo>
                <a:close/>
              </a:path>
            </a:pathLst>
          </a:custGeom>
          <a:blipFill>
            <a:blip r:embed="rId4"/>
            <a:stretch>
              <a:fillRect/>
            </a:stretch>
          </a:blipFill>
        </p:spPr>
        <p:txBody>
          <a:bodyPr/>
          <a:lstStyle/>
          <a:p>
            <a:endParaRPr lang="en-US"/>
          </a:p>
        </p:txBody>
      </p:sp>
      <p:sp>
        <p:nvSpPr>
          <p:cNvPr id="4" name="Freeform 4"/>
          <p:cNvSpPr/>
          <p:nvPr/>
        </p:nvSpPr>
        <p:spPr>
          <a:xfrm>
            <a:off x="5531721" y="3832356"/>
            <a:ext cx="3097929" cy="314417"/>
          </a:xfrm>
          <a:custGeom>
            <a:avLst/>
            <a:gdLst/>
            <a:ahLst/>
            <a:cxnLst/>
            <a:rect l="l" t="t" r="r" b="b"/>
            <a:pathLst>
              <a:path w="3097929" h="314417">
                <a:moveTo>
                  <a:pt x="0" y="0"/>
                </a:moveTo>
                <a:lnTo>
                  <a:pt x="3097929" y="0"/>
                </a:lnTo>
                <a:lnTo>
                  <a:pt x="3097929" y="314416"/>
                </a:lnTo>
                <a:lnTo>
                  <a:pt x="0" y="314416"/>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97421" y="550516"/>
            <a:ext cx="5994557"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CNN + LSTM</a:t>
            </a:r>
          </a:p>
        </p:txBody>
      </p:sp>
      <p:sp>
        <p:nvSpPr>
          <p:cNvPr id="6" name="TextBox 6"/>
          <p:cNvSpPr txBox="1"/>
          <p:nvPr/>
        </p:nvSpPr>
        <p:spPr>
          <a:xfrm>
            <a:off x="514350" y="1378902"/>
            <a:ext cx="3326128" cy="3084499"/>
          </a:xfrm>
          <a:prstGeom prst="rect">
            <a:avLst/>
          </a:prstGeom>
        </p:spPr>
        <p:txBody>
          <a:bodyPr lIns="0" tIns="0" rIns="0" bIns="0" rtlCol="0" anchor="t">
            <a:spAutoFit/>
          </a:bodyPr>
          <a:lstStyle/>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CNN captures patterns, LSTM adds context for robust classification.</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CNN + LSTM achieved a high ROC-AUC score of 0.9774.</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Achieved and validation accuracy of 91.6%.</a:t>
            </a:r>
          </a:p>
          <a:p>
            <a:pPr algn="l">
              <a:lnSpc>
                <a:spcPts val="1998"/>
              </a:lnSpc>
            </a:pPr>
            <a:endParaRPr lang="en-US" sz="1659" spc="132" dirty="0">
              <a:solidFill>
                <a:srgbClr val="3D3D3D"/>
              </a:solidFill>
              <a:latin typeface="Didact Gothic"/>
              <a:ea typeface="Didact Gothic"/>
              <a:cs typeface="Didact Gothic"/>
              <a:sym typeface="Didact Gothic"/>
            </a:endParaRPr>
          </a:p>
          <a:p>
            <a:pPr algn="l">
              <a:lnSpc>
                <a:spcPts val="2167"/>
              </a:lnSpc>
            </a:pPr>
            <a:endParaRPr lang="en-US" sz="1659" spc="132" dirty="0">
              <a:solidFill>
                <a:srgbClr val="3D3D3D"/>
              </a:solidFill>
              <a:latin typeface="Didact Gothic"/>
              <a:ea typeface="Didact Gothic"/>
              <a:cs typeface="Didact Gothic"/>
              <a:sym typeface="Didact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416754" y="4154723"/>
            <a:ext cx="3212896" cy="295439"/>
          </a:xfrm>
          <a:custGeom>
            <a:avLst/>
            <a:gdLst/>
            <a:ahLst/>
            <a:cxnLst/>
            <a:rect l="l" t="t" r="r" b="b"/>
            <a:pathLst>
              <a:path w="3212896" h="295439">
                <a:moveTo>
                  <a:pt x="0" y="0"/>
                </a:moveTo>
                <a:lnTo>
                  <a:pt x="3212896" y="0"/>
                </a:lnTo>
                <a:lnTo>
                  <a:pt x="3212896" y="295439"/>
                </a:lnTo>
                <a:lnTo>
                  <a:pt x="0" y="295439"/>
                </a:lnTo>
                <a:lnTo>
                  <a:pt x="0" y="0"/>
                </a:lnTo>
                <a:close/>
              </a:path>
            </a:pathLst>
          </a:custGeom>
          <a:blipFill>
            <a:blip r:embed="rId4"/>
            <a:stretch>
              <a:fillRect/>
            </a:stretch>
          </a:blipFill>
        </p:spPr>
        <p:txBody>
          <a:bodyPr/>
          <a:lstStyle/>
          <a:p>
            <a:endParaRPr lang="en-US"/>
          </a:p>
        </p:txBody>
      </p:sp>
      <p:sp>
        <p:nvSpPr>
          <p:cNvPr id="4" name="Freeform 4"/>
          <p:cNvSpPr/>
          <p:nvPr/>
        </p:nvSpPr>
        <p:spPr>
          <a:xfrm>
            <a:off x="5416754" y="1142762"/>
            <a:ext cx="3212896" cy="2582365"/>
          </a:xfrm>
          <a:custGeom>
            <a:avLst/>
            <a:gdLst/>
            <a:ahLst/>
            <a:cxnLst/>
            <a:rect l="l" t="t" r="r" b="b"/>
            <a:pathLst>
              <a:path w="3212896" h="2582365">
                <a:moveTo>
                  <a:pt x="0" y="0"/>
                </a:moveTo>
                <a:lnTo>
                  <a:pt x="3212896" y="0"/>
                </a:lnTo>
                <a:lnTo>
                  <a:pt x="3212896" y="2582365"/>
                </a:lnTo>
                <a:lnTo>
                  <a:pt x="0" y="2582365"/>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397421" y="550516"/>
            <a:ext cx="5994557"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CNN + LSTM with Glove Embedding</a:t>
            </a:r>
          </a:p>
        </p:txBody>
      </p:sp>
      <p:sp>
        <p:nvSpPr>
          <p:cNvPr id="6" name="TextBox 6"/>
          <p:cNvSpPr txBox="1"/>
          <p:nvPr/>
        </p:nvSpPr>
        <p:spPr>
          <a:xfrm>
            <a:off x="514350" y="1255077"/>
            <a:ext cx="3326128" cy="3597460"/>
          </a:xfrm>
          <a:prstGeom prst="rect">
            <a:avLst/>
          </a:prstGeom>
        </p:spPr>
        <p:txBody>
          <a:bodyPr lIns="0" tIns="0" rIns="0" bIns="0" rtlCol="0" anchor="t">
            <a:spAutoFit/>
          </a:bodyPr>
          <a:lstStyle/>
          <a:p>
            <a:pPr algn="l">
              <a:lnSpc>
                <a:spcPts val="1998"/>
              </a:lnSpc>
            </a:pPr>
            <a:endParaRPr dirty="0"/>
          </a:p>
          <a:p>
            <a:pPr marL="358393" lvl="1" indent="-179197" algn="l">
              <a:lnSpc>
                <a:spcPts val="1998"/>
              </a:lnSpc>
              <a:buFont typeface="Arial"/>
              <a:buChar char="•"/>
            </a:pPr>
            <a:r>
              <a:rPr lang="en-US" sz="1659" spc="132" dirty="0" err="1">
                <a:solidFill>
                  <a:srgbClr val="3D3D3D"/>
                </a:solidFill>
                <a:latin typeface="Didact Gothic"/>
                <a:ea typeface="Didact Gothic"/>
                <a:cs typeface="Didact Gothic"/>
                <a:sym typeface="Didact Gothic"/>
              </a:rPr>
              <a:t>GloVe</a:t>
            </a:r>
            <a:r>
              <a:rPr lang="en-US" sz="1659" spc="132" dirty="0">
                <a:solidFill>
                  <a:srgbClr val="3D3D3D"/>
                </a:solidFill>
                <a:latin typeface="Didact Gothic"/>
                <a:ea typeface="Didact Gothic"/>
                <a:cs typeface="Didact Gothic"/>
                <a:sym typeface="Didact Gothic"/>
              </a:rPr>
              <a:t> provides semantics, CNN captures patterns, and LSTM learns sequences.</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CNN + LSTM + Glove achieved a high ROC-AUC score of 0.9759.</a:t>
            </a:r>
          </a:p>
          <a:p>
            <a:pPr algn="l">
              <a:lnSpc>
                <a:spcPts val="1998"/>
              </a:lnSpc>
            </a:pPr>
            <a:endParaRPr lang="en-US" sz="1659" spc="132" dirty="0">
              <a:solidFill>
                <a:srgbClr val="3D3D3D"/>
              </a:solidFill>
              <a:latin typeface="Didact Gothic"/>
              <a:ea typeface="Didact Gothic"/>
              <a:cs typeface="Didact Gothic"/>
              <a:sym typeface="Didact Gothic"/>
            </a:endParaRPr>
          </a:p>
          <a:p>
            <a:pPr marL="358393" lvl="1" indent="-179197" algn="l">
              <a:lnSpc>
                <a:spcPts val="1998"/>
              </a:lnSpc>
              <a:buFont typeface="Arial"/>
              <a:buChar char="•"/>
            </a:pPr>
            <a:r>
              <a:rPr lang="en-US" sz="1659" spc="132" dirty="0">
                <a:solidFill>
                  <a:srgbClr val="3D3D3D"/>
                </a:solidFill>
                <a:latin typeface="Didact Gothic"/>
                <a:ea typeface="Didact Gothic"/>
                <a:cs typeface="Didact Gothic"/>
                <a:sym typeface="Didact Gothic"/>
              </a:rPr>
              <a:t>Achieved and validation accuracy of 91.21%.</a:t>
            </a:r>
          </a:p>
          <a:p>
            <a:pPr algn="l">
              <a:lnSpc>
                <a:spcPts val="1998"/>
              </a:lnSpc>
            </a:pPr>
            <a:endParaRPr lang="en-US" sz="1659" spc="132" dirty="0">
              <a:solidFill>
                <a:srgbClr val="3D3D3D"/>
              </a:solidFill>
              <a:latin typeface="Didact Gothic"/>
              <a:ea typeface="Didact Gothic"/>
              <a:cs typeface="Didact Gothic"/>
              <a:sym typeface="Didact Gothic"/>
            </a:endParaRPr>
          </a:p>
          <a:p>
            <a:pPr algn="l">
              <a:lnSpc>
                <a:spcPts val="1998"/>
              </a:lnSpc>
            </a:pPr>
            <a:endParaRPr lang="en-US" sz="1659" spc="132" dirty="0">
              <a:solidFill>
                <a:srgbClr val="3D3D3D"/>
              </a:solidFill>
              <a:latin typeface="Didact Gothic"/>
              <a:ea typeface="Didact Gothic"/>
              <a:cs typeface="Didact Gothic"/>
              <a:sym typeface="Didact Gothic"/>
            </a:endParaRPr>
          </a:p>
          <a:p>
            <a:pPr algn="l">
              <a:lnSpc>
                <a:spcPts val="2167"/>
              </a:lnSpc>
            </a:pPr>
            <a:endParaRPr lang="en-US" sz="1659" spc="132" dirty="0">
              <a:solidFill>
                <a:srgbClr val="3D3D3D"/>
              </a:solidFill>
              <a:latin typeface="Didact Gothic"/>
              <a:ea typeface="Didact Gothic"/>
              <a:cs typeface="Didact Gothic"/>
              <a:sym typeface="Didact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a:extLst>
            <a:ext uri="{FF2B5EF4-FFF2-40B4-BE49-F238E27FC236}">
              <a16:creationId xmlns:a16="http://schemas.microsoft.com/office/drawing/2014/main" id="{498B66CA-917C-A69E-97DC-C46F2277E5C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D6A7B9F-B06B-1694-2794-D1AED41F3192}"/>
              </a:ext>
            </a:extLst>
          </p:cNvPr>
          <p:cNvSpPr/>
          <p:nvPr/>
        </p:nvSpPr>
        <p:spPr>
          <a:xfrm>
            <a:off x="248202" y="342624"/>
            <a:ext cx="8647595" cy="4491647"/>
          </a:xfrm>
          <a:custGeom>
            <a:avLst/>
            <a:gdLst/>
            <a:ahLst/>
            <a:cxnLst/>
            <a:rect l="l" t="t" r="r" b="b"/>
            <a:pathLst>
              <a:path w="8647595" h="4491647">
                <a:moveTo>
                  <a:pt x="0" y="0"/>
                </a:moveTo>
                <a:lnTo>
                  <a:pt x="8647596" y="0"/>
                </a:lnTo>
                <a:lnTo>
                  <a:pt x="8647596" y="4491647"/>
                </a:lnTo>
                <a:lnTo>
                  <a:pt x="0" y="4491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a:extLst>
              <a:ext uri="{FF2B5EF4-FFF2-40B4-BE49-F238E27FC236}">
                <a16:creationId xmlns:a16="http://schemas.microsoft.com/office/drawing/2014/main" id="{EA134179-850F-64AD-8D7F-1DF015E6851E}"/>
              </a:ext>
            </a:extLst>
          </p:cNvPr>
          <p:cNvSpPr txBox="1"/>
          <p:nvPr/>
        </p:nvSpPr>
        <p:spPr>
          <a:xfrm>
            <a:off x="397421" y="550516"/>
            <a:ext cx="5842824" cy="505778"/>
          </a:xfrm>
          <a:prstGeom prst="rect">
            <a:avLst/>
          </a:prstGeom>
        </p:spPr>
        <p:txBody>
          <a:bodyPr lIns="0" tIns="0" rIns="0" bIns="0" rtlCol="0" anchor="t">
            <a:spAutoFit/>
          </a:bodyPr>
          <a:lstStyle/>
          <a:p>
            <a:pPr algn="l">
              <a:lnSpc>
                <a:spcPts val="4147"/>
              </a:lnSpc>
            </a:pPr>
            <a:r>
              <a:rPr lang="en-US" sz="2962" spc="-74" dirty="0">
                <a:solidFill>
                  <a:srgbClr val="FFFFFF"/>
                </a:solidFill>
                <a:latin typeface="Cardo"/>
                <a:ea typeface="Cardo"/>
                <a:cs typeface="Cardo"/>
                <a:sym typeface="Cardo"/>
              </a:rPr>
              <a:t>Best Model</a:t>
            </a:r>
          </a:p>
        </p:txBody>
      </p:sp>
      <p:sp>
        <p:nvSpPr>
          <p:cNvPr id="6" name="TextBox 6">
            <a:extLst>
              <a:ext uri="{FF2B5EF4-FFF2-40B4-BE49-F238E27FC236}">
                <a16:creationId xmlns:a16="http://schemas.microsoft.com/office/drawing/2014/main" id="{04F3AA67-50E2-F08D-17E0-081AA5F0B81A}"/>
              </a:ext>
            </a:extLst>
          </p:cNvPr>
          <p:cNvSpPr txBox="1"/>
          <p:nvPr/>
        </p:nvSpPr>
        <p:spPr>
          <a:xfrm>
            <a:off x="397421" y="3580206"/>
            <a:ext cx="8365579" cy="1486946"/>
          </a:xfrm>
          <a:prstGeom prst="rect">
            <a:avLst/>
          </a:prstGeom>
        </p:spPr>
        <p:txBody>
          <a:bodyPr wrap="square" lIns="0" tIns="0" rIns="0" bIns="0" rtlCol="0" anchor="t">
            <a:spAutoFit/>
          </a:bodyPr>
          <a:lstStyle/>
          <a:p>
            <a:pPr algn="ctr">
              <a:lnSpc>
                <a:spcPts val="2085"/>
              </a:lnSpc>
            </a:pPr>
            <a:endParaRPr lang="en-US" sz="1732" spc="69" dirty="0">
              <a:solidFill>
                <a:srgbClr val="FFFFFF"/>
              </a:solidFill>
              <a:latin typeface="Didact Gothic"/>
              <a:ea typeface="Didact Gothic"/>
              <a:cs typeface="Didact Gothic"/>
              <a:sym typeface="Didact Gothic"/>
            </a:endParaRPr>
          </a:p>
          <a:p>
            <a:pPr marL="187024" lvl="1" algn="ctr">
              <a:lnSpc>
                <a:spcPts val="2085"/>
              </a:lnSpc>
            </a:pPr>
            <a:r>
              <a:rPr lang="en-US" sz="1732" spc="69" dirty="0">
                <a:solidFill>
                  <a:srgbClr val="FFFFFF"/>
                </a:solidFill>
                <a:latin typeface="Didact Gothic"/>
                <a:sym typeface="Didact Gothic"/>
              </a:rPr>
              <a:t>LSTM is ideal for its balanced precision-recall, high ROC-AUC (0.9807), and strong accuracy (91.83%).</a:t>
            </a:r>
          </a:p>
          <a:p>
            <a:pPr marL="374047" lvl="1" indent="-187023">
              <a:lnSpc>
                <a:spcPts val="2085"/>
              </a:lnSpc>
              <a:buFont typeface="Arial"/>
              <a:buChar char="•"/>
            </a:pPr>
            <a:endParaRPr lang="en-US" sz="1732" spc="69" dirty="0">
              <a:solidFill>
                <a:srgbClr val="FFFFFF"/>
              </a:solidFill>
              <a:latin typeface="Didact Gothic"/>
              <a:sym typeface="Didact Gothic"/>
            </a:endParaRPr>
          </a:p>
          <a:p>
            <a:pPr algn="l">
              <a:lnSpc>
                <a:spcPts val="2085"/>
              </a:lnSpc>
            </a:pPr>
            <a:endParaRPr lang="en-US" sz="1732" spc="69" dirty="0">
              <a:solidFill>
                <a:srgbClr val="FFFFFF"/>
              </a:solidFill>
              <a:latin typeface="Didact Gothic"/>
              <a:ea typeface="Didact Gothic"/>
              <a:cs typeface="Didact Gothic"/>
              <a:sym typeface="Didact Gothic"/>
            </a:endParaRPr>
          </a:p>
          <a:p>
            <a:pPr algn="l">
              <a:lnSpc>
                <a:spcPts val="866"/>
              </a:lnSpc>
            </a:pPr>
            <a:endParaRPr lang="en-US" sz="1732" spc="69" dirty="0">
              <a:solidFill>
                <a:srgbClr val="FFFFFF"/>
              </a:solidFill>
              <a:latin typeface="Didact Gothic"/>
              <a:ea typeface="Didact Gothic"/>
              <a:cs typeface="Didact Gothic"/>
              <a:sym typeface="Didact Gothic"/>
            </a:endParaRPr>
          </a:p>
        </p:txBody>
      </p:sp>
      <p:sp>
        <p:nvSpPr>
          <p:cNvPr id="7" name="Freeform 3">
            <a:extLst>
              <a:ext uri="{FF2B5EF4-FFF2-40B4-BE49-F238E27FC236}">
                <a16:creationId xmlns:a16="http://schemas.microsoft.com/office/drawing/2014/main" id="{FF1A137C-25D6-EF49-725D-AA87599E113F}"/>
              </a:ext>
            </a:extLst>
          </p:cNvPr>
          <p:cNvSpPr/>
          <p:nvPr/>
        </p:nvSpPr>
        <p:spPr>
          <a:xfrm>
            <a:off x="1447799" y="1264186"/>
            <a:ext cx="6248400" cy="2215841"/>
          </a:xfrm>
          <a:custGeom>
            <a:avLst/>
            <a:gdLst/>
            <a:ahLst/>
            <a:cxnLst/>
            <a:rect l="l" t="t" r="r" b="b"/>
            <a:pathLst>
              <a:path w="6399540" h="2215841">
                <a:moveTo>
                  <a:pt x="0" y="0"/>
                </a:moveTo>
                <a:lnTo>
                  <a:pt x="6399540" y="0"/>
                </a:lnTo>
                <a:lnTo>
                  <a:pt x="6399540" y="2215840"/>
                </a:lnTo>
                <a:lnTo>
                  <a:pt x="0" y="2215840"/>
                </a:lnTo>
                <a:lnTo>
                  <a:pt x="0" y="0"/>
                </a:lnTo>
                <a:close/>
              </a:path>
            </a:pathLst>
          </a:custGeom>
          <a:blipFill>
            <a:blip r:embed="rId4"/>
            <a:stretch>
              <a:fillRect/>
            </a:stretch>
          </a:blipFill>
        </p:spPr>
        <p:txBody>
          <a:bodyPr/>
          <a:lstStyle/>
          <a:p>
            <a:endParaRPr lang="en-US" dirty="0"/>
          </a:p>
        </p:txBody>
      </p:sp>
    </p:spTree>
    <p:extLst>
      <p:ext uri="{BB962C8B-B14F-4D97-AF65-F5344CB8AC3E}">
        <p14:creationId xmlns:p14="http://schemas.microsoft.com/office/powerpoint/2010/main" val="371229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311696" y="1388554"/>
            <a:ext cx="8520598" cy="2469604"/>
          </a:xfrm>
          <a:custGeom>
            <a:avLst/>
            <a:gdLst/>
            <a:ahLst/>
            <a:cxnLst/>
            <a:rect l="l" t="t" r="r" b="b"/>
            <a:pathLst>
              <a:path w="8520598" h="2469604">
                <a:moveTo>
                  <a:pt x="0" y="0"/>
                </a:moveTo>
                <a:lnTo>
                  <a:pt x="8520598" y="0"/>
                </a:lnTo>
                <a:lnTo>
                  <a:pt x="8520598" y="2469604"/>
                </a:lnTo>
                <a:lnTo>
                  <a:pt x="0" y="2469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97421" y="540991"/>
            <a:ext cx="6457637" cy="853440"/>
          </a:xfrm>
          <a:prstGeom prst="rect">
            <a:avLst/>
          </a:prstGeom>
        </p:spPr>
        <p:txBody>
          <a:bodyPr lIns="0" tIns="0" rIns="0" bIns="0" rtlCol="0" anchor="t">
            <a:spAutoFit/>
          </a:bodyPr>
          <a:lstStyle/>
          <a:p>
            <a:pPr algn="l">
              <a:lnSpc>
                <a:spcPts val="4200"/>
              </a:lnSpc>
            </a:pPr>
            <a:r>
              <a:rPr lang="en-US" sz="3000" spc="-75">
                <a:solidFill>
                  <a:srgbClr val="3D3D3D"/>
                </a:solidFill>
                <a:latin typeface="Cardo"/>
                <a:ea typeface="Cardo"/>
                <a:cs typeface="Cardo"/>
                <a:sym typeface="Cardo"/>
              </a:rPr>
              <a:t>Conclusion</a:t>
            </a:r>
          </a:p>
          <a:p>
            <a:pPr algn="l">
              <a:lnSpc>
                <a:spcPts val="2520"/>
              </a:lnSpc>
            </a:pPr>
            <a:r>
              <a:rPr lang="en-US" sz="1800" spc="72">
                <a:solidFill>
                  <a:srgbClr val="6D6D6D"/>
                </a:solidFill>
                <a:latin typeface="Didact Gothic"/>
                <a:ea typeface="Didact Gothic"/>
                <a:cs typeface="Didact Gothic"/>
                <a:sym typeface="Didact Gothic"/>
              </a:rPr>
              <a:t>LSTM proved to be the best choice.</a:t>
            </a:r>
          </a:p>
        </p:txBody>
      </p:sp>
      <p:sp>
        <p:nvSpPr>
          <p:cNvPr id="5" name="TextBox 5"/>
          <p:cNvSpPr txBox="1"/>
          <p:nvPr/>
        </p:nvSpPr>
        <p:spPr>
          <a:xfrm>
            <a:off x="854621" y="1497598"/>
            <a:ext cx="7775029" cy="3299301"/>
          </a:xfrm>
          <a:prstGeom prst="rect">
            <a:avLst/>
          </a:prstGeom>
        </p:spPr>
        <p:txBody>
          <a:bodyPr lIns="0" tIns="0" rIns="0" bIns="0" rtlCol="0" anchor="t">
            <a:spAutoFit/>
          </a:bodyPr>
          <a:lstStyle/>
          <a:p>
            <a:pPr algn="l">
              <a:lnSpc>
                <a:spcPts val="3450"/>
              </a:lnSpc>
            </a:pPr>
            <a:endParaRPr dirty="0"/>
          </a:p>
          <a:p>
            <a:pPr marL="358393" lvl="1" indent="-179197" algn="l">
              <a:lnSpc>
                <a:spcPts val="3182"/>
              </a:lnSpc>
              <a:buFont typeface="Arial"/>
              <a:buChar char="•"/>
            </a:pPr>
            <a:r>
              <a:rPr lang="en-US" sz="1659" b="1" spc="66" dirty="0">
                <a:solidFill>
                  <a:srgbClr val="3D3D3D"/>
                </a:solidFill>
                <a:latin typeface="Didact Gothic"/>
                <a:ea typeface="Didact Gothic"/>
                <a:cs typeface="Didact Gothic"/>
                <a:sym typeface="Didact Gothic"/>
              </a:rPr>
              <a:t>Sequential Strength: </a:t>
            </a:r>
            <a:r>
              <a:rPr lang="en-US" sz="1659" spc="66" dirty="0">
                <a:solidFill>
                  <a:srgbClr val="3D3D3D"/>
                </a:solidFill>
                <a:latin typeface="Didact Gothic"/>
                <a:ea typeface="Didact Gothic"/>
                <a:cs typeface="Didact Gothic"/>
                <a:sym typeface="Didact Gothic"/>
              </a:rPr>
              <a:t>LSTM excels in capturing long-range dependencies.</a:t>
            </a:r>
          </a:p>
          <a:p>
            <a:pPr marL="358393" lvl="1" indent="-179197" algn="l">
              <a:lnSpc>
                <a:spcPts val="3182"/>
              </a:lnSpc>
              <a:buFont typeface="Arial"/>
              <a:buChar char="•"/>
            </a:pPr>
            <a:r>
              <a:rPr lang="en-US" sz="1659" b="1" spc="66" dirty="0">
                <a:solidFill>
                  <a:srgbClr val="3D3D3D"/>
                </a:solidFill>
                <a:latin typeface="Didact Gothic"/>
                <a:ea typeface="Didact Gothic"/>
                <a:cs typeface="Didact Gothic"/>
                <a:sym typeface="Didact Gothic"/>
              </a:rPr>
              <a:t>Effective Learning: </a:t>
            </a:r>
            <a:r>
              <a:rPr lang="en-US" sz="1659" spc="66" dirty="0">
                <a:solidFill>
                  <a:srgbClr val="3D3D3D"/>
                </a:solidFill>
                <a:latin typeface="Didact Gothic"/>
                <a:ea typeface="Didact Gothic"/>
                <a:cs typeface="Didact Gothic"/>
                <a:sym typeface="Didact Gothic"/>
              </a:rPr>
              <a:t>LSTM outperformed combined models, even without embeddings.</a:t>
            </a:r>
          </a:p>
          <a:p>
            <a:pPr marL="358393" lvl="1" indent="-179197" algn="l">
              <a:lnSpc>
                <a:spcPts val="3182"/>
              </a:lnSpc>
              <a:buFont typeface="Arial"/>
              <a:buChar char="•"/>
            </a:pPr>
            <a:r>
              <a:rPr lang="en-US" sz="1659" b="1" spc="66" dirty="0">
                <a:solidFill>
                  <a:srgbClr val="3D3D3D"/>
                </a:solidFill>
                <a:latin typeface="Didact Gothic"/>
                <a:ea typeface="Didact Gothic"/>
                <a:cs typeface="Didact Gothic"/>
                <a:sym typeface="Didact Gothic"/>
              </a:rPr>
              <a:t>Reliable Metrics: </a:t>
            </a:r>
            <a:r>
              <a:rPr lang="en-US" sz="1659" spc="66" dirty="0">
                <a:solidFill>
                  <a:srgbClr val="3D3D3D"/>
                </a:solidFill>
                <a:latin typeface="Didact Gothic"/>
                <a:ea typeface="Didact Gothic"/>
                <a:cs typeface="Didact Gothic"/>
                <a:sym typeface="Didact Gothic"/>
              </a:rPr>
              <a:t>Multiple metrics ensured reliable model selection for imbalanced dataset.</a:t>
            </a:r>
          </a:p>
          <a:p>
            <a:pPr marL="358393" lvl="1" indent="-179197" algn="l">
              <a:lnSpc>
                <a:spcPts val="3182"/>
              </a:lnSpc>
              <a:buFont typeface="Arial"/>
              <a:buChar char="•"/>
            </a:pPr>
            <a:r>
              <a:rPr lang="en-US" sz="1659" b="1" spc="66" dirty="0">
                <a:solidFill>
                  <a:srgbClr val="3D3D3D"/>
                </a:solidFill>
                <a:latin typeface="Didact Gothic"/>
                <a:ea typeface="Didact Gothic"/>
                <a:cs typeface="Didact Gothic"/>
                <a:sym typeface="Didact Gothic"/>
              </a:rPr>
              <a:t>Simplicity: </a:t>
            </a:r>
            <a:r>
              <a:rPr lang="en-US" sz="1659" spc="66" dirty="0">
                <a:solidFill>
                  <a:srgbClr val="3D3D3D"/>
                </a:solidFill>
                <a:latin typeface="Didact Gothic"/>
                <a:ea typeface="Didact Gothic"/>
                <a:cs typeface="Didact Gothic"/>
                <a:sym typeface="Didact Gothic"/>
              </a:rPr>
              <a:t>Simple LSTM outperformed more complex models.</a:t>
            </a:r>
          </a:p>
          <a:p>
            <a:pPr algn="l">
              <a:lnSpc>
                <a:spcPts val="3450"/>
              </a:lnSpc>
            </a:pPr>
            <a:endParaRPr lang="en-US" sz="1659" spc="66" dirty="0">
              <a:solidFill>
                <a:srgbClr val="3D3D3D"/>
              </a:solidFill>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687348"/>
          </a:xfrm>
          <a:custGeom>
            <a:avLst/>
            <a:gdLst/>
            <a:ahLst/>
            <a:cxnLst/>
            <a:rect l="l" t="t" r="r" b="b"/>
            <a:pathLst>
              <a:path w="8647595" h="4687348">
                <a:moveTo>
                  <a:pt x="0" y="0"/>
                </a:moveTo>
                <a:lnTo>
                  <a:pt x="8647596" y="0"/>
                </a:lnTo>
                <a:lnTo>
                  <a:pt x="8647596" y="4687348"/>
                </a:lnTo>
                <a:lnTo>
                  <a:pt x="0" y="46873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97421" y="550516"/>
            <a:ext cx="4411827" cy="505778"/>
          </a:xfrm>
          <a:prstGeom prst="rect">
            <a:avLst/>
          </a:prstGeom>
        </p:spPr>
        <p:txBody>
          <a:bodyPr lIns="0" tIns="0" rIns="0" bIns="0" rtlCol="0" anchor="t">
            <a:spAutoFit/>
          </a:bodyPr>
          <a:lstStyle/>
          <a:p>
            <a:pPr algn="l">
              <a:lnSpc>
                <a:spcPts val="4147"/>
              </a:lnSpc>
            </a:pPr>
            <a:r>
              <a:rPr lang="en-US" sz="2962" spc="-74">
                <a:solidFill>
                  <a:srgbClr val="E8E8E8"/>
                </a:solidFill>
                <a:latin typeface="Cardo"/>
                <a:ea typeface="Cardo"/>
                <a:cs typeface="Cardo"/>
                <a:sym typeface="Cardo"/>
              </a:rPr>
              <a:t>Future Works</a:t>
            </a:r>
          </a:p>
        </p:txBody>
      </p:sp>
      <p:sp>
        <p:nvSpPr>
          <p:cNvPr id="4" name="TextBox 4"/>
          <p:cNvSpPr txBox="1"/>
          <p:nvPr/>
        </p:nvSpPr>
        <p:spPr>
          <a:xfrm>
            <a:off x="843648" y="1311141"/>
            <a:ext cx="8052149" cy="4261103"/>
          </a:xfrm>
          <a:prstGeom prst="rect">
            <a:avLst/>
          </a:prstGeom>
        </p:spPr>
        <p:txBody>
          <a:bodyPr lIns="0" tIns="0" rIns="0" bIns="0" rtlCol="0" anchor="t">
            <a:spAutoFit/>
          </a:bodyPr>
          <a:lstStyle/>
          <a:p>
            <a:pPr algn="l">
              <a:lnSpc>
                <a:spcPts val="2257"/>
              </a:lnSpc>
            </a:pPr>
            <a:endParaRPr dirty="0"/>
          </a:p>
          <a:p>
            <a:pPr marL="358393" lvl="1" indent="-179197" algn="l">
              <a:lnSpc>
                <a:spcPts val="2257"/>
              </a:lnSpc>
              <a:buFont typeface="Arial"/>
              <a:buChar char="•"/>
            </a:pPr>
            <a:r>
              <a:rPr lang="en-US" sz="1659" b="1" spc="66" dirty="0">
                <a:solidFill>
                  <a:srgbClr val="FFFFFF"/>
                </a:solidFill>
                <a:latin typeface="Didact Gothic"/>
                <a:ea typeface="Didact Gothic"/>
                <a:cs typeface="Didact Gothic"/>
                <a:sym typeface="Didact Gothic"/>
              </a:rPr>
              <a:t>Data Labeling: </a:t>
            </a:r>
            <a:r>
              <a:rPr lang="en-US" sz="1659" spc="66" dirty="0">
                <a:solidFill>
                  <a:srgbClr val="FFFFFF"/>
                </a:solidFill>
                <a:latin typeface="Didact Gothic"/>
                <a:ea typeface="Didact Gothic"/>
                <a:cs typeface="Didact Gothic"/>
                <a:sym typeface="Didact Gothic"/>
              </a:rPr>
              <a:t>Manual labeling may introduce bias and inconsistency.</a:t>
            </a:r>
          </a:p>
          <a:p>
            <a:pPr algn="l">
              <a:lnSpc>
                <a:spcPts val="2257"/>
              </a:lnSpc>
            </a:pPr>
            <a:endParaRPr lang="en-US" sz="1659" spc="66" dirty="0">
              <a:solidFill>
                <a:srgbClr val="FFFFFF"/>
              </a:solidFill>
              <a:latin typeface="Didact Gothic"/>
              <a:ea typeface="Didact Gothic"/>
              <a:cs typeface="Didact Gothic"/>
              <a:sym typeface="Didact Gothic"/>
            </a:endParaRPr>
          </a:p>
          <a:p>
            <a:pPr marL="358393" lvl="1" indent="-179197" algn="l">
              <a:lnSpc>
                <a:spcPts val="2257"/>
              </a:lnSpc>
              <a:buFont typeface="Arial"/>
              <a:buChar char="•"/>
            </a:pPr>
            <a:r>
              <a:rPr lang="en-US" sz="1659" b="1" spc="66" dirty="0">
                <a:solidFill>
                  <a:srgbClr val="FFFFFF"/>
                </a:solidFill>
                <a:latin typeface="Didact Gothic"/>
                <a:ea typeface="Didact Gothic"/>
                <a:cs typeface="Didact Gothic"/>
                <a:sym typeface="Didact Gothic"/>
              </a:rPr>
              <a:t>Noisy Data: </a:t>
            </a:r>
            <a:r>
              <a:rPr lang="en-US" sz="1659" spc="66" dirty="0">
                <a:solidFill>
                  <a:srgbClr val="FFFFFF"/>
                </a:solidFill>
                <a:latin typeface="Didact Gothic"/>
                <a:ea typeface="Didact Gothic"/>
                <a:cs typeface="Didact Gothic"/>
                <a:sym typeface="Didact Gothic"/>
              </a:rPr>
              <a:t>Addressing slangs and spam can boost performance.</a:t>
            </a:r>
          </a:p>
          <a:p>
            <a:pPr algn="l">
              <a:lnSpc>
                <a:spcPts val="2257"/>
              </a:lnSpc>
            </a:pPr>
            <a:endParaRPr lang="en-US" sz="1659" spc="66" dirty="0">
              <a:solidFill>
                <a:srgbClr val="FFFFFF"/>
              </a:solidFill>
              <a:latin typeface="Didact Gothic"/>
              <a:ea typeface="Didact Gothic"/>
              <a:cs typeface="Didact Gothic"/>
              <a:sym typeface="Didact Gothic"/>
            </a:endParaRPr>
          </a:p>
          <a:p>
            <a:pPr marL="358393" lvl="1" indent="-179197" algn="l">
              <a:lnSpc>
                <a:spcPts val="2257"/>
              </a:lnSpc>
              <a:buFont typeface="Arial"/>
              <a:buChar char="•"/>
            </a:pPr>
            <a:r>
              <a:rPr lang="en-US" sz="1659" b="1" spc="66" dirty="0">
                <a:solidFill>
                  <a:srgbClr val="FFFFFF"/>
                </a:solidFill>
                <a:latin typeface="Didact Gothic"/>
                <a:ea typeface="Didact Gothic"/>
                <a:cs typeface="Didact Gothic"/>
                <a:sym typeface="Didact Gothic"/>
              </a:rPr>
              <a:t>Unbalanced Dataset: </a:t>
            </a:r>
            <a:r>
              <a:rPr lang="en-US" sz="1659" spc="66" dirty="0">
                <a:solidFill>
                  <a:srgbClr val="FFFFFF"/>
                </a:solidFill>
                <a:latin typeface="Didact Gothic"/>
                <a:ea typeface="Didact Gothic"/>
                <a:cs typeface="Didact Gothic"/>
                <a:sym typeface="Didact Gothic"/>
              </a:rPr>
              <a:t>Use data augmentation to handle class imbalance.</a:t>
            </a:r>
          </a:p>
          <a:p>
            <a:pPr algn="l">
              <a:lnSpc>
                <a:spcPts val="2257"/>
              </a:lnSpc>
            </a:pPr>
            <a:endParaRPr lang="en-US" sz="1659" spc="66" dirty="0">
              <a:solidFill>
                <a:srgbClr val="FFFFFF"/>
              </a:solidFill>
              <a:latin typeface="Didact Gothic"/>
              <a:ea typeface="Didact Gothic"/>
              <a:cs typeface="Didact Gothic"/>
              <a:sym typeface="Didact Gothic"/>
            </a:endParaRPr>
          </a:p>
          <a:p>
            <a:pPr marL="358393" lvl="1" indent="-179197" algn="l">
              <a:lnSpc>
                <a:spcPts val="2257"/>
              </a:lnSpc>
              <a:buFont typeface="Arial"/>
              <a:buChar char="•"/>
            </a:pPr>
            <a:r>
              <a:rPr lang="en-US" sz="1659" b="1" spc="66" dirty="0">
                <a:solidFill>
                  <a:srgbClr val="FFFFFF"/>
                </a:solidFill>
                <a:latin typeface="Didact Gothic"/>
                <a:ea typeface="Didact Gothic"/>
                <a:cs typeface="Didact Gothic"/>
                <a:sym typeface="Didact Gothic"/>
              </a:rPr>
              <a:t>Memory Issues: </a:t>
            </a:r>
            <a:r>
              <a:rPr lang="en-US" sz="1659" spc="66" dirty="0">
                <a:solidFill>
                  <a:srgbClr val="FFFFFF"/>
                </a:solidFill>
                <a:latin typeface="Didact Gothic"/>
                <a:ea typeface="Didact Gothic"/>
                <a:cs typeface="Didact Gothic"/>
                <a:sym typeface="Didact Gothic"/>
              </a:rPr>
              <a:t>Implement batching and caching to manage large datasets.</a:t>
            </a:r>
          </a:p>
          <a:p>
            <a:pPr algn="l">
              <a:lnSpc>
                <a:spcPts val="2257"/>
              </a:lnSpc>
            </a:pPr>
            <a:endParaRPr lang="en-US" sz="1659" spc="66" dirty="0">
              <a:solidFill>
                <a:srgbClr val="FFFFFF"/>
              </a:solidFill>
              <a:latin typeface="Didact Gothic"/>
              <a:ea typeface="Didact Gothic"/>
              <a:cs typeface="Didact Gothic"/>
              <a:sym typeface="Didact Gothic"/>
            </a:endParaRPr>
          </a:p>
          <a:p>
            <a:pPr marL="358393" lvl="1" indent="-179197" algn="l">
              <a:lnSpc>
                <a:spcPts val="2257"/>
              </a:lnSpc>
              <a:buFont typeface="Arial"/>
              <a:buChar char="•"/>
            </a:pPr>
            <a:r>
              <a:rPr lang="en-US" sz="1659" b="1" spc="66" dirty="0">
                <a:solidFill>
                  <a:srgbClr val="FFFFFF"/>
                </a:solidFill>
                <a:latin typeface="Didact Gothic"/>
                <a:ea typeface="Didact Gothic"/>
                <a:cs typeface="Didact Gothic"/>
                <a:sym typeface="Didact Gothic"/>
              </a:rPr>
              <a:t>Advanced Models: </a:t>
            </a:r>
            <a:r>
              <a:rPr lang="en-US" sz="1659" spc="66" dirty="0">
                <a:solidFill>
                  <a:srgbClr val="FFFFFF"/>
                </a:solidFill>
                <a:latin typeface="Didact Gothic"/>
                <a:ea typeface="Didact Gothic"/>
                <a:cs typeface="Didact Gothic"/>
                <a:sym typeface="Didact Gothic"/>
              </a:rPr>
              <a:t>Experiment with Transformer-based models for improved context.</a:t>
            </a:r>
          </a:p>
          <a:p>
            <a:pPr algn="l">
              <a:lnSpc>
                <a:spcPts val="4331"/>
              </a:lnSpc>
            </a:pPr>
            <a:endParaRPr lang="en-US" sz="1659" spc="66" dirty="0">
              <a:solidFill>
                <a:srgbClr val="FFFFFF"/>
              </a:solidFill>
              <a:latin typeface="Didact Gothic"/>
              <a:ea typeface="Didact Gothic"/>
              <a:cs typeface="Didact Gothic"/>
              <a:sym typeface="Didact Gothic"/>
            </a:endParaRPr>
          </a:p>
          <a:p>
            <a:pPr algn="l">
              <a:lnSpc>
                <a:spcPts val="4331"/>
              </a:lnSpc>
            </a:pPr>
            <a:endParaRPr lang="en-US" sz="1659" spc="66" dirty="0">
              <a:solidFill>
                <a:srgbClr val="FFFFFF"/>
              </a:solidFill>
              <a:latin typeface="Didact Gothic"/>
              <a:ea typeface="Didact Gothic"/>
              <a:cs typeface="Didact Gothic"/>
              <a:sym typeface="Didact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83102" y="712137"/>
            <a:ext cx="6244199" cy="3835498"/>
          </a:xfrm>
          <a:custGeom>
            <a:avLst/>
            <a:gdLst/>
            <a:ahLst/>
            <a:cxnLst/>
            <a:rect l="l" t="t" r="r" b="b"/>
            <a:pathLst>
              <a:path w="6244199" h="3835498">
                <a:moveTo>
                  <a:pt x="0" y="0"/>
                </a:moveTo>
                <a:lnTo>
                  <a:pt x="6244200" y="0"/>
                </a:lnTo>
                <a:lnTo>
                  <a:pt x="6244200" y="3835498"/>
                </a:lnTo>
                <a:lnTo>
                  <a:pt x="0" y="38354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25196" y="406127"/>
            <a:ext cx="183299" cy="19050"/>
          </a:xfrm>
          <a:custGeom>
            <a:avLst/>
            <a:gdLst/>
            <a:ahLst/>
            <a:cxnLst/>
            <a:rect l="l" t="t" r="r" b="b"/>
            <a:pathLst>
              <a:path w="183299" h="19050">
                <a:moveTo>
                  <a:pt x="0" y="0"/>
                </a:moveTo>
                <a:lnTo>
                  <a:pt x="183299" y="0"/>
                </a:lnTo>
                <a:lnTo>
                  <a:pt x="183299" y="19050"/>
                </a:lnTo>
                <a:lnTo>
                  <a:pt x="0" y="19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68827" y="2167471"/>
            <a:ext cx="3220879" cy="821055"/>
          </a:xfrm>
          <a:prstGeom prst="rect">
            <a:avLst/>
          </a:prstGeom>
        </p:spPr>
        <p:txBody>
          <a:bodyPr lIns="0" tIns="0" rIns="0" bIns="0" rtlCol="0" anchor="t">
            <a:spAutoFit/>
          </a:bodyPr>
          <a:lstStyle/>
          <a:p>
            <a:pPr algn="l">
              <a:lnSpc>
                <a:spcPts val="6719"/>
              </a:lnSpc>
            </a:pPr>
            <a:r>
              <a:rPr lang="en-US" sz="4800" spc="-120">
                <a:solidFill>
                  <a:srgbClr val="E8E8E8"/>
                </a:solidFill>
                <a:latin typeface="Cardo"/>
                <a:ea typeface="Cardo"/>
                <a:cs typeface="Cardo"/>
                <a:sym typeface="Cardo"/>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369103" y="711546"/>
            <a:ext cx="3858825" cy="1487148"/>
          </a:xfrm>
          <a:custGeom>
            <a:avLst/>
            <a:gdLst/>
            <a:ahLst/>
            <a:cxnLst/>
            <a:rect l="l" t="t" r="r" b="b"/>
            <a:pathLst>
              <a:path w="3858825" h="1487148">
                <a:moveTo>
                  <a:pt x="0" y="0"/>
                </a:moveTo>
                <a:lnTo>
                  <a:pt x="3858825" y="0"/>
                </a:lnTo>
                <a:lnTo>
                  <a:pt x="3858825" y="1487148"/>
                </a:lnTo>
                <a:lnTo>
                  <a:pt x="0" y="1487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508497" y="-63379"/>
            <a:ext cx="4698997" cy="5270373"/>
          </a:xfrm>
          <a:custGeom>
            <a:avLst/>
            <a:gdLst/>
            <a:ahLst/>
            <a:cxnLst/>
            <a:rect l="l" t="t" r="r" b="b"/>
            <a:pathLst>
              <a:path w="4698997" h="5270373">
                <a:moveTo>
                  <a:pt x="0" y="0"/>
                </a:moveTo>
                <a:lnTo>
                  <a:pt x="4698997" y="0"/>
                </a:lnTo>
                <a:lnTo>
                  <a:pt x="4698997" y="5270373"/>
                </a:lnTo>
                <a:lnTo>
                  <a:pt x="0" y="52703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369103" y="2728351"/>
            <a:ext cx="3858825" cy="1882492"/>
          </a:xfrm>
          <a:custGeom>
            <a:avLst/>
            <a:gdLst/>
            <a:ahLst/>
            <a:cxnLst/>
            <a:rect l="l" t="t" r="r" b="b"/>
            <a:pathLst>
              <a:path w="3858825" h="1882492">
                <a:moveTo>
                  <a:pt x="0" y="0"/>
                </a:moveTo>
                <a:lnTo>
                  <a:pt x="3858825" y="0"/>
                </a:lnTo>
                <a:lnTo>
                  <a:pt x="3858825" y="1882492"/>
                </a:lnTo>
                <a:lnTo>
                  <a:pt x="0" y="1882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369103" y="711546"/>
            <a:ext cx="3858825" cy="1487148"/>
          </a:xfrm>
          <a:custGeom>
            <a:avLst/>
            <a:gdLst/>
            <a:ahLst/>
            <a:cxnLst/>
            <a:rect l="l" t="t" r="r" b="b"/>
            <a:pathLst>
              <a:path w="3858825" h="1487148">
                <a:moveTo>
                  <a:pt x="0" y="0"/>
                </a:moveTo>
                <a:lnTo>
                  <a:pt x="3858825" y="0"/>
                </a:lnTo>
                <a:lnTo>
                  <a:pt x="3858825" y="1487148"/>
                </a:lnTo>
                <a:lnTo>
                  <a:pt x="0" y="1487148"/>
                </a:lnTo>
                <a:lnTo>
                  <a:pt x="0" y="0"/>
                </a:lnTo>
                <a:close/>
              </a:path>
            </a:pathLst>
          </a:custGeom>
          <a:blipFill>
            <a:blip r:embed="rId8"/>
            <a:stretch>
              <a:fillRect/>
            </a:stretch>
          </a:blipFill>
        </p:spPr>
        <p:txBody>
          <a:bodyPr/>
          <a:lstStyle/>
          <a:p>
            <a:endParaRPr lang="en-US"/>
          </a:p>
        </p:txBody>
      </p:sp>
      <p:sp>
        <p:nvSpPr>
          <p:cNvPr id="6" name="Freeform 6"/>
          <p:cNvSpPr/>
          <p:nvPr/>
        </p:nvSpPr>
        <p:spPr>
          <a:xfrm>
            <a:off x="369103" y="2728351"/>
            <a:ext cx="3858825" cy="1882492"/>
          </a:xfrm>
          <a:custGeom>
            <a:avLst/>
            <a:gdLst/>
            <a:ahLst/>
            <a:cxnLst/>
            <a:rect l="l" t="t" r="r" b="b"/>
            <a:pathLst>
              <a:path w="3858825" h="1882492">
                <a:moveTo>
                  <a:pt x="0" y="0"/>
                </a:moveTo>
                <a:lnTo>
                  <a:pt x="3858825" y="0"/>
                </a:lnTo>
                <a:lnTo>
                  <a:pt x="3858825" y="1882492"/>
                </a:lnTo>
                <a:lnTo>
                  <a:pt x="0" y="1882492"/>
                </a:lnTo>
                <a:lnTo>
                  <a:pt x="0" y="0"/>
                </a:lnTo>
                <a:close/>
              </a:path>
            </a:pathLst>
          </a:custGeom>
          <a:blipFill>
            <a:blip r:embed="rId9"/>
            <a:stretch>
              <a:fillRect/>
            </a:stretch>
          </a:blipFill>
        </p:spPr>
        <p:txBody>
          <a:bodyPr/>
          <a:lstStyle/>
          <a:p>
            <a:endParaRPr lang="en-US"/>
          </a:p>
        </p:txBody>
      </p:sp>
      <p:sp>
        <p:nvSpPr>
          <p:cNvPr id="7" name="Freeform 7"/>
          <p:cNvSpPr/>
          <p:nvPr/>
        </p:nvSpPr>
        <p:spPr>
          <a:xfrm>
            <a:off x="4842329" y="2048268"/>
            <a:ext cx="3886185" cy="1360165"/>
          </a:xfrm>
          <a:custGeom>
            <a:avLst/>
            <a:gdLst/>
            <a:ahLst/>
            <a:cxnLst/>
            <a:rect l="l" t="t" r="r" b="b"/>
            <a:pathLst>
              <a:path w="3886185" h="1360165">
                <a:moveTo>
                  <a:pt x="0" y="0"/>
                </a:moveTo>
                <a:lnTo>
                  <a:pt x="3886185" y="0"/>
                </a:lnTo>
                <a:lnTo>
                  <a:pt x="3886185" y="1360165"/>
                </a:lnTo>
                <a:lnTo>
                  <a:pt x="0" y="1360165"/>
                </a:lnTo>
                <a:lnTo>
                  <a:pt x="0" y="0"/>
                </a:lnTo>
                <a:close/>
              </a:path>
            </a:pathLst>
          </a:custGeom>
          <a:blipFill>
            <a:blip r:embed="rId10"/>
            <a:stretch>
              <a:fillRect/>
            </a:stretch>
          </a:blipFill>
        </p:spPr>
        <p:txBody>
          <a:bodyPr/>
          <a:lstStyle/>
          <a:p>
            <a:endParaRPr lang="en-US"/>
          </a:p>
        </p:txBody>
      </p:sp>
      <p:sp>
        <p:nvSpPr>
          <p:cNvPr id="8" name="TextBox 8"/>
          <p:cNvSpPr txBox="1"/>
          <p:nvPr/>
        </p:nvSpPr>
        <p:spPr>
          <a:xfrm>
            <a:off x="4842329" y="1324556"/>
            <a:ext cx="4156062" cy="856297"/>
          </a:xfrm>
          <a:prstGeom prst="rect">
            <a:avLst/>
          </a:prstGeom>
        </p:spPr>
        <p:txBody>
          <a:bodyPr lIns="0" tIns="0" rIns="0" bIns="0" rtlCol="0" anchor="t">
            <a:spAutoFit/>
          </a:bodyPr>
          <a:lstStyle/>
          <a:p>
            <a:pPr algn="l">
              <a:lnSpc>
                <a:spcPts val="4200"/>
              </a:lnSpc>
            </a:pPr>
            <a:r>
              <a:rPr lang="en-US" sz="3000" spc="-60">
                <a:solidFill>
                  <a:srgbClr val="3D3D3D"/>
                </a:solidFill>
                <a:latin typeface="Cardo"/>
                <a:ea typeface="Cardo"/>
                <a:cs typeface="Cardo"/>
                <a:sym typeface="Cardo"/>
              </a:rPr>
              <a:t>Overview</a:t>
            </a:r>
          </a:p>
          <a:p>
            <a:pPr algn="l">
              <a:lnSpc>
                <a:spcPts val="2475"/>
              </a:lnSpc>
            </a:pPr>
            <a:endParaRPr lang="en-US" sz="3000" spc="-60">
              <a:solidFill>
                <a:srgbClr val="3D3D3D"/>
              </a:solidFill>
              <a:latin typeface="Cardo"/>
              <a:ea typeface="Cardo"/>
              <a:cs typeface="Cardo"/>
              <a:sym typeface="Card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397421" y="540991"/>
            <a:ext cx="6225378" cy="956310"/>
          </a:xfrm>
          <a:prstGeom prst="rect">
            <a:avLst/>
          </a:prstGeom>
        </p:spPr>
        <p:txBody>
          <a:bodyPr lIns="0" tIns="0" rIns="0" bIns="0" rtlCol="0" anchor="t">
            <a:spAutoFit/>
          </a:bodyPr>
          <a:lstStyle/>
          <a:p>
            <a:pPr algn="l">
              <a:lnSpc>
                <a:spcPts val="4200"/>
              </a:lnSpc>
            </a:pPr>
            <a:r>
              <a:rPr lang="en-US" sz="3000" spc="-75">
                <a:solidFill>
                  <a:srgbClr val="3D3D3D"/>
                </a:solidFill>
                <a:latin typeface="Cardo"/>
                <a:ea typeface="Cardo"/>
                <a:cs typeface="Cardo"/>
                <a:sym typeface="Cardo"/>
              </a:rPr>
              <a:t>Introduction</a:t>
            </a:r>
          </a:p>
          <a:p>
            <a:pPr algn="l">
              <a:lnSpc>
                <a:spcPts val="4050"/>
              </a:lnSpc>
            </a:pPr>
            <a:r>
              <a:rPr lang="en-US" sz="1800" spc="72">
                <a:solidFill>
                  <a:srgbClr val="3D3D3D"/>
                </a:solidFill>
                <a:latin typeface="Didact Gothic"/>
                <a:ea typeface="Didact Gothic"/>
                <a:cs typeface="Didact Gothic"/>
                <a:sym typeface="Didact Gothic"/>
              </a:rPr>
              <a:t>In this project we aim at:</a:t>
            </a:r>
          </a:p>
        </p:txBody>
      </p:sp>
      <p:sp>
        <p:nvSpPr>
          <p:cNvPr id="4" name="TextBox 4"/>
          <p:cNvSpPr txBox="1"/>
          <p:nvPr/>
        </p:nvSpPr>
        <p:spPr>
          <a:xfrm>
            <a:off x="854621" y="1708671"/>
            <a:ext cx="8042100" cy="3316224"/>
          </a:xfrm>
          <a:prstGeom prst="rect">
            <a:avLst/>
          </a:prstGeom>
        </p:spPr>
        <p:txBody>
          <a:bodyPr lIns="0" tIns="0" rIns="0" bIns="0" rtlCol="0" anchor="t">
            <a:spAutoFit/>
          </a:bodyPr>
          <a:lstStyle/>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Remove toxic and hateful content to protect users.</a:t>
            </a:r>
          </a:p>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Online bullying is a growing issue affecting many.</a:t>
            </a:r>
          </a:p>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Abuse and harassment discourage free expression online.</a:t>
            </a:r>
          </a:p>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Toxic comments spread negativity and harm mental health</a:t>
            </a:r>
          </a:p>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Online bullying has become a serious issue in recent years.</a:t>
            </a:r>
          </a:p>
          <a:p>
            <a:pPr marL="388620" lvl="1" indent="-194310" algn="l">
              <a:lnSpc>
                <a:spcPts val="3348"/>
              </a:lnSpc>
              <a:buFont typeface="Arial"/>
              <a:buChar char="•"/>
            </a:pPr>
            <a:r>
              <a:rPr lang="en-US" sz="1800" spc="72">
                <a:solidFill>
                  <a:srgbClr val="3D3D3D"/>
                </a:solidFill>
                <a:latin typeface="Didact Gothic"/>
                <a:ea typeface="Didact Gothic"/>
                <a:cs typeface="Didact Gothic"/>
                <a:sym typeface="Didact Gothic"/>
              </a:rPr>
              <a:t>Eliminating hate speech allows everyone to share their opinions freely online.</a:t>
            </a:r>
          </a:p>
          <a:p>
            <a:pPr algn="l">
              <a:lnSpc>
                <a:spcPts val="3348"/>
              </a:lnSpc>
            </a:pPr>
            <a:endParaRPr lang="en-US" sz="1800" spc="72">
              <a:solidFill>
                <a:srgbClr val="3D3D3D"/>
              </a:solidFill>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99512" y="1451210"/>
            <a:ext cx="1836896" cy="664797"/>
          </a:xfrm>
          <a:custGeom>
            <a:avLst/>
            <a:gdLst/>
            <a:ahLst/>
            <a:cxnLst/>
            <a:rect l="l" t="t" r="r" b="b"/>
            <a:pathLst>
              <a:path w="1836896" h="664797">
                <a:moveTo>
                  <a:pt x="0" y="0"/>
                </a:moveTo>
                <a:lnTo>
                  <a:pt x="1836897" y="0"/>
                </a:lnTo>
                <a:lnTo>
                  <a:pt x="1836897" y="664797"/>
                </a:lnTo>
                <a:lnTo>
                  <a:pt x="0" y="664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2357209" y="4383453"/>
            <a:ext cx="1836896" cy="664797"/>
          </a:xfrm>
          <a:custGeom>
            <a:avLst/>
            <a:gdLst/>
            <a:ahLst/>
            <a:cxnLst/>
            <a:rect l="l" t="t" r="r" b="b"/>
            <a:pathLst>
              <a:path w="1836896" h="664797">
                <a:moveTo>
                  <a:pt x="0" y="0"/>
                </a:moveTo>
                <a:lnTo>
                  <a:pt x="1836896" y="0"/>
                </a:lnTo>
                <a:lnTo>
                  <a:pt x="1836896" y="664797"/>
                </a:lnTo>
                <a:lnTo>
                  <a:pt x="0" y="664797"/>
                </a:lnTo>
                <a:lnTo>
                  <a:pt x="0" y="0"/>
                </a:lnTo>
                <a:close/>
              </a:path>
            </a:pathLst>
          </a:custGeom>
          <a:blipFill>
            <a:blip r:embed="rId4">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3740591" y="1451210"/>
            <a:ext cx="1836896" cy="664797"/>
          </a:xfrm>
          <a:custGeom>
            <a:avLst/>
            <a:gdLst/>
            <a:ahLst/>
            <a:cxnLst/>
            <a:rect l="l" t="t" r="r" b="b"/>
            <a:pathLst>
              <a:path w="1836896" h="664797">
                <a:moveTo>
                  <a:pt x="0" y="0"/>
                </a:moveTo>
                <a:lnTo>
                  <a:pt x="1836897" y="0"/>
                </a:lnTo>
                <a:lnTo>
                  <a:pt x="1836897" y="664797"/>
                </a:lnTo>
                <a:lnTo>
                  <a:pt x="0" y="664797"/>
                </a:lnTo>
                <a:lnTo>
                  <a:pt x="0" y="0"/>
                </a:lnTo>
                <a:close/>
              </a:path>
            </a:pathLst>
          </a:custGeom>
          <a:blipFill>
            <a:blip r:embed="rId4">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5123974" y="4307253"/>
            <a:ext cx="1933499" cy="664797"/>
          </a:xfrm>
          <a:custGeom>
            <a:avLst/>
            <a:gdLst/>
            <a:ahLst/>
            <a:cxnLst/>
            <a:rect l="l" t="t" r="r" b="b"/>
            <a:pathLst>
              <a:path w="1933499" h="664797">
                <a:moveTo>
                  <a:pt x="0" y="0"/>
                </a:moveTo>
                <a:lnTo>
                  <a:pt x="1933499" y="0"/>
                </a:lnTo>
                <a:lnTo>
                  <a:pt x="1933499" y="664797"/>
                </a:lnTo>
                <a:lnTo>
                  <a:pt x="0" y="6647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407591" y="1451210"/>
            <a:ext cx="1836896" cy="664797"/>
          </a:xfrm>
          <a:custGeom>
            <a:avLst/>
            <a:gdLst/>
            <a:ahLst/>
            <a:cxnLst/>
            <a:rect l="l" t="t" r="r" b="b"/>
            <a:pathLst>
              <a:path w="1836896" h="664797">
                <a:moveTo>
                  <a:pt x="0" y="0"/>
                </a:moveTo>
                <a:lnTo>
                  <a:pt x="1836897" y="0"/>
                </a:lnTo>
                <a:lnTo>
                  <a:pt x="1836897" y="664797"/>
                </a:lnTo>
                <a:lnTo>
                  <a:pt x="0" y="664797"/>
                </a:lnTo>
                <a:lnTo>
                  <a:pt x="0" y="0"/>
                </a:lnTo>
                <a:close/>
              </a:path>
            </a:pathLst>
          </a:custGeom>
          <a:blipFill>
            <a:blip r:embed="rId4">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8" name="Freeform 8"/>
          <p:cNvSpPr/>
          <p:nvPr/>
        </p:nvSpPr>
        <p:spPr>
          <a:xfrm>
            <a:off x="450342" y="2629006"/>
            <a:ext cx="4435382" cy="1325070"/>
          </a:xfrm>
          <a:custGeom>
            <a:avLst/>
            <a:gdLst/>
            <a:ahLst/>
            <a:cxnLst/>
            <a:rect l="l" t="t" r="r" b="b"/>
            <a:pathLst>
              <a:path w="4435382" h="1325070">
                <a:moveTo>
                  <a:pt x="0" y="0"/>
                </a:moveTo>
                <a:lnTo>
                  <a:pt x="4435382" y="0"/>
                </a:lnTo>
                <a:lnTo>
                  <a:pt x="4435382" y="1325071"/>
                </a:lnTo>
                <a:lnTo>
                  <a:pt x="0" y="1325071"/>
                </a:lnTo>
                <a:lnTo>
                  <a:pt x="0" y="0"/>
                </a:lnTo>
                <a:close/>
              </a:path>
            </a:pathLst>
          </a:custGeom>
          <a:blipFill>
            <a:blip r:embed="rId11"/>
            <a:stretch>
              <a:fillRect/>
            </a:stretch>
          </a:blipFill>
        </p:spPr>
        <p:txBody>
          <a:bodyPr/>
          <a:lstStyle/>
          <a:p>
            <a:endParaRPr lang="en-US"/>
          </a:p>
        </p:txBody>
      </p:sp>
      <p:sp>
        <p:nvSpPr>
          <p:cNvPr id="9" name="Freeform 9"/>
          <p:cNvSpPr/>
          <p:nvPr/>
        </p:nvSpPr>
        <p:spPr>
          <a:xfrm>
            <a:off x="5009787" y="2894938"/>
            <a:ext cx="3917071" cy="793207"/>
          </a:xfrm>
          <a:custGeom>
            <a:avLst/>
            <a:gdLst/>
            <a:ahLst/>
            <a:cxnLst/>
            <a:rect l="l" t="t" r="r" b="b"/>
            <a:pathLst>
              <a:path w="3917071" h="793207">
                <a:moveTo>
                  <a:pt x="0" y="0"/>
                </a:moveTo>
                <a:lnTo>
                  <a:pt x="3917072" y="0"/>
                </a:lnTo>
                <a:lnTo>
                  <a:pt x="3917072" y="793207"/>
                </a:lnTo>
                <a:lnTo>
                  <a:pt x="0" y="793207"/>
                </a:lnTo>
                <a:lnTo>
                  <a:pt x="0" y="0"/>
                </a:lnTo>
                <a:close/>
              </a:path>
            </a:pathLst>
          </a:custGeom>
          <a:blipFill>
            <a:blip r:embed="rId12"/>
            <a:stretch>
              <a:fillRect/>
            </a:stretch>
          </a:blipFill>
        </p:spPr>
        <p:txBody>
          <a:bodyPr/>
          <a:lstStyle/>
          <a:p>
            <a:endParaRPr lang="en-US"/>
          </a:p>
        </p:txBody>
      </p:sp>
      <p:sp>
        <p:nvSpPr>
          <p:cNvPr id="10" name="TextBox 10"/>
          <p:cNvSpPr txBox="1"/>
          <p:nvPr/>
        </p:nvSpPr>
        <p:spPr>
          <a:xfrm>
            <a:off x="397421" y="540991"/>
            <a:ext cx="8529437" cy="1418273"/>
          </a:xfrm>
          <a:prstGeom prst="rect">
            <a:avLst/>
          </a:prstGeom>
        </p:spPr>
        <p:txBody>
          <a:bodyPr lIns="0" tIns="0" rIns="0" bIns="0" rtlCol="0" anchor="t">
            <a:spAutoFit/>
          </a:bodyPr>
          <a:lstStyle/>
          <a:p>
            <a:pPr algn="just">
              <a:lnSpc>
                <a:spcPts val="4200"/>
              </a:lnSpc>
            </a:pPr>
            <a:r>
              <a:rPr lang="en-US" sz="3000" spc="-75">
                <a:solidFill>
                  <a:srgbClr val="3D3D3D"/>
                </a:solidFill>
                <a:latin typeface="Cardo"/>
                <a:ea typeface="Cardo"/>
                <a:cs typeface="Cardo"/>
                <a:sym typeface="Cardo"/>
              </a:rPr>
              <a:t>Problem Description</a:t>
            </a:r>
          </a:p>
          <a:p>
            <a:pPr algn="just">
              <a:lnSpc>
                <a:spcPts val="1962"/>
              </a:lnSpc>
            </a:pPr>
            <a:endParaRPr lang="en-US" sz="3000" spc="-75">
              <a:solidFill>
                <a:srgbClr val="3D3D3D"/>
              </a:solidFill>
              <a:latin typeface="Cardo"/>
              <a:ea typeface="Cardo"/>
              <a:cs typeface="Cardo"/>
              <a:sym typeface="Cardo"/>
            </a:endParaRPr>
          </a:p>
          <a:p>
            <a:pPr algn="just">
              <a:lnSpc>
                <a:spcPts val="2475"/>
              </a:lnSpc>
            </a:pPr>
            <a:r>
              <a:rPr lang="en-US" sz="1800" spc="72">
                <a:solidFill>
                  <a:srgbClr val="3D3D3D"/>
                </a:solidFill>
                <a:latin typeface="Didact Gothic"/>
                <a:ea typeface="Didact Gothic"/>
                <a:cs typeface="Didact Gothic"/>
                <a:sym typeface="Didact Gothic"/>
              </a:rPr>
              <a:t>The goal is to classify any text as clean, obscene, threatening, insulting, toxic, severely toxic, or identity hate.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604252"/>
          </a:xfrm>
          <a:custGeom>
            <a:avLst/>
            <a:gdLst/>
            <a:ahLst/>
            <a:cxnLst/>
            <a:rect l="l" t="t" r="r" b="b"/>
            <a:pathLst>
              <a:path w="8647595" h="4604252">
                <a:moveTo>
                  <a:pt x="0" y="0"/>
                </a:moveTo>
                <a:lnTo>
                  <a:pt x="8647596" y="0"/>
                </a:lnTo>
                <a:lnTo>
                  <a:pt x="8647596" y="4604251"/>
                </a:lnTo>
                <a:lnTo>
                  <a:pt x="0" y="46042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359121" y="2571750"/>
            <a:ext cx="5864002" cy="2192355"/>
          </a:xfrm>
          <a:custGeom>
            <a:avLst/>
            <a:gdLst/>
            <a:ahLst/>
            <a:cxnLst/>
            <a:rect l="l" t="t" r="r" b="b"/>
            <a:pathLst>
              <a:path w="5864002" h="2192355">
                <a:moveTo>
                  <a:pt x="0" y="0"/>
                </a:moveTo>
                <a:lnTo>
                  <a:pt x="5864002" y="0"/>
                </a:lnTo>
                <a:lnTo>
                  <a:pt x="5864002" y="2192355"/>
                </a:lnTo>
                <a:lnTo>
                  <a:pt x="0" y="2192355"/>
                </a:lnTo>
                <a:lnTo>
                  <a:pt x="0" y="0"/>
                </a:lnTo>
                <a:close/>
              </a:path>
            </a:pathLst>
          </a:custGeom>
          <a:blipFill>
            <a:blip r:embed="rId4"/>
            <a:stretch>
              <a:fillRect/>
            </a:stretch>
          </a:blipFill>
        </p:spPr>
        <p:txBody>
          <a:bodyPr/>
          <a:lstStyle/>
          <a:p>
            <a:endParaRPr lang="en-US"/>
          </a:p>
        </p:txBody>
      </p:sp>
      <p:sp>
        <p:nvSpPr>
          <p:cNvPr id="4" name="Freeform 4"/>
          <p:cNvSpPr/>
          <p:nvPr/>
        </p:nvSpPr>
        <p:spPr>
          <a:xfrm>
            <a:off x="1359121" y="3925581"/>
            <a:ext cx="6065299" cy="307180"/>
          </a:xfrm>
          <a:custGeom>
            <a:avLst/>
            <a:gdLst/>
            <a:ahLst/>
            <a:cxnLst/>
            <a:rect l="l" t="t" r="r" b="b"/>
            <a:pathLst>
              <a:path w="6065299" h="307180">
                <a:moveTo>
                  <a:pt x="0" y="0"/>
                </a:moveTo>
                <a:lnTo>
                  <a:pt x="6065299" y="0"/>
                </a:lnTo>
                <a:lnTo>
                  <a:pt x="6065299" y="307180"/>
                </a:lnTo>
                <a:lnTo>
                  <a:pt x="0" y="3071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397421" y="550516"/>
            <a:ext cx="1442171" cy="505778"/>
          </a:xfrm>
          <a:prstGeom prst="rect">
            <a:avLst/>
          </a:prstGeom>
        </p:spPr>
        <p:txBody>
          <a:bodyPr lIns="0" tIns="0" rIns="0" bIns="0" rtlCol="0" anchor="t">
            <a:spAutoFit/>
          </a:bodyPr>
          <a:lstStyle/>
          <a:p>
            <a:pPr algn="l">
              <a:lnSpc>
                <a:spcPts val="4147"/>
              </a:lnSpc>
            </a:pPr>
            <a:r>
              <a:rPr lang="en-US" sz="2962" spc="-74">
                <a:solidFill>
                  <a:srgbClr val="FFFFFF"/>
                </a:solidFill>
                <a:latin typeface="Cardo"/>
                <a:ea typeface="Cardo"/>
                <a:cs typeface="Cardo"/>
                <a:sym typeface="Cardo"/>
              </a:rPr>
              <a:t>Dataset</a:t>
            </a:r>
          </a:p>
        </p:txBody>
      </p:sp>
      <p:sp>
        <p:nvSpPr>
          <p:cNvPr id="6" name="TextBox 6"/>
          <p:cNvSpPr txBox="1"/>
          <p:nvPr/>
        </p:nvSpPr>
        <p:spPr>
          <a:xfrm>
            <a:off x="514350" y="1216614"/>
            <a:ext cx="8193332" cy="1166241"/>
          </a:xfrm>
          <a:prstGeom prst="rect">
            <a:avLst/>
          </a:prstGeom>
        </p:spPr>
        <p:txBody>
          <a:bodyPr lIns="0" tIns="0" rIns="0" bIns="0" rtlCol="0" anchor="t">
            <a:spAutoFit/>
          </a:bodyPr>
          <a:lstStyle/>
          <a:p>
            <a:pPr marL="369189" lvl="1" indent="-184594" algn="l">
              <a:lnSpc>
                <a:spcPts val="2394"/>
              </a:lnSpc>
              <a:buFont typeface="Arial"/>
              <a:buChar char="•"/>
            </a:pPr>
            <a:r>
              <a:rPr lang="en-US" sz="1710" spc="68">
                <a:solidFill>
                  <a:srgbClr val="E8E8E8"/>
                </a:solidFill>
                <a:latin typeface="Didact Gothic"/>
                <a:ea typeface="Didact Gothic"/>
                <a:cs typeface="Didact Gothic"/>
                <a:sym typeface="Didact Gothic"/>
              </a:rPr>
              <a:t>Data from Conversation AI (Jigsaw and Google) to study negative behaviors.</a:t>
            </a:r>
          </a:p>
          <a:p>
            <a:pPr marL="369189" lvl="1" indent="-184594" algn="l">
              <a:lnSpc>
                <a:spcPts val="2394"/>
              </a:lnSpc>
              <a:buFont typeface="Arial"/>
              <a:buChar char="•"/>
            </a:pPr>
            <a:r>
              <a:rPr lang="en-US" sz="1710" spc="68">
                <a:solidFill>
                  <a:srgbClr val="E8E8E8"/>
                </a:solidFill>
                <a:latin typeface="Didact Gothic"/>
                <a:ea typeface="Didact Gothic"/>
                <a:cs typeface="Didact Gothic"/>
                <a:sym typeface="Didact Gothic"/>
              </a:rPr>
              <a:t>The dataset has Wikipedia comments labeled for six types of toxicity</a:t>
            </a:r>
          </a:p>
          <a:p>
            <a:pPr marL="369189" lvl="1" indent="-184594" algn="l">
              <a:lnSpc>
                <a:spcPts val="2394"/>
              </a:lnSpc>
              <a:buFont typeface="Arial"/>
              <a:buChar char="•"/>
            </a:pPr>
            <a:r>
              <a:rPr lang="en-US" sz="1710" spc="68">
                <a:solidFill>
                  <a:srgbClr val="E8E8E8"/>
                </a:solidFill>
                <a:latin typeface="Didact Gothic"/>
                <a:ea typeface="Didact Gothic"/>
                <a:cs typeface="Didact Gothic"/>
                <a:sym typeface="Didact Gothic"/>
              </a:rPr>
              <a:t>It includes 143,346 non-toxic and 16,225 toxic comments</a:t>
            </a:r>
          </a:p>
          <a:p>
            <a:pPr marL="369189" lvl="1" indent="-184594" algn="l">
              <a:lnSpc>
                <a:spcPts val="2394"/>
              </a:lnSpc>
              <a:buFont typeface="Arial"/>
              <a:buChar char="•"/>
            </a:pPr>
            <a:r>
              <a:rPr lang="en-US" sz="1710" spc="68">
                <a:solidFill>
                  <a:srgbClr val="E8E8E8"/>
                </a:solidFill>
                <a:latin typeface="Didact Gothic"/>
                <a:ea typeface="Didact Gothic"/>
                <a:cs typeface="Didact Gothic"/>
                <a:sym typeface="Didact Gothic"/>
              </a:rPr>
              <a:t>Labels were manually assigned by human raters on Kaggle.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871747"/>
          </a:xfrm>
          <a:custGeom>
            <a:avLst/>
            <a:gdLst/>
            <a:ahLst/>
            <a:cxnLst/>
            <a:rect l="l" t="t" r="r" b="b"/>
            <a:pathLst>
              <a:path w="8647595" h="871747">
                <a:moveTo>
                  <a:pt x="0" y="0"/>
                </a:moveTo>
                <a:lnTo>
                  <a:pt x="8647596" y="0"/>
                </a:lnTo>
                <a:lnTo>
                  <a:pt x="8647596" y="871747"/>
                </a:lnTo>
                <a:lnTo>
                  <a:pt x="0" y="8717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85561" y="1375410"/>
            <a:ext cx="7386552" cy="3714883"/>
          </a:xfrm>
          <a:custGeom>
            <a:avLst/>
            <a:gdLst/>
            <a:ahLst/>
            <a:cxnLst/>
            <a:rect l="l" t="t" r="r" b="b"/>
            <a:pathLst>
              <a:path w="7386552" h="3714883">
                <a:moveTo>
                  <a:pt x="0" y="0"/>
                </a:moveTo>
                <a:lnTo>
                  <a:pt x="7386552" y="0"/>
                </a:lnTo>
                <a:lnTo>
                  <a:pt x="7386552" y="3714883"/>
                </a:lnTo>
                <a:lnTo>
                  <a:pt x="0" y="37148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TextBox 4"/>
          <p:cNvSpPr txBox="1"/>
          <p:nvPr/>
        </p:nvSpPr>
        <p:spPr>
          <a:xfrm>
            <a:off x="397421" y="550516"/>
            <a:ext cx="3450165" cy="505778"/>
          </a:xfrm>
          <a:prstGeom prst="rect">
            <a:avLst/>
          </a:prstGeom>
        </p:spPr>
        <p:txBody>
          <a:bodyPr lIns="0" tIns="0" rIns="0" bIns="0" rtlCol="0" anchor="t">
            <a:spAutoFit/>
          </a:bodyPr>
          <a:lstStyle/>
          <a:p>
            <a:pPr algn="l">
              <a:lnSpc>
                <a:spcPts val="4147"/>
              </a:lnSpc>
            </a:pPr>
            <a:r>
              <a:rPr lang="en-US" sz="2962" spc="-74">
                <a:solidFill>
                  <a:srgbClr val="3D3D3D"/>
                </a:solidFill>
                <a:latin typeface="Cardo"/>
                <a:ea typeface="Cardo"/>
                <a:cs typeface="Cardo"/>
                <a:sym typeface="Cardo"/>
              </a:rPr>
              <a:t>Solution Approach</a:t>
            </a:r>
          </a:p>
        </p:txBody>
      </p:sp>
      <p:sp>
        <p:nvSpPr>
          <p:cNvPr id="5" name="TextBox 5"/>
          <p:cNvSpPr txBox="1"/>
          <p:nvPr/>
        </p:nvSpPr>
        <p:spPr>
          <a:xfrm>
            <a:off x="2172262" y="1506360"/>
            <a:ext cx="669207" cy="232172"/>
          </a:xfrm>
          <a:prstGeom prst="rect">
            <a:avLst/>
          </a:prstGeom>
        </p:spPr>
        <p:txBody>
          <a:bodyPr lIns="0" tIns="0" rIns="0" bIns="0" rtlCol="0" anchor="t">
            <a:spAutoFit/>
          </a:bodyPr>
          <a:lstStyle/>
          <a:p>
            <a:pPr algn="l">
              <a:lnSpc>
                <a:spcPts val="1903"/>
              </a:lnSpc>
            </a:pPr>
            <a:r>
              <a:rPr lang="en-US" sz="1359" spc="108">
                <a:solidFill>
                  <a:srgbClr val="947F57"/>
                </a:solidFill>
                <a:latin typeface="Didact Gothic"/>
                <a:ea typeface="Didact Gothic"/>
                <a:cs typeface="Didact Gothic"/>
                <a:sym typeface="Didact Gothic"/>
              </a:rPr>
              <a:t>Dataset</a:t>
            </a:r>
          </a:p>
        </p:txBody>
      </p:sp>
      <p:sp>
        <p:nvSpPr>
          <p:cNvPr id="6" name="TextBox 6"/>
          <p:cNvSpPr txBox="1"/>
          <p:nvPr/>
        </p:nvSpPr>
        <p:spPr>
          <a:xfrm>
            <a:off x="1715176" y="3659791"/>
            <a:ext cx="1601114" cy="223415"/>
          </a:xfrm>
          <a:prstGeom prst="rect">
            <a:avLst/>
          </a:prstGeom>
        </p:spPr>
        <p:txBody>
          <a:bodyPr lIns="0" tIns="0" rIns="0" bIns="0" rtlCol="0" anchor="t">
            <a:spAutoFit/>
          </a:bodyPr>
          <a:lstStyle/>
          <a:p>
            <a:pPr algn="l">
              <a:lnSpc>
                <a:spcPts val="1860"/>
              </a:lnSpc>
            </a:pPr>
            <a:r>
              <a:rPr lang="en-US" sz="1329" spc="106">
                <a:solidFill>
                  <a:srgbClr val="947F57"/>
                </a:solidFill>
                <a:latin typeface="Didact Gothic"/>
                <a:ea typeface="Didact Gothic"/>
                <a:cs typeface="Didact Gothic"/>
                <a:sym typeface="Didact Gothic"/>
              </a:rPr>
              <a:t>Training the model</a:t>
            </a:r>
          </a:p>
        </p:txBody>
      </p:sp>
      <p:sp>
        <p:nvSpPr>
          <p:cNvPr id="7" name="TextBox 7"/>
          <p:cNvSpPr txBox="1"/>
          <p:nvPr/>
        </p:nvSpPr>
        <p:spPr>
          <a:xfrm>
            <a:off x="1632299" y="2949959"/>
            <a:ext cx="1770355" cy="232172"/>
          </a:xfrm>
          <a:prstGeom prst="rect">
            <a:avLst/>
          </a:prstGeom>
        </p:spPr>
        <p:txBody>
          <a:bodyPr lIns="0" tIns="0" rIns="0" bIns="0" rtlCol="0" anchor="t">
            <a:spAutoFit/>
          </a:bodyPr>
          <a:lstStyle/>
          <a:p>
            <a:pPr algn="l">
              <a:lnSpc>
                <a:spcPts val="1903"/>
              </a:lnSpc>
            </a:pPr>
            <a:r>
              <a:rPr lang="en-US" sz="1359" spc="108">
                <a:solidFill>
                  <a:srgbClr val="947F57"/>
                </a:solidFill>
                <a:latin typeface="Didact Gothic"/>
                <a:ea typeface="Didact Gothic"/>
                <a:cs typeface="Didact Gothic"/>
                <a:sym typeface="Didact Gothic"/>
              </a:rPr>
              <a:t>Data Pre-processing</a:t>
            </a:r>
          </a:p>
        </p:txBody>
      </p:sp>
      <p:sp>
        <p:nvSpPr>
          <p:cNvPr id="8" name="TextBox 8"/>
          <p:cNvSpPr txBox="1"/>
          <p:nvPr/>
        </p:nvSpPr>
        <p:spPr>
          <a:xfrm>
            <a:off x="1589932" y="4369613"/>
            <a:ext cx="1856632" cy="232172"/>
          </a:xfrm>
          <a:prstGeom prst="rect">
            <a:avLst/>
          </a:prstGeom>
        </p:spPr>
        <p:txBody>
          <a:bodyPr lIns="0" tIns="0" rIns="0" bIns="0" rtlCol="0" anchor="t">
            <a:spAutoFit/>
          </a:bodyPr>
          <a:lstStyle/>
          <a:p>
            <a:pPr algn="l">
              <a:lnSpc>
                <a:spcPts val="1903"/>
              </a:lnSpc>
            </a:pPr>
            <a:r>
              <a:rPr lang="en-US" sz="1359" spc="108">
                <a:solidFill>
                  <a:srgbClr val="947F57"/>
                </a:solidFill>
                <a:latin typeface="Didact Gothic"/>
                <a:ea typeface="Didact Gothic"/>
                <a:cs typeface="Didact Gothic"/>
                <a:sym typeface="Didact Gothic"/>
              </a:rPr>
              <a:t>Conclusion &amp; Results</a:t>
            </a:r>
          </a:p>
        </p:txBody>
      </p:sp>
      <p:sp>
        <p:nvSpPr>
          <p:cNvPr id="9" name="TextBox 9"/>
          <p:cNvSpPr txBox="1"/>
          <p:nvPr/>
        </p:nvSpPr>
        <p:spPr>
          <a:xfrm>
            <a:off x="1247289" y="2249662"/>
            <a:ext cx="2554595" cy="222885"/>
          </a:xfrm>
          <a:prstGeom prst="rect">
            <a:avLst/>
          </a:prstGeom>
        </p:spPr>
        <p:txBody>
          <a:bodyPr lIns="0" tIns="0" rIns="0" bIns="0" rtlCol="0" anchor="t">
            <a:spAutoFit/>
          </a:bodyPr>
          <a:lstStyle/>
          <a:p>
            <a:pPr algn="l">
              <a:lnSpc>
                <a:spcPts val="1889"/>
              </a:lnSpc>
            </a:pPr>
            <a:r>
              <a:rPr lang="en-US" sz="1350" spc="108">
                <a:solidFill>
                  <a:srgbClr val="947F57"/>
                </a:solidFill>
                <a:latin typeface="Didact Gothic"/>
                <a:ea typeface="Didact Gothic"/>
                <a:cs typeface="Didact Gothic"/>
                <a:sym typeface="Didact Gothic"/>
              </a:rPr>
              <a:t>Data Cleaning &amp; Visualization</a:t>
            </a:r>
          </a:p>
        </p:txBody>
      </p:sp>
      <p:sp>
        <p:nvSpPr>
          <p:cNvPr id="10" name="TextBox 10"/>
          <p:cNvSpPr txBox="1"/>
          <p:nvPr/>
        </p:nvSpPr>
        <p:spPr>
          <a:xfrm>
            <a:off x="6107097" y="2743876"/>
            <a:ext cx="2522553" cy="2224964"/>
          </a:xfrm>
          <a:prstGeom prst="rect">
            <a:avLst/>
          </a:prstGeom>
        </p:spPr>
        <p:txBody>
          <a:bodyPr lIns="0" tIns="0" rIns="0" bIns="0" rtlCol="0" anchor="t">
            <a:spAutoFit/>
          </a:bodyPr>
          <a:lstStyle/>
          <a:p>
            <a:pPr algn="ctr">
              <a:lnSpc>
                <a:spcPts val="2595"/>
              </a:lnSpc>
            </a:pPr>
            <a:r>
              <a:rPr lang="en-US" sz="1200" spc="48">
                <a:solidFill>
                  <a:srgbClr val="947F57"/>
                </a:solidFill>
                <a:latin typeface="Didact Gothic"/>
                <a:ea typeface="Didact Gothic"/>
                <a:cs typeface="Didact Gothic"/>
                <a:sym typeface="Didact Gothic"/>
              </a:rPr>
              <a:t>Models with Embeddings </a:t>
            </a:r>
          </a:p>
          <a:p>
            <a:pPr algn="ctr">
              <a:lnSpc>
                <a:spcPts val="2595"/>
              </a:lnSpc>
            </a:pPr>
            <a:r>
              <a:rPr lang="en-US" sz="1200" spc="48">
                <a:solidFill>
                  <a:srgbClr val="947F57"/>
                </a:solidFill>
                <a:latin typeface="Didact Gothic"/>
                <a:ea typeface="Didact Gothic"/>
                <a:cs typeface="Didact Gothic"/>
                <a:sym typeface="Didact Gothic"/>
              </a:rPr>
              <a:t>LSTM</a:t>
            </a:r>
          </a:p>
          <a:p>
            <a:pPr algn="ctr">
              <a:lnSpc>
                <a:spcPts val="2595"/>
              </a:lnSpc>
            </a:pPr>
            <a:r>
              <a:rPr lang="en-US" sz="1200" spc="48">
                <a:solidFill>
                  <a:srgbClr val="947F57"/>
                </a:solidFill>
                <a:latin typeface="Didact Gothic"/>
                <a:ea typeface="Didact Gothic"/>
                <a:cs typeface="Didact Gothic"/>
                <a:sym typeface="Didact Gothic"/>
              </a:rPr>
              <a:t>LSTM with Glove</a:t>
            </a:r>
          </a:p>
          <a:p>
            <a:pPr algn="ctr">
              <a:lnSpc>
                <a:spcPts val="2595"/>
              </a:lnSpc>
            </a:pPr>
            <a:r>
              <a:rPr lang="en-US" sz="1200" spc="48">
                <a:solidFill>
                  <a:srgbClr val="947F57"/>
                </a:solidFill>
                <a:latin typeface="Didact Gothic"/>
                <a:ea typeface="Didact Gothic"/>
                <a:cs typeface="Didact Gothic"/>
                <a:sym typeface="Didact Gothic"/>
              </a:rPr>
              <a:t>Bi-LSTM</a:t>
            </a:r>
          </a:p>
          <a:p>
            <a:pPr algn="ctr">
              <a:lnSpc>
                <a:spcPts val="2595"/>
              </a:lnSpc>
            </a:pPr>
            <a:r>
              <a:rPr lang="en-US" sz="1200" spc="48">
                <a:solidFill>
                  <a:srgbClr val="947F57"/>
                </a:solidFill>
                <a:latin typeface="Didact Gothic"/>
                <a:ea typeface="Didact Gothic"/>
                <a:cs typeface="Didact Gothic"/>
                <a:sym typeface="Didact Gothic"/>
              </a:rPr>
              <a:t>Bi-LSTM with Glove</a:t>
            </a:r>
          </a:p>
          <a:p>
            <a:pPr algn="ctr">
              <a:lnSpc>
                <a:spcPts val="2595"/>
              </a:lnSpc>
            </a:pPr>
            <a:r>
              <a:rPr lang="en-US" sz="1200" spc="48">
                <a:solidFill>
                  <a:srgbClr val="947F57"/>
                </a:solidFill>
                <a:latin typeface="Didact Gothic"/>
                <a:ea typeface="Didact Gothic"/>
                <a:cs typeface="Didact Gothic"/>
                <a:sym typeface="Didact Gothic"/>
              </a:rPr>
              <a:t>CNN+LSTM</a:t>
            </a:r>
          </a:p>
          <a:p>
            <a:pPr algn="ctr">
              <a:lnSpc>
                <a:spcPts val="2595"/>
              </a:lnSpc>
            </a:pPr>
            <a:r>
              <a:rPr lang="en-US" sz="1200" spc="48">
                <a:solidFill>
                  <a:srgbClr val="947F57"/>
                </a:solidFill>
                <a:latin typeface="Didact Gothic"/>
                <a:ea typeface="Didact Gothic"/>
                <a:cs typeface="Didact Gothic"/>
                <a:sym typeface="Didact Gothic"/>
              </a:rPr>
              <a:t>CNN+LSTM with Glove</a:t>
            </a:r>
          </a:p>
        </p:txBody>
      </p:sp>
      <p:sp>
        <p:nvSpPr>
          <p:cNvPr id="11" name="TextBox 11"/>
          <p:cNvSpPr txBox="1"/>
          <p:nvPr/>
        </p:nvSpPr>
        <p:spPr>
          <a:xfrm>
            <a:off x="4258046" y="1517552"/>
            <a:ext cx="1208999" cy="165418"/>
          </a:xfrm>
          <a:prstGeom prst="rect">
            <a:avLst/>
          </a:prstGeom>
        </p:spPr>
        <p:txBody>
          <a:bodyPr lIns="0" tIns="0" rIns="0" bIns="0" rtlCol="0" anchor="t">
            <a:spAutoFit/>
          </a:bodyPr>
          <a:lstStyle/>
          <a:p>
            <a:pPr algn="l">
              <a:lnSpc>
                <a:spcPts val="1382"/>
              </a:lnSpc>
            </a:pPr>
            <a:r>
              <a:rPr lang="en-US" sz="987" spc="39">
                <a:solidFill>
                  <a:srgbClr val="947F57"/>
                </a:solidFill>
                <a:latin typeface="Didact Gothic"/>
                <a:ea typeface="Didact Gothic"/>
                <a:cs typeface="Didact Gothic"/>
                <a:sym typeface="Didact Gothic"/>
              </a:rPr>
              <a:t>Conversational AI</a:t>
            </a:r>
          </a:p>
        </p:txBody>
      </p:sp>
      <p:sp>
        <p:nvSpPr>
          <p:cNvPr id="12" name="TextBox 12"/>
          <p:cNvSpPr txBox="1"/>
          <p:nvPr/>
        </p:nvSpPr>
        <p:spPr>
          <a:xfrm>
            <a:off x="4258046" y="4356002"/>
            <a:ext cx="1706823" cy="285750"/>
          </a:xfrm>
          <a:prstGeom prst="rect">
            <a:avLst/>
          </a:prstGeom>
        </p:spPr>
        <p:txBody>
          <a:bodyPr lIns="0" tIns="0" rIns="0" bIns="0" rtlCol="0" anchor="t">
            <a:spAutoFit/>
          </a:bodyPr>
          <a:lstStyle/>
          <a:p>
            <a:pPr algn="l">
              <a:lnSpc>
                <a:spcPts val="1199"/>
              </a:lnSpc>
            </a:pPr>
            <a:r>
              <a:rPr lang="en-US" sz="999" spc="39">
                <a:solidFill>
                  <a:srgbClr val="947F57"/>
                </a:solidFill>
                <a:latin typeface="Didact Gothic"/>
                <a:ea typeface="Didact Gothic"/>
                <a:cs typeface="Didact Gothic"/>
                <a:sym typeface="Didact Gothic"/>
              </a:rPr>
              <a:t>Best Model Suggestion &amp; Results</a:t>
            </a:r>
          </a:p>
        </p:txBody>
      </p:sp>
      <p:sp>
        <p:nvSpPr>
          <p:cNvPr id="13" name="TextBox 13"/>
          <p:cNvSpPr txBox="1"/>
          <p:nvPr/>
        </p:nvSpPr>
        <p:spPr>
          <a:xfrm>
            <a:off x="4258046" y="2908202"/>
            <a:ext cx="1849050" cy="285750"/>
          </a:xfrm>
          <a:prstGeom prst="rect">
            <a:avLst/>
          </a:prstGeom>
        </p:spPr>
        <p:txBody>
          <a:bodyPr lIns="0" tIns="0" rIns="0" bIns="0" rtlCol="0" anchor="t">
            <a:spAutoFit/>
          </a:bodyPr>
          <a:lstStyle/>
          <a:p>
            <a:pPr algn="l">
              <a:lnSpc>
                <a:spcPts val="1199"/>
              </a:lnSpc>
            </a:pPr>
            <a:r>
              <a:rPr lang="en-US" sz="999" spc="39">
                <a:solidFill>
                  <a:srgbClr val="947F57"/>
                </a:solidFill>
                <a:latin typeface="Didact Gothic"/>
                <a:ea typeface="Didact Gothic"/>
                <a:cs typeface="Didact Gothic"/>
                <a:sym typeface="Didact Gothic"/>
              </a:rPr>
              <a:t>Remove punctuations, stop words, stemming, etc.</a:t>
            </a:r>
          </a:p>
        </p:txBody>
      </p:sp>
      <p:sp>
        <p:nvSpPr>
          <p:cNvPr id="14" name="TextBox 14"/>
          <p:cNvSpPr txBox="1"/>
          <p:nvPr/>
        </p:nvSpPr>
        <p:spPr>
          <a:xfrm>
            <a:off x="4258046" y="2222402"/>
            <a:ext cx="1920173" cy="285750"/>
          </a:xfrm>
          <a:prstGeom prst="rect">
            <a:avLst/>
          </a:prstGeom>
        </p:spPr>
        <p:txBody>
          <a:bodyPr lIns="0" tIns="0" rIns="0" bIns="0" rtlCol="0" anchor="t">
            <a:spAutoFit/>
          </a:bodyPr>
          <a:lstStyle/>
          <a:p>
            <a:pPr algn="l">
              <a:lnSpc>
                <a:spcPts val="1199"/>
              </a:lnSpc>
            </a:pPr>
            <a:r>
              <a:rPr lang="en-US" sz="999" spc="39">
                <a:solidFill>
                  <a:srgbClr val="947F57"/>
                </a:solidFill>
                <a:latin typeface="Didact Gothic"/>
                <a:ea typeface="Didact Gothic"/>
                <a:cs typeface="Didact Gothic"/>
                <a:sym typeface="Didact Gothic"/>
              </a:rPr>
              <a:t>Get qualitative high-level insights into the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4300528"/>
          </a:xfrm>
          <a:custGeom>
            <a:avLst/>
            <a:gdLst/>
            <a:ahLst/>
            <a:cxnLst/>
            <a:rect l="l" t="t" r="r" b="b"/>
            <a:pathLst>
              <a:path w="8647595" h="4300528">
                <a:moveTo>
                  <a:pt x="0" y="0"/>
                </a:moveTo>
                <a:lnTo>
                  <a:pt x="8647596" y="0"/>
                </a:lnTo>
                <a:lnTo>
                  <a:pt x="8647596" y="4300528"/>
                </a:lnTo>
                <a:lnTo>
                  <a:pt x="0" y="43005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63677" y="2224802"/>
            <a:ext cx="3398149" cy="2276199"/>
          </a:xfrm>
          <a:custGeom>
            <a:avLst/>
            <a:gdLst/>
            <a:ahLst/>
            <a:cxnLst/>
            <a:rect l="l" t="t" r="r" b="b"/>
            <a:pathLst>
              <a:path w="3398149" h="2276199">
                <a:moveTo>
                  <a:pt x="0" y="0"/>
                </a:moveTo>
                <a:lnTo>
                  <a:pt x="3398149" y="0"/>
                </a:lnTo>
                <a:lnTo>
                  <a:pt x="3398149" y="2276199"/>
                </a:lnTo>
                <a:lnTo>
                  <a:pt x="0" y="2276199"/>
                </a:lnTo>
                <a:lnTo>
                  <a:pt x="0" y="0"/>
                </a:lnTo>
                <a:close/>
              </a:path>
            </a:pathLst>
          </a:custGeom>
          <a:blipFill>
            <a:blip r:embed="rId4"/>
            <a:stretch>
              <a:fillRect/>
            </a:stretch>
          </a:blipFill>
        </p:spPr>
        <p:txBody>
          <a:bodyPr/>
          <a:lstStyle/>
          <a:p>
            <a:endParaRPr lang="en-US"/>
          </a:p>
        </p:txBody>
      </p:sp>
      <p:sp>
        <p:nvSpPr>
          <p:cNvPr id="4" name="Freeform 4"/>
          <p:cNvSpPr/>
          <p:nvPr/>
        </p:nvSpPr>
        <p:spPr>
          <a:xfrm>
            <a:off x="4157453" y="2294525"/>
            <a:ext cx="3913280" cy="398193"/>
          </a:xfrm>
          <a:custGeom>
            <a:avLst/>
            <a:gdLst/>
            <a:ahLst/>
            <a:cxnLst/>
            <a:rect l="l" t="t" r="r" b="b"/>
            <a:pathLst>
              <a:path w="3913280" h="398193">
                <a:moveTo>
                  <a:pt x="0" y="0"/>
                </a:moveTo>
                <a:lnTo>
                  <a:pt x="3913280" y="0"/>
                </a:lnTo>
                <a:lnTo>
                  <a:pt x="3913280" y="398193"/>
                </a:lnTo>
                <a:lnTo>
                  <a:pt x="0" y="3981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4157453" y="2294525"/>
            <a:ext cx="3913280" cy="398193"/>
          </a:xfrm>
          <a:custGeom>
            <a:avLst/>
            <a:gdLst/>
            <a:ahLst/>
            <a:cxnLst/>
            <a:rect l="l" t="t" r="r" b="b"/>
            <a:pathLst>
              <a:path w="3913280" h="398193">
                <a:moveTo>
                  <a:pt x="0" y="0"/>
                </a:moveTo>
                <a:lnTo>
                  <a:pt x="3913280" y="0"/>
                </a:lnTo>
                <a:lnTo>
                  <a:pt x="3913280" y="398193"/>
                </a:lnTo>
                <a:lnTo>
                  <a:pt x="0" y="398193"/>
                </a:lnTo>
                <a:lnTo>
                  <a:pt x="0" y="0"/>
                </a:lnTo>
                <a:close/>
              </a:path>
            </a:pathLst>
          </a:custGeom>
          <a:blipFill>
            <a:blip r:embed="rId7"/>
            <a:stretch>
              <a:fillRect/>
            </a:stretch>
          </a:blipFill>
        </p:spPr>
        <p:txBody>
          <a:bodyPr/>
          <a:lstStyle/>
          <a:p>
            <a:endParaRPr lang="en-US"/>
          </a:p>
        </p:txBody>
      </p:sp>
      <p:sp>
        <p:nvSpPr>
          <p:cNvPr id="6" name="Freeform 6"/>
          <p:cNvSpPr/>
          <p:nvPr/>
        </p:nvSpPr>
        <p:spPr>
          <a:xfrm>
            <a:off x="4157453" y="2993498"/>
            <a:ext cx="1829429" cy="1340453"/>
          </a:xfrm>
          <a:custGeom>
            <a:avLst/>
            <a:gdLst/>
            <a:ahLst/>
            <a:cxnLst/>
            <a:rect l="l" t="t" r="r" b="b"/>
            <a:pathLst>
              <a:path w="1829429" h="1340453">
                <a:moveTo>
                  <a:pt x="0" y="0"/>
                </a:moveTo>
                <a:lnTo>
                  <a:pt x="1829429" y="0"/>
                </a:lnTo>
                <a:lnTo>
                  <a:pt x="1829429" y="1340453"/>
                </a:lnTo>
                <a:lnTo>
                  <a:pt x="0" y="134045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4157453" y="2993498"/>
            <a:ext cx="1829429" cy="1340453"/>
          </a:xfrm>
          <a:custGeom>
            <a:avLst/>
            <a:gdLst/>
            <a:ahLst/>
            <a:cxnLst/>
            <a:rect l="l" t="t" r="r" b="b"/>
            <a:pathLst>
              <a:path w="1829429" h="1340453">
                <a:moveTo>
                  <a:pt x="0" y="0"/>
                </a:moveTo>
                <a:lnTo>
                  <a:pt x="1829429" y="0"/>
                </a:lnTo>
                <a:lnTo>
                  <a:pt x="1829429" y="1340453"/>
                </a:lnTo>
                <a:lnTo>
                  <a:pt x="0" y="1340453"/>
                </a:lnTo>
                <a:lnTo>
                  <a:pt x="0" y="0"/>
                </a:lnTo>
                <a:close/>
              </a:path>
            </a:pathLst>
          </a:custGeom>
          <a:blipFill>
            <a:blip r:embed="rId10"/>
            <a:stretch>
              <a:fillRect/>
            </a:stretch>
          </a:blipFill>
        </p:spPr>
        <p:txBody>
          <a:bodyPr/>
          <a:lstStyle/>
          <a:p>
            <a:endParaRPr lang="en-US"/>
          </a:p>
        </p:txBody>
      </p:sp>
      <p:sp>
        <p:nvSpPr>
          <p:cNvPr id="8" name="Freeform 8"/>
          <p:cNvSpPr/>
          <p:nvPr/>
        </p:nvSpPr>
        <p:spPr>
          <a:xfrm>
            <a:off x="6282500" y="3048200"/>
            <a:ext cx="2614022" cy="752513"/>
          </a:xfrm>
          <a:custGeom>
            <a:avLst/>
            <a:gdLst/>
            <a:ahLst/>
            <a:cxnLst/>
            <a:rect l="l" t="t" r="r" b="b"/>
            <a:pathLst>
              <a:path w="2614022" h="752513">
                <a:moveTo>
                  <a:pt x="0" y="0"/>
                </a:moveTo>
                <a:lnTo>
                  <a:pt x="2614021" y="0"/>
                </a:lnTo>
                <a:lnTo>
                  <a:pt x="2614021" y="752513"/>
                </a:lnTo>
                <a:lnTo>
                  <a:pt x="0" y="7525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9" name="Freeform 9"/>
          <p:cNvSpPr/>
          <p:nvPr/>
        </p:nvSpPr>
        <p:spPr>
          <a:xfrm>
            <a:off x="6282500" y="3048200"/>
            <a:ext cx="2614022" cy="752513"/>
          </a:xfrm>
          <a:custGeom>
            <a:avLst/>
            <a:gdLst/>
            <a:ahLst/>
            <a:cxnLst/>
            <a:rect l="l" t="t" r="r" b="b"/>
            <a:pathLst>
              <a:path w="2614022" h="752513">
                <a:moveTo>
                  <a:pt x="0" y="0"/>
                </a:moveTo>
                <a:lnTo>
                  <a:pt x="2614021" y="0"/>
                </a:lnTo>
                <a:lnTo>
                  <a:pt x="2614021" y="752513"/>
                </a:lnTo>
                <a:lnTo>
                  <a:pt x="0" y="752513"/>
                </a:lnTo>
                <a:lnTo>
                  <a:pt x="0" y="0"/>
                </a:lnTo>
                <a:close/>
              </a:path>
            </a:pathLst>
          </a:custGeom>
          <a:blipFill>
            <a:blip r:embed="rId13"/>
            <a:stretch>
              <a:fillRect/>
            </a:stretch>
          </a:blipFill>
        </p:spPr>
        <p:txBody>
          <a:bodyPr/>
          <a:lstStyle/>
          <a:p>
            <a:endParaRPr lang="en-US"/>
          </a:p>
        </p:txBody>
      </p:sp>
      <p:sp>
        <p:nvSpPr>
          <p:cNvPr id="10" name="TextBox 10"/>
          <p:cNvSpPr txBox="1"/>
          <p:nvPr/>
        </p:nvSpPr>
        <p:spPr>
          <a:xfrm>
            <a:off x="397421" y="550516"/>
            <a:ext cx="5444957" cy="505778"/>
          </a:xfrm>
          <a:prstGeom prst="rect">
            <a:avLst/>
          </a:prstGeom>
        </p:spPr>
        <p:txBody>
          <a:bodyPr lIns="0" tIns="0" rIns="0" bIns="0" rtlCol="0" anchor="t">
            <a:spAutoFit/>
          </a:bodyPr>
          <a:lstStyle/>
          <a:p>
            <a:pPr algn="l">
              <a:lnSpc>
                <a:spcPts val="4147"/>
              </a:lnSpc>
            </a:pPr>
            <a:r>
              <a:rPr lang="en-US" sz="2962" spc="-74">
                <a:solidFill>
                  <a:srgbClr val="FFFFFF"/>
                </a:solidFill>
                <a:latin typeface="Cardo"/>
                <a:ea typeface="Cardo"/>
                <a:cs typeface="Cardo"/>
                <a:sym typeface="Cardo"/>
              </a:rPr>
              <a:t>Data Cleaning &amp; Visualization</a:t>
            </a:r>
          </a:p>
        </p:txBody>
      </p:sp>
      <p:sp>
        <p:nvSpPr>
          <p:cNvPr id="11" name="TextBox 11"/>
          <p:cNvSpPr txBox="1"/>
          <p:nvPr/>
        </p:nvSpPr>
        <p:spPr>
          <a:xfrm>
            <a:off x="854621" y="1280046"/>
            <a:ext cx="4747430" cy="580870"/>
          </a:xfrm>
          <a:prstGeom prst="rect">
            <a:avLst/>
          </a:prstGeom>
        </p:spPr>
        <p:txBody>
          <a:bodyPr lIns="0" tIns="0" rIns="0" bIns="0" rtlCol="0" anchor="t">
            <a:spAutoFit/>
          </a:bodyPr>
          <a:lstStyle/>
          <a:p>
            <a:pPr marL="371618" lvl="1" indent="-185809" algn="l">
              <a:lnSpc>
                <a:spcPts val="2366"/>
              </a:lnSpc>
              <a:buFont typeface="Arial"/>
              <a:buChar char="•"/>
            </a:pPr>
            <a:r>
              <a:rPr lang="en-US" sz="1721" spc="68">
                <a:solidFill>
                  <a:srgbClr val="E8E8E8"/>
                </a:solidFill>
                <a:latin typeface="Didact Gothic"/>
                <a:ea typeface="Didact Gothic"/>
                <a:cs typeface="Didact Gothic"/>
                <a:sym typeface="Didact Gothic"/>
              </a:rPr>
              <a:t>Checking for missing values. </a:t>
            </a:r>
          </a:p>
          <a:p>
            <a:pPr marL="371618" lvl="1" indent="-185809" algn="l">
              <a:lnSpc>
                <a:spcPts val="2366"/>
              </a:lnSpc>
              <a:buFont typeface="Arial"/>
              <a:buChar char="•"/>
            </a:pPr>
            <a:r>
              <a:rPr lang="en-US" sz="1721" spc="68">
                <a:solidFill>
                  <a:srgbClr val="E8E8E8"/>
                </a:solidFill>
                <a:latin typeface="Didact Gothic"/>
                <a:ea typeface="Didact Gothic"/>
                <a:cs typeface="Didact Gothic"/>
                <a:sym typeface="Didact Gothic"/>
              </a:rPr>
              <a:t>Adding extra column for ‘clean’ comments.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3D3D"/>
        </a:solidFill>
        <a:effectLst/>
      </p:bgPr>
    </p:bg>
    <p:spTree>
      <p:nvGrpSpPr>
        <p:cNvPr id="1" name=""/>
        <p:cNvGrpSpPr/>
        <p:nvPr/>
      </p:nvGrpSpPr>
      <p:grpSpPr>
        <a:xfrm>
          <a:off x="0" y="0"/>
          <a:ext cx="0" cy="0"/>
          <a:chOff x="0" y="0"/>
          <a:chExt cx="0" cy="0"/>
        </a:xfrm>
      </p:grpSpPr>
      <p:sp>
        <p:nvSpPr>
          <p:cNvPr id="2" name="Freeform 2"/>
          <p:cNvSpPr/>
          <p:nvPr/>
        </p:nvSpPr>
        <p:spPr>
          <a:xfrm>
            <a:off x="248202" y="342624"/>
            <a:ext cx="8647595" cy="3700091"/>
          </a:xfrm>
          <a:custGeom>
            <a:avLst/>
            <a:gdLst/>
            <a:ahLst/>
            <a:cxnLst/>
            <a:rect l="l" t="t" r="r" b="b"/>
            <a:pathLst>
              <a:path w="8647595" h="3700091">
                <a:moveTo>
                  <a:pt x="0" y="0"/>
                </a:moveTo>
                <a:lnTo>
                  <a:pt x="8647596" y="0"/>
                </a:lnTo>
                <a:lnTo>
                  <a:pt x="8647596" y="3700091"/>
                </a:lnTo>
                <a:lnTo>
                  <a:pt x="0" y="37000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484546" y="1182148"/>
            <a:ext cx="4163654" cy="2797064"/>
          </a:xfrm>
          <a:custGeom>
            <a:avLst/>
            <a:gdLst/>
            <a:ahLst/>
            <a:cxnLst/>
            <a:rect l="l" t="t" r="r" b="b"/>
            <a:pathLst>
              <a:path w="4163654" h="2797064">
                <a:moveTo>
                  <a:pt x="0" y="0"/>
                </a:moveTo>
                <a:lnTo>
                  <a:pt x="4163654" y="0"/>
                </a:lnTo>
                <a:lnTo>
                  <a:pt x="4163654" y="2797064"/>
                </a:lnTo>
                <a:lnTo>
                  <a:pt x="0" y="2797064"/>
                </a:lnTo>
                <a:lnTo>
                  <a:pt x="0" y="0"/>
                </a:lnTo>
                <a:close/>
              </a:path>
            </a:pathLst>
          </a:custGeom>
          <a:blipFill>
            <a:blip r:embed="rId4"/>
            <a:stretch>
              <a:fillRect/>
            </a:stretch>
          </a:blipFill>
        </p:spPr>
        <p:txBody>
          <a:bodyPr/>
          <a:lstStyle/>
          <a:p>
            <a:endParaRPr lang="en-US"/>
          </a:p>
        </p:txBody>
      </p:sp>
      <p:sp>
        <p:nvSpPr>
          <p:cNvPr id="4" name="Freeform 4"/>
          <p:cNvSpPr/>
          <p:nvPr/>
        </p:nvSpPr>
        <p:spPr>
          <a:xfrm>
            <a:off x="4745145" y="1224524"/>
            <a:ext cx="3956799" cy="2797054"/>
          </a:xfrm>
          <a:custGeom>
            <a:avLst/>
            <a:gdLst/>
            <a:ahLst/>
            <a:cxnLst/>
            <a:rect l="l" t="t" r="r" b="b"/>
            <a:pathLst>
              <a:path w="3956799" h="2797054">
                <a:moveTo>
                  <a:pt x="0" y="0"/>
                </a:moveTo>
                <a:lnTo>
                  <a:pt x="3956800" y="0"/>
                </a:lnTo>
                <a:lnTo>
                  <a:pt x="3956800" y="2797055"/>
                </a:lnTo>
                <a:lnTo>
                  <a:pt x="0" y="279705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4745145" y="1224524"/>
            <a:ext cx="3956799" cy="2797054"/>
          </a:xfrm>
          <a:custGeom>
            <a:avLst/>
            <a:gdLst/>
            <a:ahLst/>
            <a:cxnLst/>
            <a:rect l="l" t="t" r="r" b="b"/>
            <a:pathLst>
              <a:path w="3956799" h="2797054">
                <a:moveTo>
                  <a:pt x="0" y="0"/>
                </a:moveTo>
                <a:lnTo>
                  <a:pt x="3956800" y="0"/>
                </a:lnTo>
                <a:lnTo>
                  <a:pt x="3956800" y="2797055"/>
                </a:lnTo>
                <a:lnTo>
                  <a:pt x="0" y="2797055"/>
                </a:lnTo>
                <a:lnTo>
                  <a:pt x="0" y="0"/>
                </a:lnTo>
                <a:close/>
              </a:path>
            </a:pathLst>
          </a:custGeom>
          <a:blipFill>
            <a:blip r:embed="rId7"/>
            <a:stretch>
              <a:fillRect/>
            </a:stretch>
          </a:blipFill>
        </p:spPr>
        <p:txBody>
          <a:bodyPr/>
          <a:lstStyle/>
          <a:p>
            <a:endParaRPr lang="en-US"/>
          </a:p>
        </p:txBody>
      </p:sp>
      <p:sp>
        <p:nvSpPr>
          <p:cNvPr id="6" name="Freeform 6"/>
          <p:cNvSpPr/>
          <p:nvPr/>
        </p:nvSpPr>
        <p:spPr>
          <a:xfrm>
            <a:off x="693277" y="4021579"/>
            <a:ext cx="4019998" cy="753904"/>
          </a:xfrm>
          <a:custGeom>
            <a:avLst/>
            <a:gdLst/>
            <a:ahLst/>
            <a:cxnLst/>
            <a:rect l="l" t="t" r="r" b="b"/>
            <a:pathLst>
              <a:path w="4019998" h="753904">
                <a:moveTo>
                  <a:pt x="0" y="0"/>
                </a:moveTo>
                <a:lnTo>
                  <a:pt x="4019998" y="0"/>
                </a:lnTo>
                <a:lnTo>
                  <a:pt x="4019998" y="753904"/>
                </a:lnTo>
                <a:lnTo>
                  <a:pt x="0" y="7539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082179" y="4119677"/>
            <a:ext cx="2385603" cy="557698"/>
          </a:xfrm>
          <a:custGeom>
            <a:avLst/>
            <a:gdLst/>
            <a:ahLst/>
            <a:cxnLst/>
            <a:rect l="l" t="t" r="r" b="b"/>
            <a:pathLst>
              <a:path w="2385603" h="557698">
                <a:moveTo>
                  <a:pt x="0" y="0"/>
                </a:moveTo>
                <a:lnTo>
                  <a:pt x="2385603" y="0"/>
                </a:lnTo>
                <a:lnTo>
                  <a:pt x="2385603" y="557698"/>
                </a:lnTo>
                <a:lnTo>
                  <a:pt x="0" y="55769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TextBox 8"/>
          <p:cNvSpPr txBox="1"/>
          <p:nvPr/>
        </p:nvSpPr>
        <p:spPr>
          <a:xfrm>
            <a:off x="397421" y="550516"/>
            <a:ext cx="5444957" cy="505778"/>
          </a:xfrm>
          <a:prstGeom prst="rect">
            <a:avLst/>
          </a:prstGeom>
        </p:spPr>
        <p:txBody>
          <a:bodyPr lIns="0" tIns="0" rIns="0" bIns="0" rtlCol="0" anchor="t">
            <a:spAutoFit/>
          </a:bodyPr>
          <a:lstStyle/>
          <a:p>
            <a:pPr algn="l">
              <a:lnSpc>
                <a:spcPts val="4147"/>
              </a:lnSpc>
            </a:pPr>
            <a:r>
              <a:rPr lang="en-US" sz="2962" spc="-74">
                <a:solidFill>
                  <a:srgbClr val="E8E8E8"/>
                </a:solidFill>
                <a:latin typeface="Cardo"/>
                <a:ea typeface="Cardo"/>
                <a:cs typeface="Cardo"/>
                <a:sym typeface="Cardo"/>
              </a:rPr>
              <a:t>Data Cleaning &amp; Visualization</a:t>
            </a:r>
          </a:p>
        </p:txBody>
      </p:sp>
      <p:sp>
        <p:nvSpPr>
          <p:cNvPr id="9" name="TextBox 9"/>
          <p:cNvSpPr txBox="1"/>
          <p:nvPr/>
        </p:nvSpPr>
        <p:spPr>
          <a:xfrm>
            <a:off x="779002" y="4098160"/>
            <a:ext cx="3842347" cy="516331"/>
          </a:xfrm>
          <a:prstGeom prst="rect">
            <a:avLst/>
          </a:prstGeom>
        </p:spPr>
        <p:txBody>
          <a:bodyPr lIns="0" tIns="0" rIns="0" bIns="0" rtlCol="0" anchor="t">
            <a:spAutoFit/>
          </a:bodyPr>
          <a:lstStyle/>
          <a:p>
            <a:pPr algn="l">
              <a:lnSpc>
                <a:spcPts val="1424"/>
              </a:lnSpc>
            </a:pPr>
            <a:r>
              <a:rPr lang="en-US" sz="1200" spc="48">
                <a:solidFill>
                  <a:srgbClr val="FFFFFF"/>
                </a:solidFill>
                <a:latin typeface="Didact Gothic"/>
                <a:ea typeface="Didact Gothic"/>
                <a:cs typeface="Didact Gothic"/>
                <a:sym typeface="Didact Gothic"/>
              </a:rPr>
              <a:t>Class Imbalance: Toxicity is unevenly distributed across classes; 'toxic' tags make up 43.58%, while 'threat' tags are only 1.36%.</a:t>
            </a:r>
          </a:p>
        </p:txBody>
      </p:sp>
      <p:sp>
        <p:nvSpPr>
          <p:cNvPr id="10" name="TextBox 10"/>
          <p:cNvSpPr txBox="1"/>
          <p:nvPr/>
        </p:nvSpPr>
        <p:spPr>
          <a:xfrm>
            <a:off x="6167904" y="4196563"/>
            <a:ext cx="2146430" cy="363779"/>
          </a:xfrm>
          <a:prstGeom prst="rect">
            <a:avLst/>
          </a:prstGeom>
        </p:spPr>
        <p:txBody>
          <a:bodyPr lIns="0" tIns="0" rIns="0" bIns="0" rtlCol="0" anchor="t">
            <a:spAutoFit/>
          </a:bodyPr>
          <a:lstStyle/>
          <a:p>
            <a:pPr algn="l">
              <a:lnSpc>
                <a:spcPts val="1425"/>
              </a:lnSpc>
            </a:pPr>
            <a:r>
              <a:rPr lang="en-US" sz="1200" spc="48">
                <a:solidFill>
                  <a:srgbClr val="FFFFFF"/>
                </a:solidFill>
                <a:latin typeface="Didact Gothic"/>
                <a:ea typeface="Didact Gothic"/>
                <a:cs typeface="Didact Gothic"/>
                <a:sym typeface="Didact Gothic"/>
              </a:rPr>
              <a:t>Of the total ~160k comments, about ~140k are clean.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1134</Words>
  <Application>Microsoft Macintosh PowerPoint</Application>
  <PresentationFormat>On-screen Show (16:9)</PresentationFormat>
  <Paragraphs>183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Didact Gothic</vt:lpstr>
      <vt:lpstr>Arial</vt:lpstr>
      <vt:lpstr>Cardo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(1).pdf</dc:title>
  <cp:lastModifiedBy>Anjali Haryani</cp:lastModifiedBy>
  <cp:revision>4</cp:revision>
  <dcterms:created xsi:type="dcterms:W3CDTF">2006-08-16T00:00:00Z</dcterms:created>
  <dcterms:modified xsi:type="dcterms:W3CDTF">2024-12-10T00:38:30Z</dcterms:modified>
  <dc:identifier>DAGYdk3gRVM</dc:identifier>
</cp:coreProperties>
</file>