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4"/>
  </p:sldMasterIdLst>
  <p:notesMasterIdLst>
    <p:notesMasterId r:id="rId9"/>
  </p:notesMasterIdLst>
  <p:sldIdLst>
    <p:sldId id="256" r:id="rId5"/>
    <p:sldId id="1582" r:id="rId6"/>
    <p:sldId id="1593" r:id="rId7"/>
    <p:sldId id="1594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Serpentine" panose="020B0604020202020204"/>
      <p:regular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48ACB5-EA81-4F92-A76F-25261519BAFE}">
          <p14:sldIdLst>
            <p14:sldId id="256"/>
            <p14:sldId id="1582"/>
            <p14:sldId id="1593"/>
            <p14:sldId id="15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024" userDrawn="1">
          <p15:clr>
            <a:srgbClr val="A4A3A4"/>
          </p15:clr>
        </p15:guide>
        <p15:guide id="2" pos="960" userDrawn="1">
          <p15:clr>
            <a:srgbClr val="A4A3A4"/>
          </p15:clr>
        </p15:guide>
        <p15:guide id="3" pos="10992" userDrawn="1">
          <p15:clr>
            <a:srgbClr val="A4A3A4"/>
          </p15:clr>
        </p15:guide>
        <p15:guide id="4" pos="10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1F2"/>
    <a:srgbClr val="3D3D3D"/>
    <a:srgbClr val="666666"/>
    <a:srgbClr val="FFFFFF"/>
    <a:srgbClr val="4F622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3969" autoAdjust="0"/>
  </p:normalViewPr>
  <p:slideViewPr>
    <p:cSldViewPr>
      <p:cViewPr varScale="1">
        <p:scale>
          <a:sx n="44" d="100"/>
          <a:sy n="44" d="100"/>
        </p:scale>
        <p:origin x="852" y="30"/>
      </p:cViewPr>
      <p:guideLst>
        <p:guide orient="horz" pos="6024"/>
        <p:guide pos="960"/>
        <p:guide pos="10992"/>
        <p:guide pos="10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3B63B-2B4A-41FA-BF0E-8CD55EF0634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FDA3B-69F5-4233-BD81-F02D0054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0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16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7F9D6D1-86C8-876E-7835-568B03F16C58}"/>
              </a:ext>
            </a:extLst>
          </p:cNvPr>
          <p:cNvGrpSpPr/>
          <p:nvPr/>
        </p:nvGrpSpPr>
        <p:grpSpPr>
          <a:xfrm>
            <a:off x="9193804" y="0"/>
            <a:ext cx="10137693" cy="10379135"/>
            <a:chOff x="9193804" y="0"/>
            <a:chExt cx="10137693" cy="10379135"/>
          </a:xfrm>
        </p:grpSpPr>
        <p:grpSp>
          <p:nvGrpSpPr>
            <p:cNvPr id="2" name="Group 2"/>
            <p:cNvGrpSpPr>
              <a:grpSpLocks noChangeAspect="1"/>
            </p:cNvGrpSpPr>
            <p:nvPr/>
          </p:nvGrpSpPr>
          <p:grpSpPr>
            <a:xfrm>
              <a:off x="10650866" y="0"/>
              <a:ext cx="8680631" cy="10379135"/>
              <a:chOff x="0" y="0"/>
              <a:chExt cx="8603361" cy="10286746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-2794" y="-128"/>
                <a:ext cx="8606155" cy="10286874"/>
              </a:xfrm>
              <a:custGeom>
                <a:avLst/>
                <a:gdLst/>
                <a:ahLst/>
                <a:cxnLst/>
                <a:rect l="l" t="t" r="r" b="b"/>
                <a:pathLst>
                  <a:path w="8606155" h="10286874">
                    <a:moveTo>
                      <a:pt x="8606155" y="10251441"/>
                    </a:moveTo>
                    <a:cubicBezTo>
                      <a:pt x="8606155" y="10284588"/>
                      <a:pt x="8595487" y="10286874"/>
                      <a:pt x="8567674" y="10286874"/>
                    </a:cubicBezTo>
                    <a:cubicBezTo>
                      <a:pt x="5713094" y="10286239"/>
                      <a:pt x="2858643" y="10286239"/>
                      <a:pt x="4064" y="10286239"/>
                    </a:cubicBezTo>
                    <a:cubicBezTo>
                      <a:pt x="0" y="10272396"/>
                      <a:pt x="6350" y="10259823"/>
                      <a:pt x="9271" y="10246996"/>
                    </a:cubicBezTo>
                    <a:cubicBezTo>
                      <a:pt x="134747" y="9685402"/>
                      <a:pt x="260350" y="9123935"/>
                      <a:pt x="386207" y="8562467"/>
                    </a:cubicBezTo>
                    <a:cubicBezTo>
                      <a:pt x="565658" y="7761986"/>
                      <a:pt x="745490" y="6961633"/>
                      <a:pt x="924814" y="6161151"/>
                    </a:cubicBezTo>
                    <a:cubicBezTo>
                      <a:pt x="1146302" y="5172583"/>
                      <a:pt x="1367282" y="4184015"/>
                      <a:pt x="1588643" y="3195574"/>
                    </a:cubicBezTo>
                    <a:cubicBezTo>
                      <a:pt x="1813560" y="2191385"/>
                      <a:pt x="2038604" y="1187323"/>
                      <a:pt x="2264156" y="183261"/>
                    </a:cubicBezTo>
                    <a:cubicBezTo>
                      <a:pt x="2277872" y="122174"/>
                      <a:pt x="2286635" y="59690"/>
                      <a:pt x="2308860" y="635"/>
                    </a:cubicBezTo>
                    <a:cubicBezTo>
                      <a:pt x="4395216" y="635"/>
                      <a:pt x="6481572" y="635"/>
                      <a:pt x="8567928" y="0"/>
                    </a:cubicBezTo>
                    <a:cubicBezTo>
                      <a:pt x="8596249" y="0"/>
                      <a:pt x="8605901" y="3429"/>
                      <a:pt x="8605901" y="35814"/>
                    </a:cubicBezTo>
                    <a:cubicBezTo>
                      <a:pt x="8605139" y="3441066"/>
                      <a:pt x="8605139" y="6846317"/>
                      <a:pt x="8606155" y="10251441"/>
                    </a:cubicBezTo>
                    <a:close/>
                  </a:path>
                </a:pathLst>
              </a:custGeom>
              <a:solidFill>
                <a:srgbClr val="F6F6F6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9D1A88B-26AA-9F0E-AB27-0F981C722B0F}"/>
                </a:ext>
              </a:extLst>
            </p:cNvPr>
            <p:cNvGrpSpPr/>
            <p:nvPr/>
          </p:nvGrpSpPr>
          <p:grpSpPr>
            <a:xfrm>
              <a:off x="9193804" y="747580"/>
              <a:ext cx="7587560" cy="8791841"/>
              <a:chOff x="9193804" y="747580"/>
              <a:chExt cx="7587560" cy="8791841"/>
            </a:xfrm>
          </p:grpSpPr>
          <p:grpSp>
            <p:nvGrpSpPr>
              <p:cNvPr id="4" name="Group 4"/>
              <p:cNvGrpSpPr/>
              <p:nvPr/>
            </p:nvGrpSpPr>
            <p:grpSpPr>
              <a:xfrm rot="-10800000">
                <a:off x="9193804" y="749364"/>
                <a:ext cx="2230903" cy="7685028"/>
                <a:chOff x="0" y="0"/>
                <a:chExt cx="6350000" cy="21874514"/>
              </a:xfrm>
            </p:grpSpPr>
            <p:sp>
              <p:nvSpPr>
                <p:cNvPr id="5" name="Freeform 5"/>
                <p:cNvSpPr/>
                <p:nvPr/>
              </p:nvSpPr>
              <p:spPr>
                <a:xfrm>
                  <a:off x="0" y="0"/>
                  <a:ext cx="6350000" cy="21874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21874514">
                      <a:moveTo>
                        <a:pt x="6350000" y="21874514"/>
                      </a:moveTo>
                      <a:lnTo>
                        <a:pt x="0" y="21874514"/>
                      </a:lnTo>
                      <a:lnTo>
                        <a:pt x="0" y="0"/>
                      </a:lnTo>
                      <a:lnTo>
                        <a:pt x="6350000" y="21874514"/>
                      </a:lnTo>
                      <a:close/>
                    </a:path>
                  </a:pathLst>
                </a:custGeom>
                <a:solidFill>
                  <a:srgbClr val="545454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6"/>
              <p:cNvGrpSpPr>
                <a:grpSpLocks noChangeAspect="1"/>
              </p:cNvGrpSpPr>
              <p:nvPr/>
            </p:nvGrpSpPr>
            <p:grpSpPr>
              <a:xfrm>
                <a:off x="9428273" y="747580"/>
                <a:ext cx="7353091" cy="8791841"/>
                <a:chOff x="0" y="0"/>
                <a:chExt cx="8603361" cy="10286746"/>
              </a:xfrm>
            </p:grpSpPr>
            <p:sp>
              <p:nvSpPr>
                <p:cNvPr id="7" name="Freeform 7"/>
                <p:cNvSpPr/>
                <p:nvPr/>
              </p:nvSpPr>
              <p:spPr>
                <a:xfrm>
                  <a:off x="-2794" y="-128"/>
                  <a:ext cx="8606155" cy="1028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6155" h="10286874">
                      <a:moveTo>
                        <a:pt x="8606155" y="10251441"/>
                      </a:moveTo>
                      <a:cubicBezTo>
                        <a:pt x="8606155" y="10284588"/>
                        <a:pt x="8595487" y="10286874"/>
                        <a:pt x="8567674" y="10286874"/>
                      </a:cubicBezTo>
                      <a:cubicBezTo>
                        <a:pt x="5713094" y="10286239"/>
                        <a:pt x="2858643" y="10286239"/>
                        <a:pt x="4064" y="10286239"/>
                      </a:cubicBezTo>
                      <a:cubicBezTo>
                        <a:pt x="0" y="10272396"/>
                        <a:pt x="6350" y="10259823"/>
                        <a:pt x="9271" y="10246996"/>
                      </a:cubicBezTo>
                      <a:cubicBezTo>
                        <a:pt x="134747" y="9685402"/>
                        <a:pt x="260350" y="9123935"/>
                        <a:pt x="386207" y="8562467"/>
                      </a:cubicBezTo>
                      <a:cubicBezTo>
                        <a:pt x="565658" y="7761986"/>
                        <a:pt x="745490" y="6961633"/>
                        <a:pt x="924814" y="6161151"/>
                      </a:cubicBezTo>
                      <a:cubicBezTo>
                        <a:pt x="1146302" y="5172583"/>
                        <a:pt x="1367282" y="4184015"/>
                        <a:pt x="1588643" y="3195574"/>
                      </a:cubicBezTo>
                      <a:cubicBezTo>
                        <a:pt x="1813560" y="2191385"/>
                        <a:pt x="2038604" y="1187323"/>
                        <a:pt x="2264156" y="183261"/>
                      </a:cubicBezTo>
                      <a:cubicBezTo>
                        <a:pt x="2277872" y="122174"/>
                        <a:pt x="2286635" y="59690"/>
                        <a:pt x="2308860" y="635"/>
                      </a:cubicBezTo>
                      <a:cubicBezTo>
                        <a:pt x="4395216" y="635"/>
                        <a:pt x="6481572" y="635"/>
                        <a:pt x="8567928" y="0"/>
                      </a:cubicBezTo>
                      <a:cubicBezTo>
                        <a:pt x="8596249" y="0"/>
                        <a:pt x="8605901" y="3429"/>
                        <a:pt x="8605901" y="35814"/>
                      </a:cubicBezTo>
                      <a:cubicBezTo>
                        <a:pt x="8605139" y="3441066"/>
                        <a:pt x="8605139" y="6846317"/>
                        <a:pt x="8606155" y="10251441"/>
                      </a:cubicBezTo>
                      <a:close/>
                    </a:path>
                  </a:pathLst>
                </a:custGeom>
                <a:blipFill>
                  <a:blip r:embed="rId2"/>
                  <a:stretch>
                    <a:fillRect l="-74524" r="-40912"/>
                  </a:stretch>
                </a:blipFill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1274610"/>
            <a:ext cx="1814368" cy="105682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523999" y="4591878"/>
            <a:ext cx="4953001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/>
            <a:r>
              <a:rPr lang="en-US" sz="4800" b="1" dirty="0">
                <a:solidFill>
                  <a:prstClr val="white"/>
                </a:solidFill>
                <a:latin typeface="Trebuchet MS" panose="020B0603020202020204" pitchFamily="34" charset="0"/>
              </a:rPr>
              <a:t>Automation Project Report KPI </a:t>
            </a:r>
            <a:endParaRPr lang="en-US" sz="3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843068" y="1566675"/>
            <a:ext cx="3133051" cy="41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6"/>
              </a:lnSpc>
            </a:pPr>
            <a:r>
              <a:rPr lang="en-US" sz="2390">
                <a:solidFill>
                  <a:srgbClr val="FFFFFF"/>
                </a:solidFill>
                <a:latin typeface="Serpentine"/>
              </a:rPr>
              <a:t>TSL Estates</a:t>
            </a:r>
          </a:p>
        </p:txBody>
      </p:sp>
      <p:sp>
        <p:nvSpPr>
          <p:cNvPr id="13" name="AutoShape 13"/>
          <p:cNvSpPr/>
          <p:nvPr/>
        </p:nvSpPr>
        <p:spPr>
          <a:xfrm>
            <a:off x="2843068" y="1982217"/>
            <a:ext cx="2136096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4"/>
          <p:cNvSpPr/>
          <p:nvPr/>
        </p:nvSpPr>
        <p:spPr>
          <a:xfrm rot="1358">
            <a:off x="1515122" y="1021556"/>
            <a:ext cx="1205360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13568727" y="617265"/>
            <a:ext cx="4566295" cy="822869"/>
            <a:chOff x="0" y="0"/>
            <a:chExt cx="6088394" cy="1097159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2194318" cy="1097159"/>
            </a:xfrm>
            <a:prstGeom prst="rect">
              <a:avLst/>
            </a:prstGeom>
          </p:spPr>
        </p:pic>
        <p:sp>
          <p:nvSpPr>
            <p:cNvPr id="27" name="TextBox 27"/>
            <p:cNvSpPr txBox="1"/>
            <p:nvPr/>
          </p:nvSpPr>
          <p:spPr>
            <a:xfrm>
              <a:off x="1910992" y="246151"/>
              <a:ext cx="4177401" cy="5350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46"/>
                </a:lnSpc>
              </a:pPr>
              <a:r>
                <a:rPr lang="en-US" sz="2390" dirty="0">
                  <a:solidFill>
                    <a:srgbClr val="545454"/>
                  </a:solidFill>
                  <a:latin typeface="Serpentine"/>
                </a:rPr>
                <a:t>TSL Estates</a:t>
              </a:r>
            </a:p>
          </p:txBody>
        </p:sp>
        <p:sp>
          <p:nvSpPr>
            <p:cNvPr id="28" name="AutoShape 28"/>
            <p:cNvSpPr/>
            <p:nvPr/>
          </p:nvSpPr>
          <p:spPr>
            <a:xfrm>
              <a:off x="1910992" y="781158"/>
              <a:ext cx="2848128" cy="0"/>
            </a:xfrm>
            <a:prstGeom prst="line">
              <a:avLst/>
            </a:prstGeom>
            <a:ln w="12700" cap="flat">
              <a:solidFill>
                <a:srgbClr val="54545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2373A10-C0D5-7BD2-3863-9D9E5A36B02B}"/>
              </a:ext>
            </a:extLst>
          </p:cNvPr>
          <p:cNvSpPr txBox="1"/>
          <p:nvPr/>
        </p:nvSpPr>
        <p:spPr>
          <a:xfrm>
            <a:off x="1433945" y="355610"/>
            <a:ext cx="15971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rebuchet MS" panose="020B0703020202090204" pitchFamily="34" charset="0"/>
                <a:ea typeface="ＭＳ Ｐゴシック" pitchFamily="50" charset="-128"/>
              </a:rPr>
              <a:t>GH Booking </a:t>
            </a:r>
            <a:r>
              <a:rPr lang="en-US" sz="3600" b="1" dirty="0">
                <a:latin typeface="Trebuchet MS" panose="020B0703020202090204" pitchFamily="34" charset="0"/>
                <a:ea typeface="ＭＳ Ｐゴシック" pitchFamily="50" charset="-128"/>
              </a:rPr>
              <a:t>Report </a:t>
            </a:r>
            <a:r>
              <a:rPr lang="en-US" sz="3200" b="1" dirty="0">
                <a:latin typeface="Trebuchet MS" panose="020B0703020202090204" pitchFamily="34" charset="0"/>
                <a:ea typeface="ＭＳ Ｐゴシック" pitchFamily="50" charset="-128"/>
              </a:rPr>
              <a:t>KPI</a:t>
            </a:r>
            <a:endParaRPr lang="en-NG" sz="3600" dirty="0"/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139D78C7-9ED0-42A7-A093-FE90C17AA127}"/>
              </a:ext>
            </a:extLst>
          </p:cNvPr>
          <p:cNvSpPr/>
          <p:nvPr/>
        </p:nvSpPr>
        <p:spPr>
          <a:xfrm>
            <a:off x="1515122" y="9715500"/>
            <a:ext cx="15744178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E150D3-3414-6A90-1D43-F2807DC96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18526"/>
              </p:ext>
            </p:extLst>
          </p:nvPr>
        </p:nvGraphicFramePr>
        <p:xfrm>
          <a:off x="1524000" y="1325151"/>
          <a:ext cx="15697200" cy="7976658"/>
        </p:xfrm>
        <a:graphic>
          <a:graphicData uri="http://schemas.openxmlformats.org/drawingml/2006/table">
            <a:tbl>
              <a:tblPr/>
              <a:tblGrid>
                <a:gridCol w="6245484">
                  <a:extLst>
                    <a:ext uri="{9D8B030D-6E8A-4147-A177-3AD203B41FA5}">
                      <a16:colId xmlns:a16="http://schemas.microsoft.com/office/drawing/2014/main" val="3457271227"/>
                    </a:ext>
                  </a:extLst>
                </a:gridCol>
                <a:gridCol w="9451716">
                  <a:extLst>
                    <a:ext uri="{9D8B030D-6E8A-4147-A177-3AD203B41FA5}">
                      <a16:colId xmlns:a16="http://schemas.microsoft.com/office/drawing/2014/main" val="3153907164"/>
                    </a:ext>
                  </a:extLst>
                </a:gridCol>
              </a:tblGrid>
              <a:tr h="709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KPI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Metric Definition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334310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Bookings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Aggregate count of all guest house reservations.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466892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Bookings per Company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Number of reservations sorted by the affiliated company.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757760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Bookings by Department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Number of reservations segmented by internal departmental units.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118981"/>
                  </a:ext>
                </a:extLst>
              </a:tr>
              <a:tr h="50506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Average Stay Duration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Mean duration of stay for guests.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23632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Pending Approval Bookings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Count of all bookings awaiting approval.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116242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Approved Bookings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number of bookings that received approval.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939010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Rejected Bookings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number of bookings that were declined.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1269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Bookings Modified After Creation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Count of bookings that underwent changes after their initial submission.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767793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Most Common Arrival Location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 arrival location where most guests come from.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93701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Bookings Made on Behalf of Staff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Number of bookings made for staff members by someone else.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518831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Unique Guests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number of distinct guests who made a reservation.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61822"/>
                  </a:ext>
                </a:extLst>
              </a:tr>
              <a:tr h="30316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Rooms Popularity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 most frequently booked rooms.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964776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Average Approval 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Average duration from booking to the point of approval or rejection.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9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4"/>
          <p:cNvSpPr/>
          <p:nvPr/>
        </p:nvSpPr>
        <p:spPr>
          <a:xfrm rot="1358">
            <a:off x="1515122" y="1021556"/>
            <a:ext cx="1205360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13568727" y="617265"/>
            <a:ext cx="4566295" cy="822869"/>
            <a:chOff x="0" y="0"/>
            <a:chExt cx="6088394" cy="1097159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2194318" cy="1097159"/>
            </a:xfrm>
            <a:prstGeom prst="rect">
              <a:avLst/>
            </a:prstGeom>
          </p:spPr>
        </p:pic>
        <p:sp>
          <p:nvSpPr>
            <p:cNvPr id="27" name="TextBox 27"/>
            <p:cNvSpPr txBox="1"/>
            <p:nvPr/>
          </p:nvSpPr>
          <p:spPr>
            <a:xfrm>
              <a:off x="1910992" y="246151"/>
              <a:ext cx="4177401" cy="5350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46"/>
                </a:lnSpc>
              </a:pPr>
              <a:r>
                <a:rPr lang="en-US" sz="2390" dirty="0">
                  <a:solidFill>
                    <a:srgbClr val="545454"/>
                  </a:solidFill>
                  <a:latin typeface="Serpentine"/>
                </a:rPr>
                <a:t>TSL Estates</a:t>
              </a:r>
            </a:p>
          </p:txBody>
        </p:sp>
        <p:sp>
          <p:nvSpPr>
            <p:cNvPr id="28" name="AutoShape 28"/>
            <p:cNvSpPr/>
            <p:nvPr/>
          </p:nvSpPr>
          <p:spPr>
            <a:xfrm>
              <a:off x="1910992" y="781158"/>
              <a:ext cx="2848128" cy="0"/>
            </a:xfrm>
            <a:prstGeom prst="line">
              <a:avLst/>
            </a:prstGeom>
            <a:ln w="12700" cap="flat">
              <a:solidFill>
                <a:srgbClr val="54545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2373A10-C0D5-7BD2-3863-9D9E5A36B02B}"/>
              </a:ext>
            </a:extLst>
          </p:cNvPr>
          <p:cNvSpPr txBox="1"/>
          <p:nvPr/>
        </p:nvSpPr>
        <p:spPr>
          <a:xfrm>
            <a:off x="1433945" y="355610"/>
            <a:ext cx="15971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rebuchet MS" panose="020B0703020202090204" pitchFamily="34" charset="0"/>
                <a:ea typeface="ＭＳ Ｐゴシック" pitchFamily="50" charset="-128"/>
              </a:rPr>
              <a:t>Facility Maintenance Request Report </a:t>
            </a:r>
            <a:r>
              <a:rPr lang="en-US" sz="3600" b="1" dirty="0">
                <a:latin typeface="Trebuchet MS" panose="020B0703020202090204" pitchFamily="34" charset="0"/>
                <a:ea typeface="ＭＳ Ｐゴシック" pitchFamily="50" charset="-128"/>
              </a:rPr>
              <a:t>KPI</a:t>
            </a:r>
            <a:endParaRPr lang="en-NG" sz="3600" dirty="0"/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139D78C7-9ED0-42A7-A093-FE90C17AA127}"/>
              </a:ext>
            </a:extLst>
          </p:cNvPr>
          <p:cNvSpPr/>
          <p:nvPr/>
        </p:nvSpPr>
        <p:spPr>
          <a:xfrm>
            <a:off x="1515122" y="9715500"/>
            <a:ext cx="15744178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E150D3-3414-6A90-1D43-F2807DC96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20088"/>
              </p:ext>
            </p:extLst>
          </p:nvPr>
        </p:nvGraphicFramePr>
        <p:xfrm>
          <a:off x="1524000" y="1325151"/>
          <a:ext cx="15697200" cy="7976658"/>
        </p:xfrm>
        <a:graphic>
          <a:graphicData uri="http://schemas.openxmlformats.org/drawingml/2006/table">
            <a:tbl>
              <a:tblPr/>
              <a:tblGrid>
                <a:gridCol w="6245484">
                  <a:extLst>
                    <a:ext uri="{9D8B030D-6E8A-4147-A177-3AD203B41FA5}">
                      <a16:colId xmlns:a16="http://schemas.microsoft.com/office/drawing/2014/main" val="3457271227"/>
                    </a:ext>
                  </a:extLst>
                </a:gridCol>
                <a:gridCol w="9451716">
                  <a:extLst>
                    <a:ext uri="{9D8B030D-6E8A-4147-A177-3AD203B41FA5}">
                      <a16:colId xmlns:a16="http://schemas.microsoft.com/office/drawing/2014/main" val="3153907164"/>
                    </a:ext>
                  </a:extLst>
                </a:gridCol>
              </a:tblGrid>
              <a:tr h="709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KPI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Metric Definition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334310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Requests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Aggregate count of all submitted requests.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466892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Pending Requests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Count of all requests awaiting action or approval.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757760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Approved Requests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number of requests that received approval.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118981"/>
                  </a:ext>
                </a:extLst>
              </a:tr>
              <a:tr h="505067"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Rejected Requests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number of requests that were declined or rejected.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23632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Average Quantity per Request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Mean quantity value per submitted request.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116242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Requests by Department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Number of requests segmented by internal departmental units.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939010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Requests by Work Location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Number of requests segmented by specified working location.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1269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Requests by Company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Number of requests sorted by the affiliated company.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767793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Requests by 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Classification count of requests based on their purpose or type.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93701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Average Time to Approval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Average duration from request initiation to the point of approval.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518831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Average Time to Close Out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Average time taken from request initiation to the desired completion date.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61822"/>
                  </a:ext>
                </a:extLst>
              </a:tr>
              <a:tr h="303162"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Requests Modified After Creation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Count of requests that underwent changes after their initial submission.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964776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Most Active Requester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288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Individual with the highest number of request submissions.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07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4"/>
          <p:cNvSpPr/>
          <p:nvPr/>
        </p:nvSpPr>
        <p:spPr>
          <a:xfrm rot="1358">
            <a:off x="1515122" y="1021556"/>
            <a:ext cx="1205360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13568727" y="617265"/>
            <a:ext cx="4566295" cy="822869"/>
            <a:chOff x="0" y="0"/>
            <a:chExt cx="6088394" cy="1097159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2194318" cy="1097159"/>
            </a:xfrm>
            <a:prstGeom prst="rect">
              <a:avLst/>
            </a:prstGeom>
          </p:spPr>
        </p:pic>
        <p:sp>
          <p:nvSpPr>
            <p:cNvPr id="27" name="TextBox 27"/>
            <p:cNvSpPr txBox="1"/>
            <p:nvPr/>
          </p:nvSpPr>
          <p:spPr>
            <a:xfrm>
              <a:off x="1910992" y="246151"/>
              <a:ext cx="4177401" cy="5350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46"/>
                </a:lnSpc>
              </a:pPr>
              <a:r>
                <a:rPr lang="en-US" sz="2390" dirty="0">
                  <a:solidFill>
                    <a:srgbClr val="545454"/>
                  </a:solidFill>
                  <a:latin typeface="Serpentine"/>
                </a:rPr>
                <a:t>TSL Estates</a:t>
              </a:r>
            </a:p>
          </p:txBody>
        </p:sp>
        <p:sp>
          <p:nvSpPr>
            <p:cNvPr id="28" name="AutoShape 28"/>
            <p:cNvSpPr/>
            <p:nvPr/>
          </p:nvSpPr>
          <p:spPr>
            <a:xfrm>
              <a:off x="1910992" y="781158"/>
              <a:ext cx="2848128" cy="0"/>
            </a:xfrm>
            <a:prstGeom prst="line">
              <a:avLst/>
            </a:prstGeom>
            <a:ln w="12700" cap="flat">
              <a:solidFill>
                <a:srgbClr val="54545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2373A10-C0D5-7BD2-3863-9D9E5A36B02B}"/>
              </a:ext>
            </a:extLst>
          </p:cNvPr>
          <p:cNvSpPr txBox="1"/>
          <p:nvPr/>
        </p:nvSpPr>
        <p:spPr>
          <a:xfrm>
            <a:off x="1433945" y="355610"/>
            <a:ext cx="15971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rebuchet MS" panose="020B0703020202090204" pitchFamily="34" charset="0"/>
                <a:ea typeface="ＭＳ Ｐゴシック" pitchFamily="50" charset="-128"/>
              </a:rPr>
              <a:t>Pool van request Report </a:t>
            </a:r>
            <a:r>
              <a:rPr lang="en-US" sz="3600" b="1" dirty="0">
                <a:latin typeface="Trebuchet MS" panose="020B0703020202090204" pitchFamily="34" charset="0"/>
                <a:ea typeface="ＭＳ Ｐゴシック" pitchFamily="50" charset="-128"/>
              </a:rPr>
              <a:t>KPI</a:t>
            </a:r>
            <a:endParaRPr lang="en-NG" sz="3600" dirty="0"/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139D78C7-9ED0-42A7-A093-FE90C17AA127}"/>
              </a:ext>
            </a:extLst>
          </p:cNvPr>
          <p:cNvSpPr/>
          <p:nvPr/>
        </p:nvSpPr>
        <p:spPr>
          <a:xfrm>
            <a:off x="1515122" y="9715500"/>
            <a:ext cx="15744178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E150D3-3414-6A90-1D43-F2807DC963F1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25151"/>
          <a:ext cx="15697200" cy="7976658"/>
        </p:xfrm>
        <a:graphic>
          <a:graphicData uri="http://schemas.openxmlformats.org/drawingml/2006/table">
            <a:tbl>
              <a:tblPr/>
              <a:tblGrid>
                <a:gridCol w="6245484">
                  <a:extLst>
                    <a:ext uri="{9D8B030D-6E8A-4147-A177-3AD203B41FA5}">
                      <a16:colId xmlns:a16="http://schemas.microsoft.com/office/drawing/2014/main" val="3457271227"/>
                    </a:ext>
                  </a:extLst>
                </a:gridCol>
                <a:gridCol w="9451716">
                  <a:extLst>
                    <a:ext uri="{9D8B030D-6E8A-4147-A177-3AD203B41FA5}">
                      <a16:colId xmlns:a16="http://schemas.microsoft.com/office/drawing/2014/main" val="3153907164"/>
                    </a:ext>
                  </a:extLst>
                </a:gridCol>
              </a:tblGrid>
              <a:tr h="709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KPI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Metric Definition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334310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Bookings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Aggregate count of all guest house reservations.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466892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Bookings per Company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Number of reservations sorted by the affiliated company.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757760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Bookings by Department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Number of reservations segmented by internal departmental units.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118981"/>
                  </a:ext>
                </a:extLst>
              </a:tr>
              <a:tr h="50506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Average Stay Duration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Mean duration of stay for guests.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23632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Pending Approval Bookings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Count of all bookings awaiting approval.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116242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Approved Bookings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number of bookings that received approval.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939010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Rejected Bookings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number of bookings that were declined.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1269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Bookings Modified After Creation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Count of bookings that underwent changes after their initial submission.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767793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Most Common Arrival Location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 arrival location where most guests come from.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93701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Bookings Made on Behalf of Staff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Number of bookings made for staff members by someone else.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518831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Unique Guests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number of distinct guests who made a reservation.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61822"/>
                  </a:ext>
                </a:extLst>
              </a:tr>
              <a:tr h="30316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Rooms Popularity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 most frequently booked rooms.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964776"/>
                  </a:ext>
                </a:extLst>
              </a:tr>
              <a:tr h="5925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Average Approval 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Average duration from booking to the point of approval or rejection.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72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4E6BEB1A4F904C9B560E526F54CF7C" ma:contentTypeVersion="13" ma:contentTypeDescription="Create a new document." ma:contentTypeScope="" ma:versionID="f9b7b2404c03608be86911921402d56b">
  <xsd:schema xmlns:xsd="http://www.w3.org/2001/XMLSchema" xmlns:xs="http://www.w3.org/2001/XMLSchema" xmlns:p="http://schemas.microsoft.com/office/2006/metadata/properties" xmlns:ns3="addee211-edb8-4736-adaa-a15476f0f2a9" xmlns:ns4="d1b267c4-c19a-4590-8362-7dcd923f5fae" targetNamespace="http://schemas.microsoft.com/office/2006/metadata/properties" ma:root="true" ma:fieldsID="e39a3ceb51875fa875b78cfd0d96b7e8" ns3:_="" ns4:_="">
    <xsd:import namespace="addee211-edb8-4736-adaa-a15476f0f2a9"/>
    <xsd:import namespace="d1b267c4-c19a-4590-8362-7dcd923f5fa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ee211-edb8-4736-adaa-a15476f0f2a9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b267c4-c19a-4590-8362-7dcd923f5fa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ddee211-edb8-4736-adaa-a15476f0f2a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09FB00-1E15-495D-A90C-4A051D3802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dee211-edb8-4736-adaa-a15476f0f2a9"/>
    <ds:schemaRef ds:uri="d1b267c4-c19a-4590-8362-7dcd923f5f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1D0AAC-4028-459B-9E93-7C949016D249}">
  <ds:schemaRefs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d1b267c4-c19a-4590-8362-7dcd923f5fae"/>
    <ds:schemaRef ds:uri="addee211-edb8-4736-adaa-a15476f0f2a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DD1BC53-4B12-4F1C-8EA5-31D4B10B54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17289</TotalTime>
  <Words>516</Words>
  <Application>Microsoft Office PowerPoint</Application>
  <PresentationFormat>Custom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Trebuchet MS</vt:lpstr>
      <vt:lpstr>Calibri</vt:lpstr>
      <vt:lpstr>Arial</vt:lpstr>
      <vt:lpstr>Century Gothic</vt:lpstr>
      <vt:lpstr>Serpentine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TSL Estates Presentation</dc:title>
  <dc:creator>Nwachukwu A. Obanye</dc:creator>
  <cp:lastModifiedBy>Innocent E. Osoria</cp:lastModifiedBy>
  <cp:revision>30</cp:revision>
  <dcterms:created xsi:type="dcterms:W3CDTF">2006-08-16T00:00:00Z</dcterms:created>
  <dcterms:modified xsi:type="dcterms:W3CDTF">2023-09-01T14:21:41Z</dcterms:modified>
  <dc:identifier>DAFKIvNwZ6w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0x010100B14E6BEB1A4F904C9B560E526F54CF7C</vt:lpwstr>
  </property>
</Properties>
</file>