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17"/>
  </p:notesMasterIdLst>
  <p:sldIdLst>
    <p:sldId id="256" r:id="rId2"/>
    <p:sldId id="257" r:id="rId3"/>
    <p:sldId id="1524" r:id="rId4"/>
    <p:sldId id="1580" r:id="rId5"/>
    <p:sldId id="1534" r:id="rId6"/>
    <p:sldId id="1535" r:id="rId7"/>
    <p:sldId id="1582" r:id="rId8"/>
    <p:sldId id="1584" r:id="rId9"/>
    <p:sldId id="1583" r:id="rId10"/>
    <p:sldId id="1533" r:id="rId11"/>
    <p:sldId id="263" r:id="rId12"/>
    <p:sldId id="259" r:id="rId13"/>
    <p:sldId id="1547" r:id="rId14"/>
    <p:sldId id="1548" r:id="rId15"/>
    <p:sldId id="1581"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Open Sauce Bold" panose="020B0604020202020204" charset="0"/>
      <p:regular r:id="rId22"/>
    </p:embeddedFont>
    <p:embeddedFont>
      <p:font typeface="Serpentine" panose="020B0604020202020204"/>
      <p:regular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48ACB5-EA81-4F92-A76F-25261519BAFE}">
          <p14:sldIdLst>
            <p14:sldId id="256"/>
          </p14:sldIdLst>
        </p14:section>
        <p14:section name="Perspective" id="{2EC4F70C-7647-4036-9BB9-11EC47A4B1F7}">
          <p14:sldIdLst>
            <p14:sldId id="257"/>
            <p14:sldId id="1524"/>
            <p14:sldId id="1580"/>
            <p14:sldId id="1534"/>
          </p14:sldIdLst>
        </p14:section>
        <p14:section name="Status update" id="{0F8412AD-E6B7-4AE2-9152-B431788EA320}">
          <p14:sldIdLst>
            <p14:sldId id="1535"/>
            <p14:sldId id="1582"/>
            <p14:sldId id="1584"/>
            <p14:sldId id="1583"/>
            <p14:sldId id="1533"/>
          </p14:sldIdLst>
        </p14:section>
        <p14:section name="Additional information" id="{45E17476-A9A3-4031-B034-25A0F28F9B50}">
          <p14:sldIdLst>
            <p14:sldId id="263"/>
            <p14:sldId id="259"/>
            <p14:sldId id="1547"/>
            <p14:sldId id="1548"/>
            <p14:sldId id="1581"/>
          </p14:sldIdLst>
        </p14:section>
      </p14:sectionLst>
    </p:ext>
    <p:ext uri="{EFAFB233-063F-42B5-8137-9DF3F51BA10A}">
      <p15:sldGuideLst xmlns:p15="http://schemas.microsoft.com/office/powerpoint/2012/main">
        <p15:guide id="1" orient="horz" pos="6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933C"/>
    <a:srgbClr val="D9E1F2"/>
    <a:srgbClr val="3D3D3D"/>
    <a:srgbClr val="666666"/>
    <a:srgbClr val="FFFFFF"/>
    <a:srgbClr val="4F6228"/>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0" autoAdjust="0"/>
    <p:restoredTop sz="92412" autoAdjust="0"/>
  </p:normalViewPr>
  <p:slideViewPr>
    <p:cSldViewPr>
      <p:cViewPr>
        <p:scale>
          <a:sx n="33" d="100"/>
          <a:sy n="33" d="100"/>
        </p:scale>
        <p:origin x="774" y="414"/>
      </p:cViewPr>
      <p:guideLst>
        <p:guide orient="horz" pos="6480"/>
        <p:guide pos="57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3B63B-2B4A-41FA-BF0E-8CD55EF06341}" type="datetimeFigureOut">
              <a:rPr lang="en-US" smtClean="0"/>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FDA3B-69F5-4233-BD81-F02D00546531}" type="slidenum">
              <a:rPr lang="en-US" smtClean="0"/>
              <a:t>‹#›</a:t>
            </a:fld>
            <a:endParaRPr lang="en-US"/>
          </a:p>
        </p:txBody>
      </p:sp>
    </p:spTree>
    <p:extLst>
      <p:ext uri="{BB962C8B-B14F-4D97-AF65-F5344CB8AC3E}">
        <p14:creationId xmlns:p14="http://schemas.microsoft.com/office/powerpoint/2010/main" val="419770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SzPts val="1000"/>
              <a:buFont typeface="Symbol" panose="05050102010706020507" pitchFamily="18" charset="2"/>
              <a:buChar char=""/>
              <a:tabLst>
                <a:tab pos="457200" algn="l"/>
              </a:tabLst>
            </a:pPr>
            <a:endParaRPr lang="en-US" sz="200" dirty="0"/>
          </a:p>
        </p:txBody>
      </p:sp>
      <p:sp>
        <p:nvSpPr>
          <p:cNvPr id="4" name="Slide Number Placeholder 3"/>
          <p:cNvSpPr>
            <a:spLocks noGrp="1"/>
          </p:cNvSpPr>
          <p:nvPr>
            <p:ph type="sldNum" sz="quarter" idx="5"/>
          </p:nvPr>
        </p:nvSpPr>
        <p:spPr/>
        <p:txBody>
          <a:bodyPr/>
          <a:lstStyle/>
          <a:p>
            <a:fld id="{FB5FDA3B-69F5-4233-BD81-F02D00546531}" type="slidenum">
              <a:rPr lang="en-US" smtClean="0"/>
              <a:t>6</a:t>
            </a:fld>
            <a:endParaRPr lang="en-US"/>
          </a:p>
        </p:txBody>
      </p:sp>
    </p:spTree>
    <p:extLst>
      <p:ext uri="{BB962C8B-B14F-4D97-AF65-F5344CB8AC3E}">
        <p14:creationId xmlns:p14="http://schemas.microsoft.com/office/powerpoint/2010/main" val="195357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5FDA3B-69F5-4233-BD81-F02D00546531}" type="slidenum">
              <a:rPr lang="en-US" smtClean="0"/>
              <a:t>7</a:t>
            </a:fld>
            <a:endParaRPr lang="en-US"/>
          </a:p>
        </p:txBody>
      </p:sp>
    </p:spTree>
    <p:extLst>
      <p:ext uri="{BB962C8B-B14F-4D97-AF65-F5344CB8AC3E}">
        <p14:creationId xmlns:p14="http://schemas.microsoft.com/office/powerpoint/2010/main" val="216875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5FDA3B-69F5-4233-BD81-F02D00546531}" type="slidenum">
              <a:rPr lang="en-US" smtClean="0"/>
              <a:t>8</a:t>
            </a:fld>
            <a:endParaRPr lang="en-US"/>
          </a:p>
        </p:txBody>
      </p:sp>
    </p:spTree>
    <p:extLst>
      <p:ext uri="{BB962C8B-B14F-4D97-AF65-F5344CB8AC3E}">
        <p14:creationId xmlns:p14="http://schemas.microsoft.com/office/powerpoint/2010/main" val="165714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5FDA3B-69F5-4233-BD81-F02D00546531}" type="slidenum">
              <a:rPr lang="en-US" smtClean="0"/>
              <a:t>9</a:t>
            </a:fld>
            <a:endParaRPr lang="en-US"/>
          </a:p>
        </p:txBody>
      </p:sp>
    </p:spTree>
    <p:extLst>
      <p:ext uri="{BB962C8B-B14F-4D97-AF65-F5344CB8AC3E}">
        <p14:creationId xmlns:p14="http://schemas.microsoft.com/office/powerpoint/2010/main" val="397380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5FDA3B-69F5-4233-BD81-F02D00546531}" type="slidenum">
              <a:rPr lang="en-US" smtClean="0"/>
              <a:t>10</a:t>
            </a:fld>
            <a:endParaRPr lang="en-US"/>
          </a:p>
        </p:txBody>
      </p:sp>
    </p:spTree>
    <p:extLst>
      <p:ext uri="{BB962C8B-B14F-4D97-AF65-F5344CB8AC3E}">
        <p14:creationId xmlns:p14="http://schemas.microsoft.com/office/powerpoint/2010/main" val="289258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21615"/>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650866" y="0"/>
            <a:ext cx="8680631" cy="10379135"/>
            <a:chOff x="0" y="0"/>
            <a:chExt cx="8603361" cy="10286746"/>
          </a:xfrm>
        </p:grpSpPr>
        <p:sp>
          <p:nvSpPr>
            <p:cNvPr id="3" name="Freeform 3"/>
            <p:cNvSpPr/>
            <p:nvPr/>
          </p:nvSpPr>
          <p:spPr>
            <a:xfrm>
              <a:off x="-2794" y="-128"/>
              <a:ext cx="8606155" cy="10286874"/>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solidFill>
              <a:srgbClr val="F6F6F6"/>
            </a:solidFill>
          </p:spPr>
          <p:txBody>
            <a:bodyPr/>
            <a:lstStyle/>
            <a:p>
              <a:endParaRPr lang="en-US"/>
            </a:p>
          </p:txBody>
        </p:sp>
      </p:grpSp>
      <p:grpSp>
        <p:nvGrpSpPr>
          <p:cNvPr id="4" name="Group 4"/>
          <p:cNvGrpSpPr/>
          <p:nvPr/>
        </p:nvGrpSpPr>
        <p:grpSpPr>
          <a:xfrm rot="-10800000">
            <a:off x="9859925" y="749364"/>
            <a:ext cx="2230903" cy="7685028"/>
            <a:chOff x="0" y="0"/>
            <a:chExt cx="6350000" cy="21874514"/>
          </a:xfrm>
        </p:grpSpPr>
        <p:sp>
          <p:nvSpPr>
            <p:cNvPr id="5" name="Freeform 5"/>
            <p:cNvSpPr/>
            <p:nvPr/>
          </p:nvSpPr>
          <p:spPr>
            <a:xfrm>
              <a:off x="0" y="0"/>
              <a:ext cx="6350000" cy="21874514"/>
            </a:xfrm>
            <a:custGeom>
              <a:avLst/>
              <a:gdLst/>
              <a:ahLst/>
              <a:cxnLst/>
              <a:rect l="l" t="t" r="r" b="b"/>
              <a:pathLst>
                <a:path w="6350000" h="21874514">
                  <a:moveTo>
                    <a:pt x="6350000" y="21874514"/>
                  </a:moveTo>
                  <a:lnTo>
                    <a:pt x="0" y="21874514"/>
                  </a:lnTo>
                  <a:lnTo>
                    <a:pt x="0" y="0"/>
                  </a:lnTo>
                  <a:lnTo>
                    <a:pt x="6350000" y="21874514"/>
                  </a:lnTo>
                  <a:close/>
                </a:path>
              </a:pathLst>
            </a:custGeom>
            <a:solidFill>
              <a:srgbClr val="545454"/>
            </a:solidFill>
          </p:spPr>
          <p:txBody>
            <a:bodyPr/>
            <a:lstStyle/>
            <a:p>
              <a:endParaRPr lang="en-US"/>
            </a:p>
          </p:txBody>
        </p:sp>
      </p:grpSp>
      <p:grpSp>
        <p:nvGrpSpPr>
          <p:cNvPr id="6" name="Group 6"/>
          <p:cNvGrpSpPr>
            <a:grpSpLocks noChangeAspect="1"/>
          </p:cNvGrpSpPr>
          <p:nvPr/>
        </p:nvGrpSpPr>
        <p:grpSpPr>
          <a:xfrm>
            <a:off x="10112637" y="747580"/>
            <a:ext cx="7353091" cy="8791841"/>
            <a:chOff x="0" y="0"/>
            <a:chExt cx="8603361" cy="10286746"/>
          </a:xfrm>
        </p:grpSpPr>
        <p:sp>
          <p:nvSpPr>
            <p:cNvPr id="7" name="Freeform 7"/>
            <p:cNvSpPr/>
            <p:nvPr/>
          </p:nvSpPr>
          <p:spPr>
            <a:xfrm>
              <a:off x="-2794" y="-128"/>
              <a:ext cx="8606155" cy="10286874"/>
            </a:xfrm>
            <a:custGeom>
              <a:avLst/>
              <a:gdLst/>
              <a:ahLst/>
              <a:cxnLst/>
              <a:rect l="l" t="t" r="r" b="b"/>
              <a:pathLst>
                <a:path w="8606155" h="10286874">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2"/>
              <a:stretch>
                <a:fillRect l="-74524" r="-40912"/>
              </a:stretch>
            </a:blipFill>
          </p:spPr>
          <p:txBody>
            <a:bodyPr/>
            <a:lstStyle/>
            <a:p>
              <a:endParaRPr lang="en-US"/>
            </a:p>
          </p:txBody>
        </p:sp>
      </p:grpSp>
      <p:pic>
        <p:nvPicPr>
          <p:cNvPr id="8" name="Picture 8"/>
          <p:cNvPicPr>
            <a:picLocks noChangeAspect="1"/>
          </p:cNvPicPr>
          <p:nvPr/>
        </p:nvPicPr>
        <p:blipFill>
          <a:blip r:embed="rId3"/>
          <a:srcRect/>
          <a:stretch>
            <a:fillRect/>
          </a:stretch>
        </p:blipFill>
        <p:spPr>
          <a:xfrm>
            <a:off x="1028700" y="1274610"/>
            <a:ext cx="1814368" cy="1056823"/>
          </a:xfrm>
          <a:prstGeom prst="rect">
            <a:avLst/>
          </a:prstGeom>
        </p:spPr>
      </p:pic>
      <p:sp>
        <p:nvSpPr>
          <p:cNvPr id="10" name="TextBox 10"/>
          <p:cNvSpPr txBox="1"/>
          <p:nvPr/>
        </p:nvSpPr>
        <p:spPr>
          <a:xfrm>
            <a:off x="821575" y="2661598"/>
            <a:ext cx="9288674" cy="7325082"/>
          </a:xfrm>
          <a:prstGeom prst="rect">
            <a:avLst/>
          </a:prstGeom>
        </p:spPr>
        <p:txBody>
          <a:bodyPr wrap="square" lIns="0" tIns="0" rIns="0" bIns="0" rtlCol="0" anchor="t">
            <a:spAutoFit/>
          </a:bodyPr>
          <a:lstStyle/>
          <a:p>
            <a:r>
              <a:rPr lang="en-US" sz="5400" b="1" dirty="0">
                <a:solidFill>
                  <a:schemeClr val="bg1"/>
                </a:solidFill>
                <a:latin typeface="Trebuchet MS" panose="020B0603020202020204" pitchFamily="34" charset="0"/>
              </a:rPr>
              <a:t>TEL Automation Project Report</a:t>
            </a:r>
          </a:p>
          <a:p>
            <a:br>
              <a:rPr lang="en-US" sz="5400" dirty="0">
                <a:solidFill>
                  <a:schemeClr val="bg1"/>
                </a:solidFill>
              </a:rPr>
            </a:br>
            <a:endParaRPr lang="en-US" sz="5400" dirty="0">
              <a:solidFill>
                <a:schemeClr val="bg1"/>
              </a:solidFill>
            </a:endParaRPr>
          </a:p>
          <a:p>
            <a:endParaRPr lang="en-US" sz="5400" dirty="0">
              <a:solidFill>
                <a:schemeClr val="bg1"/>
              </a:solidFill>
            </a:endParaRPr>
          </a:p>
          <a:p>
            <a:endParaRPr lang="en-US" sz="5400" dirty="0">
              <a:solidFill>
                <a:schemeClr val="bg1"/>
              </a:solidFill>
            </a:endParaRPr>
          </a:p>
          <a:p>
            <a:br>
              <a:rPr lang="en-US" sz="5400" dirty="0">
                <a:solidFill>
                  <a:schemeClr val="bg1"/>
                </a:solidFill>
              </a:rPr>
            </a:br>
            <a:r>
              <a:rPr lang="en-US" sz="5400" dirty="0">
                <a:solidFill>
                  <a:schemeClr val="bg1"/>
                </a:solidFill>
              </a:rPr>
              <a:t>Prepared By: Innocent osoria</a:t>
            </a:r>
            <a:br>
              <a:rPr lang="en-US" sz="5400" dirty="0">
                <a:solidFill>
                  <a:schemeClr val="bg1"/>
                </a:solidFill>
              </a:rPr>
            </a:br>
            <a:r>
              <a:rPr lang="en-US" sz="4400" dirty="0">
                <a:solidFill>
                  <a:schemeClr val="bg1"/>
                </a:solidFill>
              </a:rPr>
              <a:t>August 2023</a:t>
            </a:r>
          </a:p>
        </p:txBody>
      </p:sp>
      <p:sp>
        <p:nvSpPr>
          <p:cNvPr id="12" name="TextBox 12"/>
          <p:cNvSpPr txBox="1"/>
          <p:nvPr/>
        </p:nvSpPr>
        <p:spPr>
          <a:xfrm>
            <a:off x="2843068" y="1566675"/>
            <a:ext cx="3133051" cy="415542"/>
          </a:xfrm>
          <a:prstGeom prst="rect">
            <a:avLst/>
          </a:prstGeom>
        </p:spPr>
        <p:txBody>
          <a:bodyPr lIns="0" tIns="0" rIns="0" bIns="0" rtlCol="0" anchor="t">
            <a:spAutoFit/>
          </a:bodyPr>
          <a:lstStyle/>
          <a:p>
            <a:pPr>
              <a:lnSpc>
                <a:spcPts val="3346"/>
              </a:lnSpc>
            </a:pPr>
            <a:r>
              <a:rPr lang="en-US" sz="2390">
                <a:solidFill>
                  <a:srgbClr val="FFFFFF"/>
                </a:solidFill>
                <a:latin typeface="Serpentine"/>
              </a:rPr>
              <a:t>TSL Estates</a:t>
            </a:r>
          </a:p>
        </p:txBody>
      </p:sp>
      <p:sp>
        <p:nvSpPr>
          <p:cNvPr id="13" name="AutoShape 13"/>
          <p:cNvSpPr/>
          <p:nvPr/>
        </p:nvSpPr>
        <p:spPr>
          <a:xfrm>
            <a:off x="2843068" y="1982217"/>
            <a:ext cx="2136096" cy="0"/>
          </a:xfrm>
          <a:prstGeom prst="line">
            <a:avLst/>
          </a:prstGeom>
          <a:ln w="9525" cap="flat">
            <a:solidFill>
              <a:srgbClr val="FFFFFF"/>
            </a:solidFill>
            <a:prstDash val="solid"/>
            <a:headEnd type="none" w="sm" len="sm"/>
            <a:tailEnd type="none" w="sm" len="sm"/>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3"/>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399655" y="431798"/>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Risk Management Matrix</a:t>
            </a:r>
            <a:endParaRPr lang="en-NG" sz="3600" dirty="0"/>
          </a:p>
        </p:txBody>
      </p:sp>
      <p:graphicFrame>
        <p:nvGraphicFramePr>
          <p:cNvPr id="2" name="Table 1">
            <a:extLst>
              <a:ext uri="{FF2B5EF4-FFF2-40B4-BE49-F238E27FC236}">
                <a16:creationId xmlns:a16="http://schemas.microsoft.com/office/drawing/2014/main" id="{38AAEA53-4C16-866E-F5BA-CC1DB5F7E2D3}"/>
              </a:ext>
            </a:extLst>
          </p:cNvPr>
          <p:cNvGraphicFramePr>
            <a:graphicFrameLocks noGrp="1"/>
          </p:cNvGraphicFramePr>
          <p:nvPr>
            <p:extLst>
              <p:ext uri="{D42A27DB-BD31-4B8C-83A1-F6EECF244321}">
                <p14:modId xmlns:p14="http://schemas.microsoft.com/office/powerpoint/2010/main" val="446103087"/>
              </p:ext>
            </p:extLst>
          </p:nvPr>
        </p:nvGraphicFramePr>
        <p:xfrm>
          <a:off x="1414895" y="1425730"/>
          <a:ext cx="16163278" cy="6720792"/>
        </p:xfrm>
        <a:graphic>
          <a:graphicData uri="http://schemas.openxmlformats.org/drawingml/2006/table">
            <a:tbl>
              <a:tblPr/>
              <a:tblGrid>
                <a:gridCol w="4833505">
                  <a:extLst>
                    <a:ext uri="{9D8B030D-6E8A-4147-A177-3AD203B41FA5}">
                      <a16:colId xmlns:a16="http://schemas.microsoft.com/office/drawing/2014/main" val="3207616582"/>
                    </a:ext>
                  </a:extLst>
                </a:gridCol>
                <a:gridCol w="1880973">
                  <a:extLst>
                    <a:ext uri="{9D8B030D-6E8A-4147-A177-3AD203B41FA5}">
                      <a16:colId xmlns:a16="http://schemas.microsoft.com/office/drawing/2014/main" val="897771030"/>
                    </a:ext>
                  </a:extLst>
                </a:gridCol>
                <a:gridCol w="1828800">
                  <a:extLst>
                    <a:ext uri="{9D8B030D-6E8A-4147-A177-3AD203B41FA5}">
                      <a16:colId xmlns:a16="http://schemas.microsoft.com/office/drawing/2014/main" val="1837800039"/>
                    </a:ext>
                  </a:extLst>
                </a:gridCol>
                <a:gridCol w="7620000">
                  <a:extLst>
                    <a:ext uri="{9D8B030D-6E8A-4147-A177-3AD203B41FA5}">
                      <a16:colId xmlns:a16="http://schemas.microsoft.com/office/drawing/2014/main" val="694944908"/>
                    </a:ext>
                  </a:extLst>
                </a:gridCol>
              </a:tblGrid>
              <a:tr h="974570">
                <a:tc>
                  <a:txBody>
                    <a:bodyPr/>
                    <a:lstStyle/>
                    <a:p>
                      <a:pPr marL="72000" algn="l" fontAlgn="ctr"/>
                      <a:r>
                        <a:rPr lang="en-US" sz="2400" b="1" i="0" u="none" strike="noStrike" dirty="0">
                          <a:solidFill>
                            <a:srgbClr val="FFFFFF"/>
                          </a:solidFill>
                          <a:effectLst/>
                          <a:latin typeface="Trebuchet MS" panose="020B0603020202020204" pitchFamily="34" charset="0"/>
                        </a:rPr>
                        <a:t>Risk</a:t>
                      </a:r>
                    </a:p>
                  </a:txBody>
                  <a:tcPr marL="6363" marR="6363" marT="6363"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C00000"/>
                    </a:solidFill>
                  </a:tcPr>
                </a:tc>
                <a:tc>
                  <a:txBody>
                    <a:bodyPr/>
                    <a:lstStyle/>
                    <a:p>
                      <a:pPr marL="72000" algn="l" fontAlgn="ctr"/>
                      <a:r>
                        <a:rPr lang="en-US" sz="2400" b="1" i="0" u="none" strike="noStrike" dirty="0">
                          <a:solidFill>
                            <a:srgbClr val="FFFFFF"/>
                          </a:solidFill>
                          <a:effectLst/>
                          <a:latin typeface="Trebuchet MS" panose="020B0603020202020204" pitchFamily="34" charset="0"/>
                        </a:rPr>
                        <a:t>Probability</a:t>
                      </a:r>
                    </a:p>
                  </a:txBody>
                  <a:tcPr marL="6363" marR="6363" marT="6363"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00000"/>
                    </a:solidFill>
                  </a:tcPr>
                </a:tc>
                <a:tc>
                  <a:txBody>
                    <a:bodyPr/>
                    <a:lstStyle/>
                    <a:p>
                      <a:pPr marL="72000" algn="l" fontAlgn="ctr"/>
                      <a:r>
                        <a:rPr lang="en-US" sz="2400" b="1" i="0" u="none" strike="noStrike" dirty="0">
                          <a:solidFill>
                            <a:srgbClr val="FFFFFF"/>
                          </a:solidFill>
                          <a:effectLst/>
                          <a:latin typeface="Trebuchet MS" panose="020B0603020202020204" pitchFamily="34" charset="0"/>
                        </a:rPr>
                        <a:t>Impact</a:t>
                      </a:r>
                    </a:p>
                  </a:txBody>
                  <a:tcPr marL="6363" marR="6363" marT="6363" marB="0"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solidFill>
                      <a:srgbClr val="C00000"/>
                    </a:solidFill>
                  </a:tcPr>
                </a:tc>
                <a:tc>
                  <a:txBody>
                    <a:bodyPr/>
                    <a:lstStyle/>
                    <a:p>
                      <a:pPr marL="72000" algn="l" fontAlgn="b"/>
                      <a:r>
                        <a:rPr lang="en-US" sz="2400" b="1" i="0" u="none" strike="noStrike" kern="1200" dirty="0">
                          <a:solidFill>
                            <a:schemeClr val="bg1"/>
                          </a:solidFill>
                          <a:effectLst/>
                          <a:latin typeface="Trebuchet MS" panose="020B0603020202020204" pitchFamily="34" charset="0"/>
                          <a:ea typeface="+mn-ea"/>
                          <a:cs typeface="+mn-cs"/>
                        </a:rPr>
                        <a:t>Mitigation Strategy</a:t>
                      </a:r>
                    </a:p>
                  </a:txBody>
                  <a:tcPr marL="9525" marR="9525" marT="9525" marB="0" anchor="ctr">
                    <a:lnL w="6350" cap="flat" cmpd="sng" algn="ctr">
                      <a:solidFill>
                        <a:srgbClr val="8EA9DB"/>
                      </a:solidFill>
                      <a:prstDash val="solid"/>
                      <a:round/>
                      <a:headEnd type="none" w="med" len="med"/>
                      <a:tailEnd type="none" w="med" len="med"/>
                    </a:lnL>
                    <a:lnR>
                      <a:noFill/>
                    </a:lnR>
                    <a:lnT>
                      <a:noFill/>
                    </a:lnT>
                    <a:lnB w="6350" cap="flat" cmpd="sng" algn="ctr">
                      <a:solidFill>
                        <a:srgbClr val="BFBFBF"/>
                      </a:solidFill>
                      <a:prstDash val="solid"/>
                      <a:round/>
                      <a:headEnd type="none" w="med" len="med"/>
                      <a:tailEnd type="none" w="med" len="med"/>
                    </a:lnB>
                    <a:solidFill>
                      <a:srgbClr val="C00000"/>
                    </a:solidFill>
                  </a:tcPr>
                </a:tc>
                <a:extLst>
                  <a:ext uri="{0D108BD9-81ED-4DB2-BD59-A6C34878D82A}">
                    <a16:rowId xmlns:a16="http://schemas.microsoft.com/office/drawing/2014/main" val="1498655940"/>
                  </a:ext>
                </a:extLst>
              </a:tr>
              <a:tr h="1090031">
                <a:tc>
                  <a:txBody>
                    <a:bodyPr/>
                    <a:lstStyle/>
                    <a:p>
                      <a:pPr marL="72000" fontAlgn="base"/>
                      <a:r>
                        <a:rPr lang="en-US" sz="2400" dirty="0">
                          <a:effectLst/>
                          <a:latin typeface="Trebuchet MS" panose="020B0603020202020204" pitchFamily="34" charset="0"/>
                        </a:rPr>
                        <a:t>Resistance to change from staff</a:t>
                      </a:r>
                    </a:p>
                  </a:txBody>
                  <a:tcPr anchor="ctr">
                    <a:lnL w="6350" cap="flat" cmpd="sng" algn="ctr">
                      <a:solidFill>
                        <a:srgbClr val="8EA9DB"/>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72000" fontAlgn="base"/>
                      <a:r>
                        <a:rPr lang="en-US" sz="2400" dirty="0">
                          <a:effectLst/>
                          <a:latin typeface="Trebuchet MS" panose="020B0603020202020204" pitchFamily="34" charset="0"/>
                        </a:rPr>
                        <a:t>low</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72000" fontAlgn="base"/>
                      <a:r>
                        <a:rPr lang="en-US" sz="2400">
                          <a:effectLst/>
                          <a:latin typeface="Trebuchet MS" panose="020B0603020202020204" pitchFamily="34" charset="0"/>
                        </a:rPr>
                        <a:t>Medium</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72000" indent="-342900" fontAlgn="base">
                        <a:buFont typeface="+mj-lt"/>
                        <a:buAutoNum type="arabicPeriod"/>
                      </a:pPr>
                      <a:r>
                        <a:rPr lang="en-US" sz="2400" kern="1200" dirty="0">
                          <a:solidFill>
                            <a:schemeClr val="tx1"/>
                          </a:solidFill>
                          <a:effectLst/>
                          <a:latin typeface="Trebuchet MS" panose="020B0603020202020204" pitchFamily="34" charset="0"/>
                          <a:ea typeface="+mn-ea"/>
                          <a:cs typeface="+mn-cs"/>
                        </a:rPr>
                        <a:t>Implement comprehensive training programs. </a:t>
                      </a:r>
                    </a:p>
                    <a:p>
                      <a:pPr marL="72000" indent="-342900" fontAlgn="base">
                        <a:buFont typeface="+mj-lt"/>
                        <a:buAutoNum type="arabicPeriod"/>
                      </a:pPr>
                      <a:r>
                        <a:rPr lang="en-US" sz="2400" kern="1200" dirty="0">
                          <a:solidFill>
                            <a:schemeClr val="tx1"/>
                          </a:solidFill>
                          <a:effectLst/>
                          <a:latin typeface="Trebuchet MS" panose="020B0603020202020204" pitchFamily="34" charset="0"/>
                          <a:ea typeface="+mn-ea"/>
                          <a:cs typeface="+mn-cs"/>
                        </a:rPr>
                        <a:t>Conduct frequent communication and feedback sessions to address concerns.</a:t>
                      </a:r>
                    </a:p>
                  </a:txBody>
                  <a:tcPr anchor="ctr">
                    <a:lnL w="635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20314934"/>
                  </a:ext>
                </a:extLst>
              </a:tr>
              <a:tr h="1090031">
                <a:tc>
                  <a:txBody>
                    <a:bodyPr/>
                    <a:lstStyle/>
                    <a:p>
                      <a:pPr marL="72000" fontAlgn="base"/>
                      <a:r>
                        <a:rPr lang="en-US" sz="2400" kern="1200" dirty="0">
                          <a:solidFill>
                            <a:schemeClr val="tx1"/>
                          </a:solidFill>
                          <a:effectLst/>
                          <a:latin typeface="Trebuchet MS" panose="020B0603020202020204" pitchFamily="34" charset="0"/>
                          <a:ea typeface="+mn-ea"/>
                          <a:cs typeface="+mn-cs"/>
                        </a:rPr>
                        <a:t>Technical Glitches</a:t>
                      </a:r>
                    </a:p>
                  </a:txBody>
                  <a:tcPr anchor="ctr">
                    <a:lnL w="6350" cap="flat" cmpd="sng" algn="ctr">
                      <a:solidFill>
                        <a:srgbClr val="8EA9DB"/>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72000" fontAlgn="base"/>
                      <a:r>
                        <a:rPr lang="en-US" sz="2400" kern="1200">
                          <a:solidFill>
                            <a:schemeClr val="tx1"/>
                          </a:solidFill>
                          <a:effectLst/>
                          <a:latin typeface="Trebuchet MS" panose="020B0603020202020204" pitchFamily="34" charset="0"/>
                          <a:ea typeface="+mn-ea"/>
                          <a:cs typeface="+mn-cs"/>
                        </a:rPr>
                        <a:t>Medium</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marL="72000" fontAlgn="base"/>
                      <a:r>
                        <a:rPr lang="en-US" sz="2400" kern="1200" dirty="0">
                          <a:solidFill>
                            <a:schemeClr val="tx1"/>
                          </a:solidFill>
                          <a:effectLst/>
                          <a:latin typeface="Trebuchet MS" panose="020B0603020202020204" pitchFamily="34" charset="0"/>
                          <a:ea typeface="+mn-ea"/>
                          <a:cs typeface="+mn-cs"/>
                        </a:rPr>
                        <a:t>High</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72000" indent="-342900" fontAlgn="base">
                        <a:buAutoNum type="arabicPeriod"/>
                      </a:pPr>
                      <a:r>
                        <a:rPr lang="en-US" sz="2400" kern="1200" dirty="0">
                          <a:solidFill>
                            <a:schemeClr val="tx1"/>
                          </a:solidFill>
                          <a:effectLst/>
                          <a:latin typeface="Trebuchet MS" panose="020B0603020202020204" pitchFamily="34" charset="0"/>
                          <a:ea typeface="+mn-ea"/>
                          <a:cs typeface="+mn-cs"/>
                        </a:rPr>
                        <a:t>Implement robust post-deployment monitoring. </a:t>
                      </a:r>
                    </a:p>
                    <a:p>
                      <a:pPr marL="72000" indent="-342900" fontAlgn="base">
                        <a:buAutoNum type="arabicPeriod"/>
                      </a:pPr>
                      <a:r>
                        <a:rPr lang="en-US" sz="2400" kern="1200" dirty="0">
                          <a:solidFill>
                            <a:schemeClr val="tx1"/>
                          </a:solidFill>
                          <a:effectLst/>
                          <a:latin typeface="Trebuchet MS" panose="020B0603020202020204" pitchFamily="34" charset="0"/>
                          <a:ea typeface="+mn-ea"/>
                          <a:cs typeface="+mn-cs"/>
                        </a:rPr>
                        <a:t>Train staff to report issues promptly.</a:t>
                      </a:r>
                    </a:p>
                    <a:p>
                      <a:pPr marL="72000" indent="-342900" fontAlgn="base">
                        <a:buAutoNum type="arabicPeriod"/>
                      </a:pPr>
                      <a:r>
                        <a:rPr lang="en-US" sz="2400" kern="1200" dirty="0">
                          <a:solidFill>
                            <a:schemeClr val="tx1"/>
                          </a:solidFill>
                          <a:effectLst/>
                          <a:latin typeface="Trebuchet MS" panose="020B0603020202020204" pitchFamily="34" charset="0"/>
                          <a:ea typeface="+mn-ea"/>
                          <a:cs typeface="+mn-cs"/>
                        </a:rPr>
                        <a:t>Have a dedicated IT support team ready.</a:t>
                      </a:r>
                    </a:p>
                  </a:txBody>
                  <a:tcPr anchor="ctr">
                    <a:lnL w="635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extLst>
                  <a:ext uri="{0D108BD9-81ED-4DB2-BD59-A6C34878D82A}">
                    <a16:rowId xmlns:a16="http://schemas.microsoft.com/office/drawing/2014/main" val="745209802"/>
                  </a:ext>
                </a:extLst>
              </a:tr>
              <a:tr h="1090031">
                <a:tc>
                  <a:txBody>
                    <a:bodyPr/>
                    <a:lstStyle/>
                    <a:p>
                      <a:pPr marL="72000" fontAlgn="base"/>
                      <a:r>
                        <a:rPr lang="en-US" sz="2400">
                          <a:effectLst/>
                          <a:latin typeface="Trebuchet MS" panose="020B0603020202020204" pitchFamily="34" charset="0"/>
                        </a:rPr>
                        <a:t>User errors due to unfamiliarity with the new system</a:t>
                      </a:r>
                    </a:p>
                  </a:txBody>
                  <a:tcPr anchor="ctr">
                    <a:lnL w="6350" cap="flat" cmpd="sng" algn="ctr">
                      <a:solidFill>
                        <a:srgbClr val="8EA9DB"/>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72000" fontAlgn="base"/>
                      <a:r>
                        <a:rPr lang="en-US" sz="2400">
                          <a:effectLst/>
                          <a:latin typeface="Trebuchet MS" panose="020B0603020202020204" pitchFamily="34" charset="0"/>
                        </a:rPr>
                        <a:t>High</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tc>
                  <a:txBody>
                    <a:bodyPr/>
                    <a:lstStyle/>
                    <a:p>
                      <a:pPr marL="72000" fontAlgn="base"/>
                      <a:r>
                        <a:rPr lang="en-US" sz="2400" dirty="0">
                          <a:effectLst/>
                          <a:latin typeface="Trebuchet MS" panose="020B0603020202020204" pitchFamily="34" charset="0"/>
                        </a:rPr>
                        <a:t>Medium</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72000" indent="-342900" fontAlgn="base">
                        <a:buFont typeface="+mj-lt"/>
                        <a:buAutoNum type="arabicPeriod"/>
                      </a:pPr>
                      <a:r>
                        <a:rPr lang="en-US" sz="2400" dirty="0">
                          <a:effectLst/>
                          <a:latin typeface="Trebuchet MS" panose="020B0603020202020204" pitchFamily="34" charset="0"/>
                        </a:rPr>
                        <a:t>Offer hands-on training sessions. </a:t>
                      </a:r>
                    </a:p>
                    <a:p>
                      <a:pPr marL="72000" indent="-342900" fontAlgn="base">
                        <a:buFont typeface="+mj-lt"/>
                        <a:buAutoNum type="arabicPeriod"/>
                      </a:pPr>
                      <a:r>
                        <a:rPr lang="en-US" sz="2400" dirty="0">
                          <a:effectLst/>
                          <a:latin typeface="Trebuchet MS" panose="020B0603020202020204" pitchFamily="34" charset="0"/>
                        </a:rPr>
                        <a:t>If possible, Set up a helpdesk for immediate user support.</a:t>
                      </a:r>
                    </a:p>
                  </a:txBody>
                  <a:tcPr anchor="ctr">
                    <a:lnL w="635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9E1F2"/>
                    </a:solidFill>
                  </a:tcPr>
                </a:tc>
                <a:extLst>
                  <a:ext uri="{0D108BD9-81ED-4DB2-BD59-A6C34878D82A}">
                    <a16:rowId xmlns:a16="http://schemas.microsoft.com/office/drawing/2014/main" val="1376789647"/>
                  </a:ext>
                </a:extLst>
              </a:tr>
              <a:tr h="1090031">
                <a:tc>
                  <a:txBody>
                    <a:bodyPr/>
                    <a:lstStyle/>
                    <a:p>
                      <a:pPr marL="72000" fontAlgn="base"/>
                      <a:r>
                        <a:rPr lang="en-US" sz="2400" dirty="0">
                          <a:effectLst/>
                          <a:latin typeface="Trebuchet MS" panose="020B0603020202020204" pitchFamily="34" charset="0"/>
                        </a:rPr>
                        <a:t>Security vulnerabilities in the new system</a:t>
                      </a:r>
                    </a:p>
                  </a:txBody>
                  <a:tcPr anchor="ctr">
                    <a:lnL w="6350" cap="flat" cmpd="sng" algn="ctr">
                      <a:solidFill>
                        <a:srgbClr val="8EA9DB"/>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marL="72000" fontAlgn="base"/>
                      <a:r>
                        <a:rPr lang="en-US" sz="2400">
                          <a:effectLst/>
                          <a:latin typeface="Trebuchet MS" panose="020B0603020202020204" pitchFamily="34" charset="0"/>
                        </a:rPr>
                        <a:t>Low</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72000" fontAlgn="base"/>
                      <a:r>
                        <a:rPr lang="en-US" sz="2400">
                          <a:effectLst/>
                          <a:latin typeface="Trebuchet MS" panose="020B0603020202020204" pitchFamily="34" charset="0"/>
                        </a:rPr>
                        <a:t>High</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marL="72000" fontAlgn="base"/>
                      <a:r>
                        <a:rPr lang="en-US" sz="2400" dirty="0">
                          <a:effectLst/>
                          <a:latin typeface="Trebuchet MS" panose="020B0603020202020204" pitchFamily="34" charset="0"/>
                        </a:rPr>
                        <a:t>Conduct regular vulnerability assessments.</a:t>
                      </a:r>
                    </a:p>
                  </a:txBody>
                  <a:tcPr anchor="ctr">
                    <a:lnL w="635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61520439"/>
                  </a:ext>
                </a:extLst>
              </a:tr>
              <a:tr h="1090031">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2400" dirty="0">
                          <a:effectLst/>
                          <a:latin typeface="Trebuchet MS" panose="020B0603020202020204" pitchFamily="34" charset="0"/>
                        </a:rPr>
                        <a:t>Infrastructure Failure (Downtime)</a:t>
                      </a:r>
                    </a:p>
                  </a:txBody>
                  <a:tcPr anchor="ctr">
                    <a:lnL w="6350" cap="flat" cmpd="sng" algn="ctr">
                      <a:solidFill>
                        <a:srgbClr val="8EA9DB"/>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fontAlgn="base"/>
                      <a:r>
                        <a:rPr lang="en-US" sz="2400" dirty="0">
                          <a:effectLst/>
                          <a:latin typeface="Trebuchet MS" panose="020B0603020202020204" pitchFamily="34" charset="0"/>
                        </a:rPr>
                        <a:t>Medium </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fontAlgn="base"/>
                      <a:r>
                        <a:rPr lang="en-US" sz="2400" dirty="0">
                          <a:effectLst/>
                          <a:latin typeface="Trebuchet MS" panose="020B0603020202020204" pitchFamily="34" charset="0"/>
                        </a:rPr>
                        <a:t>High </a:t>
                      </a:r>
                    </a:p>
                  </a:txBody>
                  <a:tcPr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fontAlgn="base"/>
                      <a:r>
                        <a:rPr lang="en-US" sz="2400" dirty="0">
                          <a:effectLst/>
                          <a:latin typeface="Trebuchet MS" panose="020B0603020202020204" pitchFamily="34" charset="0"/>
                        </a:rPr>
                        <a:t>Regular backups</a:t>
                      </a:r>
                    </a:p>
                  </a:txBody>
                  <a:tcPr anchor="ctr">
                    <a:lnL w="635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51981960"/>
                  </a:ext>
                </a:extLst>
              </a:tr>
            </a:tbl>
          </a:graphicData>
        </a:graphic>
      </p:graphicFrame>
    </p:spTree>
    <p:extLst>
      <p:ext uri="{BB962C8B-B14F-4D97-AF65-F5344CB8AC3E}">
        <p14:creationId xmlns:p14="http://schemas.microsoft.com/office/powerpoint/2010/main" val="53494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09528" y="4042401"/>
            <a:ext cx="8268945" cy="3730701"/>
          </a:xfrm>
          <a:prstGeom prst="rect">
            <a:avLst/>
          </a:prstGeom>
        </p:spPr>
        <p:txBody>
          <a:bodyPr lIns="0" tIns="0" rIns="0" bIns="0" rtlCol="0" anchor="t">
            <a:spAutoFit/>
          </a:bodyPr>
          <a:lstStyle/>
          <a:p>
            <a:pPr marL="0" lvl="0" indent="0" algn="ctr">
              <a:lnSpc>
                <a:spcPts val="15173"/>
              </a:lnSpc>
              <a:spcBef>
                <a:spcPct val="0"/>
              </a:spcBef>
            </a:pPr>
            <a:r>
              <a:rPr lang="en-US" sz="10838" u="none" dirty="0">
                <a:solidFill>
                  <a:srgbClr val="000000"/>
                </a:solidFill>
                <a:latin typeface="Open Sauce Bold"/>
              </a:rPr>
              <a:t>Additional information</a:t>
            </a:r>
          </a:p>
        </p:txBody>
      </p:sp>
      <p:sp>
        <p:nvSpPr>
          <p:cNvPr id="3" name="AutoShape 3"/>
          <p:cNvSpPr/>
          <p:nvPr/>
        </p:nvSpPr>
        <p:spPr>
          <a:xfrm>
            <a:off x="1515122" y="1019175"/>
            <a:ext cx="11763350" cy="0"/>
          </a:xfrm>
          <a:prstGeom prst="line">
            <a:avLst/>
          </a:prstGeom>
          <a:ln w="9525" cap="rnd">
            <a:solidFill>
              <a:srgbClr val="000000"/>
            </a:solidFill>
            <a:prstDash val="solid"/>
            <a:headEnd type="none" w="sm" len="sm"/>
            <a:tailEnd type="none" w="sm" len="sm"/>
          </a:ln>
        </p:spPr>
        <p:txBody>
          <a:bodyPr/>
          <a:lstStyle/>
          <a:p>
            <a:endParaRPr lang="en-US"/>
          </a:p>
        </p:txBody>
      </p:sp>
      <p:sp>
        <p:nvSpPr>
          <p:cNvPr id="4" name="AutoShape 4"/>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13568727" y="617265"/>
            <a:ext cx="4566295" cy="822869"/>
            <a:chOff x="0" y="0"/>
            <a:chExt cx="6088394" cy="1097159"/>
          </a:xfrm>
        </p:grpSpPr>
        <p:pic>
          <p:nvPicPr>
            <p:cNvPr id="6" name="Picture 6"/>
            <p:cNvPicPr>
              <a:picLocks noChangeAspect="1"/>
            </p:cNvPicPr>
            <p:nvPr/>
          </p:nvPicPr>
          <p:blipFill>
            <a:blip r:embed="rId2"/>
            <a:srcRect/>
            <a:stretch>
              <a:fillRect/>
            </a:stretch>
          </p:blipFill>
          <p:spPr>
            <a:xfrm>
              <a:off x="0" y="0"/>
              <a:ext cx="2194318" cy="1097159"/>
            </a:xfrm>
            <a:prstGeom prst="rect">
              <a:avLst/>
            </a:prstGeom>
          </p:spPr>
        </p:pic>
        <p:sp>
          <p:nvSpPr>
            <p:cNvPr id="7" name="TextBox 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a:solidFill>
                    <a:srgbClr val="545454"/>
                  </a:solidFill>
                  <a:latin typeface="Serpentine"/>
                </a:rPr>
                <a:t>TSL Estates</a:t>
              </a:r>
            </a:p>
          </p:txBody>
        </p:sp>
        <p:sp>
          <p:nvSpPr>
            <p:cNvPr id="8" name="AutoShape 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2"/>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Project Team structure</a:t>
            </a:r>
            <a:endParaRPr lang="en-NG" sz="3600" dirty="0"/>
          </a:p>
        </p:txBody>
      </p:sp>
      <p:grpSp>
        <p:nvGrpSpPr>
          <p:cNvPr id="20" name="Group 19">
            <a:extLst>
              <a:ext uri="{FF2B5EF4-FFF2-40B4-BE49-F238E27FC236}">
                <a16:creationId xmlns:a16="http://schemas.microsoft.com/office/drawing/2014/main" id="{C9C8A2E2-8EE0-8D87-4896-B693A6919DC6}"/>
              </a:ext>
            </a:extLst>
          </p:cNvPr>
          <p:cNvGrpSpPr/>
          <p:nvPr/>
        </p:nvGrpSpPr>
        <p:grpSpPr>
          <a:xfrm>
            <a:off x="1981200" y="1886402"/>
            <a:ext cx="15156867" cy="6609897"/>
            <a:chOff x="4124941" y="2921156"/>
            <a:chExt cx="9849342" cy="3297375"/>
          </a:xfrm>
        </p:grpSpPr>
        <p:sp>
          <p:nvSpPr>
            <p:cNvPr id="2" name="Text Box 2">
              <a:extLst>
                <a:ext uri="{FF2B5EF4-FFF2-40B4-BE49-F238E27FC236}">
                  <a16:creationId xmlns:a16="http://schemas.microsoft.com/office/drawing/2014/main" id="{26A26C3E-BF9C-5ACD-C6CC-758790305C01}"/>
                </a:ext>
              </a:extLst>
            </p:cNvPr>
            <p:cNvSpPr txBox="1">
              <a:spLocks noChangeArrowheads="1"/>
            </p:cNvSpPr>
            <p:nvPr/>
          </p:nvSpPr>
          <p:spPr bwMode="auto">
            <a:xfrm>
              <a:off x="6364422" y="2921156"/>
              <a:ext cx="5370378" cy="694148"/>
            </a:xfrm>
            <a:prstGeom prst="round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a:ln>
                    <a:noFill/>
                  </a:ln>
                  <a:solidFill>
                    <a:schemeClr val="tx1"/>
                  </a:solidFill>
                  <a:effectLst/>
                  <a:latin typeface="Trebuchet MS" panose="020B0603020202020204" pitchFamily="34" charset="0"/>
                  <a:ea typeface="Calibri" panose="020F0502020204030204" pitchFamily="34" charset="0"/>
                  <a:cs typeface="Calibri" panose="020F0502020204030204" pitchFamily="34" charset="0"/>
                </a:rPr>
                <a:t>Project Sponsor </a:t>
              </a:r>
              <a:endParaRPr kumimoji="0" lang="en-GB" altLang="en-US" sz="4000" b="1" i="0" u="none" strike="noStrike" cap="none" normalizeH="0" baseline="0">
                <a:ln>
                  <a:noFill/>
                </a:ln>
                <a:solidFill>
                  <a:schemeClr val="tx1"/>
                </a:solidFill>
                <a:effectLst/>
                <a:latin typeface="Trebuchet MS" panose="020B0603020202020204" pitchFamily="34" charset="0"/>
              </a:endParaRPr>
            </a:p>
          </p:txBody>
        </p:sp>
        <p:sp>
          <p:nvSpPr>
            <p:cNvPr id="3" name="Text Box 28">
              <a:extLst>
                <a:ext uri="{FF2B5EF4-FFF2-40B4-BE49-F238E27FC236}">
                  <a16:creationId xmlns:a16="http://schemas.microsoft.com/office/drawing/2014/main" id="{301672C7-D0A1-B043-F41F-AC8CC98CDADB}"/>
                </a:ext>
              </a:extLst>
            </p:cNvPr>
            <p:cNvSpPr txBox="1">
              <a:spLocks noChangeArrowheads="1"/>
            </p:cNvSpPr>
            <p:nvPr/>
          </p:nvSpPr>
          <p:spPr bwMode="auto">
            <a:xfrm>
              <a:off x="6364422" y="4034425"/>
              <a:ext cx="5370378" cy="694150"/>
            </a:xfrm>
            <a:prstGeom prst="round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a:ln>
                    <a:noFill/>
                  </a:ln>
                  <a:solidFill>
                    <a:schemeClr val="tx1"/>
                  </a:solidFill>
                  <a:effectLst/>
                  <a:latin typeface="Trebuchet MS" panose="020B0603020202020204" pitchFamily="34" charset="0"/>
                  <a:ea typeface="Calibri" panose="020F0502020204030204" pitchFamily="34" charset="0"/>
                  <a:cs typeface="Calibri" panose="020F0502020204030204" pitchFamily="34" charset="0"/>
                </a:rPr>
                <a:t>Project Manager </a:t>
              </a:r>
              <a:endParaRPr kumimoji="0" lang="en-GB" altLang="en-US" sz="4000" b="1" i="0" u="none" strike="noStrike" cap="none" normalizeH="0" baseline="0">
                <a:ln>
                  <a:noFill/>
                </a:ln>
                <a:solidFill>
                  <a:schemeClr val="tx1"/>
                </a:solidFill>
                <a:effectLst/>
                <a:latin typeface="Trebuchet MS" panose="020B0603020202020204" pitchFamily="34" charset="0"/>
              </a:endParaRPr>
            </a:p>
          </p:txBody>
        </p:sp>
        <p:sp>
          <p:nvSpPr>
            <p:cNvPr id="11" name="Text Box 20">
              <a:extLst>
                <a:ext uri="{FF2B5EF4-FFF2-40B4-BE49-F238E27FC236}">
                  <a16:creationId xmlns:a16="http://schemas.microsoft.com/office/drawing/2014/main" id="{C98DE426-75FA-4055-137F-EB657C8C1100}"/>
                </a:ext>
              </a:extLst>
            </p:cNvPr>
            <p:cNvSpPr txBox="1">
              <a:spLocks noChangeArrowheads="1"/>
            </p:cNvSpPr>
            <p:nvPr/>
          </p:nvSpPr>
          <p:spPr bwMode="auto">
            <a:xfrm>
              <a:off x="4124941" y="5568925"/>
              <a:ext cx="2010881" cy="649606"/>
            </a:xfrm>
            <a:prstGeom prst="round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2400" b="1" dirty="0">
                  <a:latin typeface="Trebuchet MS" panose="020B0603020202020204" pitchFamily="34" charset="0"/>
                  <a:ea typeface="Calibri" panose="020F0502020204030204" pitchFamily="34" charset="0"/>
                  <a:cs typeface="Calibri" panose="020F0502020204030204" pitchFamily="34" charset="0"/>
                </a:rPr>
                <a:t>Dev Team</a:t>
              </a:r>
              <a:endParaRPr kumimoji="0" lang="en-GB" altLang="en-US" sz="2400" b="1" i="0" u="none" strike="noStrike" cap="none" normalizeH="0" baseline="0" dirty="0">
                <a:ln>
                  <a:noFill/>
                </a:ln>
                <a:solidFill>
                  <a:schemeClr val="tx1"/>
                </a:solidFill>
                <a:effectLst/>
                <a:latin typeface="Trebuchet MS" panose="020B0603020202020204" pitchFamily="34" charset="0"/>
              </a:endParaRPr>
            </a:p>
          </p:txBody>
        </p:sp>
        <p:sp>
          <p:nvSpPr>
            <p:cNvPr id="14" name="Text Box 17">
              <a:extLst>
                <a:ext uri="{FF2B5EF4-FFF2-40B4-BE49-F238E27FC236}">
                  <a16:creationId xmlns:a16="http://schemas.microsoft.com/office/drawing/2014/main" id="{A9AA7A27-D51E-1EAE-6D05-EEB17D3FF70D}"/>
                </a:ext>
              </a:extLst>
            </p:cNvPr>
            <p:cNvSpPr txBox="1">
              <a:spLocks noChangeArrowheads="1"/>
            </p:cNvSpPr>
            <p:nvPr/>
          </p:nvSpPr>
          <p:spPr bwMode="auto">
            <a:xfrm>
              <a:off x="7583621" y="5568925"/>
              <a:ext cx="2657072" cy="649606"/>
            </a:xfrm>
            <a:prstGeom prst="round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400" b="1" i="0" u="none" strike="noStrike" cap="none" normalizeH="0" baseline="0" dirty="0">
                  <a:ln>
                    <a:noFill/>
                  </a:ln>
                  <a:solidFill>
                    <a:schemeClr val="tx1"/>
                  </a:solidFill>
                  <a:effectLst/>
                  <a:latin typeface="Trebuchet MS" panose="020B0603020202020204" pitchFamily="34" charset="0"/>
                  <a:ea typeface="Calibri" panose="020F0502020204030204" pitchFamily="34" charset="0"/>
                  <a:cs typeface="Calibri" panose="020F0502020204030204" pitchFamily="34" charset="0"/>
                </a:rPr>
                <a:t>Cooperate comms</a:t>
              </a:r>
              <a:endParaRPr kumimoji="0" lang="en-GB" altLang="en-US" sz="2400" b="1" i="0" u="none" strike="noStrike" cap="none" normalizeH="0" baseline="0" dirty="0">
                <a:ln>
                  <a:noFill/>
                </a:ln>
                <a:solidFill>
                  <a:schemeClr val="tx1"/>
                </a:solidFill>
                <a:effectLst/>
                <a:latin typeface="Trebuchet MS" panose="020B0603020202020204" pitchFamily="34" charset="0"/>
              </a:endParaRPr>
            </a:p>
          </p:txBody>
        </p:sp>
        <p:cxnSp>
          <p:nvCxnSpPr>
            <p:cNvPr id="23" name="Connector: Elbow 22">
              <a:extLst>
                <a:ext uri="{FF2B5EF4-FFF2-40B4-BE49-F238E27FC236}">
                  <a16:creationId xmlns:a16="http://schemas.microsoft.com/office/drawing/2014/main" id="{5867044C-2C21-6222-17C5-D681B3397C6A}"/>
                </a:ext>
              </a:extLst>
            </p:cNvPr>
            <p:cNvCxnSpPr>
              <a:cxnSpLocks/>
            </p:cNvCxnSpPr>
            <p:nvPr/>
          </p:nvCxnSpPr>
          <p:spPr>
            <a:xfrm rot="10800000" flipV="1">
              <a:off x="5130382" y="4381499"/>
              <a:ext cx="1234040" cy="1187425"/>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2A307F2-95E2-F3C7-EED8-D2A8D2DECFFC}"/>
                </a:ext>
              </a:extLst>
            </p:cNvPr>
            <p:cNvCxnSpPr>
              <a:cxnSpLocks/>
            </p:cNvCxnSpPr>
            <p:nvPr/>
          </p:nvCxnSpPr>
          <p:spPr>
            <a:xfrm>
              <a:off x="9049611" y="4728575"/>
              <a:ext cx="0" cy="840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EFDB63-822D-57C1-11FA-34B0A44128C9}"/>
                </a:ext>
              </a:extLst>
            </p:cNvPr>
            <p:cNvCxnSpPr>
              <a:cxnSpLocks/>
            </p:cNvCxnSpPr>
            <p:nvPr/>
          </p:nvCxnSpPr>
          <p:spPr>
            <a:xfrm>
              <a:off x="9049611" y="3615304"/>
              <a:ext cx="0" cy="4191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20">
              <a:extLst>
                <a:ext uri="{FF2B5EF4-FFF2-40B4-BE49-F238E27FC236}">
                  <a16:creationId xmlns:a16="http://schemas.microsoft.com/office/drawing/2014/main" id="{61E60C61-1825-045D-E04A-99E1674D738B}"/>
                </a:ext>
              </a:extLst>
            </p:cNvPr>
            <p:cNvSpPr txBox="1">
              <a:spLocks noChangeArrowheads="1"/>
            </p:cNvSpPr>
            <p:nvPr/>
          </p:nvSpPr>
          <p:spPr bwMode="auto">
            <a:xfrm>
              <a:off x="11927023" y="5568925"/>
              <a:ext cx="2047260" cy="649606"/>
            </a:xfrm>
            <a:prstGeom prst="round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2400" b="1" dirty="0">
                  <a:latin typeface="Trebuchet MS" panose="020B0603020202020204" pitchFamily="34" charset="0"/>
                  <a:ea typeface="Calibri" panose="020F0502020204030204" pitchFamily="34" charset="0"/>
                  <a:cs typeface="Calibri" panose="020F0502020204030204" pitchFamily="34" charset="0"/>
                </a:rPr>
                <a:t>TEL Team</a:t>
              </a:r>
              <a:endParaRPr kumimoji="0" lang="en-GB" altLang="en-US" sz="2400" b="1" i="0" u="none" strike="noStrike" cap="none" normalizeH="0" baseline="0" dirty="0">
                <a:ln>
                  <a:noFill/>
                </a:ln>
                <a:solidFill>
                  <a:schemeClr val="tx1"/>
                </a:solidFill>
                <a:effectLst/>
                <a:latin typeface="Trebuchet MS" panose="020B0603020202020204" pitchFamily="34" charset="0"/>
              </a:endParaRPr>
            </a:p>
          </p:txBody>
        </p:sp>
        <p:cxnSp>
          <p:nvCxnSpPr>
            <p:cNvPr id="16" name="Connector: Elbow 15">
              <a:extLst>
                <a:ext uri="{FF2B5EF4-FFF2-40B4-BE49-F238E27FC236}">
                  <a16:creationId xmlns:a16="http://schemas.microsoft.com/office/drawing/2014/main" id="{929CDB86-1D83-4BC9-CCCC-7EF5686907EA}"/>
                </a:ext>
              </a:extLst>
            </p:cNvPr>
            <p:cNvCxnSpPr>
              <a:cxnSpLocks/>
            </p:cNvCxnSpPr>
            <p:nvPr/>
          </p:nvCxnSpPr>
          <p:spPr>
            <a:xfrm>
              <a:off x="11734800" y="4381500"/>
              <a:ext cx="1215853" cy="1187425"/>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5001971" y="801878"/>
            <a:ext cx="3133050" cy="401255"/>
            <a:chOff x="1910992" y="246151"/>
            <a:chExt cx="4177401" cy="535007"/>
          </a:xfrm>
        </p:grpSpPr>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graphicFrame>
        <p:nvGraphicFramePr>
          <p:cNvPr id="4" name="Table 5">
            <a:extLst>
              <a:ext uri="{FF2B5EF4-FFF2-40B4-BE49-F238E27FC236}">
                <a16:creationId xmlns:a16="http://schemas.microsoft.com/office/drawing/2014/main" id="{8E564A72-56DE-C74E-07F6-BA95A9FF1139}"/>
              </a:ext>
            </a:extLst>
          </p:cNvPr>
          <p:cNvGraphicFramePr>
            <a:graphicFrameLocks noGrp="1"/>
          </p:cNvGraphicFramePr>
          <p:nvPr>
            <p:extLst>
              <p:ext uri="{D42A27DB-BD31-4B8C-83A1-F6EECF244321}">
                <p14:modId xmlns:p14="http://schemas.microsoft.com/office/powerpoint/2010/main" val="2021282440"/>
              </p:ext>
            </p:extLst>
          </p:nvPr>
        </p:nvGraphicFramePr>
        <p:xfrm>
          <a:off x="1433945" y="1406797"/>
          <a:ext cx="16064944" cy="7465430"/>
        </p:xfrm>
        <a:graphic>
          <a:graphicData uri="http://schemas.openxmlformats.org/drawingml/2006/table">
            <a:tbl>
              <a:tblPr firstRow="1" bandRow="1"/>
              <a:tblGrid>
                <a:gridCol w="1196057">
                  <a:extLst>
                    <a:ext uri="{9D8B030D-6E8A-4147-A177-3AD203B41FA5}">
                      <a16:colId xmlns:a16="http://schemas.microsoft.com/office/drawing/2014/main" val="1854355316"/>
                    </a:ext>
                  </a:extLst>
                </a:gridCol>
                <a:gridCol w="5447357">
                  <a:extLst>
                    <a:ext uri="{9D8B030D-6E8A-4147-A177-3AD203B41FA5}">
                      <a16:colId xmlns:a16="http://schemas.microsoft.com/office/drawing/2014/main" val="1406196926"/>
                    </a:ext>
                  </a:extLst>
                </a:gridCol>
                <a:gridCol w="3700092">
                  <a:extLst>
                    <a:ext uri="{9D8B030D-6E8A-4147-A177-3AD203B41FA5}">
                      <a16:colId xmlns:a16="http://schemas.microsoft.com/office/drawing/2014/main" val="3542140039"/>
                    </a:ext>
                  </a:extLst>
                </a:gridCol>
                <a:gridCol w="5721438">
                  <a:extLst>
                    <a:ext uri="{9D8B030D-6E8A-4147-A177-3AD203B41FA5}">
                      <a16:colId xmlns:a16="http://schemas.microsoft.com/office/drawing/2014/main" val="1051874287"/>
                    </a:ext>
                  </a:extLst>
                </a:gridCol>
              </a:tblGrid>
              <a:tr h="1066490">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algn="ctr"/>
                      <a:r>
                        <a:rPr lang="en-US" dirty="0"/>
                        <a:t>No</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r>
                        <a:rPr lang="en-US" dirty="0"/>
                        <a:t>Role/ Department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r>
                        <a:rPr lang="en-US" dirty="0"/>
                        <a:t>Department</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b="1" kern="1200">
                          <a:solidFill>
                            <a:schemeClr val="lt1"/>
                          </a:solidFill>
                          <a:latin typeface="Trebuchet MS"/>
                        </a:defRPr>
                      </a:lvl1pPr>
                      <a:lvl2pPr marL="457200" algn="l" defTabSz="914400" rtl="0" eaLnBrk="1" latinLnBrk="0" hangingPunct="1">
                        <a:defRPr sz="1800" b="1" kern="1200">
                          <a:solidFill>
                            <a:schemeClr val="lt1"/>
                          </a:solidFill>
                          <a:latin typeface="Trebuchet MS"/>
                        </a:defRPr>
                      </a:lvl2pPr>
                      <a:lvl3pPr marL="914400" algn="l" defTabSz="914400" rtl="0" eaLnBrk="1" latinLnBrk="0" hangingPunct="1">
                        <a:defRPr sz="1800" b="1" kern="1200">
                          <a:solidFill>
                            <a:schemeClr val="lt1"/>
                          </a:solidFill>
                          <a:latin typeface="Trebuchet MS"/>
                        </a:defRPr>
                      </a:lvl3pPr>
                      <a:lvl4pPr marL="1371600" algn="l" defTabSz="914400" rtl="0" eaLnBrk="1" latinLnBrk="0" hangingPunct="1">
                        <a:defRPr sz="1800" b="1" kern="1200">
                          <a:solidFill>
                            <a:schemeClr val="lt1"/>
                          </a:solidFill>
                          <a:latin typeface="Trebuchet MS"/>
                        </a:defRPr>
                      </a:lvl4pPr>
                      <a:lvl5pPr marL="1828800" algn="l" defTabSz="914400" rtl="0" eaLnBrk="1" latinLnBrk="0" hangingPunct="1">
                        <a:defRPr sz="1800" b="1" kern="1200">
                          <a:solidFill>
                            <a:schemeClr val="lt1"/>
                          </a:solidFill>
                          <a:latin typeface="Trebuchet MS"/>
                        </a:defRPr>
                      </a:lvl5pPr>
                      <a:lvl6pPr marL="2286000" algn="l" defTabSz="914400" rtl="0" eaLnBrk="1" latinLnBrk="0" hangingPunct="1">
                        <a:defRPr sz="1800" b="1" kern="1200">
                          <a:solidFill>
                            <a:schemeClr val="lt1"/>
                          </a:solidFill>
                          <a:latin typeface="Trebuchet MS"/>
                        </a:defRPr>
                      </a:lvl6pPr>
                      <a:lvl7pPr marL="2743200" algn="l" defTabSz="914400" rtl="0" eaLnBrk="1" latinLnBrk="0" hangingPunct="1">
                        <a:defRPr sz="1800" b="1" kern="1200">
                          <a:solidFill>
                            <a:schemeClr val="lt1"/>
                          </a:solidFill>
                          <a:latin typeface="Trebuchet MS"/>
                        </a:defRPr>
                      </a:lvl7pPr>
                      <a:lvl8pPr marL="3200400" algn="l" defTabSz="914400" rtl="0" eaLnBrk="1" latinLnBrk="0" hangingPunct="1">
                        <a:defRPr sz="1800" b="1" kern="1200">
                          <a:solidFill>
                            <a:schemeClr val="lt1"/>
                          </a:solidFill>
                          <a:latin typeface="Trebuchet MS"/>
                        </a:defRPr>
                      </a:lvl8pPr>
                      <a:lvl9pPr marL="3657600" algn="l" defTabSz="914400" rtl="0" eaLnBrk="1" latinLnBrk="0" hangingPunct="1">
                        <a:defRPr sz="1800" b="1" kern="1200">
                          <a:solidFill>
                            <a:schemeClr val="lt1"/>
                          </a:solidFill>
                          <a:latin typeface="Trebuchet M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Owner </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97319472"/>
                  </a:ext>
                </a:extLst>
              </a:tr>
              <a:tr h="1066490">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ctr"/>
                      <a:r>
                        <a:rPr lang="en-US" dirty="0">
                          <a:latin typeface="Trebuchet MS" panose="020B0603020202020204" pitchFamily="34" charset="0"/>
                        </a:rPr>
                        <a:t>1</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Project Sponsor</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TSL Estate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Anne </a:t>
                      </a:r>
                      <a:r>
                        <a:rPr lang="en-US" dirty="0" err="1">
                          <a:latin typeface="Trebuchet MS" panose="020B0603020202020204" pitchFamily="34" charset="0"/>
                        </a:rPr>
                        <a:t>Oseragbaje</a:t>
                      </a:r>
                      <a:endParaRPr lang="en-US" dirty="0">
                        <a:latin typeface="Trebuchet MS" panose="020B060302020202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40000"/>
                      </a:srgbClr>
                    </a:solidFill>
                  </a:tcPr>
                </a:tc>
                <a:extLst>
                  <a:ext uri="{0D108BD9-81ED-4DB2-BD59-A6C34878D82A}">
                    <a16:rowId xmlns:a16="http://schemas.microsoft.com/office/drawing/2014/main" val="257515002"/>
                  </a:ext>
                </a:extLst>
              </a:tr>
              <a:tr h="1066490">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ctr"/>
                      <a:r>
                        <a:rPr lang="en-US" dirty="0">
                          <a:latin typeface="Trebuchet MS" panose="020B0603020202020204" pitchFamily="34" charset="0"/>
                        </a:rPr>
                        <a:t>2</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4900">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Project Head</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4900">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TSL Estate</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4900">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Anne </a:t>
                      </a:r>
                      <a:r>
                        <a:rPr lang="en-US" dirty="0" err="1">
                          <a:latin typeface="Trebuchet MS" panose="020B0603020202020204" pitchFamily="34" charset="0"/>
                        </a:rPr>
                        <a:t>Oseragbaje</a:t>
                      </a:r>
                      <a:endParaRPr lang="en-US" dirty="0">
                        <a:latin typeface="Trebuchet MS" panose="020B0603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4900">
                        <a:tint val="20000"/>
                      </a:srgbClr>
                    </a:solidFill>
                  </a:tcPr>
                </a:tc>
                <a:extLst>
                  <a:ext uri="{0D108BD9-81ED-4DB2-BD59-A6C34878D82A}">
                    <a16:rowId xmlns:a16="http://schemas.microsoft.com/office/drawing/2014/main" val="3175000382"/>
                  </a:ext>
                </a:extLst>
              </a:tr>
              <a:tr h="1066490">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ctr"/>
                      <a:r>
                        <a:rPr lang="en-US" dirty="0">
                          <a:latin typeface="Trebuchet MS" panose="020B0603020202020204" pitchFamily="34" charset="0"/>
                        </a:rPr>
                        <a:t>3</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Project Manager/Supervisor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TSL Estates</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Trebuchet MS" panose="020B0603020202020204" pitchFamily="34" charset="0"/>
                          <a:ea typeface="+mn-ea"/>
                          <a:cs typeface="+mn-cs"/>
                        </a:rPr>
                        <a:t>Osoria Innocent</a:t>
                      </a: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40000"/>
                      </a:srgbClr>
                    </a:solidFill>
                  </a:tcPr>
                </a:tc>
                <a:extLst>
                  <a:ext uri="{0D108BD9-81ED-4DB2-BD59-A6C34878D82A}">
                    <a16:rowId xmlns:a16="http://schemas.microsoft.com/office/drawing/2014/main" val="278914826"/>
                  </a:ext>
                </a:extLst>
              </a:tr>
              <a:tr h="1066490">
                <a:tc>
                  <a:txBody>
                    <a:bodyPr/>
                    <a:lstStyle/>
                    <a:p>
                      <a:pPr algn="ctr"/>
                      <a:r>
                        <a:rPr lang="en-US" dirty="0">
                          <a:latin typeface="Trebuchet MS" panose="020B0603020202020204" pitchFamily="34" charset="0"/>
                        </a:rPr>
                        <a:t>4</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Dev Team lead</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Capital core</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Trebuchet MS" panose="020B0603020202020204" pitchFamily="34" charset="0"/>
                          <a:ea typeface="+mn-ea"/>
                          <a:cs typeface="+mn-cs"/>
                        </a:rPr>
                        <a:t>Benjamin Achebe </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extLst>
                  <a:ext uri="{0D108BD9-81ED-4DB2-BD59-A6C34878D82A}">
                    <a16:rowId xmlns:a16="http://schemas.microsoft.com/office/drawing/2014/main" val="3296483981"/>
                  </a:ext>
                </a:extLst>
              </a:tr>
              <a:tr h="1066490">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ctr"/>
                      <a:r>
                        <a:rPr lang="en-US" dirty="0">
                          <a:latin typeface="Trebuchet MS" panose="020B0603020202020204" pitchFamily="34" charset="0"/>
                        </a:rPr>
                        <a:t>5</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Dev Team member</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TSL</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2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sz="1800" kern="1200" dirty="0">
                          <a:solidFill>
                            <a:schemeClr val="dk1"/>
                          </a:solidFill>
                          <a:latin typeface="Trebuchet MS" panose="020B0603020202020204" pitchFamily="34" charset="0"/>
                          <a:ea typeface="+mn-ea"/>
                          <a:cs typeface="+mn-cs"/>
                        </a:rPr>
                        <a:t>Harrison Eze</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74900">
                        <a:tint val="20000"/>
                      </a:srgbClr>
                    </a:solidFill>
                  </a:tcPr>
                </a:tc>
                <a:extLst>
                  <a:ext uri="{0D108BD9-81ED-4DB2-BD59-A6C34878D82A}">
                    <a16:rowId xmlns:a16="http://schemas.microsoft.com/office/drawing/2014/main" val="559043798"/>
                  </a:ext>
                </a:extLst>
              </a:tr>
              <a:tr h="1066490">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pPr algn="ctr"/>
                      <a:r>
                        <a:rPr lang="en-US" dirty="0">
                          <a:latin typeface="Trebuchet MS" panose="020B0603020202020204" pitchFamily="34" charset="0"/>
                        </a:rPr>
                        <a:t>6</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Cooperate comms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dirty="0">
                          <a:latin typeface="Trebuchet MS" panose="020B0603020202020204" pitchFamily="34" charset="0"/>
                        </a:rPr>
                        <a:t>TSL</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tc>
                  <a:txBody>
                    <a:bodyPr/>
                    <a:lstStyle>
                      <a:lvl1pPr marL="0" algn="l" defTabSz="914400" rtl="0" eaLnBrk="1" latinLnBrk="0" hangingPunct="1">
                        <a:defRPr sz="1800" kern="1200">
                          <a:solidFill>
                            <a:schemeClr val="dk1"/>
                          </a:solidFill>
                          <a:latin typeface="Trebuchet MS"/>
                        </a:defRPr>
                      </a:lvl1pPr>
                      <a:lvl2pPr marL="457200" algn="l" defTabSz="914400" rtl="0" eaLnBrk="1" latinLnBrk="0" hangingPunct="1">
                        <a:defRPr sz="1800" kern="1200">
                          <a:solidFill>
                            <a:schemeClr val="dk1"/>
                          </a:solidFill>
                          <a:latin typeface="Trebuchet MS"/>
                        </a:defRPr>
                      </a:lvl2pPr>
                      <a:lvl3pPr marL="914400" algn="l" defTabSz="914400" rtl="0" eaLnBrk="1" latinLnBrk="0" hangingPunct="1">
                        <a:defRPr sz="1800" kern="1200">
                          <a:solidFill>
                            <a:schemeClr val="dk1"/>
                          </a:solidFill>
                          <a:latin typeface="Trebuchet MS"/>
                        </a:defRPr>
                      </a:lvl3pPr>
                      <a:lvl4pPr marL="1371600" algn="l" defTabSz="914400" rtl="0" eaLnBrk="1" latinLnBrk="0" hangingPunct="1">
                        <a:defRPr sz="1800" kern="1200">
                          <a:solidFill>
                            <a:schemeClr val="dk1"/>
                          </a:solidFill>
                          <a:latin typeface="Trebuchet MS"/>
                        </a:defRPr>
                      </a:lvl4pPr>
                      <a:lvl5pPr marL="1828800" algn="l" defTabSz="914400" rtl="0" eaLnBrk="1" latinLnBrk="0" hangingPunct="1">
                        <a:defRPr sz="1800" kern="1200">
                          <a:solidFill>
                            <a:schemeClr val="dk1"/>
                          </a:solidFill>
                          <a:latin typeface="Trebuchet MS"/>
                        </a:defRPr>
                      </a:lvl5pPr>
                      <a:lvl6pPr marL="2286000" algn="l" defTabSz="914400" rtl="0" eaLnBrk="1" latinLnBrk="0" hangingPunct="1">
                        <a:defRPr sz="1800" kern="1200">
                          <a:solidFill>
                            <a:schemeClr val="dk1"/>
                          </a:solidFill>
                          <a:latin typeface="Trebuchet MS"/>
                        </a:defRPr>
                      </a:lvl6pPr>
                      <a:lvl7pPr marL="2743200" algn="l" defTabSz="914400" rtl="0" eaLnBrk="1" latinLnBrk="0" hangingPunct="1">
                        <a:defRPr sz="1800" kern="1200">
                          <a:solidFill>
                            <a:schemeClr val="dk1"/>
                          </a:solidFill>
                          <a:latin typeface="Trebuchet MS"/>
                        </a:defRPr>
                      </a:lvl7pPr>
                      <a:lvl8pPr marL="3200400" algn="l" defTabSz="914400" rtl="0" eaLnBrk="1" latinLnBrk="0" hangingPunct="1">
                        <a:defRPr sz="1800" kern="1200">
                          <a:solidFill>
                            <a:schemeClr val="dk1"/>
                          </a:solidFill>
                          <a:latin typeface="Trebuchet MS"/>
                        </a:defRPr>
                      </a:lvl8pPr>
                      <a:lvl9pPr marL="3657600" algn="l" defTabSz="914400" rtl="0" eaLnBrk="1" latinLnBrk="0" hangingPunct="1">
                        <a:defRPr sz="1800" kern="1200">
                          <a:solidFill>
                            <a:schemeClr val="dk1"/>
                          </a:solidFill>
                          <a:latin typeface="Trebuchet MS"/>
                        </a:defRPr>
                      </a:lvl9pPr>
                    </a:lstStyle>
                    <a:p>
                      <a:r>
                        <a:rPr lang="en-US" sz="1800" kern="1200" dirty="0">
                          <a:solidFill>
                            <a:schemeClr val="dk1"/>
                          </a:solidFill>
                          <a:latin typeface="Trebuchet MS" panose="020B0603020202020204" pitchFamily="34" charset="0"/>
                          <a:ea typeface="+mn-ea"/>
                          <a:cs typeface="+mn-cs"/>
                        </a:rPr>
                        <a:t>Funmi Taiwo</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B74900">
                        <a:tint val="40000"/>
                      </a:srgbClr>
                    </a:solidFill>
                  </a:tcPr>
                </a:tc>
                <a:extLst>
                  <a:ext uri="{0D108BD9-81ED-4DB2-BD59-A6C34878D82A}">
                    <a16:rowId xmlns:a16="http://schemas.microsoft.com/office/drawing/2014/main" val="1092995266"/>
                  </a:ext>
                </a:extLst>
              </a:tr>
            </a:tbl>
          </a:graphicData>
        </a:graphic>
      </p:graphicFrame>
      <p:pic>
        <p:nvPicPr>
          <p:cNvPr id="2" name="Picture 26">
            <a:extLst>
              <a:ext uri="{FF2B5EF4-FFF2-40B4-BE49-F238E27FC236}">
                <a16:creationId xmlns:a16="http://schemas.microsoft.com/office/drawing/2014/main" id="{E35CAD4D-5629-3954-0310-DBE0A1143FAD}"/>
              </a:ext>
            </a:extLst>
          </p:cNvPr>
          <p:cNvPicPr>
            <a:picLocks noChangeAspect="1"/>
          </p:cNvPicPr>
          <p:nvPr/>
        </p:nvPicPr>
        <p:blipFill>
          <a:blip r:embed="rId2"/>
          <a:srcRect/>
          <a:stretch>
            <a:fillRect/>
          </a:stretch>
        </p:blipFill>
        <p:spPr>
          <a:xfrm>
            <a:off x="13568727" y="617265"/>
            <a:ext cx="1645738" cy="822869"/>
          </a:xfrm>
          <a:prstGeom prst="rect">
            <a:avLst/>
          </a:prstGeom>
        </p:spPr>
      </p:pic>
      <p:sp>
        <p:nvSpPr>
          <p:cNvPr id="3" name="TextBox 2">
            <a:extLst>
              <a:ext uri="{FF2B5EF4-FFF2-40B4-BE49-F238E27FC236}">
                <a16:creationId xmlns:a16="http://schemas.microsoft.com/office/drawing/2014/main" id="{4217558D-1D94-3E85-898C-B21A65769CB0}"/>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Project Resource Management</a:t>
            </a:r>
          </a:p>
        </p:txBody>
      </p:sp>
    </p:spTree>
    <p:extLst>
      <p:ext uri="{BB962C8B-B14F-4D97-AF65-F5344CB8AC3E}">
        <p14:creationId xmlns:p14="http://schemas.microsoft.com/office/powerpoint/2010/main" val="6094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2"/>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Communication Management</a:t>
            </a:r>
          </a:p>
        </p:txBody>
      </p:sp>
      <p:graphicFrame>
        <p:nvGraphicFramePr>
          <p:cNvPr id="2" name="Table 1">
            <a:extLst>
              <a:ext uri="{FF2B5EF4-FFF2-40B4-BE49-F238E27FC236}">
                <a16:creationId xmlns:a16="http://schemas.microsoft.com/office/drawing/2014/main" id="{B310332A-14B1-DCF7-B083-7124EFD1CA2A}"/>
              </a:ext>
            </a:extLst>
          </p:cNvPr>
          <p:cNvGraphicFramePr>
            <a:graphicFrameLocks noGrp="1"/>
          </p:cNvGraphicFramePr>
          <p:nvPr>
            <p:extLst>
              <p:ext uri="{D42A27DB-BD31-4B8C-83A1-F6EECF244321}">
                <p14:modId xmlns:p14="http://schemas.microsoft.com/office/powerpoint/2010/main" val="2148184024"/>
              </p:ext>
            </p:extLst>
          </p:nvPr>
        </p:nvGraphicFramePr>
        <p:xfrm>
          <a:off x="1400175" y="1650524"/>
          <a:ext cx="15737892" cy="6836919"/>
        </p:xfrm>
        <a:graphic>
          <a:graphicData uri="http://schemas.openxmlformats.org/drawingml/2006/table">
            <a:tbl>
              <a:tblPr/>
              <a:tblGrid>
                <a:gridCol w="2832505">
                  <a:extLst>
                    <a:ext uri="{9D8B030D-6E8A-4147-A177-3AD203B41FA5}">
                      <a16:colId xmlns:a16="http://schemas.microsoft.com/office/drawing/2014/main" val="2449876754"/>
                    </a:ext>
                  </a:extLst>
                </a:gridCol>
                <a:gridCol w="2777720">
                  <a:extLst>
                    <a:ext uri="{9D8B030D-6E8A-4147-A177-3AD203B41FA5}">
                      <a16:colId xmlns:a16="http://schemas.microsoft.com/office/drawing/2014/main" val="2476750382"/>
                    </a:ext>
                  </a:extLst>
                </a:gridCol>
                <a:gridCol w="3599356">
                  <a:extLst>
                    <a:ext uri="{9D8B030D-6E8A-4147-A177-3AD203B41FA5}">
                      <a16:colId xmlns:a16="http://schemas.microsoft.com/office/drawing/2014/main" val="4099072647"/>
                    </a:ext>
                  </a:extLst>
                </a:gridCol>
                <a:gridCol w="3792044">
                  <a:extLst>
                    <a:ext uri="{9D8B030D-6E8A-4147-A177-3AD203B41FA5}">
                      <a16:colId xmlns:a16="http://schemas.microsoft.com/office/drawing/2014/main" val="177662535"/>
                    </a:ext>
                  </a:extLst>
                </a:gridCol>
                <a:gridCol w="2736267">
                  <a:extLst>
                    <a:ext uri="{9D8B030D-6E8A-4147-A177-3AD203B41FA5}">
                      <a16:colId xmlns:a16="http://schemas.microsoft.com/office/drawing/2014/main" val="3708035850"/>
                    </a:ext>
                  </a:extLst>
                </a:gridCol>
              </a:tblGrid>
              <a:tr h="1455528">
                <a:tc>
                  <a:txBody>
                    <a:bodyPr/>
                    <a:lstStyle/>
                    <a:p>
                      <a:pPr marL="0" marR="0" algn="l">
                        <a:lnSpc>
                          <a:spcPct val="107000"/>
                        </a:lnSpc>
                        <a:spcBef>
                          <a:spcPts val="0"/>
                        </a:spcBef>
                        <a:spcAft>
                          <a:spcPts val="800"/>
                        </a:spcAft>
                      </a:pPr>
                      <a:r>
                        <a:rPr lang="en-GB" sz="2400" b="1" dirty="0">
                          <a:solidFill>
                            <a:srgbClr val="FFFFFF"/>
                          </a:solidFill>
                          <a:effectLst/>
                          <a:latin typeface="Trebuchet MS" panose="020B0603020202020204" pitchFamily="34" charset="0"/>
                          <a:ea typeface="Calibri" panose="020F0502020204030204" pitchFamily="34" charset="0"/>
                          <a:cs typeface="Calibri" panose="020F0502020204030204" pitchFamily="34" charset="0"/>
                        </a:rPr>
                        <a:t>Communication Activity</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a:lnSpc>
                          <a:spcPct val="107000"/>
                        </a:lnSpc>
                        <a:spcBef>
                          <a:spcPts val="0"/>
                        </a:spcBef>
                        <a:spcAft>
                          <a:spcPts val="800"/>
                        </a:spcAft>
                      </a:pPr>
                      <a:r>
                        <a:rPr lang="en-GB" sz="2400" b="1" dirty="0">
                          <a:solidFill>
                            <a:srgbClr val="FFFFFF"/>
                          </a:solidFill>
                          <a:effectLst/>
                          <a:latin typeface="Trebuchet MS" panose="020B0603020202020204" pitchFamily="34" charset="0"/>
                          <a:ea typeface="Calibri" panose="020F0502020204030204" pitchFamily="34" charset="0"/>
                          <a:cs typeface="Calibri" panose="020F0502020204030204" pitchFamily="34" charset="0"/>
                        </a:rPr>
                        <a:t>Participants/Document Recipients</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a:lnSpc>
                          <a:spcPct val="107000"/>
                        </a:lnSpc>
                        <a:spcBef>
                          <a:spcPts val="0"/>
                        </a:spcBef>
                        <a:spcAft>
                          <a:spcPts val="800"/>
                        </a:spcAft>
                      </a:pPr>
                      <a:r>
                        <a:rPr lang="en-GB" sz="2400" b="1" dirty="0">
                          <a:solidFill>
                            <a:srgbClr val="FFFFFF"/>
                          </a:solidFill>
                          <a:effectLst/>
                          <a:latin typeface="Trebuchet MS" panose="020B0603020202020204" pitchFamily="34" charset="0"/>
                          <a:ea typeface="Calibri" panose="020F0502020204030204" pitchFamily="34" charset="0"/>
                          <a:cs typeface="Calibri" panose="020F0502020204030204" pitchFamily="34" charset="0"/>
                        </a:rPr>
                        <a:t>Frequency of Communication Activity</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a:lnSpc>
                          <a:spcPct val="107000"/>
                        </a:lnSpc>
                        <a:spcBef>
                          <a:spcPts val="0"/>
                        </a:spcBef>
                        <a:spcAft>
                          <a:spcPts val="800"/>
                        </a:spcAft>
                      </a:pPr>
                      <a:r>
                        <a:rPr lang="en-GB" sz="2400" b="1" dirty="0">
                          <a:solidFill>
                            <a:srgbClr val="FFFFFF"/>
                          </a:solidFill>
                          <a:effectLst/>
                          <a:latin typeface="Trebuchet MS" panose="020B0603020202020204" pitchFamily="34" charset="0"/>
                          <a:ea typeface="Calibri" panose="020F0502020204030204" pitchFamily="34" charset="0"/>
                          <a:cs typeface="Calibri" panose="020F0502020204030204" pitchFamily="34" charset="0"/>
                        </a:rPr>
                        <a:t>Person Responsible for the Communication Activity</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l">
                        <a:lnSpc>
                          <a:spcPct val="107000"/>
                        </a:lnSpc>
                        <a:spcBef>
                          <a:spcPts val="0"/>
                        </a:spcBef>
                        <a:spcAft>
                          <a:spcPts val="800"/>
                        </a:spcAft>
                      </a:pPr>
                      <a:r>
                        <a:rPr lang="en-GB" sz="2400" b="1" dirty="0">
                          <a:solidFill>
                            <a:srgbClr val="FFFFFF"/>
                          </a:solidFill>
                          <a:effectLst/>
                          <a:latin typeface="Trebuchet MS" panose="020B0603020202020204" pitchFamily="34" charset="0"/>
                          <a:ea typeface="Calibri" panose="020F0502020204030204" pitchFamily="34" charset="0"/>
                          <a:cs typeface="Calibri" panose="020F0502020204030204" pitchFamily="34" charset="0"/>
                        </a:rPr>
                        <a:t>Distribution Method</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4199948013"/>
                  </a:ext>
                </a:extLst>
              </a:tr>
              <a:tr h="884179">
                <a:tc>
                  <a:txBody>
                    <a:bodyPr/>
                    <a:lstStyle/>
                    <a:p>
                      <a:pPr marL="0" marR="0" algn="l">
                        <a:lnSpc>
                          <a:spcPct val="107000"/>
                        </a:lnSpc>
                        <a:spcBef>
                          <a:spcPts val="300"/>
                        </a:spcBef>
                        <a:spcAft>
                          <a:spcPts val="800"/>
                        </a:spcAft>
                      </a:pPr>
                      <a:r>
                        <a:rPr lang="en-GB" sz="2400" dirty="0">
                          <a:effectLst/>
                          <a:latin typeface="Trebuchet MS" panose="020B0603020202020204" pitchFamily="34" charset="0"/>
                          <a:ea typeface="Calibri" panose="020F0502020204030204" pitchFamily="34" charset="0"/>
                          <a:cs typeface="Calibri" panose="020F0502020204030204" pitchFamily="34" charset="0"/>
                        </a:rPr>
                        <a:t>Kick-off meeting</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Team</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Once</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Manager</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Email Invite</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400755"/>
                  </a:ext>
                </a:extLst>
              </a:tr>
              <a:tr h="884179">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Team Meetings</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Team</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Weekly</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Analyst </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Invitation via teams</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444744"/>
                  </a:ext>
                </a:extLst>
              </a:tr>
              <a:tr h="884179">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Status Report</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Sponsor</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Bi-weekly</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Manager</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Via email</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694379"/>
                  </a:ext>
                </a:extLst>
              </a:tr>
              <a:tr h="1582615">
                <a:tc>
                  <a:txBody>
                    <a:bodyPr/>
                    <a:lstStyle/>
                    <a:p>
                      <a:pPr marL="0" marR="0" algn="l">
                        <a:lnSpc>
                          <a:spcPct val="107000"/>
                        </a:lnSpc>
                        <a:spcBef>
                          <a:spcPts val="300"/>
                        </a:spcBef>
                        <a:spcAft>
                          <a:spcPts val="800"/>
                        </a:spcAft>
                      </a:pPr>
                      <a:r>
                        <a:rPr lang="en-GB" sz="2400" dirty="0">
                          <a:effectLst/>
                          <a:latin typeface="Trebuchet MS" panose="020B0603020202020204" pitchFamily="34" charset="0"/>
                          <a:ea typeface="Calibri" panose="020F0502020204030204" pitchFamily="34" charset="0"/>
                          <a:cs typeface="Calibri" panose="020F0502020204030204" pitchFamily="34" charset="0"/>
                        </a:rPr>
                        <a:t>Project Document (Schedule, risk register etc..)</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team</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As required</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manager</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Via email to selected project team members.</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91396"/>
                  </a:ext>
                </a:extLst>
              </a:tr>
              <a:tr h="884179">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Minutes of Meeting/ Action items</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team</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Times New Roman" panose="02020603050405020304" pitchFamily="18" charset="0"/>
                        </a:rPr>
                        <a:t>48hrs after scheduled meeting</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a:effectLst/>
                          <a:latin typeface="Trebuchet MS" panose="020B0603020202020204" pitchFamily="34" charset="0"/>
                          <a:ea typeface="Calibri" panose="020F0502020204030204" pitchFamily="34" charset="0"/>
                          <a:cs typeface="Calibri" panose="020F0502020204030204" pitchFamily="34" charset="0"/>
                        </a:rPr>
                        <a:t>Project Analyst</a:t>
                      </a:r>
                      <a:endParaRPr lang="en-US" sz="240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300"/>
                        </a:spcBef>
                        <a:spcAft>
                          <a:spcPts val="800"/>
                        </a:spcAft>
                      </a:pPr>
                      <a:r>
                        <a:rPr lang="en-GB" sz="2400" dirty="0">
                          <a:effectLst/>
                          <a:latin typeface="Trebuchet MS" panose="020B0603020202020204" pitchFamily="34" charset="0"/>
                          <a:ea typeface="Calibri" panose="020F0502020204030204" pitchFamily="34" charset="0"/>
                          <a:cs typeface="Calibri" panose="020F0502020204030204" pitchFamily="34" charset="0"/>
                        </a:rPr>
                        <a:t>Email</a:t>
                      </a:r>
                      <a:endParaRPr lang="en-US" sz="2400" dirty="0">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641664"/>
                  </a:ext>
                </a:extLst>
              </a:tr>
            </a:tbl>
          </a:graphicData>
        </a:graphic>
      </p:graphicFrame>
    </p:spTree>
    <p:extLst>
      <p:ext uri="{BB962C8B-B14F-4D97-AF65-F5344CB8AC3E}">
        <p14:creationId xmlns:p14="http://schemas.microsoft.com/office/powerpoint/2010/main" val="169400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09528" y="4042401"/>
            <a:ext cx="8268945" cy="1848503"/>
          </a:xfrm>
          <a:prstGeom prst="rect">
            <a:avLst/>
          </a:prstGeom>
        </p:spPr>
        <p:txBody>
          <a:bodyPr lIns="0" tIns="0" rIns="0" bIns="0" rtlCol="0" anchor="t">
            <a:spAutoFit/>
          </a:bodyPr>
          <a:lstStyle/>
          <a:p>
            <a:pPr marL="0" lvl="0" indent="0" algn="ctr">
              <a:lnSpc>
                <a:spcPts val="15173"/>
              </a:lnSpc>
              <a:spcBef>
                <a:spcPct val="0"/>
              </a:spcBef>
            </a:pPr>
            <a:r>
              <a:rPr lang="en-US" sz="10838" u="none">
                <a:solidFill>
                  <a:srgbClr val="000000"/>
                </a:solidFill>
                <a:latin typeface="Open Sauce Bold"/>
              </a:rPr>
              <a:t>Thank you!</a:t>
            </a:r>
          </a:p>
        </p:txBody>
      </p:sp>
      <p:sp>
        <p:nvSpPr>
          <p:cNvPr id="3" name="AutoShape 3"/>
          <p:cNvSpPr/>
          <p:nvPr/>
        </p:nvSpPr>
        <p:spPr>
          <a:xfrm>
            <a:off x="1515122" y="1019175"/>
            <a:ext cx="11763350" cy="0"/>
          </a:xfrm>
          <a:prstGeom prst="line">
            <a:avLst/>
          </a:prstGeom>
          <a:ln w="9525" cap="rnd">
            <a:solidFill>
              <a:srgbClr val="000000"/>
            </a:solidFill>
            <a:prstDash val="solid"/>
            <a:headEnd type="none" w="sm" len="sm"/>
            <a:tailEnd type="none" w="sm" len="sm"/>
          </a:ln>
        </p:spPr>
        <p:txBody>
          <a:bodyPr/>
          <a:lstStyle/>
          <a:p>
            <a:endParaRPr lang="en-US"/>
          </a:p>
        </p:txBody>
      </p:sp>
      <p:sp>
        <p:nvSpPr>
          <p:cNvPr id="4" name="AutoShape 4"/>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13568727" y="617265"/>
            <a:ext cx="4566295" cy="822869"/>
            <a:chOff x="0" y="0"/>
            <a:chExt cx="6088394" cy="1097159"/>
          </a:xfrm>
        </p:grpSpPr>
        <p:pic>
          <p:nvPicPr>
            <p:cNvPr id="6" name="Picture 6"/>
            <p:cNvPicPr>
              <a:picLocks noChangeAspect="1"/>
            </p:cNvPicPr>
            <p:nvPr/>
          </p:nvPicPr>
          <p:blipFill>
            <a:blip r:embed="rId2"/>
            <a:srcRect/>
            <a:stretch>
              <a:fillRect/>
            </a:stretch>
          </p:blipFill>
          <p:spPr>
            <a:xfrm>
              <a:off x="0" y="0"/>
              <a:ext cx="2194318" cy="1097159"/>
            </a:xfrm>
            <a:prstGeom prst="rect">
              <a:avLst/>
            </a:prstGeom>
          </p:spPr>
        </p:pic>
        <p:sp>
          <p:nvSpPr>
            <p:cNvPr id="7" name="TextBox 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a:solidFill>
                    <a:srgbClr val="545454"/>
                  </a:solidFill>
                  <a:latin typeface="Serpentine"/>
                </a:rPr>
                <a:t>TSL Estates</a:t>
              </a:r>
            </a:p>
          </p:txBody>
        </p:sp>
        <p:sp>
          <p:nvSpPr>
            <p:cNvPr id="8" name="AutoShape 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Tree>
    <p:extLst>
      <p:ext uri="{BB962C8B-B14F-4D97-AF65-F5344CB8AC3E}">
        <p14:creationId xmlns:p14="http://schemas.microsoft.com/office/powerpoint/2010/main" val="191678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4" name="AutoShape 4"/>
          <p:cNvSpPr/>
          <p:nvPr/>
        </p:nvSpPr>
        <p:spPr>
          <a:xfrm>
            <a:off x="5667986" y="1028700"/>
            <a:ext cx="7570429" cy="0"/>
          </a:xfrm>
          <a:prstGeom prst="line">
            <a:avLst/>
          </a:prstGeom>
          <a:ln w="9525" cap="rnd">
            <a:solidFill>
              <a:srgbClr val="000000"/>
            </a:solidFill>
            <a:prstDash val="solid"/>
            <a:headEnd type="none" w="sm" len="sm"/>
            <a:tailEnd type="none" w="sm" len="sm"/>
          </a:ln>
        </p:spPr>
        <p:txBody>
          <a:bodyPr/>
          <a:lstStyle/>
          <a:p>
            <a:endParaRPr lang="en-US"/>
          </a:p>
        </p:txBody>
      </p:sp>
      <p:sp>
        <p:nvSpPr>
          <p:cNvPr id="7" name="AutoShape 7"/>
          <p:cNvSpPr/>
          <p:nvPr/>
        </p:nvSpPr>
        <p:spPr>
          <a:xfrm>
            <a:off x="7524067" y="9248775"/>
            <a:ext cx="9735233" cy="0"/>
          </a:xfrm>
          <a:prstGeom prst="line">
            <a:avLst/>
          </a:prstGeom>
          <a:ln w="9525" cap="rnd">
            <a:solidFill>
              <a:srgbClr val="000000"/>
            </a:solidFill>
            <a:prstDash val="solid"/>
            <a:headEnd type="none" w="sm" len="sm"/>
            <a:tailEnd type="none" w="sm" len="sm"/>
          </a:ln>
        </p:spPr>
        <p:txBody>
          <a:bodyPr/>
          <a:lstStyle/>
          <a:p>
            <a:endParaRPr lang="en-US"/>
          </a:p>
        </p:txBody>
      </p:sp>
      <p:sp>
        <p:nvSpPr>
          <p:cNvPr id="8" name="TextBox 8"/>
          <p:cNvSpPr txBox="1"/>
          <p:nvPr/>
        </p:nvSpPr>
        <p:spPr>
          <a:xfrm>
            <a:off x="9153022" y="2402827"/>
            <a:ext cx="7756839" cy="7310335"/>
          </a:xfrm>
          <a:prstGeom prst="rect">
            <a:avLst/>
          </a:prstGeom>
        </p:spPr>
        <p:txBody>
          <a:bodyPr wrap="square" lIns="0" tIns="0" rIns="0" bIns="0" rtlCol="0" anchor="t">
            <a:spAutoFit/>
          </a:bodyPr>
          <a:lstStyle/>
          <a:p>
            <a:pPr marL="514350" indent="-514350">
              <a:lnSpc>
                <a:spcPct val="150000"/>
              </a:lnSpc>
              <a:buClr>
                <a:schemeClr val="dk1"/>
              </a:buClr>
              <a:buSzPts val="1100"/>
              <a:buFont typeface="Arial" panose="020B0604020202020204" pitchFamily="34" charset="0"/>
              <a:buChar char="•"/>
            </a:pPr>
            <a:r>
              <a:rPr lang="en-US" sz="3200" dirty="0">
                <a:latin typeface="+mn-lt"/>
              </a:rPr>
              <a:t>Executive Summary</a:t>
            </a:r>
          </a:p>
          <a:p>
            <a:pPr marL="514350" indent="-514350">
              <a:lnSpc>
                <a:spcPct val="150000"/>
              </a:lnSpc>
              <a:buClr>
                <a:schemeClr val="dk1"/>
              </a:buClr>
              <a:buSzPts val="1100"/>
              <a:buFont typeface="Arial" panose="020B0604020202020204" pitchFamily="34" charset="0"/>
              <a:buChar char="•"/>
            </a:pPr>
            <a:r>
              <a:rPr lang="en-US" sz="3200" dirty="0">
                <a:latin typeface="+mn-lt"/>
              </a:rPr>
              <a:t>Project Summary; Business Case</a:t>
            </a:r>
          </a:p>
          <a:p>
            <a:pPr marL="514350" indent="-514350">
              <a:lnSpc>
                <a:spcPct val="150000"/>
              </a:lnSpc>
              <a:buClr>
                <a:schemeClr val="dk1"/>
              </a:buClr>
              <a:buSzPts val="1100"/>
              <a:buFont typeface="Arial" panose="020B0604020202020204" pitchFamily="34" charset="0"/>
              <a:buChar char="•"/>
            </a:pPr>
            <a:r>
              <a:rPr lang="en-US" sz="3200" dirty="0">
                <a:latin typeface="+mn-lt"/>
              </a:rPr>
              <a:t>Project Scope</a:t>
            </a:r>
          </a:p>
          <a:p>
            <a:pPr marL="514350" indent="-514350">
              <a:lnSpc>
                <a:spcPct val="150000"/>
              </a:lnSpc>
              <a:buClr>
                <a:schemeClr val="dk1"/>
              </a:buClr>
              <a:buSzPts val="1100"/>
              <a:buFont typeface="Arial" panose="020B0604020202020204" pitchFamily="34" charset="0"/>
              <a:buChar char="•"/>
            </a:pPr>
            <a:r>
              <a:rPr lang="en-US" sz="3200" dirty="0">
                <a:latin typeface="+mn-lt"/>
              </a:rPr>
              <a:t>Design and Development Milestones</a:t>
            </a:r>
          </a:p>
          <a:p>
            <a:pPr marL="514350" indent="-514350">
              <a:lnSpc>
                <a:spcPct val="150000"/>
              </a:lnSpc>
              <a:buClr>
                <a:schemeClr val="dk1"/>
              </a:buClr>
              <a:buSzPts val="1100"/>
              <a:buFont typeface="Arial" panose="020B0604020202020204" pitchFamily="34" charset="0"/>
              <a:buChar char="•"/>
            </a:pPr>
            <a:r>
              <a:rPr lang="en-US" sz="3200" dirty="0">
                <a:latin typeface="+mn-lt"/>
              </a:rPr>
              <a:t>Testing &amp; Feedbacks</a:t>
            </a:r>
          </a:p>
          <a:p>
            <a:pPr marL="514350" indent="-514350">
              <a:lnSpc>
                <a:spcPct val="150000"/>
              </a:lnSpc>
              <a:buClr>
                <a:schemeClr val="dk1"/>
              </a:buClr>
              <a:buSzPts val="1100"/>
              <a:buFont typeface="Arial" panose="020B0604020202020204" pitchFamily="34" charset="0"/>
              <a:buChar char="•"/>
            </a:pPr>
            <a:r>
              <a:rPr lang="en-US" sz="3200" dirty="0">
                <a:latin typeface="+mn-lt"/>
              </a:rPr>
              <a:t>Risk Management</a:t>
            </a:r>
          </a:p>
          <a:p>
            <a:pPr marL="514350" indent="-514350">
              <a:lnSpc>
                <a:spcPct val="150000"/>
              </a:lnSpc>
              <a:buClr>
                <a:schemeClr val="dk1"/>
              </a:buClr>
              <a:buSzPts val="1100"/>
              <a:buFont typeface="Arial" panose="020B0604020202020204" pitchFamily="34" charset="0"/>
              <a:buChar char="•"/>
            </a:pPr>
            <a:r>
              <a:rPr lang="en-US" sz="3200" dirty="0">
                <a:latin typeface="+mn-lt"/>
              </a:rPr>
              <a:t>Project Team structure</a:t>
            </a:r>
          </a:p>
          <a:p>
            <a:pPr marL="514350" indent="-514350">
              <a:lnSpc>
                <a:spcPct val="150000"/>
              </a:lnSpc>
              <a:buClr>
                <a:schemeClr val="dk1"/>
              </a:buClr>
              <a:buSzPts val="1100"/>
              <a:buFont typeface="Arial" panose="020B0604020202020204" pitchFamily="34" charset="0"/>
              <a:buChar char="•"/>
            </a:pPr>
            <a:r>
              <a:rPr lang="en-US" sz="3200" dirty="0">
                <a:latin typeface="+mn-lt"/>
              </a:rPr>
              <a:t>Project Resource Management</a:t>
            </a:r>
          </a:p>
          <a:p>
            <a:pPr marL="514350" indent="-514350">
              <a:lnSpc>
                <a:spcPct val="150000"/>
              </a:lnSpc>
              <a:buClr>
                <a:schemeClr val="dk1"/>
              </a:buClr>
              <a:buSzPts val="1100"/>
              <a:buFont typeface="Arial" panose="020B0604020202020204" pitchFamily="34" charset="0"/>
              <a:buChar char="•"/>
            </a:pPr>
            <a:r>
              <a:rPr lang="en-US" sz="3200" dirty="0">
                <a:latin typeface="+mn-lt"/>
              </a:rPr>
              <a:t>Communication Management</a:t>
            </a:r>
          </a:p>
          <a:p>
            <a:pPr marL="514350" indent="-514350">
              <a:lnSpc>
                <a:spcPct val="150000"/>
              </a:lnSpc>
              <a:buClr>
                <a:schemeClr val="dk1"/>
              </a:buClr>
              <a:buSzPts val="1100"/>
              <a:buFont typeface="Arial" panose="020B0604020202020204" pitchFamily="34" charset="0"/>
              <a:buChar char="•"/>
            </a:pPr>
            <a:endParaRPr lang="en-US" sz="3200" dirty="0">
              <a:latin typeface="+mn-lt"/>
            </a:endParaRPr>
          </a:p>
        </p:txBody>
      </p:sp>
      <p:sp>
        <p:nvSpPr>
          <p:cNvPr id="28" name="TextBox 28"/>
          <p:cNvSpPr txBox="1"/>
          <p:nvPr/>
        </p:nvSpPr>
        <p:spPr>
          <a:xfrm>
            <a:off x="9133114" y="1489950"/>
            <a:ext cx="5525166" cy="718145"/>
          </a:xfrm>
          <a:prstGeom prst="rect">
            <a:avLst/>
          </a:prstGeom>
        </p:spPr>
        <p:txBody>
          <a:bodyPr wrap="square" lIns="0" tIns="0" rIns="0" bIns="0" rtlCol="0" anchor="t">
            <a:spAutoFit/>
          </a:bodyPr>
          <a:lstStyle/>
          <a:p>
            <a:pPr marL="0" lvl="0" indent="0" algn="l">
              <a:lnSpc>
                <a:spcPts val="5612"/>
              </a:lnSpc>
              <a:spcBef>
                <a:spcPct val="0"/>
              </a:spcBef>
            </a:pPr>
            <a:r>
              <a:rPr lang="en-US" sz="4677">
                <a:solidFill>
                  <a:srgbClr val="000000"/>
                </a:solidFill>
                <a:latin typeface="Open Sauce Bold"/>
              </a:rPr>
              <a:t>Content Outline</a:t>
            </a:r>
          </a:p>
        </p:txBody>
      </p:sp>
      <p:grpSp>
        <p:nvGrpSpPr>
          <p:cNvPr id="29" name="Group 29"/>
          <p:cNvGrpSpPr/>
          <p:nvPr/>
        </p:nvGrpSpPr>
        <p:grpSpPr>
          <a:xfrm>
            <a:off x="13568727" y="617265"/>
            <a:ext cx="4566295" cy="822869"/>
            <a:chOff x="0" y="0"/>
            <a:chExt cx="6088394" cy="1097159"/>
          </a:xfrm>
        </p:grpSpPr>
        <p:pic>
          <p:nvPicPr>
            <p:cNvPr id="30" name="Picture 30"/>
            <p:cNvPicPr>
              <a:picLocks noChangeAspect="1"/>
            </p:cNvPicPr>
            <p:nvPr/>
          </p:nvPicPr>
          <p:blipFill>
            <a:blip r:embed="rId2"/>
            <a:srcRect/>
            <a:stretch>
              <a:fillRect/>
            </a:stretch>
          </p:blipFill>
          <p:spPr>
            <a:xfrm>
              <a:off x="0" y="0"/>
              <a:ext cx="2194318" cy="1097159"/>
            </a:xfrm>
            <a:prstGeom prst="rect">
              <a:avLst/>
            </a:prstGeom>
          </p:spPr>
        </p:pic>
        <p:sp>
          <p:nvSpPr>
            <p:cNvPr id="31" name="TextBox 31"/>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a:solidFill>
                    <a:srgbClr val="545454"/>
                  </a:solidFill>
                  <a:latin typeface="Serpentine"/>
                </a:rPr>
                <a:t>TSL Estates</a:t>
              </a:r>
            </a:p>
          </p:txBody>
        </p:sp>
        <p:sp>
          <p:nvSpPr>
            <p:cNvPr id="32" name="AutoShape 32"/>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grpSp>
        <p:nvGrpSpPr>
          <p:cNvPr id="13" name="Group 12">
            <a:extLst>
              <a:ext uri="{FF2B5EF4-FFF2-40B4-BE49-F238E27FC236}">
                <a16:creationId xmlns:a16="http://schemas.microsoft.com/office/drawing/2014/main" id="{AAEF4723-31D5-0271-F889-E996806DC823}"/>
              </a:ext>
            </a:extLst>
          </p:cNvPr>
          <p:cNvGrpSpPr/>
          <p:nvPr/>
        </p:nvGrpSpPr>
        <p:grpSpPr>
          <a:xfrm>
            <a:off x="1028700" y="769665"/>
            <a:ext cx="7686827" cy="8943497"/>
            <a:chOff x="-253194" y="769665"/>
            <a:chExt cx="7686827" cy="8943497"/>
          </a:xfrm>
        </p:grpSpPr>
        <p:sp>
          <p:nvSpPr>
            <p:cNvPr id="3" name="Freeform 3"/>
            <p:cNvSpPr/>
            <p:nvPr/>
          </p:nvSpPr>
          <p:spPr>
            <a:xfrm>
              <a:off x="603925" y="1530121"/>
              <a:ext cx="6829708" cy="8183041"/>
            </a:xfrm>
            <a:custGeom>
              <a:avLst/>
              <a:gdLst/>
              <a:ahLst/>
              <a:cxnLst/>
              <a:rect l="l" t="t" r="r" b="b"/>
              <a:pathLst>
                <a:path w="8585708" h="10286999">
                  <a:moveTo>
                    <a:pt x="8585708" y="762"/>
                  </a:moveTo>
                  <a:cubicBezTo>
                    <a:pt x="8581644" y="20447"/>
                    <a:pt x="8577961" y="40132"/>
                    <a:pt x="8573515" y="59690"/>
                  </a:cubicBezTo>
                  <a:cubicBezTo>
                    <a:pt x="8478138" y="485521"/>
                    <a:pt x="8382634" y="911225"/>
                    <a:pt x="8287258" y="1337056"/>
                  </a:cubicBezTo>
                  <a:cubicBezTo>
                    <a:pt x="8146288" y="1966722"/>
                    <a:pt x="8005699" y="2596388"/>
                    <a:pt x="7864602" y="3225927"/>
                  </a:cubicBezTo>
                  <a:cubicBezTo>
                    <a:pt x="7691247" y="3999103"/>
                    <a:pt x="7517384" y="4772152"/>
                    <a:pt x="7344029" y="5545328"/>
                  </a:cubicBezTo>
                  <a:cubicBezTo>
                    <a:pt x="7194677" y="6211443"/>
                    <a:pt x="7045579" y="6877558"/>
                    <a:pt x="6896354" y="7543800"/>
                  </a:cubicBezTo>
                  <a:cubicBezTo>
                    <a:pt x="6765290" y="8129016"/>
                    <a:pt x="6634480" y="8714105"/>
                    <a:pt x="6503162" y="9299194"/>
                  </a:cubicBezTo>
                  <a:cubicBezTo>
                    <a:pt x="6429375" y="9628250"/>
                    <a:pt x="6354953" y="9957181"/>
                    <a:pt x="6280785" y="10286237"/>
                  </a:cubicBezTo>
                  <a:cubicBezTo>
                    <a:pt x="4199382" y="10286237"/>
                    <a:pt x="2118106" y="10286110"/>
                    <a:pt x="36830" y="10286999"/>
                  </a:cubicBezTo>
                  <a:cubicBezTo>
                    <a:pt x="6731" y="10286999"/>
                    <a:pt x="0" y="10280268"/>
                    <a:pt x="0" y="10250043"/>
                  </a:cubicBezTo>
                  <a:cubicBezTo>
                    <a:pt x="762" y="6845681"/>
                    <a:pt x="762" y="3441319"/>
                    <a:pt x="0" y="36957"/>
                  </a:cubicBezTo>
                  <a:cubicBezTo>
                    <a:pt x="0" y="6731"/>
                    <a:pt x="6731" y="0"/>
                    <a:pt x="36830" y="0"/>
                  </a:cubicBezTo>
                  <a:cubicBezTo>
                    <a:pt x="2886456" y="762"/>
                    <a:pt x="5736082" y="762"/>
                    <a:pt x="8585708" y="762"/>
                  </a:cubicBezTo>
                  <a:close/>
                </a:path>
              </a:pathLst>
            </a:custGeom>
            <a:solidFill>
              <a:srgbClr val="A21817"/>
            </a:solidFill>
          </p:spPr>
          <p:txBody>
            <a:bodyPr/>
            <a:lstStyle/>
            <a:p>
              <a:pPr algn="just"/>
              <a:endParaRPr lang="en-US"/>
            </a:p>
          </p:txBody>
        </p:sp>
        <p:sp>
          <p:nvSpPr>
            <p:cNvPr id="12" name="Freeform 3">
              <a:extLst>
                <a:ext uri="{FF2B5EF4-FFF2-40B4-BE49-F238E27FC236}">
                  <a16:creationId xmlns:a16="http://schemas.microsoft.com/office/drawing/2014/main" id="{6203560F-6014-7923-C35B-798D724887AE}"/>
                </a:ext>
              </a:extLst>
            </p:cNvPr>
            <p:cNvSpPr/>
            <p:nvPr/>
          </p:nvSpPr>
          <p:spPr>
            <a:xfrm>
              <a:off x="-253194" y="769665"/>
              <a:ext cx="6829708" cy="8183041"/>
            </a:xfrm>
            <a:custGeom>
              <a:avLst/>
              <a:gdLst/>
              <a:ahLst/>
              <a:cxnLst/>
              <a:rect l="l" t="t" r="r" b="b"/>
              <a:pathLst>
                <a:path w="8585708" h="10286999">
                  <a:moveTo>
                    <a:pt x="8585708" y="762"/>
                  </a:moveTo>
                  <a:cubicBezTo>
                    <a:pt x="8581644" y="20447"/>
                    <a:pt x="8577961" y="40132"/>
                    <a:pt x="8573515" y="59690"/>
                  </a:cubicBezTo>
                  <a:cubicBezTo>
                    <a:pt x="8478138" y="485521"/>
                    <a:pt x="8382634" y="911225"/>
                    <a:pt x="8287258" y="1337056"/>
                  </a:cubicBezTo>
                  <a:cubicBezTo>
                    <a:pt x="8146288" y="1966722"/>
                    <a:pt x="8005699" y="2596388"/>
                    <a:pt x="7864602" y="3225927"/>
                  </a:cubicBezTo>
                  <a:cubicBezTo>
                    <a:pt x="7691247" y="3999103"/>
                    <a:pt x="7517384" y="4772152"/>
                    <a:pt x="7344029" y="5545328"/>
                  </a:cubicBezTo>
                  <a:cubicBezTo>
                    <a:pt x="7194677" y="6211443"/>
                    <a:pt x="7045579" y="6877558"/>
                    <a:pt x="6896354" y="7543800"/>
                  </a:cubicBezTo>
                  <a:cubicBezTo>
                    <a:pt x="6765290" y="8129016"/>
                    <a:pt x="6634480" y="8714105"/>
                    <a:pt x="6503162" y="9299194"/>
                  </a:cubicBezTo>
                  <a:cubicBezTo>
                    <a:pt x="6429375" y="9628250"/>
                    <a:pt x="6354953" y="9957181"/>
                    <a:pt x="6280785" y="10286237"/>
                  </a:cubicBezTo>
                  <a:cubicBezTo>
                    <a:pt x="4199382" y="10286237"/>
                    <a:pt x="2118106" y="10286110"/>
                    <a:pt x="36830" y="10286999"/>
                  </a:cubicBezTo>
                  <a:cubicBezTo>
                    <a:pt x="6731" y="10286999"/>
                    <a:pt x="0" y="10280268"/>
                    <a:pt x="0" y="10250043"/>
                  </a:cubicBezTo>
                  <a:cubicBezTo>
                    <a:pt x="762" y="6845681"/>
                    <a:pt x="762" y="3441319"/>
                    <a:pt x="0" y="36957"/>
                  </a:cubicBezTo>
                  <a:cubicBezTo>
                    <a:pt x="0" y="6731"/>
                    <a:pt x="6731" y="0"/>
                    <a:pt x="36830" y="0"/>
                  </a:cubicBezTo>
                  <a:cubicBezTo>
                    <a:pt x="2886456" y="762"/>
                    <a:pt x="5736082" y="762"/>
                    <a:pt x="8585708" y="762"/>
                  </a:cubicBezTo>
                  <a:close/>
                </a:path>
              </a:pathLst>
            </a:custGeom>
            <a: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l="-113986" t="-19311" r="-32790" b="-17913"/>
              </a:stretch>
            </a:blipFill>
          </p:spPr>
          <p:txBody>
            <a:bodyPr/>
            <a:lstStyle/>
            <a:p>
              <a:pPr algn="just"/>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2"/>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dirty="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Project Overview</a:t>
            </a:r>
            <a:endParaRPr lang="en-NG" sz="3600" dirty="0"/>
          </a:p>
        </p:txBody>
      </p:sp>
      <p:sp>
        <p:nvSpPr>
          <p:cNvPr id="3" name="TextBox 2">
            <a:extLst>
              <a:ext uri="{FF2B5EF4-FFF2-40B4-BE49-F238E27FC236}">
                <a16:creationId xmlns:a16="http://schemas.microsoft.com/office/drawing/2014/main" id="{0AC1505C-2677-17B9-733B-50E7D387A655}"/>
              </a:ext>
            </a:extLst>
          </p:cNvPr>
          <p:cNvSpPr txBox="1"/>
          <p:nvPr/>
        </p:nvSpPr>
        <p:spPr>
          <a:xfrm>
            <a:off x="1515121" y="2171700"/>
            <a:ext cx="15622945" cy="4524315"/>
          </a:xfrm>
          <a:prstGeom prst="rect">
            <a:avLst/>
          </a:prstGeom>
          <a:noFill/>
        </p:spPr>
        <p:txBody>
          <a:bodyPr wrap="square">
            <a:spAutoFit/>
          </a:bodyPr>
          <a:lstStyle/>
          <a:p>
            <a:r>
              <a:rPr lang="en-US" sz="3200" dirty="0">
                <a:latin typeface="Trebuchet MS" panose="020B0603020202020204" pitchFamily="34" charset="0"/>
              </a:rPr>
              <a:t>Following an extensive review of leading FM organizations, the Estate team identified operational gaps within our current system that adversely impact client experience.</a:t>
            </a:r>
          </a:p>
          <a:p>
            <a:endParaRPr lang="en-US" sz="3200" dirty="0">
              <a:latin typeface="Trebuchet MS" panose="020B0603020202020204" pitchFamily="34" charset="0"/>
            </a:endParaRPr>
          </a:p>
          <a:p>
            <a:r>
              <a:rPr lang="en-US" sz="3200" dirty="0">
                <a:latin typeface="Trebuchet MS" panose="020B0603020202020204" pitchFamily="34" charset="0"/>
              </a:rPr>
              <a:t>A recurrent issue among some of our clients (IASL, TML, TSL, Capital core) is the difficulty in identifying which request form that we currently use corresponds to their specific needs. Additionally, it was also noticed that people are unaware of the full spectrum of services we provide. This not only hinders our clients' ability to leverage our offerings but also limits our chances to help them.</a:t>
            </a:r>
          </a:p>
        </p:txBody>
      </p:sp>
    </p:spTree>
    <p:extLst>
      <p:ext uri="{BB962C8B-B14F-4D97-AF65-F5344CB8AC3E}">
        <p14:creationId xmlns:p14="http://schemas.microsoft.com/office/powerpoint/2010/main" val="165852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2"/>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dirty="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Project Deliverables</a:t>
            </a:r>
            <a:endParaRPr lang="en-NG" sz="3600" dirty="0"/>
          </a:p>
        </p:txBody>
      </p:sp>
      <p:sp>
        <p:nvSpPr>
          <p:cNvPr id="3" name="TextBox 2">
            <a:extLst>
              <a:ext uri="{FF2B5EF4-FFF2-40B4-BE49-F238E27FC236}">
                <a16:creationId xmlns:a16="http://schemas.microsoft.com/office/drawing/2014/main" id="{0AC1505C-2677-17B9-733B-50E7D387A655}"/>
              </a:ext>
            </a:extLst>
          </p:cNvPr>
          <p:cNvSpPr txBox="1"/>
          <p:nvPr/>
        </p:nvSpPr>
        <p:spPr>
          <a:xfrm>
            <a:off x="1433945" y="1508637"/>
            <a:ext cx="15825355" cy="6522683"/>
          </a:xfrm>
          <a:prstGeom prst="rect">
            <a:avLst/>
          </a:prstGeom>
          <a:noFill/>
        </p:spPr>
        <p:txBody>
          <a:bodyPr wrap="square">
            <a:spAutoFit/>
          </a:bodyPr>
          <a:lstStyle/>
          <a:p>
            <a:pPr>
              <a:lnSpc>
                <a:spcPts val="3600"/>
              </a:lnSpc>
            </a:pPr>
            <a:r>
              <a:rPr lang="en-US" sz="2800" b="1" dirty="0">
                <a:latin typeface="Trebuchet MS" panose="020B0603020202020204" pitchFamily="34" charset="0"/>
              </a:rPr>
              <a:t>The proposed project offers: </a:t>
            </a:r>
          </a:p>
          <a:p>
            <a:pPr>
              <a:lnSpc>
                <a:spcPts val="3600"/>
              </a:lnSpc>
            </a:pPr>
            <a:r>
              <a:rPr lang="en-US" sz="2800" dirty="0">
                <a:latin typeface="Trebuchet MS" panose="020B0603020202020204" pitchFamily="34" charset="0"/>
              </a:rPr>
              <a:t> </a:t>
            </a:r>
          </a:p>
          <a:p>
            <a:pPr marL="571500" lvl="0" indent="-571500">
              <a:lnSpc>
                <a:spcPts val="3600"/>
              </a:lnSpc>
              <a:buFont typeface="+mj-lt"/>
              <a:buAutoNum type="romanLcPeriod"/>
            </a:pPr>
            <a:r>
              <a:rPr lang="en-US" sz="2800" dirty="0">
                <a:solidFill>
                  <a:srgbClr val="000000"/>
                </a:solidFill>
                <a:effectLst/>
                <a:latin typeface="Trebuchet MS" panose="020B0603020202020204" pitchFamily="34" charset="0"/>
                <a:ea typeface="Calibri" panose="020F0502020204030204" pitchFamily="34" charset="0"/>
              </a:rPr>
              <a:t>A unified platform for all estate-related service request forms.</a:t>
            </a:r>
            <a:endParaRPr lang="en-US" sz="2800" dirty="0">
              <a:solidFill>
                <a:srgbClr val="232323"/>
              </a:solidFill>
              <a:effectLst/>
              <a:latin typeface="Arial" panose="020B0604020202020204" pitchFamily="34" charset="0"/>
              <a:ea typeface="Calibri" panose="020F0502020204030204" pitchFamily="34" charset="0"/>
            </a:endParaRPr>
          </a:p>
          <a:p>
            <a:pPr marL="571500" lvl="0" indent="-571500">
              <a:lnSpc>
                <a:spcPts val="3600"/>
              </a:lnSpc>
              <a:buFont typeface="+mj-lt"/>
              <a:buAutoNum type="romanLcPeriod"/>
            </a:pPr>
            <a:r>
              <a:rPr lang="en-US" sz="2800" dirty="0">
                <a:solidFill>
                  <a:srgbClr val="000000"/>
                </a:solidFill>
                <a:effectLst/>
                <a:latin typeface="Trebuchet MS" panose="020B0603020202020204" pitchFamily="34" charset="0"/>
                <a:ea typeface="Calibri" panose="020F0502020204030204" pitchFamily="34" charset="0"/>
              </a:rPr>
              <a:t>Backend integration designed to send immediate notifications to the facility group when forms are submitted.</a:t>
            </a:r>
            <a:endParaRPr lang="en-US" sz="2800" dirty="0">
              <a:solidFill>
                <a:srgbClr val="232323"/>
              </a:solidFill>
              <a:effectLst/>
              <a:latin typeface="Arial" panose="020B0604020202020204" pitchFamily="34" charset="0"/>
              <a:ea typeface="Calibri" panose="020F0502020204030204" pitchFamily="34" charset="0"/>
            </a:endParaRPr>
          </a:p>
          <a:p>
            <a:pPr marL="571500" lvl="0" indent="-571500">
              <a:lnSpc>
                <a:spcPts val="3600"/>
              </a:lnSpc>
              <a:buFont typeface="+mj-lt"/>
              <a:buAutoNum type="romanLcPeriod"/>
            </a:pPr>
            <a:r>
              <a:rPr lang="en-US" sz="2800" dirty="0">
                <a:solidFill>
                  <a:srgbClr val="000000"/>
                </a:solidFill>
                <a:effectLst/>
                <a:latin typeface="Trebuchet MS" panose="020B0603020202020204" pitchFamily="34" charset="0"/>
                <a:ea typeface="Calibri" panose="020F0502020204030204" pitchFamily="34" charset="0"/>
              </a:rPr>
              <a:t>An organized backend, segmented according to different companies.</a:t>
            </a:r>
            <a:endParaRPr lang="en-US" sz="2800" dirty="0">
              <a:solidFill>
                <a:srgbClr val="232323"/>
              </a:solidFill>
              <a:effectLst/>
              <a:latin typeface="Arial" panose="020B0604020202020204" pitchFamily="34" charset="0"/>
              <a:ea typeface="Calibri" panose="020F0502020204030204" pitchFamily="34" charset="0"/>
            </a:endParaRPr>
          </a:p>
          <a:p>
            <a:pPr marL="571500" lvl="0" indent="-571500">
              <a:lnSpc>
                <a:spcPts val="3600"/>
              </a:lnSpc>
              <a:buFont typeface="+mj-lt"/>
              <a:buAutoNum type="romanLcPeriod"/>
            </a:pPr>
            <a:r>
              <a:rPr lang="en-US" sz="2800" dirty="0">
                <a:solidFill>
                  <a:srgbClr val="000000"/>
                </a:solidFill>
                <a:effectLst/>
                <a:latin typeface="Trebuchet MS" panose="020B0603020202020204" pitchFamily="34" charset="0"/>
                <a:ea typeface="Calibri" panose="020F0502020204030204" pitchFamily="34" charset="0"/>
              </a:rPr>
              <a:t>Consolidation of all existing TEL activities (payment tracker and Rental information, etc.) into a singular SharePoint location.</a:t>
            </a:r>
            <a:endParaRPr lang="en-US" sz="2800" dirty="0">
              <a:solidFill>
                <a:srgbClr val="232323"/>
              </a:solidFill>
              <a:effectLst/>
              <a:latin typeface="Arial" panose="020B0604020202020204" pitchFamily="34" charset="0"/>
              <a:ea typeface="Calibri" panose="020F0502020204030204" pitchFamily="34" charset="0"/>
            </a:endParaRPr>
          </a:p>
          <a:p>
            <a:pPr marL="571500" lvl="0" indent="-571500">
              <a:lnSpc>
                <a:spcPts val="3600"/>
              </a:lnSpc>
              <a:buFont typeface="+mj-lt"/>
              <a:buAutoNum type="romanLcPeriod"/>
            </a:pPr>
            <a:r>
              <a:rPr lang="en-US" sz="2800" dirty="0">
                <a:solidFill>
                  <a:srgbClr val="000000"/>
                </a:solidFill>
                <a:effectLst/>
                <a:latin typeface="Trebuchet MS" panose="020B0603020202020204" pitchFamily="34" charset="0"/>
                <a:ea typeface="Calibri" panose="020F0502020204030204" pitchFamily="34" charset="0"/>
              </a:rPr>
              <a:t>Establishment of a dedicated service email and a centralized group email for TEL.</a:t>
            </a:r>
            <a:endParaRPr lang="en-US" sz="2800" dirty="0">
              <a:solidFill>
                <a:srgbClr val="232323"/>
              </a:solidFill>
              <a:effectLst/>
              <a:latin typeface="Arial" panose="020B0604020202020204" pitchFamily="34" charset="0"/>
              <a:ea typeface="Calibri" panose="020F0502020204030204" pitchFamily="34" charset="0"/>
            </a:endParaRPr>
          </a:p>
          <a:p>
            <a:pPr marL="571500" lvl="0" indent="-571500">
              <a:lnSpc>
                <a:spcPts val="3600"/>
              </a:lnSpc>
              <a:buFont typeface="+mj-lt"/>
              <a:buAutoNum type="romanLcPeriod"/>
            </a:pPr>
            <a:r>
              <a:rPr lang="en-US" sz="2800" dirty="0">
                <a:solidFill>
                  <a:srgbClr val="000000"/>
                </a:solidFill>
                <a:effectLst/>
                <a:latin typeface="Trebuchet MS" panose="020B0603020202020204" pitchFamily="34" charset="0"/>
                <a:ea typeface="Calibri" panose="020F0502020204030204" pitchFamily="34" charset="0"/>
              </a:rPr>
              <a:t>Seamless integration with </a:t>
            </a:r>
            <a:r>
              <a:rPr lang="en-US" sz="2800" dirty="0" err="1">
                <a:solidFill>
                  <a:srgbClr val="000000"/>
                </a:solidFill>
                <a:effectLst/>
                <a:latin typeface="Trebuchet MS" panose="020B0603020202020204" pitchFamily="34" charset="0"/>
                <a:ea typeface="Calibri" panose="020F0502020204030204" pitchFamily="34" charset="0"/>
              </a:rPr>
              <a:t>PowerBI</a:t>
            </a:r>
            <a:r>
              <a:rPr lang="en-US" sz="2800" dirty="0">
                <a:solidFill>
                  <a:srgbClr val="000000"/>
                </a:solidFill>
                <a:effectLst/>
                <a:latin typeface="Trebuchet MS" panose="020B0603020202020204" pitchFamily="34" charset="0"/>
                <a:ea typeface="Calibri" panose="020F0502020204030204" pitchFamily="34" charset="0"/>
              </a:rPr>
              <a:t>, facilitating the automated generation of weekly and monthly report dashboards, essential for informed decision-making.</a:t>
            </a:r>
            <a:endParaRPr lang="en-US" sz="2800" dirty="0">
              <a:solidFill>
                <a:srgbClr val="232323"/>
              </a:solidFill>
              <a:effectLst/>
              <a:latin typeface="Arial" panose="020B0604020202020204" pitchFamily="34" charset="0"/>
              <a:ea typeface="Calibri" panose="020F0502020204030204" pitchFamily="34" charset="0"/>
            </a:endParaRPr>
          </a:p>
          <a:p>
            <a:pPr marL="571500" lvl="0" indent="-571500">
              <a:lnSpc>
                <a:spcPts val="3600"/>
              </a:lnSpc>
              <a:buFont typeface="+mj-lt"/>
              <a:buAutoNum type="romanLcPeriod"/>
            </a:pPr>
            <a:r>
              <a:rPr lang="en-US" sz="2800" dirty="0">
                <a:solidFill>
                  <a:srgbClr val="000000"/>
                </a:solidFill>
                <a:effectLst/>
                <a:latin typeface="Trebuchet MS" panose="020B0603020202020204" pitchFamily="34" charset="0"/>
                <a:ea typeface="Calibri" panose="020F0502020204030204" pitchFamily="34" charset="0"/>
                <a:cs typeface="Arial" panose="020B0604020202020204" pitchFamily="34" charset="0"/>
              </a:rPr>
              <a:t>Incorporation of a feedback form to gauge customer satisfaction, allowing us to gather insights and respond to client needs proactively.</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3600"/>
              </a:lnSpc>
            </a:pPr>
            <a:endParaRPr lang="en-US" sz="2800" dirty="0">
              <a:latin typeface="Trebuchet MS" panose="020B0603020202020204" pitchFamily="34" charset="0"/>
            </a:endParaRPr>
          </a:p>
        </p:txBody>
      </p:sp>
    </p:spTree>
    <p:extLst>
      <p:ext uri="{BB962C8B-B14F-4D97-AF65-F5344CB8AC3E}">
        <p14:creationId xmlns:p14="http://schemas.microsoft.com/office/powerpoint/2010/main" val="114982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p:nvPr/>
        </p:nvSpPr>
        <p:spPr>
          <a:xfrm>
            <a:off x="1515122" y="9248775"/>
            <a:ext cx="15744178" cy="0"/>
          </a:xfrm>
          <a:prstGeom prst="line">
            <a:avLst/>
          </a:prstGeom>
          <a:ln w="9525" cap="rnd">
            <a:solidFill>
              <a:srgbClr val="000000"/>
            </a:solidFill>
            <a:prstDash val="solid"/>
            <a:headEnd type="none" w="sm" len="sm"/>
            <a:tailEnd type="none" w="sm" len="sm"/>
          </a:ln>
        </p:spPr>
        <p:txBody>
          <a:bodyPr/>
          <a:lstStyle/>
          <a:p>
            <a:endParaRPr lang="en-US"/>
          </a:p>
        </p:txBody>
      </p:sp>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2"/>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dirty="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Project Goals, Business Outcomes &amp; Objectives</a:t>
            </a:r>
          </a:p>
        </p:txBody>
      </p:sp>
      <p:graphicFrame>
        <p:nvGraphicFramePr>
          <p:cNvPr id="5" name="Table 5">
            <a:extLst>
              <a:ext uri="{FF2B5EF4-FFF2-40B4-BE49-F238E27FC236}">
                <a16:creationId xmlns:a16="http://schemas.microsoft.com/office/drawing/2014/main" id="{FA000F5B-9802-32E6-8F44-A3B7431042C0}"/>
              </a:ext>
            </a:extLst>
          </p:cNvPr>
          <p:cNvGraphicFramePr>
            <a:graphicFrameLocks noGrp="1"/>
          </p:cNvGraphicFramePr>
          <p:nvPr>
            <p:extLst>
              <p:ext uri="{D42A27DB-BD31-4B8C-83A1-F6EECF244321}">
                <p14:modId xmlns:p14="http://schemas.microsoft.com/office/powerpoint/2010/main" val="926161746"/>
              </p:ext>
            </p:extLst>
          </p:nvPr>
        </p:nvGraphicFramePr>
        <p:xfrm>
          <a:off x="1219200" y="1727061"/>
          <a:ext cx="7710055" cy="6852229"/>
        </p:xfrm>
        <a:graphic>
          <a:graphicData uri="http://schemas.openxmlformats.org/drawingml/2006/table">
            <a:tbl>
              <a:tblPr firstRow="1" bandRow="1">
                <a:tableStyleId>{5C22544A-7EE6-4342-B048-85BDC9FD1C3A}</a:tableStyleId>
              </a:tblPr>
              <a:tblGrid>
                <a:gridCol w="7710055">
                  <a:extLst>
                    <a:ext uri="{9D8B030D-6E8A-4147-A177-3AD203B41FA5}">
                      <a16:colId xmlns:a16="http://schemas.microsoft.com/office/drawing/2014/main" val="3585654638"/>
                    </a:ext>
                  </a:extLst>
                </a:gridCol>
              </a:tblGrid>
              <a:tr h="969589">
                <a:tc>
                  <a:txBody>
                    <a:bodyPr/>
                    <a:lstStyle/>
                    <a:p>
                      <a:pPr marL="27432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rebuchet MS" panose="020B0603020202020204" pitchFamily="34" charset="0"/>
                        </a:rPr>
                        <a:t>Goal and Objective</a:t>
                      </a:r>
                    </a:p>
                  </a:txBody>
                  <a:tcPr anchor="ctr">
                    <a:solidFill>
                      <a:srgbClr val="C00000"/>
                    </a:solidFill>
                  </a:tcPr>
                </a:tc>
                <a:extLst>
                  <a:ext uri="{0D108BD9-81ED-4DB2-BD59-A6C34878D82A}">
                    <a16:rowId xmlns:a16="http://schemas.microsoft.com/office/drawing/2014/main" val="1770528899"/>
                  </a:ext>
                </a:extLst>
              </a:tr>
              <a:tr h="4890432">
                <a:tc>
                  <a:txBody>
                    <a:bodyPr/>
                    <a:lstStyle/>
                    <a:p>
                      <a:r>
                        <a:rPr lang="en-US" sz="2000" kern="1200" dirty="0">
                          <a:solidFill>
                            <a:schemeClr val="dk1"/>
                          </a:solidFill>
                          <a:latin typeface="Trebuchet MS" panose="020B0603020202020204" pitchFamily="34" charset="0"/>
                          <a:ea typeface="+mn-ea"/>
                          <a:cs typeface="+mn-cs"/>
                        </a:rPr>
                        <a:t>Improve TEL's operational effectiveness and client interaction by creating an integrated solution that consolidate TEL’s existing services into a streamlined, automated platform.</a:t>
                      </a:r>
                    </a:p>
                    <a:p>
                      <a:endParaRPr lang="en-US" sz="2000" kern="1200" dirty="0">
                        <a:solidFill>
                          <a:schemeClr val="dk1"/>
                        </a:solidFill>
                        <a:latin typeface="Trebuchet MS" panose="020B0603020202020204" pitchFamily="34" charset="0"/>
                        <a:ea typeface="+mn-ea"/>
                        <a:cs typeface="+mn-cs"/>
                      </a:endParaRPr>
                    </a:p>
                    <a:p>
                      <a:r>
                        <a:rPr lang="en-US" sz="2000" b="1" kern="1200" dirty="0">
                          <a:solidFill>
                            <a:schemeClr val="dk1"/>
                          </a:solidFill>
                          <a:latin typeface="Trebuchet MS" panose="020B0603020202020204" pitchFamily="34" charset="0"/>
                          <a:ea typeface="+mn-ea"/>
                          <a:cs typeface="+mn-cs"/>
                        </a:rPr>
                        <a:t>Objectives:</a:t>
                      </a:r>
                    </a:p>
                    <a:p>
                      <a:endParaRPr lang="en-US" sz="2000" b="1" kern="1200" dirty="0">
                        <a:solidFill>
                          <a:schemeClr val="dk1"/>
                        </a:solidFill>
                        <a:latin typeface="Trebuchet MS" panose="020B0603020202020204" pitchFamily="34" charset="0"/>
                        <a:ea typeface="+mn-ea"/>
                        <a:cs typeface="+mn-cs"/>
                      </a:endParaRPr>
                    </a:p>
                    <a:p>
                      <a:pPr marL="285750" indent="-285750">
                        <a:buFont typeface="Arial" panose="020B0604020202020204" pitchFamily="34" charset="0"/>
                        <a:buChar char="•"/>
                      </a:pPr>
                      <a:r>
                        <a:rPr lang="en-US" sz="2000" b="1" kern="1200" dirty="0">
                          <a:solidFill>
                            <a:schemeClr val="dk1"/>
                          </a:solidFill>
                          <a:latin typeface="Trebuchet MS" panose="020B0603020202020204" pitchFamily="34" charset="0"/>
                          <a:ea typeface="+mn-ea"/>
                          <a:cs typeface="+mn-cs"/>
                        </a:rPr>
                        <a:t>Streamline Service Requests: </a:t>
                      </a:r>
                      <a:r>
                        <a:rPr lang="en-US" sz="2000" kern="1200" dirty="0">
                          <a:solidFill>
                            <a:schemeClr val="dk1"/>
                          </a:solidFill>
                          <a:latin typeface="Trebuchet MS" panose="020B0603020202020204" pitchFamily="34" charset="0"/>
                          <a:ea typeface="+mn-ea"/>
                          <a:cs typeface="+mn-cs"/>
                        </a:rPr>
                        <a:t>Design a unified platform for all TEL related service request forms to ensure clients can identify and use the correct forms for their specific needs.</a:t>
                      </a:r>
                    </a:p>
                    <a:p>
                      <a:pPr marL="285750" indent="-285750">
                        <a:buFont typeface="Arial" panose="020B0604020202020204" pitchFamily="34" charset="0"/>
                        <a:buChar char="•"/>
                      </a:pPr>
                      <a:r>
                        <a:rPr lang="en-US" sz="2000" kern="1200" dirty="0">
                          <a:solidFill>
                            <a:schemeClr val="dk1"/>
                          </a:solidFill>
                          <a:latin typeface="Trebuchet MS" panose="020B0603020202020204" pitchFamily="34" charset="0"/>
                          <a:ea typeface="+mn-ea"/>
                          <a:cs typeface="+mn-cs"/>
                        </a:rPr>
                        <a:t>Improve Internal Communication.</a:t>
                      </a:r>
                    </a:p>
                    <a:p>
                      <a:pPr marL="285750" indent="-285750">
                        <a:buFont typeface="Arial" panose="020B0604020202020204" pitchFamily="34" charset="0"/>
                        <a:buChar char="•"/>
                      </a:pPr>
                      <a:r>
                        <a:rPr lang="en-US" sz="2000" b="1" kern="1200" dirty="0">
                          <a:solidFill>
                            <a:schemeClr val="dk1"/>
                          </a:solidFill>
                          <a:latin typeface="Trebuchet MS" panose="020B0603020202020204" pitchFamily="34" charset="0"/>
                          <a:ea typeface="+mn-ea"/>
                          <a:cs typeface="+mn-cs"/>
                        </a:rPr>
                        <a:t>Centralize TEL Activities: </a:t>
                      </a:r>
                      <a:r>
                        <a:rPr lang="en-US" sz="2000" kern="1200" dirty="0">
                          <a:solidFill>
                            <a:schemeClr val="dk1"/>
                          </a:solidFill>
                          <a:latin typeface="Trebuchet MS" panose="020B0603020202020204" pitchFamily="34" charset="0"/>
                          <a:ea typeface="+mn-ea"/>
                          <a:cs typeface="+mn-cs"/>
                        </a:rPr>
                        <a:t>Combine all existing TEL activities such as payment tracking and rental information into a single SharePoint location.</a:t>
                      </a:r>
                    </a:p>
                    <a:p>
                      <a:pPr marL="285750" indent="-285750">
                        <a:buFont typeface="Arial" panose="020B0604020202020204" pitchFamily="34" charset="0"/>
                        <a:buChar char="•"/>
                      </a:pPr>
                      <a:r>
                        <a:rPr lang="en-US" sz="2000" b="1" kern="1200" dirty="0">
                          <a:solidFill>
                            <a:schemeClr val="dk1"/>
                          </a:solidFill>
                          <a:latin typeface="Trebuchet MS" panose="020B0603020202020204" pitchFamily="34" charset="0"/>
                          <a:ea typeface="+mn-ea"/>
                          <a:cs typeface="+mn-cs"/>
                        </a:rPr>
                        <a:t>Facilitate Informed Decision Making: </a:t>
                      </a:r>
                      <a:r>
                        <a:rPr lang="en-US" sz="2000" kern="1200" dirty="0">
                          <a:solidFill>
                            <a:schemeClr val="dk1"/>
                          </a:solidFill>
                          <a:latin typeface="Trebuchet MS" panose="020B0603020202020204" pitchFamily="34" charset="0"/>
                          <a:ea typeface="+mn-ea"/>
                          <a:cs typeface="+mn-cs"/>
                        </a:rPr>
                        <a:t>Integrate seamlessly with </a:t>
                      </a:r>
                      <a:r>
                        <a:rPr lang="en-US" sz="2000" kern="1200" dirty="0" err="1">
                          <a:solidFill>
                            <a:schemeClr val="dk1"/>
                          </a:solidFill>
                          <a:latin typeface="Trebuchet MS" panose="020B0603020202020204" pitchFamily="34" charset="0"/>
                          <a:ea typeface="+mn-ea"/>
                          <a:cs typeface="+mn-cs"/>
                        </a:rPr>
                        <a:t>PowerBI</a:t>
                      </a:r>
                      <a:r>
                        <a:rPr lang="en-US" sz="2000" kern="1200" dirty="0">
                          <a:solidFill>
                            <a:schemeClr val="dk1"/>
                          </a:solidFill>
                          <a:latin typeface="Trebuchet MS" panose="020B0603020202020204" pitchFamily="34" charset="0"/>
                          <a:ea typeface="+mn-ea"/>
                          <a:cs typeface="+mn-cs"/>
                        </a:rPr>
                        <a:t> to automate the generation of weekly and monthly report dashboards.</a:t>
                      </a:r>
                    </a:p>
                    <a:p>
                      <a:pPr marL="285750" indent="-285750">
                        <a:buFont typeface="Arial" panose="020B0604020202020204" pitchFamily="34" charset="0"/>
                        <a:buChar char="•"/>
                      </a:pPr>
                      <a:r>
                        <a:rPr lang="en-US" sz="2000" b="1" kern="1200" dirty="0">
                          <a:solidFill>
                            <a:schemeClr val="dk1"/>
                          </a:solidFill>
                          <a:latin typeface="Trebuchet MS" panose="020B0603020202020204" pitchFamily="34" charset="0"/>
                          <a:ea typeface="+mn-ea"/>
                          <a:cs typeface="+mn-cs"/>
                        </a:rPr>
                        <a:t>Measure and Enhance Client Satisfaction: </a:t>
                      </a:r>
                      <a:r>
                        <a:rPr lang="en-US" sz="2000" kern="1200" dirty="0">
                          <a:solidFill>
                            <a:schemeClr val="dk1"/>
                          </a:solidFill>
                          <a:latin typeface="Trebuchet MS" panose="020B0603020202020204" pitchFamily="34" charset="0"/>
                          <a:ea typeface="+mn-ea"/>
                          <a:cs typeface="+mn-cs"/>
                        </a:rPr>
                        <a:t>Introduce a feedback form to capture customer satisfaction metrics and gather insights to respond proactively to client needs.</a:t>
                      </a:r>
                    </a:p>
                  </a:txBody>
                  <a:tcPr>
                    <a:solidFill>
                      <a:schemeClr val="bg1">
                        <a:lumMod val="95000"/>
                      </a:schemeClr>
                    </a:solidFill>
                  </a:tcPr>
                </a:tc>
                <a:extLst>
                  <a:ext uri="{0D108BD9-81ED-4DB2-BD59-A6C34878D82A}">
                    <a16:rowId xmlns:a16="http://schemas.microsoft.com/office/drawing/2014/main" val="3352642263"/>
                  </a:ext>
                </a:extLst>
              </a:tr>
            </a:tbl>
          </a:graphicData>
        </a:graphic>
      </p:graphicFrame>
      <p:graphicFrame>
        <p:nvGraphicFramePr>
          <p:cNvPr id="6" name="Table 5">
            <a:extLst>
              <a:ext uri="{FF2B5EF4-FFF2-40B4-BE49-F238E27FC236}">
                <a16:creationId xmlns:a16="http://schemas.microsoft.com/office/drawing/2014/main" id="{8216D126-B86C-A329-3460-C7C8DC68C861}"/>
              </a:ext>
            </a:extLst>
          </p:cNvPr>
          <p:cNvGraphicFramePr>
            <a:graphicFrameLocks noGrp="1"/>
          </p:cNvGraphicFramePr>
          <p:nvPr>
            <p:extLst>
              <p:ext uri="{D42A27DB-BD31-4B8C-83A1-F6EECF244321}">
                <p14:modId xmlns:p14="http://schemas.microsoft.com/office/powerpoint/2010/main" val="2725284374"/>
              </p:ext>
            </p:extLst>
          </p:nvPr>
        </p:nvGraphicFramePr>
        <p:xfrm>
          <a:off x="9414808" y="1727060"/>
          <a:ext cx="8153400" cy="6852227"/>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3585654638"/>
                    </a:ext>
                  </a:extLst>
                </a:gridCol>
              </a:tblGrid>
              <a:tr h="1044936">
                <a:tc>
                  <a:txBody>
                    <a:bodyPr/>
                    <a:lstStyle/>
                    <a:p>
                      <a:pPr marL="27432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rebuchet MS" panose="020B0603020202020204" pitchFamily="34" charset="0"/>
                        </a:rPr>
                        <a:t>Business Outcomes</a:t>
                      </a:r>
                    </a:p>
                  </a:txBody>
                  <a:tcPr anchor="ctr">
                    <a:solidFill>
                      <a:srgbClr val="C00000"/>
                    </a:solidFill>
                  </a:tcPr>
                </a:tc>
                <a:extLst>
                  <a:ext uri="{0D108BD9-81ED-4DB2-BD59-A6C34878D82A}">
                    <a16:rowId xmlns:a16="http://schemas.microsoft.com/office/drawing/2014/main" val="1770528899"/>
                  </a:ext>
                </a:extLst>
              </a:tr>
              <a:tr h="5807291">
                <a:tc>
                  <a:txBody>
                    <a:bodyPr/>
                    <a:lstStyle/>
                    <a:p>
                      <a:pPr marL="285750" indent="-285750">
                        <a:lnSpc>
                          <a:spcPts val="3000"/>
                        </a:lnSpc>
                        <a:buFont typeface="Arial" panose="020B0604020202020204" pitchFamily="34" charset="0"/>
                        <a:buChar char="•"/>
                      </a:pPr>
                      <a:r>
                        <a:rPr lang="en-US" sz="2000" b="1" dirty="0">
                          <a:latin typeface="Trebuchet MS" panose="020B0603020202020204" pitchFamily="34" charset="0"/>
                        </a:rPr>
                        <a:t>Increased Client Satisfaction: </a:t>
                      </a:r>
                      <a:r>
                        <a:rPr lang="en-US" sz="2000" dirty="0">
                          <a:latin typeface="Trebuchet MS" panose="020B0603020202020204" pitchFamily="34" charset="0"/>
                        </a:rPr>
                        <a:t>By making it easier for clients to find the right service request forms and be aware of the full range of services, the client experience is enhanced, leading to better client relationships and potential referrals.</a:t>
                      </a:r>
                    </a:p>
                    <a:p>
                      <a:pPr marL="285750" indent="-285750">
                        <a:lnSpc>
                          <a:spcPts val="3000"/>
                        </a:lnSpc>
                        <a:buFont typeface="Arial" panose="020B0604020202020204" pitchFamily="34" charset="0"/>
                        <a:buChar char="•"/>
                      </a:pPr>
                      <a:r>
                        <a:rPr lang="en-US" sz="2000" b="1" dirty="0">
                          <a:latin typeface="Trebuchet MS" panose="020B0603020202020204" pitchFamily="34" charset="0"/>
                        </a:rPr>
                        <a:t>Efficient Operations: </a:t>
                      </a:r>
                      <a:r>
                        <a:rPr lang="en-US" sz="2000" dirty="0">
                          <a:latin typeface="Trebuchet MS" panose="020B0603020202020204" pitchFamily="34" charset="0"/>
                        </a:rPr>
                        <a:t>Immediate notifications and centralized communication tools will reduce response times and potential bottlenecks, ensuring a smoother operational flow.</a:t>
                      </a:r>
                    </a:p>
                    <a:p>
                      <a:pPr marL="285750" indent="-285750">
                        <a:lnSpc>
                          <a:spcPts val="3000"/>
                        </a:lnSpc>
                        <a:buFont typeface="Arial" panose="020B0604020202020204" pitchFamily="34" charset="0"/>
                        <a:buChar char="•"/>
                      </a:pPr>
                      <a:r>
                        <a:rPr lang="en-US" sz="2000" b="1" dirty="0">
                          <a:latin typeface="Trebuchet MS" panose="020B0603020202020204" pitchFamily="34" charset="0"/>
                        </a:rPr>
                        <a:t>Data-Driven Decisions: </a:t>
                      </a:r>
                      <a:r>
                        <a:rPr lang="en-US" sz="2000" dirty="0">
                          <a:latin typeface="Trebuchet MS" panose="020B0603020202020204" pitchFamily="34" charset="0"/>
                        </a:rPr>
                        <a:t>With the integration of </a:t>
                      </a:r>
                      <a:r>
                        <a:rPr lang="en-US" sz="2000" dirty="0" err="1">
                          <a:latin typeface="Trebuchet MS" panose="020B0603020202020204" pitchFamily="34" charset="0"/>
                        </a:rPr>
                        <a:t>PowerBI</a:t>
                      </a:r>
                      <a:r>
                        <a:rPr lang="en-US" sz="2000" dirty="0">
                          <a:latin typeface="Trebuchet MS" panose="020B0603020202020204" pitchFamily="34" charset="0"/>
                        </a:rPr>
                        <a:t> and real-time dashboards, decision-makers will have access to timely and accurate data, fostering informed strategic decisions.</a:t>
                      </a:r>
                    </a:p>
                    <a:p>
                      <a:pPr marL="285750" indent="-285750">
                        <a:lnSpc>
                          <a:spcPts val="3000"/>
                        </a:lnSpc>
                        <a:buFont typeface="Arial" panose="020B0604020202020204" pitchFamily="34" charset="0"/>
                        <a:buChar char="•"/>
                      </a:pPr>
                      <a:r>
                        <a:rPr lang="en-US" sz="2000" b="1" dirty="0">
                          <a:latin typeface="Trebuchet MS" panose="020B0603020202020204" pitchFamily="34" charset="0"/>
                        </a:rPr>
                        <a:t>Proactive Problem Resolution</a:t>
                      </a:r>
                      <a:r>
                        <a:rPr lang="en-US" sz="2000" dirty="0">
                          <a:latin typeface="Trebuchet MS" panose="020B0603020202020204" pitchFamily="34" charset="0"/>
                        </a:rPr>
                        <a:t>: Gathering insights from the feedback form allows TEL to preemptively address issues or identify areas of improvement, leading to continuous service enhancement. </a:t>
                      </a:r>
                    </a:p>
                  </a:txBody>
                  <a:tcPr>
                    <a:solidFill>
                      <a:schemeClr val="bg1">
                        <a:lumMod val="95000"/>
                      </a:schemeClr>
                    </a:solidFill>
                  </a:tcPr>
                </a:tc>
                <a:extLst>
                  <a:ext uri="{0D108BD9-81ED-4DB2-BD59-A6C34878D82A}">
                    <a16:rowId xmlns:a16="http://schemas.microsoft.com/office/drawing/2014/main" val="3352642263"/>
                  </a:ext>
                </a:extLst>
              </a:tr>
            </a:tbl>
          </a:graphicData>
        </a:graphic>
      </p:graphicFrame>
    </p:spTree>
    <p:extLst>
      <p:ext uri="{BB962C8B-B14F-4D97-AF65-F5344CB8AC3E}">
        <p14:creationId xmlns:p14="http://schemas.microsoft.com/office/powerpoint/2010/main" val="17693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3"/>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dirty="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Project Scope</a:t>
            </a:r>
          </a:p>
        </p:txBody>
      </p:sp>
      <p:graphicFrame>
        <p:nvGraphicFramePr>
          <p:cNvPr id="3" name="Table 2">
            <a:extLst>
              <a:ext uri="{FF2B5EF4-FFF2-40B4-BE49-F238E27FC236}">
                <a16:creationId xmlns:a16="http://schemas.microsoft.com/office/drawing/2014/main" id="{3A03DE4F-237B-2F45-4EA5-21A69BE539D7}"/>
              </a:ext>
            </a:extLst>
          </p:cNvPr>
          <p:cNvGraphicFramePr>
            <a:graphicFrameLocks noGrp="1"/>
          </p:cNvGraphicFramePr>
          <p:nvPr>
            <p:extLst>
              <p:ext uri="{D42A27DB-BD31-4B8C-83A1-F6EECF244321}">
                <p14:modId xmlns:p14="http://schemas.microsoft.com/office/powerpoint/2010/main" val="2193908636"/>
              </p:ext>
            </p:extLst>
          </p:nvPr>
        </p:nvGraphicFramePr>
        <p:xfrm>
          <a:off x="1433944" y="1425846"/>
          <a:ext cx="15971553" cy="7668831"/>
        </p:xfrm>
        <a:graphic>
          <a:graphicData uri="http://schemas.openxmlformats.org/drawingml/2006/table">
            <a:tbl>
              <a:tblPr firstRow="1" firstCol="1" bandRow="1"/>
              <a:tblGrid>
                <a:gridCol w="632280">
                  <a:extLst>
                    <a:ext uri="{9D8B030D-6E8A-4147-A177-3AD203B41FA5}">
                      <a16:colId xmlns:a16="http://schemas.microsoft.com/office/drawing/2014/main" val="3773507923"/>
                    </a:ext>
                  </a:extLst>
                </a:gridCol>
                <a:gridCol w="2570710">
                  <a:extLst>
                    <a:ext uri="{9D8B030D-6E8A-4147-A177-3AD203B41FA5}">
                      <a16:colId xmlns:a16="http://schemas.microsoft.com/office/drawing/2014/main" val="1734670441"/>
                    </a:ext>
                  </a:extLst>
                </a:gridCol>
                <a:gridCol w="10127041">
                  <a:extLst>
                    <a:ext uri="{9D8B030D-6E8A-4147-A177-3AD203B41FA5}">
                      <a16:colId xmlns:a16="http://schemas.microsoft.com/office/drawing/2014/main" val="3052540106"/>
                    </a:ext>
                  </a:extLst>
                </a:gridCol>
                <a:gridCol w="2641522">
                  <a:extLst>
                    <a:ext uri="{9D8B030D-6E8A-4147-A177-3AD203B41FA5}">
                      <a16:colId xmlns:a16="http://schemas.microsoft.com/office/drawing/2014/main" val="3069793839"/>
                    </a:ext>
                  </a:extLst>
                </a:gridCol>
              </a:tblGrid>
              <a:tr h="689521">
                <a:tc>
                  <a:txBody>
                    <a:bodyPr/>
                    <a:lstStyle/>
                    <a:p>
                      <a:pPr marL="0" marR="0">
                        <a:lnSpc>
                          <a:spcPct val="107000"/>
                        </a:lnSpc>
                        <a:spcBef>
                          <a:spcPts val="600"/>
                        </a:spcBef>
                        <a:spcAft>
                          <a:spcPts val="0"/>
                        </a:spcAft>
                      </a:pPr>
                      <a:r>
                        <a:rPr lang="en-US" sz="2000" dirty="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SN</a:t>
                      </a:r>
                      <a:endParaRPr lang="en-US" sz="20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07000"/>
                        </a:lnSpc>
                        <a:spcBef>
                          <a:spcPts val="600"/>
                        </a:spcBef>
                        <a:spcAft>
                          <a:spcPts val="0"/>
                        </a:spcAft>
                      </a:pPr>
                      <a:r>
                        <a:rPr lang="en-GB" sz="2000" kern="1200" dirty="0">
                          <a:solidFill>
                            <a:schemeClr val="bg1"/>
                          </a:solidFill>
                          <a:effectLst/>
                          <a:latin typeface="Trebuchet MS" panose="020B0603020202020204" pitchFamily="34" charset="0"/>
                          <a:ea typeface="Calibri" panose="020F0502020204030204" pitchFamily="34" charset="0"/>
                          <a:cs typeface="Calibri" panose="020F0502020204030204" pitchFamily="34" charset="0"/>
                        </a:rPr>
                        <a:t>Project Stage</a:t>
                      </a:r>
                      <a:endParaRPr lang="en-US" sz="20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07000"/>
                        </a:lnSpc>
                        <a:spcBef>
                          <a:spcPts val="600"/>
                        </a:spcBef>
                        <a:spcAft>
                          <a:spcPts val="0"/>
                        </a:spcAft>
                      </a:pPr>
                      <a:r>
                        <a:rPr lang="en-GB" sz="2000" kern="1200" dirty="0">
                          <a:solidFill>
                            <a:schemeClr val="bg1"/>
                          </a:solidFill>
                          <a:effectLst/>
                          <a:latin typeface="Trebuchet MS" panose="020B0603020202020204" pitchFamily="34" charset="0"/>
                          <a:ea typeface="Calibri" panose="020F0502020204030204" pitchFamily="34" charset="0"/>
                          <a:cs typeface="Calibri" panose="020F0502020204030204" pitchFamily="34" charset="0"/>
                        </a:rPr>
                        <a:t>Description</a:t>
                      </a:r>
                      <a:endParaRPr lang="en-US" sz="20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nSpc>
                          <a:spcPct val="107000"/>
                        </a:lnSpc>
                        <a:spcBef>
                          <a:spcPts val="600"/>
                        </a:spcBef>
                        <a:spcAft>
                          <a:spcPts val="0"/>
                        </a:spcAft>
                      </a:pPr>
                      <a:r>
                        <a:rPr lang="en-US" sz="2000" dirty="0">
                          <a:solidFill>
                            <a:schemeClr val="bg1"/>
                          </a:solidFill>
                          <a:effectLst/>
                          <a:latin typeface="Trebuchet MS" panose="020B0603020202020204" pitchFamily="34" charset="0"/>
                          <a:ea typeface="Calibri" panose="020F0502020204030204" pitchFamily="34" charset="0"/>
                          <a:cs typeface="Times New Roman" panose="02020603050405020304" pitchFamily="18" charset="0"/>
                        </a:rPr>
                        <a:t>Status</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1810692"/>
                  </a:ext>
                </a:extLst>
              </a:tr>
              <a:tr h="962636">
                <a:tc>
                  <a:txBody>
                    <a:bodyPr/>
                    <a:lstStyle/>
                    <a:p>
                      <a:pPr marL="0" marR="0" algn="ctr">
                        <a:lnSpc>
                          <a:spcPct val="107000"/>
                        </a:lnSpc>
                        <a:spcBef>
                          <a:spcPts val="600"/>
                        </a:spcBef>
                        <a:spcAft>
                          <a:spcPts val="0"/>
                        </a:spcAft>
                      </a:pPr>
                      <a:r>
                        <a:rPr lang="en-US" sz="2000" b="1" dirty="0">
                          <a:effectLst/>
                          <a:latin typeface="Trebuchet MS" panose="020B0603020202020204" pitchFamily="34" charset="0"/>
                          <a:ea typeface="Calibri" panose="020F0502020204030204" pitchFamily="34" charset="0"/>
                          <a:cs typeface="Times New Roman" panose="02020603050405020304" pitchFamily="18" charset="0"/>
                        </a:rPr>
                        <a:t>1</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rgbClr val="000000"/>
                          </a:solidFill>
                          <a:effectLst/>
                          <a:latin typeface="Trebuchet MS" panose="020B0603020202020204" pitchFamily="34" charset="0"/>
                          <a:cs typeface="Calibri" panose="020F0502020204030204" pitchFamily="34" charset="0"/>
                        </a:rPr>
                        <a:t>Initiation and planning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rgbClr val="000000"/>
                          </a:solidFill>
                          <a:effectLst/>
                          <a:latin typeface="Trebuchet MS" panose="020B0603020202020204" pitchFamily="34" charset="0"/>
                          <a:cs typeface="Calibri" panose="020F0502020204030204" pitchFamily="34" charset="0"/>
                        </a:rPr>
                        <a:t>Requirements gathering, Resource allocation, Budgeting, Risk assessment, Stakeholder alignment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chemeClr val="bg1"/>
                          </a:solidFill>
                          <a:effectLst/>
                          <a:latin typeface="Trebuchet MS" panose="020B0603020202020204" pitchFamily="34" charset="0"/>
                          <a:cs typeface="Calibri" panose="020F0502020204030204" pitchFamily="34" charset="0"/>
                        </a:rPr>
                        <a:t>Completed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704458321"/>
                  </a:ext>
                </a:extLst>
              </a:tr>
              <a:tr h="907845">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2</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System Design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a:solidFill>
                            <a:srgbClr val="000000"/>
                          </a:solidFill>
                          <a:effectLst/>
                          <a:latin typeface="Trebuchet MS" panose="020B0603020202020204" pitchFamily="34" charset="0"/>
                          <a:ea typeface="+mn-ea"/>
                          <a:cs typeface="Calibri" panose="020F0502020204030204" pitchFamily="34" charset="0"/>
                        </a:rPr>
                        <a:t>Design the architecture of the integrated system based on the needs analysis.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chemeClr val="bg1"/>
                          </a:solidFill>
                          <a:effectLst/>
                          <a:latin typeface="Trebuchet MS" panose="020B0603020202020204" pitchFamily="34" charset="0"/>
                          <a:cs typeface="Calibri" panose="020F0502020204030204" pitchFamily="34" charset="0"/>
                        </a:rPr>
                        <a:t>Completed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933C"/>
                    </a:solidFill>
                  </a:tcPr>
                </a:tc>
                <a:extLst>
                  <a:ext uri="{0D108BD9-81ED-4DB2-BD59-A6C34878D82A}">
                    <a16:rowId xmlns:a16="http://schemas.microsoft.com/office/drawing/2014/main" val="1572511662"/>
                  </a:ext>
                </a:extLst>
              </a:tr>
              <a:tr h="845176">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Platform Selection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Choose the right technological platforms and tools that will host and support the system.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chemeClr val="bg1"/>
                          </a:solidFill>
                          <a:effectLst/>
                          <a:latin typeface="Trebuchet MS" panose="020B0603020202020204" pitchFamily="34" charset="0"/>
                          <a:cs typeface="Calibri" panose="020F0502020204030204" pitchFamily="34" charset="0"/>
                        </a:rPr>
                        <a:t>Completed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933C"/>
                    </a:solidFill>
                  </a:tcPr>
                </a:tc>
                <a:extLst>
                  <a:ext uri="{0D108BD9-81ED-4DB2-BD59-A6C34878D82A}">
                    <a16:rowId xmlns:a16="http://schemas.microsoft.com/office/drawing/2014/main" val="2655714520"/>
                  </a:ext>
                </a:extLst>
              </a:tr>
              <a:tr h="617276">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4</a:t>
                      </a:r>
                    </a:p>
                  </a:txBody>
                  <a:tcPr anchor="ctr">
                    <a:lnT w="12700" cap="flat" cmpd="sng" algn="ctr">
                      <a:solidFill>
                        <a:srgbClr val="000000"/>
                      </a:solidFill>
                      <a:prstDash val="solid"/>
                      <a:round/>
                      <a:headEnd type="none" w="med" len="med"/>
                      <a:tailEnd type="none" w="med" len="med"/>
                    </a:lnT>
                  </a:tcP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Development</a:t>
                      </a:r>
                    </a:p>
                  </a:txBody>
                  <a:tcPr anchor="ctr">
                    <a:lnT w="12700" cap="flat" cmpd="sng" algn="ctr">
                      <a:solidFill>
                        <a:srgbClr val="000000"/>
                      </a:solidFill>
                      <a:prstDash val="solid"/>
                      <a:round/>
                      <a:headEnd type="none" w="med" len="med"/>
                      <a:tailEnd type="none" w="med" len="med"/>
                    </a:lnT>
                  </a:tcPr>
                </a:tc>
                <a:tc>
                  <a:txBody>
                    <a:bodyPr/>
                    <a:lstStyle/>
                    <a:p>
                      <a:pP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Begin coding, configuration, and setting up the system.</a:t>
                      </a:r>
                    </a:p>
                  </a:txBody>
                  <a:tcPr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rebuchet MS" panose="020B0603020202020204" pitchFamily="34" charset="0"/>
                          <a:ea typeface="+mn-ea"/>
                          <a:cs typeface="Calibri" panose="020F0502020204030204" pitchFamily="34" charset="0"/>
                        </a:rPr>
                        <a:t>Completed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933C"/>
                    </a:solidFill>
                  </a:tcPr>
                </a:tc>
                <a:extLst>
                  <a:ext uri="{0D108BD9-81ED-4DB2-BD59-A6C34878D82A}">
                    <a16:rowId xmlns:a16="http://schemas.microsoft.com/office/drawing/2014/main" val="1645818298"/>
                  </a:ext>
                </a:extLst>
              </a:tr>
              <a:tr h="732587">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User Acceptance Testing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Allow TEL team or a select group of users to test the system, ensuring it meets user needs and expectations.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rebuchet MS" panose="020B0603020202020204" pitchFamily="34" charset="0"/>
                          <a:ea typeface="+mn-ea"/>
                          <a:cs typeface="Calibri" panose="020F0502020204030204" pitchFamily="34" charset="0"/>
                        </a:rPr>
                        <a:t>Completed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933C"/>
                    </a:solidFill>
                  </a:tcPr>
                </a:tc>
                <a:extLst>
                  <a:ext uri="{0D108BD9-81ED-4DB2-BD59-A6C34878D82A}">
                    <a16:rowId xmlns:a16="http://schemas.microsoft.com/office/drawing/2014/main" val="168032995"/>
                  </a:ext>
                </a:extLst>
              </a:tr>
              <a:tr h="732587">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Deployment (Go live)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Roll out the system for wider use among TEL's clients and staff.</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chemeClr val="bg1"/>
                          </a:solidFill>
                          <a:effectLst/>
                          <a:latin typeface="Trebuchet MS" panose="020B0603020202020204" pitchFamily="34" charset="0"/>
                          <a:ea typeface="+mn-ea"/>
                          <a:cs typeface="Calibri" panose="020F0502020204030204" pitchFamily="34" charset="0"/>
                        </a:rPr>
                        <a:t>Pending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3998143871"/>
                  </a:ext>
                </a:extLst>
              </a:tr>
              <a:tr h="501662">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Training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Organize sessions to train staff on using the new system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chemeClr val="bg1"/>
                          </a:solidFill>
                          <a:effectLst/>
                          <a:latin typeface="Trebuchet MS" panose="020B0603020202020204" pitchFamily="34" charset="0"/>
                          <a:ea typeface="+mn-ea"/>
                          <a:cs typeface="Calibri" panose="020F0502020204030204" pitchFamily="34" charset="0"/>
                        </a:rPr>
                        <a:t>Not Started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3382677365"/>
                  </a:ext>
                </a:extLst>
              </a:tr>
              <a:tr h="787423">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8</a:t>
                      </a:r>
                    </a:p>
                  </a:txBody>
                  <a:tcPr anchor="ct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Feedback Collection</a:t>
                      </a:r>
                    </a:p>
                  </a:txBody>
                  <a:tcPr anchor="ctr"/>
                </a:tc>
                <a:tc>
                  <a:txBody>
                    <a:bodyPr/>
                    <a:lstStyle/>
                    <a:p>
                      <a:pPr fontAlgn="base"/>
                      <a:r>
                        <a:rPr lang="en-US" sz="2000" b="0" kern="1200">
                          <a:solidFill>
                            <a:srgbClr val="000000"/>
                          </a:solidFill>
                          <a:effectLst/>
                          <a:latin typeface="Trebuchet MS" panose="020B0603020202020204" pitchFamily="34" charset="0"/>
                          <a:ea typeface="+mn-ea"/>
                          <a:cs typeface="Calibri" panose="020F0502020204030204" pitchFamily="34" charset="0"/>
                        </a:rPr>
                        <a:t>Initiate a phase where users can provide feedback on any issues or improvements.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chemeClr val="bg1"/>
                          </a:solidFill>
                          <a:effectLst/>
                          <a:latin typeface="Trebuchet MS" panose="020B0603020202020204" pitchFamily="34" charset="0"/>
                          <a:ea typeface="+mn-ea"/>
                          <a:cs typeface="Calibri" panose="020F0502020204030204" pitchFamily="34" charset="0"/>
                        </a:rPr>
                        <a:t>Not Started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19748533"/>
                  </a:ext>
                </a:extLst>
              </a:tr>
              <a:tr h="892118">
                <a:tc>
                  <a:txBody>
                    <a:bodyPr/>
                    <a:lstStyle/>
                    <a:p>
                      <a:pPr algn="ct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9</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1" kern="1200" dirty="0">
                          <a:solidFill>
                            <a:srgbClr val="000000"/>
                          </a:solidFill>
                          <a:effectLst/>
                          <a:latin typeface="Trebuchet MS" panose="020B0603020202020204" pitchFamily="34" charset="0"/>
                          <a:ea typeface="+mn-ea"/>
                          <a:cs typeface="Calibri" panose="020F0502020204030204" pitchFamily="34" charset="0"/>
                        </a:rPr>
                        <a:t>Continuous Improvement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rgbClr val="000000"/>
                          </a:solidFill>
                          <a:effectLst/>
                          <a:latin typeface="Trebuchet MS" panose="020B0603020202020204" pitchFamily="34" charset="0"/>
                          <a:ea typeface="+mn-ea"/>
                          <a:cs typeface="Calibri" panose="020F0502020204030204" pitchFamily="34" charset="0"/>
                        </a:rPr>
                        <a:t>Based on feedback, make necessary enhancements and updates to the system to ensure it remains effective.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r>
                        <a:rPr lang="en-US" sz="2000" b="0" kern="1200" dirty="0">
                          <a:solidFill>
                            <a:schemeClr val="bg1"/>
                          </a:solidFill>
                          <a:effectLst/>
                          <a:latin typeface="Trebuchet MS" panose="020B0603020202020204" pitchFamily="34" charset="0"/>
                          <a:ea typeface="+mn-ea"/>
                          <a:cs typeface="Calibri" panose="020F0502020204030204" pitchFamily="34" charset="0"/>
                        </a:rPr>
                        <a:t>Not Started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603895869"/>
                  </a:ext>
                </a:extLst>
              </a:tr>
            </a:tbl>
          </a:graphicData>
        </a:graphic>
      </p:graphicFrame>
    </p:spTree>
    <p:extLst>
      <p:ext uri="{BB962C8B-B14F-4D97-AF65-F5344CB8AC3E}">
        <p14:creationId xmlns:p14="http://schemas.microsoft.com/office/powerpoint/2010/main" val="272234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3"/>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dirty="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Design and Development Milestones</a:t>
            </a:r>
          </a:p>
        </p:txBody>
      </p:sp>
      <p:graphicFrame>
        <p:nvGraphicFramePr>
          <p:cNvPr id="2" name="Table 1">
            <a:extLst>
              <a:ext uri="{FF2B5EF4-FFF2-40B4-BE49-F238E27FC236}">
                <a16:creationId xmlns:a16="http://schemas.microsoft.com/office/drawing/2014/main" id="{33DFCAC2-7DC3-3AD2-6DAC-81BA0AD9069F}"/>
              </a:ext>
            </a:extLst>
          </p:cNvPr>
          <p:cNvGraphicFramePr>
            <a:graphicFrameLocks noGrp="1"/>
          </p:cNvGraphicFramePr>
          <p:nvPr>
            <p:extLst>
              <p:ext uri="{D42A27DB-BD31-4B8C-83A1-F6EECF244321}">
                <p14:modId xmlns:p14="http://schemas.microsoft.com/office/powerpoint/2010/main" val="1049503835"/>
              </p:ext>
            </p:extLst>
          </p:nvPr>
        </p:nvGraphicFramePr>
        <p:xfrm>
          <a:off x="1422399" y="1974752"/>
          <a:ext cx="15971551" cy="7643728"/>
        </p:xfrm>
        <a:graphic>
          <a:graphicData uri="http://schemas.openxmlformats.org/drawingml/2006/table">
            <a:tbl>
              <a:tblPr/>
              <a:tblGrid>
                <a:gridCol w="863601">
                  <a:extLst>
                    <a:ext uri="{9D8B030D-6E8A-4147-A177-3AD203B41FA5}">
                      <a16:colId xmlns:a16="http://schemas.microsoft.com/office/drawing/2014/main" val="538375483"/>
                    </a:ext>
                  </a:extLst>
                </a:gridCol>
                <a:gridCol w="8602699">
                  <a:extLst>
                    <a:ext uri="{9D8B030D-6E8A-4147-A177-3AD203B41FA5}">
                      <a16:colId xmlns:a16="http://schemas.microsoft.com/office/drawing/2014/main" val="1522447162"/>
                    </a:ext>
                  </a:extLst>
                </a:gridCol>
                <a:gridCol w="3923532">
                  <a:extLst>
                    <a:ext uri="{9D8B030D-6E8A-4147-A177-3AD203B41FA5}">
                      <a16:colId xmlns:a16="http://schemas.microsoft.com/office/drawing/2014/main" val="4272968585"/>
                    </a:ext>
                  </a:extLst>
                </a:gridCol>
                <a:gridCol w="2581719">
                  <a:extLst>
                    <a:ext uri="{9D8B030D-6E8A-4147-A177-3AD203B41FA5}">
                      <a16:colId xmlns:a16="http://schemas.microsoft.com/office/drawing/2014/main" val="2275267829"/>
                    </a:ext>
                  </a:extLst>
                </a:gridCol>
              </a:tblGrid>
              <a:tr h="432338">
                <a:tc>
                  <a:txBody>
                    <a:bodyPr/>
                    <a:lstStyle/>
                    <a:p>
                      <a:pPr algn="ctr" rtl="0" fontAlgn="ctr"/>
                      <a:r>
                        <a:rPr lang="en-US" sz="2000" b="1" i="0" u="none" strike="noStrike" dirty="0">
                          <a:solidFill>
                            <a:srgbClr val="FFFFFF"/>
                          </a:solidFill>
                          <a:effectLst/>
                          <a:latin typeface="Trebuchet MS" panose="020B0603020202020204" pitchFamily="34" charset="0"/>
                        </a:rPr>
                        <a:t>S/N</a:t>
                      </a:r>
                    </a:p>
                  </a:txBody>
                  <a:tcPr marL="1143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l" rtl="0" fontAlgn="ctr"/>
                      <a:r>
                        <a:rPr lang="en-US" sz="2000" b="1" i="0" u="none" strike="noStrike" dirty="0">
                          <a:solidFill>
                            <a:srgbClr val="FFFFFF"/>
                          </a:solidFill>
                          <a:effectLst/>
                          <a:latin typeface="Trebuchet MS" panose="020B0603020202020204" pitchFamily="34" charset="0"/>
                        </a:rPr>
                        <a:t>Requirement</a:t>
                      </a:r>
                    </a:p>
                  </a:txBody>
                  <a:tcPr marL="1143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l" rtl="0" fontAlgn="ctr"/>
                      <a:r>
                        <a:rPr lang="en-US" sz="2000" b="1" i="0" u="none" strike="noStrike">
                          <a:solidFill>
                            <a:srgbClr val="FFFFFF"/>
                          </a:solidFill>
                          <a:effectLst/>
                          <a:latin typeface="Trebuchet MS" panose="020B0603020202020204" pitchFamily="34" charset="0"/>
                        </a:rPr>
                        <a:t>Feature</a:t>
                      </a:r>
                    </a:p>
                  </a:txBody>
                  <a:tcPr marL="1143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l" rtl="0" fontAlgn="ctr"/>
                      <a:r>
                        <a:rPr lang="en-US" sz="2000" b="1" i="0" u="none" strike="noStrike">
                          <a:solidFill>
                            <a:srgbClr val="FFFFFF"/>
                          </a:solidFill>
                          <a:effectLst/>
                          <a:latin typeface="Trebuchet MS" panose="020B0603020202020204" pitchFamily="34" charset="0"/>
                        </a:rPr>
                        <a:t>Progress Status</a:t>
                      </a:r>
                    </a:p>
                  </a:txBody>
                  <a:tcPr marL="1143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0F243E"/>
                    </a:solidFill>
                  </a:tcPr>
                </a:tc>
                <a:extLst>
                  <a:ext uri="{0D108BD9-81ED-4DB2-BD59-A6C34878D82A}">
                    <a16:rowId xmlns:a16="http://schemas.microsoft.com/office/drawing/2014/main" val="2531880262"/>
                  </a:ext>
                </a:extLst>
              </a:tr>
              <a:tr h="415044">
                <a:tc>
                  <a:txBody>
                    <a:bodyPr/>
                    <a:lstStyle/>
                    <a:p>
                      <a:pPr algn="ctr" rtl="0" fontAlgn="ctr"/>
                      <a:r>
                        <a:rPr lang="en-US" sz="2000" b="0" i="0" u="none" strike="noStrike" dirty="0">
                          <a:solidFill>
                            <a:srgbClr val="000000"/>
                          </a:solidFill>
                          <a:effectLst/>
                          <a:latin typeface="Trebuchet MS" panose="020B0603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ctr"/>
                      <a:r>
                        <a:rPr lang="en-US" sz="2000" b="0" i="0" u="none" strike="noStrike" dirty="0">
                          <a:solidFill>
                            <a:srgbClr val="000000"/>
                          </a:solidFill>
                          <a:effectLst/>
                          <a:latin typeface="Trebuchet MS" panose="020B0603020202020204" pitchFamily="34" charset="0"/>
                        </a:rPr>
                        <a:t>Consolidate all forms on a Canvas app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t"/>
                      <a:r>
                        <a:rPr lang="en-US" sz="2000" b="0" i="0" u="none" strike="noStrike">
                          <a:solidFill>
                            <a:srgbClr val="000000"/>
                          </a:solidFill>
                          <a:effectLst/>
                          <a:latin typeface="Trebuchet MS" panose="020B0603020202020204" pitchFamily="34" charset="0"/>
                        </a:rPr>
                        <a:t>A singlepage canvas application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ctr"/>
                      <a:r>
                        <a:rPr lang="en-US" sz="2000" b="0" i="0" u="none" strike="noStrike" dirty="0">
                          <a:solidFill>
                            <a:srgbClr val="000000"/>
                          </a:solidFill>
                          <a:effectLst/>
                          <a:latin typeface="Trebuchet MS" panose="020B0603020202020204" pitchFamily="34" charset="0"/>
                        </a:rPr>
                        <a:t>100%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77933C"/>
                    </a:solidFill>
                  </a:tcPr>
                </a:tc>
                <a:extLst>
                  <a:ext uri="{0D108BD9-81ED-4DB2-BD59-A6C34878D82A}">
                    <a16:rowId xmlns:a16="http://schemas.microsoft.com/office/drawing/2014/main" val="320216205"/>
                  </a:ext>
                </a:extLst>
              </a:tr>
              <a:tr h="691740">
                <a:tc>
                  <a:txBody>
                    <a:bodyPr/>
                    <a:lstStyle/>
                    <a:p>
                      <a:pPr algn="ctr" rtl="0" fontAlgn="ctr"/>
                      <a:r>
                        <a:rPr lang="en-US" sz="2000" b="0" i="0" u="none" strike="noStrike" dirty="0">
                          <a:solidFill>
                            <a:srgbClr val="000000"/>
                          </a:solidFill>
                          <a:effectLst/>
                          <a:latin typeface="Trebuchet MS" panose="020B0603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2000" b="0" i="0" u="none" strike="noStrike" dirty="0">
                          <a:solidFill>
                            <a:srgbClr val="000000"/>
                          </a:solidFill>
                          <a:effectLst/>
                          <a:latin typeface="Trebuchet MS" panose="020B0603020202020204" pitchFamily="34" charset="0"/>
                        </a:rPr>
                        <a:t>Create a SharePoint team site that doubles as a Backend for forms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t"/>
                      <a:r>
                        <a:rPr lang="en-US" sz="2000" b="0" i="0" u="none" strike="noStrike">
                          <a:solidFill>
                            <a:srgbClr val="000000"/>
                          </a:solidFill>
                          <a:effectLst/>
                          <a:latin typeface="Trebuchet MS" panose="020B0603020202020204" pitchFamily="34" charset="0"/>
                        </a:rPr>
                        <a:t>Sharepoint site for forms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2000" b="0" i="0" u="none" strike="noStrike" dirty="0">
                          <a:solidFill>
                            <a:srgbClr val="000000"/>
                          </a:solidFill>
                          <a:effectLst/>
                          <a:latin typeface="Trebuchet MS" panose="020B0603020202020204" pitchFamily="34" charset="0"/>
                        </a:rPr>
                        <a:t>100%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77933C"/>
                    </a:solidFill>
                  </a:tcPr>
                </a:tc>
                <a:extLst>
                  <a:ext uri="{0D108BD9-81ED-4DB2-BD59-A6C34878D82A}">
                    <a16:rowId xmlns:a16="http://schemas.microsoft.com/office/drawing/2014/main" val="2739667923"/>
                  </a:ext>
                </a:extLst>
              </a:tr>
              <a:tr h="415044">
                <a:tc>
                  <a:txBody>
                    <a:bodyPr/>
                    <a:lstStyle/>
                    <a:p>
                      <a:pPr algn="ctr" rtl="0" fontAlgn="ctr"/>
                      <a:r>
                        <a:rPr lang="en-US" sz="2000" b="0" i="0" u="none" strike="noStrike" dirty="0">
                          <a:solidFill>
                            <a:srgbClr val="000000"/>
                          </a:solidFill>
                          <a:effectLst/>
                          <a:latin typeface="Trebuchet MS" panose="020B0603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ctr"/>
                      <a:r>
                        <a:rPr lang="en-US" sz="2000" b="0" i="0" u="none" strike="noStrike">
                          <a:solidFill>
                            <a:srgbClr val="000000"/>
                          </a:solidFill>
                          <a:effectLst/>
                          <a:latin typeface="Trebuchet MS" panose="020B0603020202020204" pitchFamily="34" charset="0"/>
                        </a:rPr>
                        <a:t>Create Facility Management Group 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t"/>
                      <a:r>
                        <a:rPr lang="en-US" sz="2000" b="0" i="0" u="none" strike="noStrike">
                          <a:solidFill>
                            <a:srgbClr val="000000"/>
                          </a:solidFill>
                          <a:effectLst/>
                          <a:latin typeface="Trebuchet MS" panose="020B0603020202020204" pitchFamily="34" charset="0"/>
                        </a:rPr>
                        <a:t>Group email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ctr"/>
                      <a:r>
                        <a:rPr lang="en-US" sz="2000" b="0" i="0" u="none" strike="noStrike" dirty="0">
                          <a:solidFill>
                            <a:srgbClr val="000000"/>
                          </a:solidFill>
                          <a:effectLst/>
                          <a:latin typeface="Trebuchet MS" panose="020B0603020202020204" pitchFamily="34" charset="0"/>
                        </a:rPr>
                        <a:t>100%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77933C"/>
                    </a:solidFill>
                  </a:tcPr>
                </a:tc>
                <a:extLst>
                  <a:ext uri="{0D108BD9-81ED-4DB2-BD59-A6C34878D82A}">
                    <a16:rowId xmlns:a16="http://schemas.microsoft.com/office/drawing/2014/main" val="2959899877"/>
                  </a:ext>
                </a:extLst>
              </a:tr>
              <a:tr h="415044">
                <a:tc>
                  <a:txBody>
                    <a:bodyPr/>
                    <a:lstStyle/>
                    <a:p>
                      <a:pPr algn="ctr" rtl="0" fontAlgn="ctr"/>
                      <a:r>
                        <a:rPr lang="en-US" sz="2000" b="0" i="0" u="none" strike="noStrike" dirty="0">
                          <a:solidFill>
                            <a:srgbClr val="000000"/>
                          </a:solidFill>
                          <a:effectLst/>
                          <a:latin typeface="Trebuchet MS" panose="020B0603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2000" b="0" i="0" u="none" strike="noStrike">
                          <a:solidFill>
                            <a:srgbClr val="000000"/>
                          </a:solidFill>
                          <a:effectLst/>
                          <a:latin typeface="Trebuchet MS" panose="020B0603020202020204" pitchFamily="34" charset="0"/>
                        </a:rPr>
                        <a:t>Create a service Email Adress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t"/>
                      <a:r>
                        <a:rPr lang="en-US" sz="2000" b="0" i="0" u="none" strike="noStrike" dirty="0">
                          <a:solidFill>
                            <a:srgbClr val="000000"/>
                          </a:solidFill>
                          <a:effectLst/>
                          <a:latin typeface="Trebuchet MS" panose="020B060302020202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2000" b="0" i="0" u="none" strike="noStrike" dirty="0">
                          <a:solidFill>
                            <a:srgbClr val="000000"/>
                          </a:solidFill>
                          <a:effectLst/>
                          <a:latin typeface="Trebuchet MS" panose="020B0603020202020204" pitchFamily="34" charset="0"/>
                        </a:rPr>
                        <a:t>100%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77933C"/>
                    </a:solidFill>
                  </a:tcPr>
                </a:tc>
                <a:extLst>
                  <a:ext uri="{0D108BD9-81ED-4DB2-BD59-A6C34878D82A}">
                    <a16:rowId xmlns:a16="http://schemas.microsoft.com/office/drawing/2014/main" val="2550696329"/>
                  </a:ext>
                </a:extLst>
              </a:tr>
              <a:tr h="691740">
                <a:tc>
                  <a:txBody>
                    <a:bodyPr/>
                    <a:lstStyle/>
                    <a:p>
                      <a:pPr algn="ctr" rtl="0" fontAlgn="ctr"/>
                      <a:r>
                        <a:rPr lang="en-US" sz="2000" b="0" i="0" u="none" strike="noStrike" dirty="0">
                          <a:solidFill>
                            <a:srgbClr val="000000"/>
                          </a:solidFill>
                          <a:effectLst/>
                          <a:latin typeface="Trebuchet MS" panose="020B0603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l" rtl="0" fontAlgn="ctr"/>
                      <a:r>
                        <a:rPr lang="en-US" sz="2000" b="0" i="0" u="none" strike="noStrike" dirty="0">
                          <a:solidFill>
                            <a:srgbClr val="000000"/>
                          </a:solidFill>
                          <a:effectLst/>
                          <a:latin typeface="Trebuchet MS" panose="020B0603020202020204" pitchFamily="34" charset="0"/>
                        </a:rPr>
                        <a:t>Create request forms for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l" rtl="0" fontAlgn="t"/>
                      <a:r>
                        <a:rPr lang="en-US" sz="2000" b="0" i="0" u="none" strike="noStrike" dirty="0">
                          <a:solidFill>
                            <a:srgbClr val="000000"/>
                          </a:solidFill>
                          <a:effectLst/>
                          <a:latin typeface="Trebuchet MS" panose="020B0603020202020204" pitchFamily="34" charset="0"/>
                        </a:rPr>
                        <a:t>Request forms list within the Canva App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ctr" fontAlgn="ctr"/>
                      <a:r>
                        <a:rPr lang="en-US" sz="2000" b="0" i="0" u="none" strike="noStrike" dirty="0">
                          <a:solidFill>
                            <a:srgbClr val="000000"/>
                          </a:solidFill>
                          <a:effectLst/>
                          <a:latin typeface="Trebuchet MS" panose="020B0603020202020204" pitchFamily="34" charset="0"/>
                        </a:rPr>
                        <a:t>100%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77933C"/>
                    </a:solidFill>
                  </a:tcPr>
                </a:tc>
                <a:extLst>
                  <a:ext uri="{0D108BD9-81ED-4DB2-BD59-A6C34878D82A}">
                    <a16:rowId xmlns:a16="http://schemas.microsoft.com/office/drawing/2014/main" val="1326048239"/>
                  </a:ext>
                </a:extLst>
              </a:tr>
              <a:tr h="415044">
                <a:tc>
                  <a:txBody>
                    <a:bodyPr/>
                    <a:lstStyle/>
                    <a:p>
                      <a:pPr algn="ctr" rtl="0" fontAlgn="ctr"/>
                      <a:endParaRPr lang="en-US" sz="2000" b="0" i="0" u="none" strike="noStrike" dirty="0">
                        <a:solidFill>
                          <a:srgbClr val="000000"/>
                        </a:solidFill>
                        <a:effectLst/>
                        <a:latin typeface="Trebuchet MS" panose="020B0603020202020204" pitchFamily="34" charset="0"/>
                      </a:endParaRPr>
                    </a:p>
                  </a:txBody>
                  <a:tcPr marL="2286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EDED"/>
                    </a:solidFill>
                  </a:tcPr>
                </a:tc>
                <a:tc>
                  <a:txBody>
                    <a:bodyPr/>
                    <a:lstStyle/>
                    <a:p>
                      <a:pPr algn="l" rtl="0" fontAlgn="ctr"/>
                      <a:r>
                        <a:rPr lang="en-US" sz="2000" b="0" i="0" u="none" strike="noStrike" dirty="0">
                          <a:solidFill>
                            <a:srgbClr val="000000"/>
                          </a:solidFill>
                          <a:effectLst/>
                          <a:latin typeface="Trebuchet MS" panose="020B0603020202020204" pitchFamily="34" charset="0"/>
                        </a:rPr>
                        <a:t>•Work Order Request</a:t>
                      </a:r>
                    </a:p>
                  </a:txBody>
                  <a:tcPr marL="2286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EDED"/>
                    </a:solidFill>
                  </a:tcPr>
                </a:tc>
                <a:tc>
                  <a:txBody>
                    <a:bodyPr/>
                    <a:lstStyle/>
                    <a:p>
                      <a:pPr algn="l" rtl="0" fontAlgn="t"/>
                      <a:r>
                        <a:rPr lang="en-US" sz="2000" b="0" i="0" u="none" strike="noStrike">
                          <a:solidFill>
                            <a:srgbClr val="000000"/>
                          </a:solidFill>
                          <a:effectLst/>
                          <a:latin typeface="Trebuchet MS" panose="020B060302020202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EDED"/>
                    </a:solidFill>
                  </a:tcPr>
                </a:tc>
                <a:tc>
                  <a:txBody>
                    <a:bodyPr/>
                    <a:lstStyle/>
                    <a:p>
                      <a:pPr algn="ctr" fontAlgn="ctr"/>
                      <a:r>
                        <a:rPr lang="en-US" sz="2000" b="0" i="0" u="none" strike="noStrike">
                          <a:solidFill>
                            <a:srgbClr val="000000"/>
                          </a:solidFill>
                          <a:effectLst/>
                          <a:latin typeface="Trebuchet MS" panose="020B0603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722669126"/>
                  </a:ext>
                </a:extLst>
              </a:tr>
              <a:tr h="415044">
                <a:tc>
                  <a:txBody>
                    <a:bodyPr/>
                    <a:lstStyle/>
                    <a:p>
                      <a:pPr algn="ctr" rtl="0" fontAlgn="ctr"/>
                      <a:endParaRPr lang="en-US" sz="2000" b="0" i="0" u="none" strike="noStrike" dirty="0">
                        <a:solidFill>
                          <a:srgbClr val="000000"/>
                        </a:solidFill>
                        <a:effectLst/>
                        <a:latin typeface="Trebuchet MS" panose="020B0603020202020204" pitchFamily="34" charset="0"/>
                      </a:endParaRPr>
                    </a:p>
                  </a:txBody>
                  <a:tcPr marL="2286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l" rtl="0" fontAlgn="ctr"/>
                      <a:r>
                        <a:rPr lang="en-US" sz="2000" b="0" i="0" u="none" strike="noStrike" dirty="0">
                          <a:solidFill>
                            <a:srgbClr val="000000"/>
                          </a:solidFill>
                          <a:effectLst/>
                          <a:latin typeface="Trebuchet MS" panose="020B0603020202020204" pitchFamily="34" charset="0"/>
                        </a:rPr>
                        <a:t>•Guest House bookings</a:t>
                      </a:r>
                    </a:p>
                  </a:txBody>
                  <a:tcPr marL="2286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l" rtl="0" fontAlgn="t"/>
                      <a:r>
                        <a:rPr lang="en-US" sz="2000" b="0" i="0" u="none" strike="noStrike">
                          <a:solidFill>
                            <a:srgbClr val="000000"/>
                          </a:solidFill>
                          <a:effectLst/>
                          <a:latin typeface="Trebuchet MS" panose="020B060302020202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DBDB"/>
                    </a:solidFill>
                  </a:tcPr>
                </a:tc>
                <a:tc>
                  <a:txBody>
                    <a:bodyPr/>
                    <a:lstStyle/>
                    <a:p>
                      <a:pPr algn="ctr" fontAlgn="ctr"/>
                      <a:r>
                        <a:rPr lang="en-US" sz="2000" b="0" i="0" u="none" strike="noStrike" dirty="0">
                          <a:solidFill>
                            <a:srgbClr val="000000"/>
                          </a:solidFill>
                          <a:effectLst/>
                          <a:latin typeface="Trebuchet MS" panose="020B0603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974072444"/>
                  </a:ext>
                </a:extLst>
              </a:tr>
              <a:tr h="415044">
                <a:tc>
                  <a:txBody>
                    <a:bodyPr/>
                    <a:lstStyle/>
                    <a:p>
                      <a:pPr algn="ctr" rtl="0" fontAlgn="ctr"/>
                      <a:endParaRPr lang="en-US" sz="2000" b="0" i="0" u="none" strike="noStrike" dirty="0">
                        <a:solidFill>
                          <a:srgbClr val="000000"/>
                        </a:solidFill>
                        <a:effectLst/>
                        <a:latin typeface="Trebuchet MS" panose="020B0603020202020204" pitchFamily="34" charset="0"/>
                      </a:endParaRPr>
                    </a:p>
                  </a:txBody>
                  <a:tcPr marL="2286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2000" b="0" i="0" u="none" strike="noStrike">
                          <a:solidFill>
                            <a:srgbClr val="000000"/>
                          </a:solidFill>
                          <a:effectLst/>
                          <a:latin typeface="Trebuchet MS" panose="020B0603020202020204" pitchFamily="34" charset="0"/>
                        </a:rPr>
                        <a:t>•Pool Vehicle Request</a:t>
                      </a:r>
                    </a:p>
                  </a:txBody>
                  <a:tcPr marL="228600"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t"/>
                      <a:r>
                        <a:rPr lang="en-US" sz="2000" b="0" i="0" u="none" strike="noStrike">
                          <a:solidFill>
                            <a:srgbClr val="000000"/>
                          </a:solidFill>
                          <a:effectLst/>
                          <a:latin typeface="Trebuchet MS" panose="020B060302020202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2000" b="0" i="0" u="none" strike="noStrike">
                          <a:solidFill>
                            <a:srgbClr val="000000"/>
                          </a:solidFill>
                          <a:effectLst/>
                          <a:latin typeface="Trebuchet MS" panose="020B0603020202020204" pitchFamily="34" charset="0"/>
                        </a:rPr>
                        <a:t> </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900567783"/>
                  </a:ext>
                </a:extLst>
              </a:tr>
              <a:tr h="691740">
                <a:tc>
                  <a:txBody>
                    <a:bodyPr/>
                    <a:lstStyle/>
                    <a:p>
                      <a:pPr algn="ctr" rtl="0" fontAlgn="ctr"/>
                      <a:r>
                        <a:rPr lang="en-US" sz="2000" b="0" i="0" u="none" strike="noStrike" dirty="0">
                          <a:solidFill>
                            <a:srgbClr val="000000"/>
                          </a:solidFill>
                          <a:effectLst/>
                          <a:latin typeface="Trebuchet MS" panose="020B0603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ctr"/>
                      <a:r>
                        <a:rPr lang="en-US" sz="2000" b="0" i="0" u="none" strike="noStrike">
                          <a:solidFill>
                            <a:srgbClr val="000000"/>
                          </a:solidFill>
                          <a:effectLst/>
                          <a:latin typeface="Trebuchet MS" panose="020B0603020202020204" pitchFamily="34" charset="0"/>
                        </a:rPr>
                        <a:t>Create a subsite within TSL estate main site for CapitalCore, IASL and TSL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t"/>
                      <a:r>
                        <a:rPr lang="en-US" sz="2000" b="0" i="0" u="none" strike="noStrike">
                          <a:solidFill>
                            <a:srgbClr val="000000"/>
                          </a:solidFill>
                          <a:effectLst/>
                          <a:latin typeface="Trebuchet MS" panose="020B0603020202020204" pitchFamily="34" charset="0"/>
                        </a:rPr>
                        <a:t>Subsite within the main Sharepoint site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ctr"/>
                      <a:r>
                        <a:rPr lang="en-US" sz="2000" b="0" i="0" u="none" strike="noStrike" dirty="0">
                          <a:solidFill>
                            <a:srgbClr val="000000"/>
                          </a:solidFill>
                          <a:effectLst/>
                          <a:latin typeface="Trebuchet MS" panose="020B0603020202020204" pitchFamily="34" charset="0"/>
                        </a:rPr>
                        <a:t>40%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BDBDB"/>
                    </a:solidFill>
                  </a:tcPr>
                </a:tc>
                <a:extLst>
                  <a:ext uri="{0D108BD9-81ED-4DB2-BD59-A6C34878D82A}">
                    <a16:rowId xmlns:a16="http://schemas.microsoft.com/office/drawing/2014/main" val="1947533578"/>
                  </a:ext>
                </a:extLst>
              </a:tr>
              <a:tr h="691740">
                <a:tc>
                  <a:txBody>
                    <a:bodyPr/>
                    <a:lstStyle/>
                    <a:p>
                      <a:pPr algn="ctr" rtl="0" fontAlgn="ctr"/>
                      <a:r>
                        <a:rPr lang="en-US" sz="2000" b="0" i="0" u="none" strike="noStrike" dirty="0">
                          <a:solidFill>
                            <a:srgbClr val="000000"/>
                          </a:solidFill>
                          <a:effectLst/>
                          <a:latin typeface="Trebuchet MS" panose="020B0603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2000" b="0" i="0" u="none" strike="noStrike">
                          <a:solidFill>
                            <a:srgbClr val="000000"/>
                          </a:solidFill>
                          <a:effectLst/>
                          <a:latin typeface="Trebuchet MS" panose="020B0603020202020204" pitchFamily="34" charset="0"/>
                        </a:rPr>
                        <a:t>Create Facility activity related tracker on Sharepoint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t"/>
                      <a:r>
                        <a:rPr lang="en-US" sz="2000" b="0" i="0" u="none" strike="noStrike">
                          <a:solidFill>
                            <a:srgbClr val="000000"/>
                          </a:solidFill>
                          <a:effectLst/>
                          <a:latin typeface="Trebuchet MS" panose="020B0603020202020204" pitchFamily="34" charset="0"/>
                        </a:rPr>
                        <a:t>List within the Sharepoint site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2000" b="0" i="0" u="none" strike="noStrike" dirty="0">
                          <a:solidFill>
                            <a:srgbClr val="000000"/>
                          </a:solidFill>
                          <a:effectLst/>
                          <a:latin typeface="Trebuchet MS" panose="020B0603020202020204" pitchFamily="34" charset="0"/>
                        </a:rPr>
                        <a:t>60%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DEDED"/>
                    </a:solidFill>
                  </a:tcPr>
                </a:tc>
                <a:extLst>
                  <a:ext uri="{0D108BD9-81ED-4DB2-BD59-A6C34878D82A}">
                    <a16:rowId xmlns:a16="http://schemas.microsoft.com/office/drawing/2014/main" val="2701427441"/>
                  </a:ext>
                </a:extLst>
              </a:tr>
              <a:tr h="691740">
                <a:tc>
                  <a:txBody>
                    <a:bodyPr/>
                    <a:lstStyle/>
                    <a:p>
                      <a:pPr algn="ctr" rtl="0" fontAlgn="ctr"/>
                      <a:r>
                        <a:rPr lang="en-US" sz="2000" b="0" i="0" u="none" strike="noStrike" dirty="0">
                          <a:solidFill>
                            <a:srgbClr val="000000"/>
                          </a:solidFill>
                          <a:effectLst/>
                          <a:latin typeface="Trebuchet MS" panose="020B0603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ctr"/>
                      <a:r>
                        <a:rPr lang="en-US" sz="2000" b="0" i="0" u="none" strike="noStrike">
                          <a:solidFill>
                            <a:srgbClr val="000000"/>
                          </a:solidFill>
                          <a:effectLst/>
                          <a:latin typeface="Trebuchet MS" panose="020B0603020202020204" pitchFamily="34" charset="0"/>
                        </a:rPr>
                        <a:t>Create a central dashboard on Sharepoint for all list using Power Bi API’s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l" rtl="0" fontAlgn="t"/>
                      <a:r>
                        <a:rPr lang="en-US" sz="2000" b="0" i="0" u="none" strike="noStrike">
                          <a:solidFill>
                            <a:srgbClr val="000000"/>
                          </a:solidFill>
                          <a:effectLst/>
                          <a:latin typeface="Trebuchet MS" panose="020B0603020202020204" pitchFamily="34" charset="0"/>
                        </a:rPr>
                        <a:t>A central dashboard for activities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DBDB"/>
                    </a:solidFill>
                  </a:tcPr>
                </a:tc>
                <a:tc>
                  <a:txBody>
                    <a:bodyPr/>
                    <a:lstStyle/>
                    <a:p>
                      <a:pPr algn="ctr" fontAlgn="ctr"/>
                      <a:r>
                        <a:rPr lang="en-US" sz="2000" b="0" i="0" u="none" strike="noStrike" dirty="0">
                          <a:solidFill>
                            <a:srgbClr val="000000"/>
                          </a:solidFill>
                          <a:effectLst/>
                          <a:latin typeface="Trebuchet MS" panose="020B0603020202020204" pitchFamily="34" charset="0"/>
                        </a:rPr>
                        <a:t>30%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DBDBDB"/>
                    </a:solidFill>
                  </a:tcPr>
                </a:tc>
                <a:extLst>
                  <a:ext uri="{0D108BD9-81ED-4DB2-BD59-A6C34878D82A}">
                    <a16:rowId xmlns:a16="http://schemas.microsoft.com/office/drawing/2014/main" val="4170403839"/>
                  </a:ext>
                </a:extLst>
              </a:tr>
              <a:tr h="691740">
                <a:tc>
                  <a:txBody>
                    <a:bodyPr/>
                    <a:lstStyle/>
                    <a:p>
                      <a:pPr algn="ctr" rtl="0" fontAlgn="ctr"/>
                      <a:r>
                        <a:rPr lang="en-US" sz="2000" b="0" i="0" u="none" strike="noStrike" dirty="0">
                          <a:solidFill>
                            <a:srgbClr val="000000"/>
                          </a:solidFill>
                          <a:effectLst/>
                          <a:latin typeface="Trebuchet MS" panose="020B0603020202020204" pitchFamily="34" charset="0"/>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2000" b="0" i="0" u="none" strike="noStrike">
                          <a:solidFill>
                            <a:srgbClr val="000000"/>
                          </a:solidFill>
                          <a:effectLst/>
                          <a:latin typeface="Trebuchet MS" panose="020B0603020202020204" pitchFamily="34" charset="0"/>
                        </a:rPr>
                        <a:t>Generate end of the month report for Facility 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t"/>
                      <a:r>
                        <a:rPr lang="en-US" sz="2000" b="0" i="0" u="none" strike="noStrike">
                          <a:solidFill>
                            <a:srgbClr val="000000"/>
                          </a:solidFill>
                          <a:effectLst/>
                          <a:latin typeface="Trebuchet MS" panose="020B0603020202020204" pitchFamily="34" charset="0"/>
                        </a:rPr>
                        <a:t>Automated end of the month report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2000" b="0" i="0" u="none" strike="noStrike" dirty="0">
                          <a:solidFill>
                            <a:srgbClr val="000000"/>
                          </a:solidFill>
                          <a:effectLst/>
                          <a:latin typeface="Trebuchet MS" panose="020B0603020202020204" pitchFamily="34" charset="0"/>
                        </a:rPr>
                        <a:t>0%</a:t>
                      </a:r>
                    </a:p>
                  </a:txBody>
                  <a:tcPr marL="9525" marR="9525" marT="9525"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DEDED"/>
                    </a:solidFill>
                  </a:tcPr>
                </a:tc>
                <a:extLst>
                  <a:ext uri="{0D108BD9-81ED-4DB2-BD59-A6C34878D82A}">
                    <a16:rowId xmlns:a16="http://schemas.microsoft.com/office/drawing/2014/main" val="1951005630"/>
                  </a:ext>
                </a:extLst>
              </a:tr>
              <a:tr h="570686">
                <a:tc>
                  <a:txBody>
                    <a:bodyPr/>
                    <a:lstStyle/>
                    <a:p>
                      <a:pPr algn="l" rtl="0" fontAlgn="ctr"/>
                      <a:endParaRPr lang="en-US" sz="2000" b="0" i="0" u="none" strike="noStrike" dirty="0">
                        <a:solidFill>
                          <a:srgbClr val="000000"/>
                        </a:solidFill>
                        <a:effectLst/>
                        <a:latin typeface="Trebuchet MS" panose="020B0603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ctr"/>
                      <a:r>
                        <a:rPr lang="en-US" sz="2000" b="0" i="0" u="none" strike="noStrike">
                          <a:solidFill>
                            <a:srgbClr val="000000"/>
                          </a:solidFill>
                          <a:effectLst/>
                          <a:latin typeface="Trebuchet MS" panose="020B0603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rtl="0" fontAlgn="t"/>
                      <a:r>
                        <a:rPr lang="en-US" sz="2000" b="0" i="0" u="none" strike="noStrike">
                          <a:solidFill>
                            <a:srgbClr val="000000"/>
                          </a:solidFill>
                          <a:effectLst/>
                          <a:latin typeface="Trebuchet MS" panose="020B0603020202020204" pitchFamily="34" charset="0"/>
                        </a:rPr>
                        <a:t>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ctr" fontAlgn="ctr"/>
                      <a:r>
                        <a:rPr lang="en-US" sz="2000" b="0" i="0" u="none" strike="noStrike" dirty="0">
                          <a:solidFill>
                            <a:schemeClr val="bg1"/>
                          </a:solidFill>
                          <a:effectLst/>
                          <a:latin typeface="Trebuchet MS" panose="020B0603020202020204" pitchFamily="34" charset="0"/>
                        </a:rPr>
                        <a:t>70%</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49231532"/>
                  </a:ext>
                </a:extLst>
              </a:tr>
            </a:tbl>
          </a:graphicData>
        </a:graphic>
      </p:graphicFrame>
      <p:sp>
        <p:nvSpPr>
          <p:cNvPr id="5" name="TextBox 4">
            <a:extLst>
              <a:ext uri="{FF2B5EF4-FFF2-40B4-BE49-F238E27FC236}">
                <a16:creationId xmlns:a16="http://schemas.microsoft.com/office/drawing/2014/main" id="{7219EE2E-EB8F-9371-88E6-DF64256696CC}"/>
              </a:ext>
            </a:extLst>
          </p:cNvPr>
          <p:cNvSpPr txBox="1"/>
          <p:nvPr/>
        </p:nvSpPr>
        <p:spPr>
          <a:xfrm>
            <a:off x="1422398" y="1339203"/>
            <a:ext cx="10541001" cy="523220"/>
          </a:xfrm>
          <a:prstGeom prst="rect">
            <a:avLst/>
          </a:prstGeom>
          <a:noFill/>
        </p:spPr>
        <p:txBody>
          <a:bodyPr wrap="square">
            <a:spAutoFit/>
          </a:bodyPr>
          <a:lstStyle/>
          <a:p>
            <a:r>
              <a:rPr lang="en-US" sz="2800" b="1" dirty="0">
                <a:effectLst/>
                <a:latin typeface="Trebuchet MS" panose="020B0603020202020204" pitchFamily="34" charset="0"/>
                <a:ea typeface="Calibri" panose="020F0502020204030204" pitchFamily="34" charset="0"/>
                <a:cs typeface="Times New Roman" panose="02020603050405020304" pitchFamily="18" charset="0"/>
              </a:rPr>
              <a:t>The table below shows the list of Achievements till Date:</a:t>
            </a:r>
            <a:endParaRPr lang="en-US" sz="2800" dirty="0">
              <a:latin typeface="Trebuchet MS" panose="020B0603020202020204" pitchFamily="34" charset="0"/>
            </a:endParaRPr>
          </a:p>
        </p:txBody>
      </p:sp>
    </p:spTree>
    <p:extLst>
      <p:ext uri="{BB962C8B-B14F-4D97-AF65-F5344CB8AC3E}">
        <p14:creationId xmlns:p14="http://schemas.microsoft.com/office/powerpoint/2010/main" val="189923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3"/>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dirty="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Testing &amp; Feedbacks</a:t>
            </a:r>
          </a:p>
        </p:txBody>
      </p:sp>
      <p:graphicFrame>
        <p:nvGraphicFramePr>
          <p:cNvPr id="6" name="Table 5">
            <a:extLst>
              <a:ext uri="{FF2B5EF4-FFF2-40B4-BE49-F238E27FC236}">
                <a16:creationId xmlns:a16="http://schemas.microsoft.com/office/drawing/2014/main" id="{8672195B-3742-F276-EFCF-4C764E79D86B}"/>
              </a:ext>
            </a:extLst>
          </p:cNvPr>
          <p:cNvGraphicFramePr>
            <a:graphicFrameLocks noGrp="1"/>
          </p:cNvGraphicFramePr>
          <p:nvPr>
            <p:extLst>
              <p:ext uri="{D42A27DB-BD31-4B8C-83A1-F6EECF244321}">
                <p14:modId xmlns:p14="http://schemas.microsoft.com/office/powerpoint/2010/main" val="782380178"/>
              </p:ext>
            </p:extLst>
          </p:nvPr>
        </p:nvGraphicFramePr>
        <p:xfrm>
          <a:off x="1515122" y="1197574"/>
          <a:ext cx="15622944" cy="7847142"/>
        </p:xfrm>
        <a:graphic>
          <a:graphicData uri="http://schemas.openxmlformats.org/drawingml/2006/table">
            <a:tbl>
              <a:tblPr/>
              <a:tblGrid>
                <a:gridCol w="694678">
                  <a:extLst>
                    <a:ext uri="{9D8B030D-6E8A-4147-A177-3AD203B41FA5}">
                      <a16:colId xmlns:a16="http://schemas.microsoft.com/office/drawing/2014/main" val="3398378339"/>
                    </a:ext>
                  </a:extLst>
                </a:gridCol>
                <a:gridCol w="3505200">
                  <a:extLst>
                    <a:ext uri="{9D8B030D-6E8A-4147-A177-3AD203B41FA5}">
                      <a16:colId xmlns:a16="http://schemas.microsoft.com/office/drawing/2014/main" val="3209510974"/>
                    </a:ext>
                  </a:extLst>
                </a:gridCol>
                <a:gridCol w="8610600">
                  <a:extLst>
                    <a:ext uri="{9D8B030D-6E8A-4147-A177-3AD203B41FA5}">
                      <a16:colId xmlns:a16="http://schemas.microsoft.com/office/drawing/2014/main" val="897378927"/>
                    </a:ext>
                  </a:extLst>
                </a:gridCol>
                <a:gridCol w="2812466">
                  <a:extLst>
                    <a:ext uri="{9D8B030D-6E8A-4147-A177-3AD203B41FA5}">
                      <a16:colId xmlns:a16="http://schemas.microsoft.com/office/drawing/2014/main" val="3424631606"/>
                    </a:ext>
                  </a:extLst>
                </a:gridCol>
              </a:tblGrid>
              <a:tr h="1050326">
                <a:tc>
                  <a:txBody>
                    <a:bodyPr/>
                    <a:lstStyle/>
                    <a:p>
                      <a:pPr algn="ctr" fontAlgn="b"/>
                      <a:r>
                        <a:rPr lang="en-US" sz="2800" b="1" dirty="0">
                          <a:solidFill>
                            <a:schemeClr val="bg1"/>
                          </a:solidFill>
                          <a:effectLst/>
                          <a:latin typeface="Trebuchet MS" panose="020B0603020202020204" pitchFamily="34" charset="0"/>
                        </a:rPr>
                        <a:t>SN</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C00000"/>
                    </a:solidFill>
                  </a:tcPr>
                </a:tc>
                <a:tc>
                  <a:txBody>
                    <a:bodyPr/>
                    <a:lstStyle/>
                    <a:p>
                      <a:pPr algn="l" fontAlgn="b"/>
                      <a:r>
                        <a:rPr lang="en-US" sz="2800" b="1" dirty="0">
                          <a:solidFill>
                            <a:schemeClr val="bg1"/>
                          </a:solidFill>
                          <a:effectLst/>
                          <a:latin typeface="Trebuchet MS" panose="020B0603020202020204" pitchFamily="34" charset="0"/>
                        </a:rPr>
                        <a:t>Project Stage</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C00000"/>
                    </a:solidFill>
                  </a:tcPr>
                </a:tc>
                <a:tc>
                  <a:txBody>
                    <a:bodyPr/>
                    <a:lstStyle/>
                    <a:p>
                      <a:pPr algn="l" fontAlgn="b"/>
                      <a:r>
                        <a:rPr lang="en-US" sz="2800" b="1" dirty="0">
                          <a:solidFill>
                            <a:schemeClr val="bg1"/>
                          </a:solidFill>
                          <a:effectLst/>
                          <a:latin typeface="Trebuchet MS" panose="020B0603020202020204" pitchFamily="34" charset="0"/>
                        </a:rPr>
                        <a:t>Description</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C00000"/>
                    </a:solidFill>
                  </a:tcPr>
                </a:tc>
                <a:tc>
                  <a:txBody>
                    <a:bodyPr/>
                    <a:lstStyle/>
                    <a:p>
                      <a:pPr algn="l" fontAlgn="b"/>
                      <a:r>
                        <a:rPr lang="en-US" sz="2800" b="1" dirty="0">
                          <a:solidFill>
                            <a:schemeClr val="bg1"/>
                          </a:solidFill>
                          <a:effectLst/>
                          <a:latin typeface="Trebuchet MS" panose="020B0603020202020204" pitchFamily="34" charset="0"/>
                        </a:rPr>
                        <a:t>Status</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C00000"/>
                    </a:solidFill>
                  </a:tcPr>
                </a:tc>
                <a:extLst>
                  <a:ext uri="{0D108BD9-81ED-4DB2-BD59-A6C34878D82A}">
                    <a16:rowId xmlns:a16="http://schemas.microsoft.com/office/drawing/2014/main" val="1244906846"/>
                  </a:ext>
                </a:extLst>
              </a:tr>
              <a:tr h="1603675">
                <a:tc>
                  <a:txBody>
                    <a:bodyPr/>
                    <a:lstStyle/>
                    <a:p>
                      <a:pPr algn="ctr" fontAlgn="base"/>
                      <a:r>
                        <a:rPr lang="en-US" sz="1800" dirty="0">
                          <a:solidFill>
                            <a:schemeClr val="tx1"/>
                          </a:solidFill>
                          <a:effectLst/>
                          <a:latin typeface="Trebuchet MS" panose="020B0603020202020204" pitchFamily="34" charset="0"/>
                        </a:rPr>
                        <a:t>1</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Preliminary Testing</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marL="285750" indent="-285750" fontAlgn="base">
                        <a:buFont typeface="Arial" panose="020B0604020202020204" pitchFamily="34" charset="0"/>
                        <a:buChar char="•"/>
                      </a:pPr>
                      <a:r>
                        <a:rPr lang="en-US" sz="1800" dirty="0">
                          <a:solidFill>
                            <a:schemeClr val="tx1"/>
                          </a:solidFill>
                          <a:effectLst/>
                          <a:latin typeface="Trebuchet MS" panose="020B0603020202020204" pitchFamily="34" charset="0"/>
                        </a:rPr>
                        <a:t>About 3 different tests were conducted to evaluate the system's basic functionality and interface design.</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Trebuchet MS" panose="020B0603020202020204" pitchFamily="34" charset="0"/>
                        </a:rPr>
                        <a:t>Some glitches were identified during the initial testing phase and feedback was shared and resolved</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bg1"/>
                          </a:solidFill>
                          <a:effectLst/>
                          <a:latin typeface="Trebuchet MS" panose="020B0603020202020204" pitchFamily="34" charset="0"/>
                        </a:rPr>
                        <a:t>Completed</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77933C"/>
                    </a:solidFill>
                  </a:tcPr>
                </a:tc>
                <a:extLst>
                  <a:ext uri="{0D108BD9-81ED-4DB2-BD59-A6C34878D82A}">
                    <a16:rowId xmlns:a16="http://schemas.microsoft.com/office/drawing/2014/main" val="235306791"/>
                  </a:ext>
                </a:extLst>
              </a:tr>
              <a:tr h="1402446">
                <a:tc>
                  <a:txBody>
                    <a:bodyPr/>
                    <a:lstStyle/>
                    <a:p>
                      <a:pPr algn="ctr" fontAlgn="base"/>
                      <a:r>
                        <a:rPr lang="en-US" sz="1800" dirty="0">
                          <a:solidFill>
                            <a:schemeClr val="tx1"/>
                          </a:solidFill>
                          <a:effectLst/>
                          <a:latin typeface="Trebuchet MS" panose="020B0603020202020204" pitchFamily="34" charset="0"/>
                        </a:rPr>
                        <a:t>2</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Re-Testing</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Trebuchet MS" panose="020B0603020202020204" pitchFamily="34" charset="0"/>
                        </a:rPr>
                        <a:t>After addressing the discovered issues from the preliminary test, the system was re-evaluated with the IT manager, the development team, and the TEL team. The outcomes showcased an improvements from the initial tests, paving the way for a recommendation to proceed with the launching (Go live).</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bg1"/>
                          </a:solidFill>
                          <a:effectLst/>
                          <a:latin typeface="Trebuchet MS" panose="020B0603020202020204" pitchFamily="34" charset="0"/>
                        </a:rPr>
                        <a:t>Completed</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77933C"/>
                    </a:solidFill>
                  </a:tcPr>
                </a:tc>
                <a:extLst>
                  <a:ext uri="{0D108BD9-81ED-4DB2-BD59-A6C34878D82A}">
                    <a16:rowId xmlns:a16="http://schemas.microsoft.com/office/drawing/2014/main" val="1958556647"/>
                  </a:ext>
                </a:extLst>
              </a:tr>
              <a:tr h="1186065">
                <a:tc>
                  <a:txBody>
                    <a:bodyPr/>
                    <a:lstStyle/>
                    <a:p>
                      <a:pPr algn="ctr" fontAlgn="base"/>
                      <a:r>
                        <a:rPr lang="en-US" sz="1800" dirty="0">
                          <a:solidFill>
                            <a:schemeClr val="tx1"/>
                          </a:solidFill>
                          <a:effectLst/>
                          <a:latin typeface="Trebuchet MS" panose="020B0603020202020204" pitchFamily="34" charset="0"/>
                        </a:rPr>
                        <a:t>3</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a:solidFill>
                            <a:schemeClr val="tx1"/>
                          </a:solidFill>
                          <a:effectLst/>
                          <a:latin typeface="Trebuchet MS" panose="020B0603020202020204" pitchFamily="34" charset="0"/>
                        </a:rPr>
                        <a:t>Integration of Existing Activities</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Work on integrating all the existing activities(payment tracker, rent tracker, </a:t>
                      </a:r>
                      <a:r>
                        <a:rPr lang="en-US" sz="1800" dirty="0" err="1">
                          <a:solidFill>
                            <a:schemeClr val="tx1"/>
                          </a:solidFill>
                          <a:effectLst/>
                          <a:latin typeface="Trebuchet MS" panose="020B0603020202020204" pitchFamily="34" charset="0"/>
                        </a:rPr>
                        <a:t>etc</a:t>
                      </a:r>
                      <a:r>
                        <a:rPr lang="en-US" sz="1800" dirty="0">
                          <a:solidFill>
                            <a:schemeClr val="tx1"/>
                          </a:solidFill>
                          <a:effectLst/>
                          <a:latin typeface="Trebuchet MS" panose="020B0603020202020204" pitchFamily="34" charset="0"/>
                        </a:rPr>
                        <a:t>) within the new system to provide a consolidated platform.</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Pending</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C000"/>
                    </a:solidFill>
                  </a:tcPr>
                </a:tc>
                <a:extLst>
                  <a:ext uri="{0D108BD9-81ED-4DB2-BD59-A6C34878D82A}">
                    <a16:rowId xmlns:a16="http://schemas.microsoft.com/office/drawing/2014/main" val="91934934"/>
                  </a:ext>
                </a:extLst>
              </a:tr>
              <a:tr h="1288048">
                <a:tc>
                  <a:txBody>
                    <a:bodyPr/>
                    <a:lstStyle/>
                    <a:p>
                      <a:pPr algn="ctr" fontAlgn="base"/>
                      <a:r>
                        <a:rPr lang="en-US" sz="1800" dirty="0">
                          <a:solidFill>
                            <a:schemeClr val="tx1"/>
                          </a:solidFill>
                          <a:effectLst/>
                          <a:latin typeface="Trebuchet MS" panose="020B0603020202020204" pitchFamily="34" charset="0"/>
                        </a:rPr>
                        <a:t>4</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a:solidFill>
                            <a:schemeClr val="tx1"/>
                          </a:solidFill>
                          <a:effectLst/>
                          <a:latin typeface="Trebuchet MS" panose="020B0603020202020204" pitchFamily="34" charset="0"/>
                        </a:rPr>
                        <a:t>Reporting Integration</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Incorporate the reporting mechanisms, ensuring data from the system can be easily extracted, analyzed, and visualized. This will also integrate with platforms like </a:t>
                      </a:r>
                      <a:r>
                        <a:rPr lang="en-US" sz="1800" dirty="0" err="1">
                          <a:solidFill>
                            <a:schemeClr val="tx1"/>
                          </a:solidFill>
                          <a:effectLst/>
                          <a:latin typeface="Trebuchet MS" panose="020B0603020202020204" pitchFamily="34" charset="0"/>
                        </a:rPr>
                        <a:t>PowerBI</a:t>
                      </a:r>
                      <a:r>
                        <a:rPr lang="en-US" sz="1800" dirty="0">
                          <a:solidFill>
                            <a:schemeClr val="tx1"/>
                          </a:solidFill>
                          <a:effectLst/>
                          <a:latin typeface="Trebuchet MS" panose="020B0603020202020204" pitchFamily="34" charset="0"/>
                        </a:rPr>
                        <a:t>.</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Pending</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FC000"/>
                    </a:solidFill>
                  </a:tcPr>
                </a:tc>
                <a:extLst>
                  <a:ext uri="{0D108BD9-81ED-4DB2-BD59-A6C34878D82A}">
                    <a16:rowId xmlns:a16="http://schemas.microsoft.com/office/drawing/2014/main" val="2282831537"/>
                  </a:ext>
                </a:extLst>
              </a:tr>
              <a:tr h="1316582">
                <a:tc>
                  <a:txBody>
                    <a:bodyPr/>
                    <a:lstStyle/>
                    <a:p>
                      <a:pPr algn="ctr" fontAlgn="base"/>
                      <a:r>
                        <a:rPr lang="en-US" sz="1800" dirty="0">
                          <a:solidFill>
                            <a:schemeClr val="tx1"/>
                          </a:solidFill>
                          <a:effectLst/>
                          <a:latin typeface="Trebuchet MS" panose="020B0603020202020204" pitchFamily="34" charset="0"/>
                        </a:rPr>
                        <a:t>5</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sz="1800">
                          <a:solidFill>
                            <a:schemeClr val="tx1"/>
                          </a:solidFill>
                          <a:effectLst/>
                          <a:latin typeface="Trebuchet MS" panose="020B0603020202020204" pitchFamily="34" charset="0"/>
                        </a:rPr>
                        <a:t>Advanced Feedback Collection</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After the integration of existing activities and reporting, another feedback round will be conducted to ascertain any further improvements or adjustments needed.</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US" sz="1800" dirty="0">
                          <a:solidFill>
                            <a:schemeClr val="tx1"/>
                          </a:solidFill>
                          <a:effectLst/>
                          <a:latin typeface="Trebuchet MS" panose="020B0603020202020204" pitchFamily="34" charset="0"/>
                        </a:rPr>
                        <a:t>Not Started</a:t>
                      </a:r>
                    </a:p>
                  </a:txBody>
                  <a:tcPr marL="18702" marR="18702" marT="9351" marB="935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C00000"/>
                    </a:solidFill>
                  </a:tcPr>
                </a:tc>
                <a:extLst>
                  <a:ext uri="{0D108BD9-81ED-4DB2-BD59-A6C34878D82A}">
                    <a16:rowId xmlns:a16="http://schemas.microsoft.com/office/drawing/2014/main" val="3477762952"/>
                  </a:ext>
                </a:extLst>
              </a:tr>
            </a:tbl>
          </a:graphicData>
        </a:graphic>
      </p:graphicFrame>
    </p:spTree>
    <p:extLst>
      <p:ext uri="{BB962C8B-B14F-4D97-AF65-F5344CB8AC3E}">
        <p14:creationId xmlns:p14="http://schemas.microsoft.com/office/powerpoint/2010/main" val="150946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utoShape 24"/>
          <p:cNvSpPr/>
          <p:nvPr/>
        </p:nvSpPr>
        <p:spPr>
          <a:xfrm rot="1358">
            <a:off x="1515122" y="1021556"/>
            <a:ext cx="12053605" cy="0"/>
          </a:xfrm>
          <a:prstGeom prst="line">
            <a:avLst/>
          </a:prstGeom>
          <a:ln w="9525" cap="rnd">
            <a:solidFill>
              <a:srgbClr val="000000"/>
            </a:solidFill>
            <a:prstDash val="solid"/>
            <a:headEnd type="none" w="sm" len="sm"/>
            <a:tailEnd type="none" w="sm" len="sm"/>
          </a:ln>
        </p:spPr>
        <p:txBody>
          <a:bodyPr/>
          <a:lstStyle/>
          <a:p>
            <a:endParaRPr lang="en-US"/>
          </a:p>
        </p:txBody>
      </p:sp>
      <p:grpSp>
        <p:nvGrpSpPr>
          <p:cNvPr id="25" name="Group 25"/>
          <p:cNvGrpSpPr/>
          <p:nvPr/>
        </p:nvGrpSpPr>
        <p:grpSpPr>
          <a:xfrm>
            <a:off x="13568727" y="617265"/>
            <a:ext cx="4566295" cy="822869"/>
            <a:chOff x="0" y="0"/>
            <a:chExt cx="6088394" cy="1097159"/>
          </a:xfrm>
        </p:grpSpPr>
        <p:pic>
          <p:nvPicPr>
            <p:cNvPr id="26" name="Picture 26"/>
            <p:cNvPicPr>
              <a:picLocks noChangeAspect="1"/>
            </p:cNvPicPr>
            <p:nvPr/>
          </p:nvPicPr>
          <p:blipFill>
            <a:blip r:embed="rId3"/>
            <a:srcRect/>
            <a:stretch>
              <a:fillRect/>
            </a:stretch>
          </p:blipFill>
          <p:spPr>
            <a:xfrm>
              <a:off x="0" y="0"/>
              <a:ext cx="2194318" cy="1097159"/>
            </a:xfrm>
            <a:prstGeom prst="rect">
              <a:avLst/>
            </a:prstGeom>
          </p:spPr>
        </p:pic>
        <p:sp>
          <p:nvSpPr>
            <p:cNvPr id="27" name="TextBox 27"/>
            <p:cNvSpPr txBox="1"/>
            <p:nvPr/>
          </p:nvSpPr>
          <p:spPr>
            <a:xfrm>
              <a:off x="1910992" y="246151"/>
              <a:ext cx="4177401" cy="535006"/>
            </a:xfrm>
            <a:prstGeom prst="rect">
              <a:avLst/>
            </a:prstGeom>
          </p:spPr>
          <p:txBody>
            <a:bodyPr lIns="0" tIns="0" rIns="0" bIns="0" rtlCol="0" anchor="t">
              <a:spAutoFit/>
            </a:bodyPr>
            <a:lstStyle/>
            <a:p>
              <a:pPr>
                <a:lnSpc>
                  <a:spcPts val="3346"/>
                </a:lnSpc>
              </a:pPr>
              <a:r>
                <a:rPr lang="en-US" sz="2390" dirty="0">
                  <a:solidFill>
                    <a:srgbClr val="545454"/>
                  </a:solidFill>
                  <a:latin typeface="Serpentine"/>
                </a:rPr>
                <a:t>TSL Estates</a:t>
              </a:r>
            </a:p>
          </p:txBody>
        </p:sp>
        <p:sp>
          <p:nvSpPr>
            <p:cNvPr id="28" name="AutoShape 28"/>
            <p:cNvSpPr/>
            <p:nvPr/>
          </p:nvSpPr>
          <p:spPr>
            <a:xfrm>
              <a:off x="1910992" y="781158"/>
              <a:ext cx="2848128" cy="0"/>
            </a:xfrm>
            <a:prstGeom prst="line">
              <a:avLst/>
            </a:prstGeom>
            <a:ln w="12700" cap="flat">
              <a:solidFill>
                <a:srgbClr val="545454"/>
              </a:solidFill>
              <a:prstDash val="solid"/>
              <a:headEnd type="none" w="sm" len="sm"/>
              <a:tailEnd type="none" w="sm" len="sm"/>
            </a:ln>
          </p:spPr>
          <p:txBody>
            <a:bodyPr/>
            <a:lstStyle/>
            <a:p>
              <a:endParaRPr lang="en-US"/>
            </a:p>
          </p:txBody>
        </p:sp>
      </p:grpSp>
      <p:sp>
        <p:nvSpPr>
          <p:cNvPr id="29" name="TextBox 28">
            <a:extLst>
              <a:ext uri="{FF2B5EF4-FFF2-40B4-BE49-F238E27FC236}">
                <a16:creationId xmlns:a16="http://schemas.microsoft.com/office/drawing/2014/main" id="{62373A10-C0D5-7BD2-3863-9D9E5A36B02B}"/>
              </a:ext>
            </a:extLst>
          </p:cNvPr>
          <p:cNvSpPr txBox="1"/>
          <p:nvPr/>
        </p:nvSpPr>
        <p:spPr>
          <a:xfrm>
            <a:off x="1433945" y="355610"/>
            <a:ext cx="15971551" cy="707886"/>
          </a:xfrm>
          <a:prstGeom prst="rect">
            <a:avLst/>
          </a:prstGeom>
          <a:noFill/>
        </p:spPr>
        <p:txBody>
          <a:bodyPr wrap="square">
            <a:spAutoFit/>
          </a:bodyPr>
          <a:lstStyle/>
          <a:p>
            <a:r>
              <a:rPr lang="en-US" sz="4000" b="1" dirty="0">
                <a:latin typeface="Trebuchet MS" panose="020B0703020202090204" pitchFamily="34" charset="0"/>
                <a:ea typeface="ＭＳ Ｐゴシック" pitchFamily="50" charset="-128"/>
              </a:rPr>
              <a:t>Project Interface </a:t>
            </a:r>
          </a:p>
        </p:txBody>
      </p:sp>
      <p:pic>
        <p:nvPicPr>
          <p:cNvPr id="11" name="Picture 10">
            <a:extLst>
              <a:ext uri="{FF2B5EF4-FFF2-40B4-BE49-F238E27FC236}">
                <a16:creationId xmlns:a16="http://schemas.microsoft.com/office/drawing/2014/main" id="{DDD02C43-BD8E-A6FA-E0F9-8AEC1F4FE59C}"/>
              </a:ext>
            </a:extLst>
          </p:cNvPr>
          <p:cNvPicPr>
            <a:picLocks noChangeAspect="1"/>
          </p:cNvPicPr>
          <p:nvPr/>
        </p:nvPicPr>
        <p:blipFill>
          <a:blip r:embed="rId4"/>
          <a:stretch>
            <a:fillRect/>
          </a:stretch>
        </p:blipFill>
        <p:spPr>
          <a:xfrm>
            <a:off x="1504236" y="1363096"/>
            <a:ext cx="4711507" cy="8180267"/>
          </a:xfrm>
          <a:prstGeom prst="rect">
            <a:avLst/>
          </a:prstGeom>
        </p:spPr>
      </p:pic>
      <p:pic>
        <p:nvPicPr>
          <p:cNvPr id="13" name="Picture 12">
            <a:extLst>
              <a:ext uri="{FF2B5EF4-FFF2-40B4-BE49-F238E27FC236}">
                <a16:creationId xmlns:a16="http://schemas.microsoft.com/office/drawing/2014/main" id="{24AAEE8C-DA28-F478-328F-728D0BD2804C}"/>
              </a:ext>
            </a:extLst>
          </p:cNvPr>
          <p:cNvPicPr>
            <a:picLocks noChangeAspect="1"/>
          </p:cNvPicPr>
          <p:nvPr/>
        </p:nvPicPr>
        <p:blipFill>
          <a:blip r:embed="rId5"/>
          <a:stretch>
            <a:fillRect/>
          </a:stretch>
        </p:blipFill>
        <p:spPr>
          <a:xfrm>
            <a:off x="6685807" y="1333500"/>
            <a:ext cx="4920344" cy="8311198"/>
          </a:xfrm>
          <a:prstGeom prst="rect">
            <a:avLst/>
          </a:prstGeom>
        </p:spPr>
      </p:pic>
      <p:pic>
        <p:nvPicPr>
          <p:cNvPr id="15" name="Picture 14">
            <a:extLst>
              <a:ext uri="{FF2B5EF4-FFF2-40B4-BE49-F238E27FC236}">
                <a16:creationId xmlns:a16="http://schemas.microsoft.com/office/drawing/2014/main" id="{CCE448D0-5903-8CCB-A6E6-AC389DA24531}"/>
              </a:ext>
            </a:extLst>
          </p:cNvPr>
          <p:cNvPicPr>
            <a:picLocks noChangeAspect="1"/>
          </p:cNvPicPr>
          <p:nvPr/>
        </p:nvPicPr>
        <p:blipFill>
          <a:blip r:embed="rId6"/>
          <a:stretch>
            <a:fillRect/>
          </a:stretch>
        </p:blipFill>
        <p:spPr>
          <a:xfrm>
            <a:off x="12076214" y="1363096"/>
            <a:ext cx="4757055" cy="8430403"/>
          </a:xfrm>
          <a:prstGeom prst="rect">
            <a:avLst/>
          </a:prstGeom>
        </p:spPr>
      </p:pic>
    </p:spTree>
    <p:extLst>
      <p:ext uri="{BB962C8B-B14F-4D97-AF65-F5344CB8AC3E}">
        <p14:creationId xmlns:p14="http://schemas.microsoft.com/office/powerpoint/2010/main" val="10873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10457</TotalTime>
  <Words>1386</Words>
  <Application>Microsoft Office PowerPoint</Application>
  <PresentationFormat>Custom</PresentationFormat>
  <Paragraphs>284</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Trebuchet MS</vt:lpstr>
      <vt:lpstr>Open Sauce Bold</vt:lpstr>
      <vt:lpstr>Calibri</vt:lpstr>
      <vt:lpstr>Arial</vt:lpstr>
      <vt:lpstr>Serpentine</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TSL Estates Presentation</dc:title>
  <dc:creator>Nwachukwu A. Obanye</dc:creator>
  <cp:lastModifiedBy>Innocent E. Osoria</cp:lastModifiedBy>
  <cp:revision>27</cp:revision>
  <dcterms:created xsi:type="dcterms:W3CDTF">2006-08-16T00:00:00Z</dcterms:created>
  <dcterms:modified xsi:type="dcterms:W3CDTF">2023-08-28T11:04:58Z</dcterms:modified>
  <dc:identifier>DAFKIvNwZ6w</dc:identifier>
</cp:coreProperties>
</file>