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9" r:id="rId4"/>
    <p:sldMasterId id="2147483766" r:id="rId5"/>
  </p:sldMasterIdLst>
  <p:notesMasterIdLst>
    <p:notesMasterId r:id="rId10"/>
  </p:notesMasterIdLst>
  <p:handoutMasterIdLst>
    <p:handoutMasterId r:id="rId11"/>
  </p:handoutMasterIdLst>
  <p:sldIdLst>
    <p:sldId id="1576" r:id="rId6"/>
    <p:sldId id="1582" r:id="rId7"/>
    <p:sldId id="1584" r:id="rId8"/>
    <p:sldId id="1581" r:id="rId9"/>
  </p:sldIdLst>
  <p:sldSz cx="9144000" cy="5143500" type="screen16x9"/>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ayomi S. Adebanjo" initials="ASA" lastIdx="1" clrIdx="0">
    <p:extLst>
      <p:ext uri="{19B8F6BF-5375-455C-9EA6-DF929625EA0E}">
        <p15:presenceInfo xmlns:p15="http://schemas.microsoft.com/office/powerpoint/2012/main" userId="S-1-5-21-1053811787-1177882175-3771116485-1493" providerId="AD"/>
      </p:ext>
    </p:extLst>
  </p:cmAuthor>
  <p:cmAuthor id="2" name="Abayomi Adepoju" initials="AA" lastIdx="1" clrIdx="1">
    <p:extLst>
      <p:ext uri="{19B8F6BF-5375-455C-9EA6-DF929625EA0E}">
        <p15:presenceInfo xmlns:p15="http://schemas.microsoft.com/office/powerpoint/2012/main" userId="S-1-5-21-1053811787-1177882175-3771116485-1259" providerId="AD"/>
      </p:ext>
    </p:extLst>
  </p:cmAuthor>
  <p:cmAuthor id="3" name="Ayokunle Ogunyipe" initials="AO" lastIdx="1" clrIdx="2">
    <p:extLst>
      <p:ext uri="{19B8F6BF-5375-455C-9EA6-DF929625EA0E}">
        <p15:presenceInfo xmlns:p15="http://schemas.microsoft.com/office/powerpoint/2012/main" userId="Ayokunle Ogunyipe" providerId="None"/>
      </p:ext>
    </p:extLst>
  </p:cmAuthor>
  <p:cmAuthor id="4" name="Chukwuka Madubuike" initials="CM" lastIdx="1" clrIdx="3">
    <p:extLst>
      <p:ext uri="{19B8F6BF-5375-455C-9EA6-DF929625EA0E}">
        <p15:presenceInfo xmlns:p15="http://schemas.microsoft.com/office/powerpoint/2012/main" userId="Chukwuka Madubuike" providerId="None"/>
      </p:ext>
    </p:extLst>
  </p:cmAuthor>
  <p:cmAuthor id="5" name="Oluwasegun G. Johnson" initials="OGJ" lastIdx="3" clrIdx="4">
    <p:extLst>
      <p:ext uri="{19B8F6BF-5375-455C-9EA6-DF929625EA0E}">
        <p15:presenceInfo xmlns:p15="http://schemas.microsoft.com/office/powerpoint/2012/main" userId="S::ojohnson@iauto.services::e7353b24-83db-43c9-b85a-ed274f5e8ad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00CC00"/>
    <a:srgbClr val="A21615"/>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EF6D81-403E-4C0F-AD44-EC0E869E4D2F}">
  <a:tblStyle styleId="{6EEF6D81-403E-4C0F-AD44-EC0E869E4D2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291" autoAdjust="0"/>
  </p:normalViewPr>
  <p:slideViewPr>
    <p:cSldViewPr snapToGrid="0">
      <p:cViewPr varScale="1">
        <p:scale>
          <a:sx n="91" d="100"/>
          <a:sy n="91" d="100"/>
        </p:scale>
        <p:origin x="72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991B533-6128-4AB5-AB80-1E6B94F51631}"/>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NG"/>
          </a:p>
        </p:txBody>
      </p:sp>
      <p:sp>
        <p:nvSpPr>
          <p:cNvPr id="3" name="Date Placeholder 2">
            <a:extLst>
              <a:ext uri="{FF2B5EF4-FFF2-40B4-BE49-F238E27FC236}">
                <a16:creationId xmlns:a16="http://schemas.microsoft.com/office/drawing/2014/main" id="{DBA4C772-E4EB-4B7C-8073-A340F8D274B3}"/>
              </a:ext>
            </a:extLst>
          </p:cNvPr>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7321E8E5-3C42-438C-BCAC-EFFC38802A01}" type="datetimeFigureOut">
              <a:rPr lang="en-NG" smtClean="0"/>
              <a:t>14/03/2023</a:t>
            </a:fld>
            <a:endParaRPr lang="en-NG"/>
          </a:p>
        </p:txBody>
      </p:sp>
      <p:sp>
        <p:nvSpPr>
          <p:cNvPr id="4" name="Footer Placeholder 3">
            <a:extLst>
              <a:ext uri="{FF2B5EF4-FFF2-40B4-BE49-F238E27FC236}">
                <a16:creationId xmlns:a16="http://schemas.microsoft.com/office/drawing/2014/main" id="{D72DA6AC-1AA3-4D56-91B8-BBF97B107F7E}"/>
              </a:ext>
            </a:extLst>
          </p:cNvPr>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NG"/>
          </a:p>
        </p:txBody>
      </p:sp>
      <p:sp>
        <p:nvSpPr>
          <p:cNvPr id="5" name="Slide Number Placeholder 4">
            <a:extLst>
              <a:ext uri="{FF2B5EF4-FFF2-40B4-BE49-F238E27FC236}">
                <a16:creationId xmlns:a16="http://schemas.microsoft.com/office/drawing/2014/main" id="{009AC97D-53E5-4BCD-8167-DE6C22577882}"/>
              </a:ext>
            </a:extLst>
          </p:cNvPr>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2E8791D5-0E3B-4D5F-B0E6-7E947D7A66DE}" type="slidenum">
              <a:rPr lang="en-NG" smtClean="0"/>
              <a:t>‹#›</a:t>
            </a:fld>
            <a:endParaRPr lang="en-NG"/>
          </a:p>
        </p:txBody>
      </p:sp>
    </p:spTree>
    <p:extLst>
      <p:ext uri="{BB962C8B-B14F-4D97-AF65-F5344CB8AC3E}">
        <p14:creationId xmlns:p14="http://schemas.microsoft.com/office/powerpoint/2010/main" val="276356585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79768" y="4715153"/>
            <a:ext cx="5438140" cy="4466987"/>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dirty="0"/>
          </a:p>
        </p:txBody>
      </p:sp>
    </p:spTree>
    <p:extLst>
      <p:ext uri="{BB962C8B-B14F-4D97-AF65-F5344CB8AC3E}">
        <p14:creationId xmlns:p14="http://schemas.microsoft.com/office/powerpoint/2010/main" val="3828503095"/>
      </p:ext>
    </p:extLst>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Roboto Condensed" panose="020B0604020202020204" charset="0"/>
        <a:ea typeface="Roboto Condensed" panose="020B060402020202020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6546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8345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288326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a:off x="7544483" y="657775"/>
            <a:ext cx="1299300" cy="432900"/>
          </a:xfrm>
          <a:prstGeom prst="triangle">
            <a:avLst>
              <a:gd name="adj" fmla="val 32425"/>
            </a:avLst>
          </a:prstGeom>
          <a:solidFill>
            <a:schemeClr val="tx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1800">
              <a:latin typeface="Arvo"/>
              <a:ea typeface="Arvo"/>
              <a:cs typeface="Arvo"/>
              <a:sym typeface="Arvo"/>
            </a:endParaRPr>
          </a:p>
        </p:txBody>
      </p:sp>
      <p:sp>
        <p:nvSpPr>
          <p:cNvPr id="12" name="Shape 12"/>
          <p:cNvSpPr/>
          <p:nvPr/>
        </p:nvSpPr>
        <p:spPr>
          <a:xfrm>
            <a:off x="0" y="0"/>
            <a:ext cx="3525000" cy="5143500"/>
          </a:xfrm>
          <a:prstGeom prst="rect">
            <a:avLst/>
          </a:prstGeom>
          <a:solidFill>
            <a:schemeClr val="tx2">
              <a:lumMod val="5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13" name="Shape 13"/>
          <p:cNvSpPr/>
          <p:nvPr/>
        </p:nvSpPr>
        <p:spPr>
          <a:xfrm rot="10800000" flipH="1">
            <a:off x="3517898" y="-7088"/>
            <a:ext cx="5143500" cy="5143500"/>
          </a:xfrm>
          <a:prstGeom prst="rtTriangle">
            <a:avLst/>
          </a:prstGeom>
          <a:solidFill>
            <a:schemeClr val="tx2">
              <a:lumMod val="50000"/>
            </a:scheme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1800">
              <a:latin typeface="Arvo"/>
              <a:ea typeface="Arvo"/>
              <a:cs typeface="Arvo"/>
              <a:sym typeface="Arvo"/>
            </a:endParaRPr>
          </a:p>
        </p:txBody>
      </p:sp>
      <p:grpSp>
        <p:nvGrpSpPr>
          <p:cNvPr id="14" name="Shape 14"/>
          <p:cNvGrpSpPr/>
          <p:nvPr/>
        </p:nvGrpSpPr>
        <p:grpSpPr>
          <a:xfrm rot="10800000" flipH="1">
            <a:off x="2" y="1090763"/>
            <a:ext cx="8847502" cy="2961975"/>
            <a:chOff x="-8178042" y="-4493254"/>
            <a:chExt cx="19483598" cy="6522736"/>
          </a:xfrm>
          <a:solidFill>
            <a:schemeClr val="tx1"/>
          </a:solidFill>
        </p:grpSpPr>
        <p:sp>
          <p:nvSpPr>
            <p:cNvPr id="15" name="Shape 15"/>
            <p:cNvSpPr/>
            <p:nvPr/>
          </p:nvSpPr>
          <p:spPr>
            <a:xfrm>
              <a:off x="-8178042" y="-4493118"/>
              <a:ext cx="12968400" cy="6522600"/>
            </a:xfrm>
            <a:prstGeom prst="rect">
              <a:avLst/>
            </a:prstGeom>
            <a:solidFill>
              <a:srgbClr val="A2161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1800">
                <a:latin typeface="Arvo"/>
                <a:ea typeface="Arvo"/>
                <a:cs typeface="Arvo"/>
                <a:sym typeface="Arvo"/>
              </a:endParaRPr>
            </a:p>
          </p:txBody>
        </p:sp>
        <p:sp>
          <p:nvSpPr>
            <p:cNvPr id="16" name="Shape 16"/>
            <p:cNvSpPr/>
            <p:nvPr/>
          </p:nvSpPr>
          <p:spPr>
            <a:xfrm>
              <a:off x="4782955" y="-4493254"/>
              <a:ext cx="6522600" cy="6522600"/>
            </a:xfrm>
            <a:prstGeom prst="rtTriangle">
              <a:avLst/>
            </a:prstGeom>
            <a:solidFill>
              <a:srgbClr val="A2161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1800">
                <a:latin typeface="Arvo"/>
                <a:ea typeface="Arvo"/>
                <a:cs typeface="Arvo"/>
                <a:sym typeface="Arvo"/>
              </a:endParaRPr>
            </a:p>
          </p:txBody>
        </p:sp>
      </p:grpSp>
      <p:grpSp>
        <p:nvGrpSpPr>
          <p:cNvPr id="2" name="Group 1">
            <a:extLst>
              <a:ext uri="{FF2B5EF4-FFF2-40B4-BE49-F238E27FC236}">
                <a16:creationId xmlns:a16="http://schemas.microsoft.com/office/drawing/2014/main" id="{E2E90DB4-07B4-44C8-B683-651B1E6B48E8}"/>
              </a:ext>
            </a:extLst>
          </p:cNvPr>
          <p:cNvGrpSpPr/>
          <p:nvPr/>
        </p:nvGrpSpPr>
        <p:grpSpPr>
          <a:xfrm>
            <a:off x="3677236" y="4278349"/>
            <a:ext cx="5505215" cy="432996"/>
            <a:chOff x="3677235" y="4278349"/>
            <a:chExt cx="5505215" cy="432996"/>
          </a:xfrm>
          <a:solidFill>
            <a:srgbClr val="A21615"/>
          </a:solidFill>
        </p:grpSpPr>
        <p:sp>
          <p:nvSpPr>
            <p:cNvPr id="18" name="Shape 18"/>
            <p:cNvSpPr/>
            <p:nvPr/>
          </p:nvSpPr>
          <p:spPr>
            <a:xfrm rot="10800000">
              <a:off x="3677235" y="4579945"/>
              <a:ext cx="398943" cy="131400"/>
            </a:xfrm>
            <a:prstGeom prst="triangle">
              <a:avLst>
                <a:gd name="adj" fmla="val 32425"/>
              </a:avLst>
            </a:prstGeom>
            <a:solidFill>
              <a:schemeClr val="tx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00"/>
            </a:p>
          </p:txBody>
        </p:sp>
        <p:grpSp>
          <p:nvGrpSpPr>
            <p:cNvPr id="19" name="Shape 19"/>
            <p:cNvGrpSpPr/>
            <p:nvPr/>
          </p:nvGrpSpPr>
          <p:grpSpPr>
            <a:xfrm flipH="1">
              <a:off x="3680202" y="4278349"/>
              <a:ext cx="5502248" cy="304551"/>
              <a:chOff x="-24158748" y="330075"/>
              <a:chExt cx="30568423" cy="1699506"/>
            </a:xfrm>
            <a:grpFill/>
          </p:grpSpPr>
          <p:sp>
            <p:nvSpPr>
              <p:cNvPr id="20" name="Shape 20"/>
              <p:cNvSpPr/>
              <p:nvPr/>
            </p:nvSpPr>
            <p:spPr>
              <a:xfrm>
                <a:off x="-24158748" y="330081"/>
                <a:ext cx="28908000" cy="1699500"/>
              </a:xfrm>
              <a:prstGeom prst="rect">
                <a:avLst/>
              </a:prstGeom>
              <a:grp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800" spc="600" dirty="0">
                    <a:solidFill>
                      <a:schemeClr val="bg1"/>
                    </a:solidFill>
                  </a:rPr>
                  <a:t>Transport Services Limited</a:t>
                </a:r>
                <a:endParaRPr sz="1800" spc="600" dirty="0">
                  <a:solidFill>
                    <a:schemeClr val="bg1"/>
                  </a:solidFill>
                </a:endParaRPr>
              </a:p>
            </p:txBody>
          </p:sp>
          <p:sp>
            <p:nvSpPr>
              <p:cNvPr id="21" name="Shape 21"/>
              <p:cNvSpPr/>
              <p:nvPr/>
            </p:nvSpPr>
            <p:spPr>
              <a:xfrm>
                <a:off x="4710175" y="330075"/>
                <a:ext cx="1699500" cy="1699500"/>
              </a:xfrm>
              <a:prstGeom prst="rtTriangle">
                <a:avLst/>
              </a:pr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sz="1800"/>
              </a:p>
            </p:txBody>
          </p:sp>
        </p:grpSp>
      </p:grpSp>
      <p:sp>
        <p:nvSpPr>
          <p:cNvPr id="22" name="Shape 2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dirty="0"/>
          </a:p>
        </p:txBody>
      </p:sp>
      <p:pic>
        <p:nvPicPr>
          <p:cNvPr id="23" name="Picture 22">
            <a:extLst>
              <a:ext uri="{FF2B5EF4-FFF2-40B4-BE49-F238E27FC236}">
                <a16:creationId xmlns:a16="http://schemas.microsoft.com/office/drawing/2014/main" id="{CAD970F9-AEC5-488C-867E-9D3D1A258A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70705" y="2837539"/>
            <a:ext cx="3036146" cy="1518072"/>
          </a:xfrm>
          <a:prstGeom prst="rect">
            <a:avLst/>
          </a:prstGeom>
        </p:spPr>
      </p:pic>
      <p:sp>
        <p:nvSpPr>
          <p:cNvPr id="3" name="Rectangle 2">
            <a:extLst>
              <a:ext uri="{FF2B5EF4-FFF2-40B4-BE49-F238E27FC236}">
                <a16:creationId xmlns:a16="http://schemas.microsoft.com/office/drawing/2014/main" id="{C92BE125-3092-4BCE-A072-76E8C6A46556}"/>
              </a:ext>
            </a:extLst>
          </p:cNvPr>
          <p:cNvSpPr/>
          <p:nvPr userDrawn="1"/>
        </p:nvSpPr>
        <p:spPr>
          <a:xfrm>
            <a:off x="1" y="4804946"/>
            <a:ext cx="2375210" cy="338554"/>
          </a:xfrm>
          <a:prstGeom prst="rect">
            <a:avLst/>
          </a:prstGeom>
        </p:spPr>
        <p:txBody>
          <a:bodyPr wrap="square">
            <a:spAutoFit/>
          </a:bodyPr>
          <a:lstStyle/>
          <a:p>
            <a:r>
              <a:rPr lang="en-US" sz="800" dirty="0">
                <a:solidFill>
                  <a:schemeClr val="bg1"/>
                </a:solidFill>
              </a:rPr>
              <a:t>©2018 Transport Services Limited. </a:t>
            </a:r>
          </a:p>
          <a:p>
            <a:r>
              <a:rPr lang="en-US" sz="800" dirty="0">
                <a:solidFill>
                  <a:schemeClr val="bg1"/>
                </a:solidFill>
              </a:rPr>
              <a:t>All Rights Reserved  I  Private and Confidential </a:t>
            </a:r>
          </a:p>
        </p:txBody>
      </p:sp>
    </p:spTree>
    <p:extLst>
      <p:ext uri="{BB962C8B-B14F-4D97-AF65-F5344CB8AC3E}">
        <p14:creationId xmlns:p14="http://schemas.microsoft.com/office/powerpoint/2010/main" val="1485423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7D905AD9-3509-4008-908F-F13185FF92A2}" type="datetimeFigureOut">
              <a:rPr lang="en-US" smtClean="0"/>
              <a:t>3/14/2023</a:t>
            </a:fld>
            <a:endParaRPr lang="en-US"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0353" y="0"/>
            <a:ext cx="1440160" cy="540060"/>
          </a:xfrm>
          <a:prstGeom prst="rect">
            <a:avLst/>
          </a:prstGeom>
        </p:spPr>
      </p:pic>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3841" y="4623978"/>
            <a:ext cx="1440160" cy="540060"/>
          </a:xfrm>
          <a:prstGeom prst="rect">
            <a:avLst/>
          </a:prstGeom>
        </p:spPr>
      </p:pic>
      <p:sp>
        <p:nvSpPr>
          <p:cNvPr id="15" name="Footer Placeholder 4"/>
          <p:cNvSpPr>
            <a:spLocks noGrp="1"/>
          </p:cNvSpPr>
          <p:nvPr>
            <p:ph type="ftr" sz="quarter" idx="3"/>
          </p:nvPr>
        </p:nvSpPr>
        <p:spPr>
          <a:xfrm>
            <a:off x="7715250" y="4767264"/>
            <a:ext cx="1600200" cy="273844"/>
          </a:xfrm>
          <a:prstGeom prst="rect">
            <a:avLst/>
          </a:prstGeom>
        </p:spPr>
        <p:txBody>
          <a:bodyPr vert="horz" lIns="91440" tIns="45720" rIns="91440" bIns="45720" rtlCol="0" anchor="ctr"/>
          <a:lstStyle>
            <a:lvl1pPr algn="ctr">
              <a:defRPr sz="900">
                <a:solidFill>
                  <a:schemeClr val="accent2"/>
                </a:solidFill>
              </a:defRPr>
            </a:lvl1pPr>
          </a:lstStyle>
          <a:p>
            <a:endParaRPr lang="en-US" dirty="0"/>
          </a:p>
        </p:txBody>
      </p:sp>
      <p:sp>
        <p:nvSpPr>
          <p:cNvPr id="16" name="Slide Number Placeholder 5"/>
          <p:cNvSpPr>
            <a:spLocks noGrp="1"/>
          </p:cNvSpPr>
          <p:nvPr>
            <p:ph type="sldNum" sz="quarter" idx="4"/>
          </p:nvPr>
        </p:nvSpPr>
        <p:spPr>
          <a:xfrm>
            <a:off x="7029450" y="4772026"/>
            <a:ext cx="838200" cy="273844"/>
          </a:xfrm>
          <a:prstGeom prst="rect">
            <a:avLst/>
          </a:prstGeom>
        </p:spPr>
        <p:txBody>
          <a:bodyPr vert="horz" lIns="91440" tIns="45720" rIns="91440" bIns="45720" rtlCol="0" anchor="ctr"/>
          <a:lstStyle>
            <a:lvl1pPr algn="r">
              <a:defRPr sz="900" b="1">
                <a:solidFill>
                  <a:schemeClr val="accent2"/>
                </a:solidFill>
              </a:defRPr>
            </a:lvl1pPr>
          </a:lstStyle>
          <a:p>
            <a:fld id="{6BD1E06D-0FA6-4630-8281-487347EA4FDA}" type="slidenum">
              <a:rPr lang="en-US" smtClean="0"/>
              <a:pPr/>
              <a:t>‹#›</a:t>
            </a:fld>
            <a:endParaRPr lang="en-US" dirty="0"/>
          </a:p>
        </p:txBody>
      </p:sp>
    </p:spTree>
    <p:extLst>
      <p:ext uri="{BB962C8B-B14F-4D97-AF65-F5344CB8AC3E}">
        <p14:creationId xmlns:p14="http://schemas.microsoft.com/office/powerpoint/2010/main" val="29979839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Shape 7"/>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dirty="0"/>
          </a:p>
        </p:txBody>
      </p:sp>
      <p:sp>
        <p:nvSpPr>
          <p:cNvPr id="8" name="Shape 8"/>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048941132"/>
      </p:ext>
    </p:extLst>
  </p:cSld>
  <p:clrMap bg1="lt1" tx1="dk1" bg2="dk2" tx2="lt2" accent1="accent1" accent2="accent2" accent3="accent3" accent4="accent4" accent5="accent5" accent6="accent6" hlink="hlink" folHlink="folHlink"/>
  <p:sldLayoutIdLst>
    <p:sldLayoutId id="2147483670" r:id="rId1"/>
    <p:sldLayoutId id="2147483790"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dirty="0"/>
          </a:p>
        </p:txBody>
      </p:sp>
      <p:sp>
        <p:nvSpPr>
          <p:cNvPr id="7" name="Shape 7"/>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Shape 8"/>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fld id="{87EA61B4-48CB-4D9F-9A6B-D480B516EE89}" type="slidenum">
              <a:rPr lang="en-US" smtClean="0"/>
              <a:t>‹#›</a:t>
            </a:fld>
            <a:endParaRPr lang="en-US"/>
          </a:p>
        </p:txBody>
      </p:sp>
    </p:spTree>
    <p:extLst>
      <p:ext uri="{BB962C8B-B14F-4D97-AF65-F5344CB8AC3E}">
        <p14:creationId xmlns:p14="http://schemas.microsoft.com/office/powerpoint/2010/main" val="3779010300"/>
      </p:ext>
    </p:extLst>
  </p:cSld>
  <p:clrMap bg1="lt1" tx1="dk1" bg2="dk2" tx2="lt2" accent1="accent1" accent2="accent2" accent3="accent3" accent4="accent4" accent5="accent5" accent6="accent6" hlink="hlink" folHlink="folHlink"/>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61AB67-E48B-709D-1616-D57E5731F078}"/>
              </a:ext>
            </a:extLst>
          </p:cNvPr>
          <p:cNvSpPr>
            <a:spLocks noGrp="1"/>
          </p:cNvSpPr>
          <p:nvPr>
            <p:ph type="ctrTitle"/>
          </p:nvPr>
        </p:nvSpPr>
        <p:spPr>
          <a:xfrm>
            <a:off x="0" y="785192"/>
            <a:ext cx="8502869" cy="2613992"/>
          </a:xfrm>
        </p:spPr>
        <p:txBody>
          <a:bodyPr/>
          <a:lstStyle/>
          <a:p>
            <a:pPr lvl="0" algn="ctr">
              <a:defRPr/>
            </a:pPr>
            <a:r>
              <a:rPr lang="en-GB" sz="2800" dirty="0">
                <a:solidFill>
                  <a:schemeClr val="bg1"/>
                </a:solidFill>
                <a:latin typeface="Trebuchet MS" panose="020B0603020202020204" pitchFamily="34" charset="0"/>
                <a:ea typeface="Roboto Condensed" panose="020B0604020202020204" charset="0"/>
                <a:cs typeface="Roboto" pitchFamily="2" charset="0"/>
              </a:rPr>
              <a:t>TSL ESTATES LIMITED</a:t>
            </a:r>
            <a:br>
              <a:rPr lang="en-GB" sz="2800" dirty="0">
                <a:solidFill>
                  <a:schemeClr val="bg1"/>
                </a:solidFill>
                <a:latin typeface="Trebuchet MS" panose="020B0603020202020204" pitchFamily="34" charset="0"/>
                <a:ea typeface="Roboto Condensed" panose="020B0604020202020204" charset="0"/>
                <a:cs typeface="Roboto" pitchFamily="2" charset="0"/>
              </a:rPr>
            </a:br>
            <a:br>
              <a:rPr lang="en-GB" sz="2800" dirty="0">
                <a:solidFill>
                  <a:schemeClr val="bg1"/>
                </a:solidFill>
                <a:latin typeface="Trebuchet MS" panose="020B0603020202020204" pitchFamily="34" charset="0"/>
                <a:ea typeface="Roboto Condensed" panose="020B0604020202020204" charset="0"/>
                <a:cs typeface="Roboto" pitchFamily="2" charset="0"/>
              </a:rPr>
            </a:br>
            <a:r>
              <a:rPr lang="en-GB" sz="2800" dirty="0">
                <a:solidFill>
                  <a:schemeClr val="bg1"/>
                </a:solidFill>
                <a:latin typeface="Trebuchet MS" panose="020B0603020202020204" pitchFamily="34" charset="0"/>
                <a:ea typeface="Roboto Condensed" panose="020B0604020202020204" charset="0"/>
                <a:cs typeface="Roboto" pitchFamily="2" charset="0"/>
              </a:rPr>
              <a:t>Business Case for </a:t>
            </a:r>
            <a:r>
              <a:rPr lang="en-US" sz="2800" b="1" kern="1200" dirty="0">
                <a:solidFill>
                  <a:schemeClr val="bg1"/>
                </a:solidFill>
                <a:latin typeface="Trebuchet MS" panose="020B0603020202020204" pitchFamily="34" charset="0"/>
                <a:ea typeface="+mn-ea"/>
              </a:rPr>
              <a:t>Automation of TSL Estate processes</a:t>
            </a:r>
            <a:br>
              <a:rPr lang="en-US" sz="2800" b="1" kern="1200" dirty="0">
                <a:solidFill>
                  <a:schemeClr val="bg1"/>
                </a:solidFill>
                <a:latin typeface="Trebuchet MS" panose="020B0603020202020204" pitchFamily="34" charset="0"/>
                <a:ea typeface="+mn-ea"/>
              </a:rPr>
            </a:br>
            <a:br>
              <a:rPr lang="en-US" sz="2800" b="1" kern="1200" dirty="0">
                <a:solidFill>
                  <a:schemeClr val="bg1"/>
                </a:solidFill>
                <a:latin typeface="Trebuchet MS" panose="020B0603020202020204" pitchFamily="34" charset="0"/>
                <a:ea typeface="+mn-ea"/>
              </a:rPr>
            </a:br>
            <a:r>
              <a:rPr lang="en-US" sz="2800" b="1" kern="1200" dirty="0">
                <a:solidFill>
                  <a:schemeClr val="bg1"/>
                </a:solidFill>
                <a:latin typeface="Trebuchet MS" panose="020B0603020202020204" pitchFamily="34" charset="0"/>
                <a:ea typeface="+mn-ea"/>
              </a:rPr>
              <a:t>By;</a:t>
            </a:r>
            <a:br>
              <a:rPr lang="en-US" sz="2800" b="1" kern="1200" dirty="0">
                <a:solidFill>
                  <a:schemeClr val="bg1"/>
                </a:solidFill>
                <a:latin typeface="Trebuchet MS" panose="020B0603020202020204" pitchFamily="34" charset="0"/>
                <a:ea typeface="+mn-ea"/>
              </a:rPr>
            </a:br>
            <a:r>
              <a:rPr lang="en-US" sz="2800" b="1" kern="1200" dirty="0">
                <a:solidFill>
                  <a:schemeClr val="bg1"/>
                </a:solidFill>
                <a:latin typeface="Trebuchet MS" panose="020B0603020202020204" pitchFamily="34" charset="0"/>
                <a:ea typeface="+mn-ea"/>
              </a:rPr>
              <a:t>TSL Estate Team</a:t>
            </a:r>
            <a:endParaRPr lang="en-NG" sz="2800" dirty="0"/>
          </a:p>
        </p:txBody>
      </p:sp>
      <p:sp>
        <p:nvSpPr>
          <p:cNvPr id="4" name="Slide Number Placeholder 3">
            <a:extLst>
              <a:ext uri="{FF2B5EF4-FFF2-40B4-BE49-F238E27FC236}">
                <a16:creationId xmlns:a16="http://schemas.microsoft.com/office/drawing/2014/main" id="{7FC68E4D-1245-38AE-2401-F9E2171C59BE}"/>
              </a:ext>
            </a:extLst>
          </p:cNvPr>
          <p:cNvSpPr>
            <a:spLocks noGrp="1"/>
          </p:cNvSpPr>
          <p:nvPr>
            <p:ph type="sldNum" sz="quarter" idx="4294967295"/>
          </p:nvPr>
        </p:nvSpPr>
        <p:spPr>
          <a:xfrm>
            <a:off x="8305800" y="4772025"/>
            <a:ext cx="838200" cy="274638"/>
          </a:xfrm>
        </p:spPr>
        <p:txBody>
          <a:bodyPr/>
          <a:lstStyle/>
          <a:p>
            <a:fld id="{6BD1E06D-0FA6-4630-8281-487347EA4FDA}" type="slidenum">
              <a:rPr lang="en-US" smtClean="0"/>
              <a:pPr/>
              <a:t>1</a:t>
            </a:fld>
            <a:endParaRPr lang="en-US" dirty="0"/>
          </a:p>
        </p:txBody>
      </p:sp>
    </p:spTree>
    <p:extLst>
      <p:ext uri="{BB962C8B-B14F-4D97-AF65-F5344CB8AC3E}">
        <p14:creationId xmlns:p14="http://schemas.microsoft.com/office/powerpoint/2010/main" val="1323153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lt1"/>
          </a:fgClr>
          <a:bgClr>
            <a:schemeClr val="bg1"/>
          </a:bgClr>
        </a:pattFill>
        <a:effectLst/>
      </p:bgPr>
    </p:bg>
    <p:spTree>
      <p:nvGrpSpPr>
        <p:cNvPr id="1" name=""/>
        <p:cNvGrpSpPr/>
        <p:nvPr/>
      </p:nvGrpSpPr>
      <p:grpSpPr>
        <a:xfrm>
          <a:off x="0" y="0"/>
          <a:ext cx="0" cy="0"/>
          <a:chOff x="0" y="0"/>
          <a:chExt cx="0" cy="0"/>
        </a:xfrm>
      </p:grpSpPr>
      <p:sp>
        <p:nvSpPr>
          <p:cNvPr id="3" name="TextBox 2"/>
          <p:cNvSpPr txBox="1"/>
          <p:nvPr/>
        </p:nvSpPr>
        <p:spPr>
          <a:xfrm>
            <a:off x="438973" y="140005"/>
            <a:ext cx="7248379" cy="300082"/>
          </a:xfrm>
          <a:prstGeom prst="rect">
            <a:avLst/>
          </a:prstGeom>
          <a:noFill/>
        </p:spPr>
        <p:txBody>
          <a:bodyPr wrap="square" rtlCol="0">
            <a:spAutoFit/>
          </a:bodyPr>
          <a:lstStyle/>
          <a:p>
            <a:pPr lvl="0">
              <a:defRPr/>
            </a:pPr>
            <a:r>
              <a:rPr lang="en-US" sz="1350" b="1" dirty="0">
                <a:solidFill>
                  <a:prstClr val="black"/>
                </a:solidFill>
                <a:latin typeface="Trebuchet MS" panose="020B0603020202020204" pitchFamily="34" charset="0"/>
                <a:cs typeface="Calibri" panose="020F0502020204030204" pitchFamily="34" charset="0"/>
              </a:rPr>
              <a:t>Automation of TSL Estate Process.</a:t>
            </a:r>
            <a:endParaRPr lang="en-US" sz="1500" b="1" i="1" dirty="0">
              <a:solidFill>
                <a:srgbClr val="C00000"/>
              </a:solidFill>
              <a:latin typeface="Trebuchet MS" panose="020B0603020202020204" pitchFamily="34" charset="0"/>
              <a:cs typeface="Calibri" panose="020F0502020204030204" pitchFamily="34" charset="0"/>
            </a:endParaRPr>
          </a:p>
        </p:txBody>
      </p:sp>
      <p:grpSp>
        <p:nvGrpSpPr>
          <p:cNvPr id="4" name="Group 3">
            <a:extLst>
              <a:ext uri="{FF2B5EF4-FFF2-40B4-BE49-F238E27FC236}">
                <a16:creationId xmlns:a16="http://schemas.microsoft.com/office/drawing/2014/main" id="{8E7261AD-C91D-4A16-AFF3-130E41BB8180}"/>
              </a:ext>
            </a:extLst>
          </p:cNvPr>
          <p:cNvGrpSpPr/>
          <p:nvPr/>
        </p:nvGrpSpPr>
        <p:grpSpPr>
          <a:xfrm>
            <a:off x="438973" y="444274"/>
            <a:ext cx="8509196" cy="132600"/>
            <a:chOff x="637211" y="671159"/>
            <a:chExt cx="11345594" cy="176800"/>
          </a:xfrm>
        </p:grpSpPr>
        <p:pic>
          <p:nvPicPr>
            <p:cNvPr id="28" name="Picture 27"/>
            <p:cNvPicPr>
              <a:picLocks noChangeAspect="1"/>
            </p:cNvPicPr>
            <p:nvPr/>
          </p:nvPicPr>
          <p:blipFill>
            <a:blip r:embed="rId3"/>
            <a:stretch>
              <a:fillRect/>
            </a:stretch>
          </p:blipFill>
          <p:spPr>
            <a:xfrm>
              <a:off x="637211" y="671159"/>
              <a:ext cx="786452" cy="176799"/>
            </a:xfrm>
            <a:prstGeom prst="rect">
              <a:avLst/>
            </a:prstGeom>
          </p:spPr>
        </p:pic>
        <p:pic>
          <p:nvPicPr>
            <p:cNvPr id="29" name="Picture 28"/>
            <p:cNvPicPr>
              <a:picLocks noChangeAspect="1"/>
            </p:cNvPicPr>
            <p:nvPr/>
          </p:nvPicPr>
          <p:blipFill>
            <a:blip r:embed="rId4"/>
            <a:stretch>
              <a:fillRect/>
            </a:stretch>
          </p:blipFill>
          <p:spPr>
            <a:xfrm>
              <a:off x="1437731" y="671159"/>
              <a:ext cx="10545074" cy="176800"/>
            </a:xfrm>
            <a:prstGeom prst="rect">
              <a:avLst/>
            </a:prstGeom>
          </p:spPr>
        </p:pic>
      </p:grpSp>
      <p:sp>
        <p:nvSpPr>
          <p:cNvPr id="14" name="Slide Number Placeholder 3">
            <a:extLst>
              <a:ext uri="{FF2B5EF4-FFF2-40B4-BE49-F238E27FC236}">
                <a16:creationId xmlns:a16="http://schemas.microsoft.com/office/drawing/2014/main" id="{F1D574E8-64C2-4712-9545-879E72EF5A0F}"/>
              </a:ext>
            </a:extLst>
          </p:cNvPr>
          <p:cNvSpPr txBox="1">
            <a:spLocks/>
          </p:cNvSpPr>
          <p:nvPr/>
        </p:nvSpPr>
        <p:spPr>
          <a:xfrm>
            <a:off x="7618000" y="4636500"/>
            <a:ext cx="1487400" cy="315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685800">
              <a:buClrTx/>
              <a:defRPr/>
            </a:pPr>
            <a:r>
              <a:rPr lang="en-US" sz="900" kern="1200" dirty="0">
                <a:latin typeface="Trebuchet MS" panose="020B0603020202020204" pitchFamily="34" charset="0"/>
                <a:cs typeface="Calibri" panose="020F0502020204030204" pitchFamily="34" charset="0"/>
              </a:rPr>
              <a:t> </a:t>
            </a:r>
            <a:endParaRPr sz="900" kern="1200" dirty="0">
              <a:latin typeface="Trebuchet MS" panose="020B0603020202020204" pitchFamily="34" charset="0"/>
              <a:cs typeface="Calibri" panose="020F0502020204030204" pitchFamily="34" charset="0"/>
            </a:endParaRPr>
          </a:p>
        </p:txBody>
      </p:sp>
      <p:sp>
        <p:nvSpPr>
          <p:cNvPr id="15" name="Slide Number Placeholder 3">
            <a:extLst>
              <a:ext uri="{FF2B5EF4-FFF2-40B4-BE49-F238E27FC236}">
                <a16:creationId xmlns:a16="http://schemas.microsoft.com/office/drawing/2014/main" id="{4367D2D8-5035-4711-ACC0-78C906E775CE}"/>
              </a:ext>
            </a:extLst>
          </p:cNvPr>
          <p:cNvSpPr txBox="1">
            <a:spLocks/>
          </p:cNvSpPr>
          <p:nvPr/>
        </p:nvSpPr>
        <p:spPr>
          <a:xfrm>
            <a:off x="7403509" y="5572891"/>
            <a:ext cx="730250" cy="205740"/>
          </a:xfrm>
          <a:prstGeom prst="rect">
            <a:avLst/>
          </a:prstGeom>
          <a:noFill/>
          <a:ln>
            <a:noFill/>
          </a:ln>
        </p:spPr>
        <p:txBody>
          <a:bodyPr spcFirstLastPara="1" wrap="square" lIns="68569" tIns="68569" rIns="68569" bIns="68569" anchor="ctr" anchorCtr="0">
            <a:noAutofit/>
          </a:bodyPr>
          <a:lstStyle>
            <a:defPPr>
              <a:defRPr lang="en-US"/>
            </a:defPPr>
            <a:lvl1pPr marL="0" lvl="0" algn="r" defTabSz="914400" rtl="0" eaLnBrk="1" latinLnBrk="0" hangingPunct="1">
              <a:buNone/>
              <a:defRPr sz="1200" b="1" kern="1200">
                <a:solidFill>
                  <a:srgbClr val="FFFFFF"/>
                </a:solidFill>
                <a:latin typeface="Roboto Condensed"/>
                <a:ea typeface="Roboto Condensed"/>
                <a:cs typeface="Roboto Condensed"/>
                <a:sym typeface="Roboto Condensed"/>
              </a:defRPr>
            </a:lvl1pPr>
            <a:lvl2pPr marL="457200" lvl="1" algn="r" defTabSz="914400" rtl="0" eaLnBrk="1" latinLnBrk="0" hangingPunct="1">
              <a:buNone/>
              <a:defRPr sz="1200" b="1" kern="1200">
                <a:solidFill>
                  <a:srgbClr val="FFFFFF"/>
                </a:solidFill>
                <a:latin typeface="Roboto Condensed"/>
                <a:ea typeface="Roboto Condensed"/>
                <a:cs typeface="Roboto Condensed"/>
                <a:sym typeface="Roboto Condensed"/>
              </a:defRPr>
            </a:lvl2pPr>
            <a:lvl3pPr marL="914400" lvl="2" algn="r" defTabSz="914400" rtl="0" eaLnBrk="1" latinLnBrk="0" hangingPunct="1">
              <a:buNone/>
              <a:defRPr sz="1200" b="1" kern="1200">
                <a:solidFill>
                  <a:srgbClr val="FFFFFF"/>
                </a:solidFill>
                <a:latin typeface="Roboto Condensed"/>
                <a:ea typeface="Roboto Condensed"/>
                <a:cs typeface="Roboto Condensed"/>
                <a:sym typeface="Roboto Condensed"/>
              </a:defRPr>
            </a:lvl3pPr>
            <a:lvl4pPr marL="1371600" lvl="3" algn="r" defTabSz="914400" rtl="0" eaLnBrk="1" latinLnBrk="0" hangingPunct="1">
              <a:buNone/>
              <a:defRPr sz="1200" b="1" kern="1200">
                <a:solidFill>
                  <a:srgbClr val="FFFFFF"/>
                </a:solidFill>
                <a:latin typeface="Roboto Condensed"/>
                <a:ea typeface="Roboto Condensed"/>
                <a:cs typeface="Roboto Condensed"/>
                <a:sym typeface="Roboto Condensed"/>
              </a:defRPr>
            </a:lvl4pPr>
            <a:lvl5pPr marL="1828800" lvl="4" algn="r" defTabSz="914400" rtl="0" eaLnBrk="1" latinLnBrk="0" hangingPunct="1">
              <a:buNone/>
              <a:defRPr sz="1200" b="1" kern="1200">
                <a:solidFill>
                  <a:srgbClr val="FFFFFF"/>
                </a:solidFill>
                <a:latin typeface="Roboto Condensed"/>
                <a:ea typeface="Roboto Condensed"/>
                <a:cs typeface="Roboto Condensed"/>
                <a:sym typeface="Roboto Condensed"/>
              </a:defRPr>
            </a:lvl5pPr>
            <a:lvl6pPr marL="2286000" lvl="5" algn="r" defTabSz="914400" rtl="0" eaLnBrk="1" latinLnBrk="0" hangingPunct="1">
              <a:buNone/>
              <a:defRPr sz="1200" b="1" kern="1200">
                <a:solidFill>
                  <a:srgbClr val="FFFFFF"/>
                </a:solidFill>
                <a:latin typeface="Roboto Condensed"/>
                <a:ea typeface="Roboto Condensed"/>
                <a:cs typeface="Roboto Condensed"/>
                <a:sym typeface="Roboto Condensed"/>
              </a:defRPr>
            </a:lvl6pPr>
            <a:lvl7pPr marL="2743200" lvl="6" algn="r" defTabSz="914400" rtl="0" eaLnBrk="1" latinLnBrk="0" hangingPunct="1">
              <a:buNone/>
              <a:defRPr sz="1200" b="1" kern="1200">
                <a:solidFill>
                  <a:srgbClr val="FFFFFF"/>
                </a:solidFill>
                <a:latin typeface="Roboto Condensed"/>
                <a:ea typeface="Roboto Condensed"/>
                <a:cs typeface="Roboto Condensed"/>
                <a:sym typeface="Roboto Condensed"/>
              </a:defRPr>
            </a:lvl7pPr>
            <a:lvl8pPr marL="3200400" lvl="7" algn="r" defTabSz="914400" rtl="0" eaLnBrk="1" latinLnBrk="0" hangingPunct="1">
              <a:buNone/>
              <a:defRPr sz="1200" b="1" kern="1200">
                <a:solidFill>
                  <a:srgbClr val="FFFFFF"/>
                </a:solidFill>
                <a:latin typeface="Roboto Condensed"/>
                <a:ea typeface="Roboto Condensed"/>
                <a:cs typeface="Roboto Condensed"/>
                <a:sym typeface="Roboto Condensed"/>
              </a:defRPr>
            </a:lvl8pPr>
            <a:lvl9pPr marL="3657600" lvl="8" algn="r" defTabSz="914400" rtl="0" eaLnBrk="1" latinLnBrk="0" hangingPunct="1">
              <a:buNone/>
              <a:defRPr sz="1200" b="1" kern="1200">
                <a:solidFill>
                  <a:srgbClr val="FFFFFF"/>
                </a:solidFill>
                <a:latin typeface="Roboto Condensed"/>
                <a:ea typeface="Roboto Condensed"/>
                <a:cs typeface="Roboto Condensed"/>
                <a:sym typeface="Roboto Condensed"/>
              </a:defRPr>
            </a:lvl9pPr>
          </a:lstStyle>
          <a:p>
            <a:pPr algn="l" defTabSz="342900">
              <a:defRPr/>
            </a:pPr>
            <a:fld id="{97237EA1-3FD8-42EC-9675-DC7F0E757EEA}" type="slidenum">
              <a:rPr lang="en-GB" sz="750" b="0">
                <a:solidFill>
                  <a:srgbClr val="000000">
                    <a:tint val="75000"/>
                  </a:srgbClr>
                </a:solidFill>
                <a:latin typeface="Trebuchet MS" panose="020B0603020202020204" pitchFamily="34" charset="0"/>
                <a:ea typeface="+mn-ea"/>
                <a:cs typeface="Calibri" panose="020F0502020204030204" pitchFamily="34" charset="0"/>
              </a:rPr>
              <a:pPr algn="l" defTabSz="342900">
                <a:defRPr/>
              </a:pPr>
              <a:t>2</a:t>
            </a:fld>
            <a:endParaRPr lang="en-GB" sz="750" b="0" dirty="0">
              <a:solidFill>
                <a:srgbClr val="000000">
                  <a:tint val="75000"/>
                </a:srgbClr>
              </a:solidFill>
              <a:latin typeface="Trebuchet MS" panose="020B0603020202020204" pitchFamily="34" charset="0"/>
              <a:ea typeface="+mn-ea"/>
              <a:cs typeface="Calibri" panose="020F0502020204030204" pitchFamily="34" charset="0"/>
            </a:endParaRPr>
          </a:p>
        </p:txBody>
      </p:sp>
      <p:sp>
        <p:nvSpPr>
          <p:cNvPr id="9" name="Slide Number Placeholder 4">
            <a:extLst>
              <a:ext uri="{FF2B5EF4-FFF2-40B4-BE49-F238E27FC236}">
                <a16:creationId xmlns:a16="http://schemas.microsoft.com/office/drawing/2014/main" id="{AD0A74CC-7228-44F0-BFB9-7D93CF4FDFBF}"/>
              </a:ext>
            </a:extLst>
          </p:cNvPr>
          <p:cNvSpPr txBox="1">
            <a:spLocks/>
          </p:cNvSpPr>
          <p:nvPr/>
        </p:nvSpPr>
        <p:spPr>
          <a:xfrm>
            <a:off x="7618000" y="4636500"/>
            <a:ext cx="1487400" cy="315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defTabSz="685800">
              <a:buClrTx/>
              <a:defRPr/>
            </a:pPr>
            <a:fld id="{48C4351B-C131-1E47-B359-64A170140722}" type="slidenum">
              <a:rPr lang="en-US" altLang="en-US" sz="800" kern="1200" smtClean="0">
                <a:latin typeface="Trebuchet MS" panose="020B0603020202020204" pitchFamily="34" charset="0"/>
                <a:cs typeface="Calibri" panose="020F0502020204030204" pitchFamily="34" charset="0"/>
              </a:rPr>
              <a:pPr algn="ctr" defTabSz="685800">
                <a:buClrTx/>
                <a:defRPr/>
              </a:pPr>
              <a:t>2</a:t>
            </a:fld>
            <a:endParaRPr lang="en-US" altLang="en-US" sz="800" kern="1200" dirty="0">
              <a:latin typeface="Trebuchet MS" panose="020B0603020202020204" pitchFamily="34" charset="0"/>
              <a:cs typeface="Calibri" panose="020F0502020204030204" pitchFamily="34" charset="0"/>
            </a:endParaRPr>
          </a:p>
        </p:txBody>
      </p:sp>
      <p:graphicFrame>
        <p:nvGraphicFramePr>
          <p:cNvPr id="2" name="Table 4">
            <a:extLst>
              <a:ext uri="{FF2B5EF4-FFF2-40B4-BE49-F238E27FC236}">
                <a16:creationId xmlns:a16="http://schemas.microsoft.com/office/drawing/2014/main" id="{E83ADEA5-DC20-4636-0D49-84A817E8DE8A}"/>
              </a:ext>
            </a:extLst>
          </p:cNvPr>
          <p:cNvGraphicFramePr>
            <a:graphicFrameLocks noGrp="1"/>
          </p:cNvGraphicFramePr>
          <p:nvPr>
            <p:extLst>
              <p:ext uri="{D42A27DB-BD31-4B8C-83A1-F6EECF244321}">
                <p14:modId xmlns:p14="http://schemas.microsoft.com/office/powerpoint/2010/main" val="627797416"/>
              </p:ext>
            </p:extLst>
          </p:nvPr>
        </p:nvGraphicFramePr>
        <p:xfrm>
          <a:off x="468790" y="599383"/>
          <a:ext cx="8396914" cy="4181339"/>
        </p:xfrm>
        <a:graphic>
          <a:graphicData uri="http://schemas.openxmlformats.org/drawingml/2006/table">
            <a:tbl>
              <a:tblPr firstRow="1" bandRow="1">
                <a:tableStyleId>{6EEF6D81-403E-4C0F-AD44-EC0E869E4D2F}</a:tableStyleId>
              </a:tblPr>
              <a:tblGrid>
                <a:gridCol w="8396914">
                  <a:extLst>
                    <a:ext uri="{9D8B030D-6E8A-4147-A177-3AD203B41FA5}">
                      <a16:colId xmlns:a16="http://schemas.microsoft.com/office/drawing/2014/main" val="1087353946"/>
                    </a:ext>
                  </a:extLst>
                </a:gridCol>
              </a:tblGrid>
              <a:tr h="4181339">
                <a:tc>
                  <a:txBody>
                    <a:bodyPr/>
                    <a:lstStyle/>
                    <a:p>
                      <a:pPr marL="0" indent="0">
                        <a:buNone/>
                      </a:pPr>
                      <a:r>
                        <a:rPr lang="en-US" sz="900" b="1" u="sng" dirty="0"/>
                        <a:t>SUMMARY</a:t>
                      </a:r>
                    </a:p>
                    <a:p>
                      <a:pPr marL="0" indent="0">
                        <a:buNone/>
                      </a:pPr>
                      <a:r>
                        <a:rPr lang="en-US" sz="900" dirty="0"/>
                        <a:t>Automation process provides unique benefits to organizations. However, different types of organizations have different missions and different stakeholders and therefore have varying priorities including those related to using online processes in achieving tasks.</a:t>
                      </a:r>
                    </a:p>
                    <a:p>
                      <a:pPr marL="0" indent="0">
                        <a:buNone/>
                      </a:pPr>
                      <a:r>
                        <a:rPr lang="en-US" sz="900" dirty="0"/>
                        <a:t>To highlight the views and approaches to online inventory processes taken by different organizations and to provide tangible examples of how organizations have used online (automated) process solve and facility working processes, Estate team researched on how top FM organizations handled their process timely. During our last meetings, we came up with the problems and possible approach in resolving them;</a:t>
                      </a:r>
                    </a:p>
                    <a:p>
                      <a:pPr marL="0" indent="0">
                        <a:buNone/>
                      </a:pPr>
                      <a:endParaRPr lang="en-US" sz="900" dirty="0"/>
                    </a:p>
                    <a:p>
                      <a:pPr marL="0" indent="0">
                        <a:buNone/>
                      </a:pPr>
                      <a:endParaRPr lang="en-US" sz="900" dirty="0"/>
                    </a:p>
                    <a:p>
                      <a:pPr marL="0" indent="0">
                        <a:buNone/>
                      </a:pPr>
                      <a:r>
                        <a:rPr lang="en-US" sz="900" b="1" u="sng" dirty="0"/>
                        <a:t>THE PROBLEM</a:t>
                      </a:r>
                    </a:p>
                    <a:p>
                      <a:pPr marL="0" indent="0">
                        <a:buNone/>
                      </a:pPr>
                      <a:r>
                        <a:rPr lang="en-US" sz="900" dirty="0"/>
                        <a:t>FM clients find it difficult to know which application to use in making their request. they're looking for a more organized and flexible way of making requests but they don't know where to start.</a:t>
                      </a:r>
                    </a:p>
                    <a:p>
                      <a:pPr marL="0" indent="0">
                        <a:buNone/>
                      </a:pPr>
                      <a:r>
                        <a:rPr lang="en-US" sz="900" dirty="0"/>
                        <a:t>Most cases, they don't know what services they can request and they process to make such requests.</a:t>
                      </a:r>
                    </a:p>
                    <a:p>
                      <a:pPr marL="0" indent="0">
                        <a:buNone/>
                      </a:pPr>
                      <a:r>
                        <a:rPr lang="en-US" sz="900" dirty="0"/>
                        <a:t>This is not just a problem to our clients but also to us as a business as it limits our opportunity to service our clients.</a:t>
                      </a:r>
                    </a:p>
                    <a:p>
                      <a:pPr marL="0" indent="0">
                        <a:buNone/>
                      </a:pPr>
                      <a:endParaRPr lang="en-US" sz="900" dirty="0"/>
                    </a:p>
                    <a:p>
                      <a:pPr marL="0" indent="0">
                        <a:buNone/>
                      </a:pPr>
                      <a:endParaRPr lang="en-US" sz="900" dirty="0"/>
                    </a:p>
                    <a:p>
                      <a:pPr marL="0" indent="0">
                        <a:buNone/>
                      </a:pPr>
                      <a:r>
                        <a:rPr lang="en-US" sz="900" b="1" u="sng" dirty="0"/>
                        <a:t>OBJECTIVE</a:t>
                      </a:r>
                    </a:p>
                    <a:p>
                      <a:pPr marL="0" indent="0">
                        <a:buNone/>
                      </a:pPr>
                      <a:r>
                        <a:rPr lang="en-US" sz="900" dirty="0"/>
                        <a:t>The objective of this case is to develop an automated system for TSL Estate limited processes and functions that handle all estate functionality in a centralized directory. This includes;</a:t>
                      </a:r>
                    </a:p>
                    <a:p>
                      <a:pPr marL="0" indent="0">
                        <a:buNone/>
                      </a:pPr>
                      <a:r>
                        <a:rPr lang="en-US" sz="900" dirty="0"/>
                        <a:t>a. Centralizing all estate forms</a:t>
                      </a:r>
                    </a:p>
                    <a:p>
                      <a:pPr marL="0" indent="0">
                        <a:buNone/>
                      </a:pPr>
                      <a:r>
                        <a:rPr lang="en-US" sz="900" dirty="0"/>
                        <a:t>b. Categorize the backend</a:t>
                      </a:r>
                    </a:p>
                    <a:p>
                      <a:pPr marL="0" indent="0">
                        <a:buNone/>
                      </a:pPr>
                      <a:r>
                        <a:rPr lang="en-US" sz="900" dirty="0"/>
                        <a:t>c. Back end of all forms to be linked to facility group email</a:t>
                      </a:r>
                    </a:p>
                    <a:p>
                      <a:pPr marL="0" indent="0">
                        <a:buNone/>
                      </a:pPr>
                      <a:r>
                        <a:rPr lang="en-US" sz="900" dirty="0"/>
                        <a:t>d. Designed software to track rental and PM of assets.</a:t>
                      </a:r>
                    </a:p>
                    <a:p>
                      <a:pPr marL="0" indent="0">
                        <a:buNone/>
                      </a:pPr>
                      <a:endParaRPr lang="en-US" sz="900" dirty="0"/>
                    </a:p>
                  </a:txBody>
                  <a:tcPr/>
                </a:tc>
                <a:extLst>
                  <a:ext uri="{0D108BD9-81ED-4DB2-BD59-A6C34878D82A}">
                    <a16:rowId xmlns:a16="http://schemas.microsoft.com/office/drawing/2014/main" val="484557753"/>
                  </a:ext>
                </a:extLst>
              </a:tr>
            </a:tbl>
          </a:graphicData>
        </a:graphic>
      </p:graphicFrame>
    </p:spTree>
    <p:extLst>
      <p:ext uri="{BB962C8B-B14F-4D97-AF65-F5344CB8AC3E}">
        <p14:creationId xmlns:p14="http://schemas.microsoft.com/office/powerpoint/2010/main" val="3936760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lt1"/>
          </a:fgClr>
          <a:bgClr>
            <a:schemeClr val="bg1"/>
          </a:bgClr>
        </a:pattFill>
        <a:effectLst/>
      </p:bgPr>
    </p:bg>
    <p:spTree>
      <p:nvGrpSpPr>
        <p:cNvPr id="1" name=""/>
        <p:cNvGrpSpPr/>
        <p:nvPr/>
      </p:nvGrpSpPr>
      <p:grpSpPr>
        <a:xfrm>
          <a:off x="0" y="0"/>
          <a:ext cx="0" cy="0"/>
          <a:chOff x="0" y="0"/>
          <a:chExt cx="0" cy="0"/>
        </a:xfrm>
      </p:grpSpPr>
      <p:sp>
        <p:nvSpPr>
          <p:cNvPr id="3" name="TextBox 2"/>
          <p:cNvSpPr txBox="1"/>
          <p:nvPr/>
        </p:nvSpPr>
        <p:spPr>
          <a:xfrm>
            <a:off x="438973" y="140005"/>
            <a:ext cx="7248379" cy="300082"/>
          </a:xfrm>
          <a:prstGeom prst="rect">
            <a:avLst/>
          </a:prstGeom>
          <a:noFill/>
        </p:spPr>
        <p:txBody>
          <a:bodyPr wrap="square" rtlCol="0">
            <a:spAutoFit/>
          </a:bodyPr>
          <a:lstStyle/>
          <a:p>
            <a:pPr lvl="0">
              <a:defRPr/>
            </a:pPr>
            <a:r>
              <a:rPr lang="en-US" sz="1350" b="1" dirty="0">
                <a:solidFill>
                  <a:prstClr val="black"/>
                </a:solidFill>
                <a:latin typeface="Trebuchet MS" panose="020B0603020202020204" pitchFamily="34" charset="0"/>
                <a:cs typeface="Calibri" panose="020F0502020204030204" pitchFamily="34" charset="0"/>
              </a:rPr>
              <a:t>Automation of TSL Estate Process.</a:t>
            </a:r>
            <a:endParaRPr lang="en-US" sz="1500" b="1" i="1" dirty="0">
              <a:solidFill>
                <a:srgbClr val="C00000"/>
              </a:solidFill>
              <a:latin typeface="Trebuchet MS" panose="020B0603020202020204" pitchFamily="34" charset="0"/>
              <a:cs typeface="Calibri" panose="020F0502020204030204" pitchFamily="34" charset="0"/>
            </a:endParaRPr>
          </a:p>
        </p:txBody>
      </p:sp>
      <p:grpSp>
        <p:nvGrpSpPr>
          <p:cNvPr id="4" name="Group 3">
            <a:extLst>
              <a:ext uri="{FF2B5EF4-FFF2-40B4-BE49-F238E27FC236}">
                <a16:creationId xmlns:a16="http://schemas.microsoft.com/office/drawing/2014/main" id="{8E7261AD-C91D-4A16-AFF3-130E41BB8180}"/>
              </a:ext>
            </a:extLst>
          </p:cNvPr>
          <p:cNvGrpSpPr/>
          <p:nvPr/>
        </p:nvGrpSpPr>
        <p:grpSpPr>
          <a:xfrm>
            <a:off x="438973" y="444274"/>
            <a:ext cx="8509196" cy="132600"/>
            <a:chOff x="637211" y="671159"/>
            <a:chExt cx="11345594" cy="176800"/>
          </a:xfrm>
        </p:grpSpPr>
        <p:pic>
          <p:nvPicPr>
            <p:cNvPr id="28" name="Picture 27"/>
            <p:cNvPicPr>
              <a:picLocks noChangeAspect="1"/>
            </p:cNvPicPr>
            <p:nvPr/>
          </p:nvPicPr>
          <p:blipFill>
            <a:blip r:embed="rId3"/>
            <a:stretch>
              <a:fillRect/>
            </a:stretch>
          </p:blipFill>
          <p:spPr>
            <a:xfrm>
              <a:off x="637211" y="671159"/>
              <a:ext cx="786452" cy="176799"/>
            </a:xfrm>
            <a:prstGeom prst="rect">
              <a:avLst/>
            </a:prstGeom>
          </p:spPr>
        </p:pic>
        <p:pic>
          <p:nvPicPr>
            <p:cNvPr id="29" name="Picture 28"/>
            <p:cNvPicPr>
              <a:picLocks noChangeAspect="1"/>
            </p:cNvPicPr>
            <p:nvPr/>
          </p:nvPicPr>
          <p:blipFill>
            <a:blip r:embed="rId4"/>
            <a:stretch>
              <a:fillRect/>
            </a:stretch>
          </p:blipFill>
          <p:spPr>
            <a:xfrm>
              <a:off x="1437731" y="671159"/>
              <a:ext cx="10545074" cy="176800"/>
            </a:xfrm>
            <a:prstGeom prst="rect">
              <a:avLst/>
            </a:prstGeom>
          </p:spPr>
        </p:pic>
      </p:grpSp>
      <p:sp>
        <p:nvSpPr>
          <p:cNvPr id="14" name="Slide Number Placeholder 3">
            <a:extLst>
              <a:ext uri="{FF2B5EF4-FFF2-40B4-BE49-F238E27FC236}">
                <a16:creationId xmlns:a16="http://schemas.microsoft.com/office/drawing/2014/main" id="{F1D574E8-64C2-4712-9545-879E72EF5A0F}"/>
              </a:ext>
            </a:extLst>
          </p:cNvPr>
          <p:cNvSpPr txBox="1">
            <a:spLocks/>
          </p:cNvSpPr>
          <p:nvPr/>
        </p:nvSpPr>
        <p:spPr>
          <a:xfrm>
            <a:off x="7618000" y="4636500"/>
            <a:ext cx="1487400" cy="315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685800">
              <a:buClrTx/>
              <a:defRPr/>
            </a:pPr>
            <a:r>
              <a:rPr lang="en-US" sz="900" kern="1200" dirty="0">
                <a:latin typeface="Trebuchet MS" panose="020B0603020202020204" pitchFamily="34" charset="0"/>
                <a:cs typeface="Calibri" panose="020F0502020204030204" pitchFamily="34" charset="0"/>
              </a:rPr>
              <a:t> </a:t>
            </a:r>
            <a:endParaRPr sz="900" kern="1200" dirty="0">
              <a:latin typeface="Trebuchet MS" panose="020B0603020202020204" pitchFamily="34" charset="0"/>
              <a:cs typeface="Calibri" panose="020F0502020204030204" pitchFamily="34" charset="0"/>
            </a:endParaRPr>
          </a:p>
        </p:txBody>
      </p:sp>
      <p:sp>
        <p:nvSpPr>
          <p:cNvPr id="15" name="Slide Number Placeholder 3">
            <a:extLst>
              <a:ext uri="{FF2B5EF4-FFF2-40B4-BE49-F238E27FC236}">
                <a16:creationId xmlns:a16="http://schemas.microsoft.com/office/drawing/2014/main" id="{4367D2D8-5035-4711-ACC0-78C906E775CE}"/>
              </a:ext>
            </a:extLst>
          </p:cNvPr>
          <p:cNvSpPr txBox="1">
            <a:spLocks/>
          </p:cNvSpPr>
          <p:nvPr/>
        </p:nvSpPr>
        <p:spPr>
          <a:xfrm>
            <a:off x="7403509" y="5572891"/>
            <a:ext cx="730250" cy="205740"/>
          </a:xfrm>
          <a:prstGeom prst="rect">
            <a:avLst/>
          </a:prstGeom>
          <a:noFill/>
          <a:ln>
            <a:noFill/>
          </a:ln>
        </p:spPr>
        <p:txBody>
          <a:bodyPr spcFirstLastPara="1" wrap="square" lIns="68569" tIns="68569" rIns="68569" bIns="68569" anchor="ctr" anchorCtr="0">
            <a:noAutofit/>
          </a:bodyPr>
          <a:lstStyle>
            <a:defPPr>
              <a:defRPr lang="en-US"/>
            </a:defPPr>
            <a:lvl1pPr marL="0" lvl="0" algn="r" defTabSz="914400" rtl="0" eaLnBrk="1" latinLnBrk="0" hangingPunct="1">
              <a:buNone/>
              <a:defRPr sz="1200" b="1" kern="1200">
                <a:solidFill>
                  <a:srgbClr val="FFFFFF"/>
                </a:solidFill>
                <a:latin typeface="Roboto Condensed"/>
                <a:ea typeface="Roboto Condensed"/>
                <a:cs typeface="Roboto Condensed"/>
                <a:sym typeface="Roboto Condensed"/>
              </a:defRPr>
            </a:lvl1pPr>
            <a:lvl2pPr marL="457200" lvl="1" algn="r" defTabSz="914400" rtl="0" eaLnBrk="1" latinLnBrk="0" hangingPunct="1">
              <a:buNone/>
              <a:defRPr sz="1200" b="1" kern="1200">
                <a:solidFill>
                  <a:srgbClr val="FFFFFF"/>
                </a:solidFill>
                <a:latin typeface="Roboto Condensed"/>
                <a:ea typeface="Roboto Condensed"/>
                <a:cs typeface="Roboto Condensed"/>
                <a:sym typeface="Roboto Condensed"/>
              </a:defRPr>
            </a:lvl2pPr>
            <a:lvl3pPr marL="914400" lvl="2" algn="r" defTabSz="914400" rtl="0" eaLnBrk="1" latinLnBrk="0" hangingPunct="1">
              <a:buNone/>
              <a:defRPr sz="1200" b="1" kern="1200">
                <a:solidFill>
                  <a:srgbClr val="FFFFFF"/>
                </a:solidFill>
                <a:latin typeface="Roboto Condensed"/>
                <a:ea typeface="Roboto Condensed"/>
                <a:cs typeface="Roboto Condensed"/>
                <a:sym typeface="Roboto Condensed"/>
              </a:defRPr>
            </a:lvl3pPr>
            <a:lvl4pPr marL="1371600" lvl="3" algn="r" defTabSz="914400" rtl="0" eaLnBrk="1" latinLnBrk="0" hangingPunct="1">
              <a:buNone/>
              <a:defRPr sz="1200" b="1" kern="1200">
                <a:solidFill>
                  <a:srgbClr val="FFFFFF"/>
                </a:solidFill>
                <a:latin typeface="Roboto Condensed"/>
                <a:ea typeface="Roboto Condensed"/>
                <a:cs typeface="Roboto Condensed"/>
                <a:sym typeface="Roboto Condensed"/>
              </a:defRPr>
            </a:lvl4pPr>
            <a:lvl5pPr marL="1828800" lvl="4" algn="r" defTabSz="914400" rtl="0" eaLnBrk="1" latinLnBrk="0" hangingPunct="1">
              <a:buNone/>
              <a:defRPr sz="1200" b="1" kern="1200">
                <a:solidFill>
                  <a:srgbClr val="FFFFFF"/>
                </a:solidFill>
                <a:latin typeface="Roboto Condensed"/>
                <a:ea typeface="Roboto Condensed"/>
                <a:cs typeface="Roboto Condensed"/>
                <a:sym typeface="Roboto Condensed"/>
              </a:defRPr>
            </a:lvl5pPr>
            <a:lvl6pPr marL="2286000" lvl="5" algn="r" defTabSz="914400" rtl="0" eaLnBrk="1" latinLnBrk="0" hangingPunct="1">
              <a:buNone/>
              <a:defRPr sz="1200" b="1" kern="1200">
                <a:solidFill>
                  <a:srgbClr val="FFFFFF"/>
                </a:solidFill>
                <a:latin typeface="Roboto Condensed"/>
                <a:ea typeface="Roboto Condensed"/>
                <a:cs typeface="Roboto Condensed"/>
                <a:sym typeface="Roboto Condensed"/>
              </a:defRPr>
            </a:lvl6pPr>
            <a:lvl7pPr marL="2743200" lvl="6" algn="r" defTabSz="914400" rtl="0" eaLnBrk="1" latinLnBrk="0" hangingPunct="1">
              <a:buNone/>
              <a:defRPr sz="1200" b="1" kern="1200">
                <a:solidFill>
                  <a:srgbClr val="FFFFFF"/>
                </a:solidFill>
                <a:latin typeface="Roboto Condensed"/>
                <a:ea typeface="Roboto Condensed"/>
                <a:cs typeface="Roboto Condensed"/>
                <a:sym typeface="Roboto Condensed"/>
              </a:defRPr>
            </a:lvl7pPr>
            <a:lvl8pPr marL="3200400" lvl="7" algn="r" defTabSz="914400" rtl="0" eaLnBrk="1" latinLnBrk="0" hangingPunct="1">
              <a:buNone/>
              <a:defRPr sz="1200" b="1" kern="1200">
                <a:solidFill>
                  <a:srgbClr val="FFFFFF"/>
                </a:solidFill>
                <a:latin typeface="Roboto Condensed"/>
                <a:ea typeface="Roboto Condensed"/>
                <a:cs typeface="Roboto Condensed"/>
                <a:sym typeface="Roboto Condensed"/>
              </a:defRPr>
            </a:lvl8pPr>
            <a:lvl9pPr marL="3657600" lvl="8" algn="r" defTabSz="914400" rtl="0" eaLnBrk="1" latinLnBrk="0" hangingPunct="1">
              <a:buNone/>
              <a:defRPr sz="1200" b="1" kern="1200">
                <a:solidFill>
                  <a:srgbClr val="FFFFFF"/>
                </a:solidFill>
                <a:latin typeface="Roboto Condensed"/>
                <a:ea typeface="Roboto Condensed"/>
                <a:cs typeface="Roboto Condensed"/>
                <a:sym typeface="Roboto Condensed"/>
              </a:defRPr>
            </a:lvl9pPr>
          </a:lstStyle>
          <a:p>
            <a:pPr algn="l" defTabSz="342900">
              <a:defRPr/>
            </a:pPr>
            <a:fld id="{97237EA1-3FD8-42EC-9675-DC7F0E757EEA}" type="slidenum">
              <a:rPr lang="en-GB" sz="750" b="0">
                <a:solidFill>
                  <a:srgbClr val="000000">
                    <a:tint val="75000"/>
                  </a:srgbClr>
                </a:solidFill>
                <a:latin typeface="Trebuchet MS" panose="020B0603020202020204" pitchFamily="34" charset="0"/>
                <a:ea typeface="+mn-ea"/>
                <a:cs typeface="Calibri" panose="020F0502020204030204" pitchFamily="34" charset="0"/>
              </a:rPr>
              <a:pPr algn="l" defTabSz="342900">
                <a:defRPr/>
              </a:pPr>
              <a:t>3</a:t>
            </a:fld>
            <a:endParaRPr lang="en-GB" sz="750" b="0" dirty="0">
              <a:solidFill>
                <a:srgbClr val="000000">
                  <a:tint val="75000"/>
                </a:srgbClr>
              </a:solidFill>
              <a:latin typeface="Trebuchet MS" panose="020B0603020202020204" pitchFamily="34" charset="0"/>
              <a:ea typeface="+mn-ea"/>
              <a:cs typeface="Calibri" panose="020F0502020204030204" pitchFamily="34" charset="0"/>
            </a:endParaRPr>
          </a:p>
        </p:txBody>
      </p:sp>
      <p:sp>
        <p:nvSpPr>
          <p:cNvPr id="9" name="Slide Number Placeholder 4">
            <a:extLst>
              <a:ext uri="{FF2B5EF4-FFF2-40B4-BE49-F238E27FC236}">
                <a16:creationId xmlns:a16="http://schemas.microsoft.com/office/drawing/2014/main" id="{AD0A74CC-7228-44F0-BFB9-7D93CF4FDFBF}"/>
              </a:ext>
            </a:extLst>
          </p:cNvPr>
          <p:cNvSpPr txBox="1">
            <a:spLocks/>
          </p:cNvSpPr>
          <p:nvPr/>
        </p:nvSpPr>
        <p:spPr>
          <a:xfrm>
            <a:off x="7618000" y="4636500"/>
            <a:ext cx="1487400" cy="315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defTabSz="685800">
              <a:buClrTx/>
              <a:defRPr/>
            </a:pPr>
            <a:fld id="{48C4351B-C131-1E47-B359-64A170140722}" type="slidenum">
              <a:rPr lang="en-US" altLang="en-US" sz="800" kern="1200" smtClean="0">
                <a:latin typeface="Trebuchet MS" panose="020B0603020202020204" pitchFamily="34" charset="0"/>
                <a:cs typeface="Calibri" panose="020F0502020204030204" pitchFamily="34" charset="0"/>
              </a:rPr>
              <a:pPr algn="ctr" defTabSz="685800">
                <a:buClrTx/>
                <a:defRPr/>
              </a:pPr>
              <a:t>3</a:t>
            </a:fld>
            <a:endParaRPr lang="en-US" altLang="en-US" sz="800" kern="1200" dirty="0">
              <a:latin typeface="Trebuchet MS" panose="020B0603020202020204" pitchFamily="34" charset="0"/>
              <a:cs typeface="Calibri" panose="020F0502020204030204" pitchFamily="34" charset="0"/>
            </a:endParaRPr>
          </a:p>
        </p:txBody>
      </p:sp>
      <p:graphicFrame>
        <p:nvGraphicFramePr>
          <p:cNvPr id="2" name="Table 4">
            <a:extLst>
              <a:ext uri="{FF2B5EF4-FFF2-40B4-BE49-F238E27FC236}">
                <a16:creationId xmlns:a16="http://schemas.microsoft.com/office/drawing/2014/main" id="{E83ADEA5-DC20-4636-0D49-84A817E8DE8A}"/>
              </a:ext>
            </a:extLst>
          </p:cNvPr>
          <p:cNvGraphicFramePr>
            <a:graphicFrameLocks noGrp="1"/>
          </p:cNvGraphicFramePr>
          <p:nvPr>
            <p:extLst>
              <p:ext uri="{D42A27DB-BD31-4B8C-83A1-F6EECF244321}">
                <p14:modId xmlns:p14="http://schemas.microsoft.com/office/powerpoint/2010/main" val="2411043360"/>
              </p:ext>
            </p:extLst>
          </p:nvPr>
        </p:nvGraphicFramePr>
        <p:xfrm>
          <a:off x="468790" y="599383"/>
          <a:ext cx="8396914" cy="3900329"/>
        </p:xfrm>
        <a:graphic>
          <a:graphicData uri="http://schemas.openxmlformats.org/drawingml/2006/table">
            <a:tbl>
              <a:tblPr firstRow="1" bandRow="1">
                <a:tableStyleId>{6EEF6D81-403E-4C0F-AD44-EC0E869E4D2F}</a:tableStyleId>
              </a:tblPr>
              <a:tblGrid>
                <a:gridCol w="8396914">
                  <a:extLst>
                    <a:ext uri="{9D8B030D-6E8A-4147-A177-3AD203B41FA5}">
                      <a16:colId xmlns:a16="http://schemas.microsoft.com/office/drawing/2014/main" val="1087353946"/>
                    </a:ext>
                  </a:extLst>
                </a:gridCol>
              </a:tblGrid>
              <a:tr h="3900329">
                <a:tc>
                  <a:txBody>
                    <a:bodyPr/>
                    <a:lstStyle/>
                    <a:p>
                      <a:pPr marL="0" indent="0">
                        <a:buNone/>
                      </a:pPr>
                      <a:r>
                        <a:rPr lang="en-US" sz="900" b="1" u="sng" dirty="0"/>
                        <a:t>PROPOSED SOLUTION.</a:t>
                      </a:r>
                    </a:p>
                    <a:p>
                      <a:pPr marL="0" indent="0">
                        <a:buNone/>
                      </a:pPr>
                      <a:r>
                        <a:rPr lang="en-US" sz="900" b="0" u="none" dirty="0"/>
                        <a:t>a. Modification of all exiting FM online forms</a:t>
                      </a:r>
                    </a:p>
                    <a:p>
                      <a:pPr marL="0" indent="0">
                        <a:buNone/>
                      </a:pPr>
                      <a:r>
                        <a:rPr lang="en-US" sz="900" b="0" u="none" dirty="0"/>
                        <a:t>b. All forms to have 1 access point (linked to a dashboard or web)</a:t>
                      </a:r>
                    </a:p>
                    <a:p>
                      <a:pPr marL="0" indent="0">
                        <a:buNone/>
                      </a:pPr>
                      <a:r>
                        <a:rPr lang="en-US" sz="900" b="0" u="none" dirty="0"/>
                        <a:t>c. Backend of all forms to be accessible via FM centralized email and to all FM team members.</a:t>
                      </a:r>
                    </a:p>
                    <a:p>
                      <a:pPr marL="0" indent="0">
                        <a:buNone/>
                      </a:pPr>
                      <a:r>
                        <a:rPr lang="en-US" sz="900" b="0" u="none" dirty="0"/>
                        <a:t>d. Creation of Estate group mail for FM</a:t>
                      </a:r>
                    </a:p>
                    <a:p>
                      <a:pPr marL="0" indent="0">
                        <a:buNone/>
                      </a:pPr>
                      <a:r>
                        <a:rPr lang="en-US" sz="900" b="0" u="none" dirty="0"/>
                        <a:t>e. Backend to be in category (organization base. TSL/IASL/Capital core)</a:t>
                      </a:r>
                    </a:p>
                    <a:p>
                      <a:pPr marL="0" indent="0">
                        <a:buNone/>
                      </a:pPr>
                      <a:r>
                        <a:rPr lang="en-US" sz="900" b="0" u="none" dirty="0"/>
                        <a:t>f. Include Preventive Maintenance trackers and property rental trackers</a:t>
                      </a:r>
                    </a:p>
                    <a:p>
                      <a:pPr marL="0" indent="0">
                        <a:buNone/>
                      </a:pPr>
                      <a:r>
                        <a:rPr lang="en-US" sz="900" b="0" u="none" dirty="0"/>
                        <a:t>g. All activity to be centralized (available) in one dashboard or web</a:t>
                      </a:r>
                    </a:p>
                    <a:p>
                      <a:pPr marL="0" indent="0">
                        <a:buNone/>
                      </a:pPr>
                      <a:r>
                        <a:rPr lang="en-US" sz="900" b="0" u="none" dirty="0"/>
                        <a:t>h. System should be able to handle the End of Month Report (EMR).</a:t>
                      </a:r>
                    </a:p>
                    <a:p>
                      <a:pPr marL="0" indent="0">
                        <a:buNone/>
                      </a:pPr>
                      <a:endParaRPr lang="en-US" sz="900" b="0" u="none" dirty="0"/>
                    </a:p>
                    <a:p>
                      <a:pPr marL="0" indent="0">
                        <a:buNone/>
                      </a:pPr>
                      <a:endParaRPr lang="en-US" sz="900" b="0" u="none" dirty="0"/>
                    </a:p>
                    <a:p>
                      <a:pPr marL="0" indent="0">
                        <a:buNone/>
                      </a:pPr>
                      <a:r>
                        <a:rPr lang="en-US" sz="900" b="1" u="sng" dirty="0"/>
                        <a:t>SCOPE</a:t>
                      </a:r>
                    </a:p>
                    <a:p>
                      <a:pPr marL="0" indent="0">
                        <a:buNone/>
                      </a:pPr>
                      <a:r>
                        <a:rPr lang="en-US" sz="900" b="0" u="none" dirty="0"/>
                        <a:t>a. Facility team to have control backend of all existing forms or create the forms</a:t>
                      </a:r>
                    </a:p>
                    <a:p>
                      <a:pPr marL="0" indent="0">
                        <a:buNone/>
                      </a:pPr>
                      <a:r>
                        <a:rPr lang="en-US" sz="900" b="0" u="none" dirty="0"/>
                        <a:t>b. All activity to be centralized (available) in the form</a:t>
                      </a:r>
                    </a:p>
                    <a:p>
                      <a:pPr marL="0" indent="0">
                        <a:buNone/>
                      </a:pPr>
                      <a:r>
                        <a:rPr lang="en-US" sz="900" b="0" u="none" dirty="0"/>
                        <a:t>c. Back end information to be stored in different categories base on the company</a:t>
                      </a:r>
                    </a:p>
                    <a:p>
                      <a:pPr marL="0" indent="0">
                        <a:buNone/>
                      </a:pPr>
                      <a:r>
                        <a:rPr lang="en-US" sz="900" b="0" u="none" dirty="0"/>
                        <a:t>d. System should be able to handle End of Month Report (EMR)</a:t>
                      </a:r>
                    </a:p>
                    <a:p>
                      <a:pPr marL="0" indent="0">
                        <a:buNone/>
                      </a:pPr>
                      <a:r>
                        <a:rPr lang="en-US" sz="900" b="0" u="none" dirty="0"/>
                        <a:t>e. Track PM and Rental information.</a:t>
                      </a:r>
                    </a:p>
                    <a:p>
                      <a:pPr marL="0" indent="0">
                        <a:buNone/>
                      </a:pPr>
                      <a:endParaRPr lang="en-US" sz="900" b="0" u="none" dirty="0"/>
                    </a:p>
                    <a:p>
                      <a:pPr marL="0" indent="0">
                        <a:buNone/>
                      </a:pPr>
                      <a:endParaRPr lang="en-US" sz="900" b="0" u="none" dirty="0"/>
                    </a:p>
                    <a:p>
                      <a:pPr marL="0" indent="0">
                        <a:buNone/>
                      </a:pPr>
                      <a:r>
                        <a:rPr lang="en-US" sz="900" b="1" u="sng" dirty="0"/>
                        <a:t>THE OPPORTUNITY</a:t>
                      </a:r>
                    </a:p>
                    <a:p>
                      <a:pPr marL="0" indent="0">
                        <a:buNone/>
                      </a:pPr>
                      <a:r>
                        <a:rPr lang="en-US" sz="900" b="0" u="none" dirty="0"/>
                        <a:t>This new modification has the potential to increase conversion rate by helping clients find the right channel for their request at the right time</a:t>
                      </a:r>
                    </a:p>
                    <a:p>
                      <a:pPr marL="0" indent="0">
                        <a:buNone/>
                      </a:pPr>
                      <a:endParaRPr lang="en-US" sz="900" b="0" u="none" dirty="0"/>
                    </a:p>
                    <a:p>
                      <a:pPr marL="0" indent="0">
                        <a:buNone/>
                      </a:pPr>
                      <a:r>
                        <a:rPr lang="en-US" sz="900" b="1" u="sng" dirty="0"/>
                        <a:t>THE VALUE</a:t>
                      </a:r>
                    </a:p>
                    <a:p>
                      <a:pPr marL="0" indent="0">
                        <a:buNone/>
                      </a:pPr>
                      <a:r>
                        <a:rPr lang="en-US" sz="900" b="0" u="none" dirty="0"/>
                        <a:t>TSL Estate will find life easier for both users and businesses by providing them with solutions to all inquiries and requests on their specific needs and preferences.</a:t>
                      </a:r>
                    </a:p>
                    <a:p>
                      <a:pPr marL="0" indent="0">
                        <a:buNone/>
                      </a:pPr>
                      <a:r>
                        <a:rPr lang="en-US" sz="900" b="0" u="none" dirty="0"/>
                        <a:t>It will also help our company grow by making it easier to reach out to target new customers and expand our services while getting prompt feedback</a:t>
                      </a:r>
                    </a:p>
                    <a:p>
                      <a:pPr marL="0" indent="0">
                        <a:buNone/>
                      </a:pPr>
                      <a:r>
                        <a:rPr lang="en-US" sz="900" b="0" u="none" dirty="0"/>
                        <a:t>For users, this product will help them discover the level of timely services we can offer them.</a:t>
                      </a:r>
                    </a:p>
                  </a:txBody>
                  <a:tcPr/>
                </a:tc>
                <a:extLst>
                  <a:ext uri="{0D108BD9-81ED-4DB2-BD59-A6C34878D82A}">
                    <a16:rowId xmlns:a16="http://schemas.microsoft.com/office/drawing/2014/main" val="484557753"/>
                  </a:ext>
                </a:extLst>
              </a:tr>
            </a:tbl>
          </a:graphicData>
        </a:graphic>
      </p:graphicFrame>
    </p:spTree>
    <p:extLst>
      <p:ext uri="{BB962C8B-B14F-4D97-AF65-F5344CB8AC3E}">
        <p14:creationId xmlns:p14="http://schemas.microsoft.com/office/powerpoint/2010/main" val="192093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lt1"/>
          </a:fgClr>
          <a:bgClr>
            <a:schemeClr val="bg1"/>
          </a:bgClr>
        </a:pattFill>
        <a:effectLst/>
      </p:bgPr>
    </p:bg>
    <p:spTree>
      <p:nvGrpSpPr>
        <p:cNvPr id="1" name=""/>
        <p:cNvGrpSpPr/>
        <p:nvPr/>
      </p:nvGrpSpPr>
      <p:grpSpPr>
        <a:xfrm>
          <a:off x="0" y="0"/>
          <a:ext cx="0" cy="0"/>
          <a:chOff x="0" y="0"/>
          <a:chExt cx="0" cy="0"/>
        </a:xfrm>
      </p:grpSpPr>
      <p:sp>
        <p:nvSpPr>
          <p:cNvPr id="3" name="TextBox 2"/>
          <p:cNvSpPr txBox="1"/>
          <p:nvPr/>
        </p:nvSpPr>
        <p:spPr>
          <a:xfrm>
            <a:off x="438973" y="140005"/>
            <a:ext cx="7248379" cy="300082"/>
          </a:xfrm>
          <a:prstGeom prst="rect">
            <a:avLst/>
          </a:prstGeom>
          <a:noFill/>
        </p:spPr>
        <p:txBody>
          <a:bodyPr wrap="square" rtlCol="0">
            <a:spAutoFit/>
          </a:bodyPr>
          <a:lstStyle/>
          <a:p>
            <a:pPr lvl="0">
              <a:defRPr/>
            </a:pPr>
            <a:r>
              <a:rPr lang="en-US" sz="1350" b="1" dirty="0">
                <a:solidFill>
                  <a:prstClr val="black"/>
                </a:solidFill>
                <a:latin typeface="Trebuchet MS" panose="020B0603020202020204" pitchFamily="34" charset="0"/>
                <a:cs typeface="Calibri" panose="020F0502020204030204" pitchFamily="34" charset="0"/>
              </a:rPr>
              <a:t>Automation of TSL Estate Process.</a:t>
            </a:r>
            <a:endParaRPr lang="en-US" sz="1500" b="1" i="1" dirty="0">
              <a:solidFill>
                <a:srgbClr val="C00000"/>
              </a:solidFill>
              <a:latin typeface="Trebuchet MS" panose="020B0603020202020204" pitchFamily="34" charset="0"/>
              <a:cs typeface="Calibri" panose="020F0502020204030204" pitchFamily="34" charset="0"/>
            </a:endParaRPr>
          </a:p>
        </p:txBody>
      </p:sp>
      <p:grpSp>
        <p:nvGrpSpPr>
          <p:cNvPr id="4" name="Group 3">
            <a:extLst>
              <a:ext uri="{FF2B5EF4-FFF2-40B4-BE49-F238E27FC236}">
                <a16:creationId xmlns:a16="http://schemas.microsoft.com/office/drawing/2014/main" id="{8E7261AD-C91D-4A16-AFF3-130E41BB8180}"/>
              </a:ext>
            </a:extLst>
          </p:cNvPr>
          <p:cNvGrpSpPr/>
          <p:nvPr/>
        </p:nvGrpSpPr>
        <p:grpSpPr>
          <a:xfrm>
            <a:off x="438973" y="444274"/>
            <a:ext cx="8509196" cy="132600"/>
            <a:chOff x="637211" y="671159"/>
            <a:chExt cx="11345594" cy="176800"/>
          </a:xfrm>
        </p:grpSpPr>
        <p:pic>
          <p:nvPicPr>
            <p:cNvPr id="28" name="Picture 27"/>
            <p:cNvPicPr>
              <a:picLocks noChangeAspect="1"/>
            </p:cNvPicPr>
            <p:nvPr/>
          </p:nvPicPr>
          <p:blipFill>
            <a:blip r:embed="rId3"/>
            <a:stretch>
              <a:fillRect/>
            </a:stretch>
          </p:blipFill>
          <p:spPr>
            <a:xfrm>
              <a:off x="637211" y="671159"/>
              <a:ext cx="786452" cy="176799"/>
            </a:xfrm>
            <a:prstGeom prst="rect">
              <a:avLst/>
            </a:prstGeom>
          </p:spPr>
        </p:pic>
        <p:pic>
          <p:nvPicPr>
            <p:cNvPr id="29" name="Picture 28"/>
            <p:cNvPicPr>
              <a:picLocks noChangeAspect="1"/>
            </p:cNvPicPr>
            <p:nvPr/>
          </p:nvPicPr>
          <p:blipFill>
            <a:blip r:embed="rId4"/>
            <a:stretch>
              <a:fillRect/>
            </a:stretch>
          </p:blipFill>
          <p:spPr>
            <a:xfrm>
              <a:off x="1437731" y="671159"/>
              <a:ext cx="10545074" cy="176800"/>
            </a:xfrm>
            <a:prstGeom prst="rect">
              <a:avLst/>
            </a:prstGeom>
          </p:spPr>
        </p:pic>
      </p:grpSp>
      <p:sp>
        <p:nvSpPr>
          <p:cNvPr id="14" name="Slide Number Placeholder 3">
            <a:extLst>
              <a:ext uri="{FF2B5EF4-FFF2-40B4-BE49-F238E27FC236}">
                <a16:creationId xmlns:a16="http://schemas.microsoft.com/office/drawing/2014/main" id="{F1D574E8-64C2-4712-9545-879E72EF5A0F}"/>
              </a:ext>
            </a:extLst>
          </p:cNvPr>
          <p:cNvSpPr txBox="1">
            <a:spLocks/>
          </p:cNvSpPr>
          <p:nvPr/>
        </p:nvSpPr>
        <p:spPr>
          <a:xfrm>
            <a:off x="7618000" y="4636500"/>
            <a:ext cx="1487400" cy="315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685800">
              <a:buClrTx/>
              <a:defRPr/>
            </a:pPr>
            <a:r>
              <a:rPr lang="en-US" sz="900" kern="1200" dirty="0">
                <a:latin typeface="Trebuchet MS" panose="020B0603020202020204" pitchFamily="34" charset="0"/>
                <a:cs typeface="Calibri" panose="020F0502020204030204" pitchFamily="34" charset="0"/>
              </a:rPr>
              <a:t> </a:t>
            </a:r>
            <a:endParaRPr sz="900" kern="1200" dirty="0">
              <a:latin typeface="Trebuchet MS" panose="020B0603020202020204" pitchFamily="34" charset="0"/>
              <a:cs typeface="Calibri" panose="020F0502020204030204" pitchFamily="34" charset="0"/>
            </a:endParaRPr>
          </a:p>
        </p:txBody>
      </p:sp>
      <p:sp>
        <p:nvSpPr>
          <p:cNvPr id="15" name="Slide Number Placeholder 3">
            <a:extLst>
              <a:ext uri="{FF2B5EF4-FFF2-40B4-BE49-F238E27FC236}">
                <a16:creationId xmlns:a16="http://schemas.microsoft.com/office/drawing/2014/main" id="{4367D2D8-5035-4711-ACC0-78C906E775CE}"/>
              </a:ext>
            </a:extLst>
          </p:cNvPr>
          <p:cNvSpPr txBox="1">
            <a:spLocks/>
          </p:cNvSpPr>
          <p:nvPr/>
        </p:nvSpPr>
        <p:spPr>
          <a:xfrm>
            <a:off x="7403509" y="5572891"/>
            <a:ext cx="730250" cy="205740"/>
          </a:xfrm>
          <a:prstGeom prst="rect">
            <a:avLst/>
          </a:prstGeom>
          <a:noFill/>
          <a:ln>
            <a:noFill/>
          </a:ln>
        </p:spPr>
        <p:txBody>
          <a:bodyPr spcFirstLastPara="1" wrap="square" lIns="68569" tIns="68569" rIns="68569" bIns="68569" anchor="ctr" anchorCtr="0">
            <a:noAutofit/>
          </a:bodyPr>
          <a:lstStyle>
            <a:defPPr>
              <a:defRPr lang="en-US"/>
            </a:defPPr>
            <a:lvl1pPr marL="0" lvl="0" algn="r" defTabSz="914400" rtl="0" eaLnBrk="1" latinLnBrk="0" hangingPunct="1">
              <a:buNone/>
              <a:defRPr sz="1200" b="1" kern="1200">
                <a:solidFill>
                  <a:srgbClr val="FFFFFF"/>
                </a:solidFill>
                <a:latin typeface="Roboto Condensed"/>
                <a:ea typeface="Roboto Condensed"/>
                <a:cs typeface="Roboto Condensed"/>
                <a:sym typeface="Roboto Condensed"/>
              </a:defRPr>
            </a:lvl1pPr>
            <a:lvl2pPr marL="457200" lvl="1" algn="r" defTabSz="914400" rtl="0" eaLnBrk="1" latinLnBrk="0" hangingPunct="1">
              <a:buNone/>
              <a:defRPr sz="1200" b="1" kern="1200">
                <a:solidFill>
                  <a:srgbClr val="FFFFFF"/>
                </a:solidFill>
                <a:latin typeface="Roboto Condensed"/>
                <a:ea typeface="Roboto Condensed"/>
                <a:cs typeface="Roboto Condensed"/>
                <a:sym typeface="Roboto Condensed"/>
              </a:defRPr>
            </a:lvl2pPr>
            <a:lvl3pPr marL="914400" lvl="2" algn="r" defTabSz="914400" rtl="0" eaLnBrk="1" latinLnBrk="0" hangingPunct="1">
              <a:buNone/>
              <a:defRPr sz="1200" b="1" kern="1200">
                <a:solidFill>
                  <a:srgbClr val="FFFFFF"/>
                </a:solidFill>
                <a:latin typeface="Roboto Condensed"/>
                <a:ea typeface="Roboto Condensed"/>
                <a:cs typeface="Roboto Condensed"/>
                <a:sym typeface="Roboto Condensed"/>
              </a:defRPr>
            </a:lvl3pPr>
            <a:lvl4pPr marL="1371600" lvl="3" algn="r" defTabSz="914400" rtl="0" eaLnBrk="1" latinLnBrk="0" hangingPunct="1">
              <a:buNone/>
              <a:defRPr sz="1200" b="1" kern="1200">
                <a:solidFill>
                  <a:srgbClr val="FFFFFF"/>
                </a:solidFill>
                <a:latin typeface="Roboto Condensed"/>
                <a:ea typeface="Roboto Condensed"/>
                <a:cs typeface="Roboto Condensed"/>
                <a:sym typeface="Roboto Condensed"/>
              </a:defRPr>
            </a:lvl4pPr>
            <a:lvl5pPr marL="1828800" lvl="4" algn="r" defTabSz="914400" rtl="0" eaLnBrk="1" latinLnBrk="0" hangingPunct="1">
              <a:buNone/>
              <a:defRPr sz="1200" b="1" kern="1200">
                <a:solidFill>
                  <a:srgbClr val="FFFFFF"/>
                </a:solidFill>
                <a:latin typeface="Roboto Condensed"/>
                <a:ea typeface="Roboto Condensed"/>
                <a:cs typeface="Roboto Condensed"/>
                <a:sym typeface="Roboto Condensed"/>
              </a:defRPr>
            </a:lvl5pPr>
            <a:lvl6pPr marL="2286000" lvl="5" algn="r" defTabSz="914400" rtl="0" eaLnBrk="1" latinLnBrk="0" hangingPunct="1">
              <a:buNone/>
              <a:defRPr sz="1200" b="1" kern="1200">
                <a:solidFill>
                  <a:srgbClr val="FFFFFF"/>
                </a:solidFill>
                <a:latin typeface="Roboto Condensed"/>
                <a:ea typeface="Roboto Condensed"/>
                <a:cs typeface="Roboto Condensed"/>
                <a:sym typeface="Roboto Condensed"/>
              </a:defRPr>
            </a:lvl6pPr>
            <a:lvl7pPr marL="2743200" lvl="6" algn="r" defTabSz="914400" rtl="0" eaLnBrk="1" latinLnBrk="0" hangingPunct="1">
              <a:buNone/>
              <a:defRPr sz="1200" b="1" kern="1200">
                <a:solidFill>
                  <a:srgbClr val="FFFFFF"/>
                </a:solidFill>
                <a:latin typeface="Roboto Condensed"/>
                <a:ea typeface="Roboto Condensed"/>
                <a:cs typeface="Roboto Condensed"/>
                <a:sym typeface="Roboto Condensed"/>
              </a:defRPr>
            </a:lvl7pPr>
            <a:lvl8pPr marL="3200400" lvl="7" algn="r" defTabSz="914400" rtl="0" eaLnBrk="1" latinLnBrk="0" hangingPunct="1">
              <a:buNone/>
              <a:defRPr sz="1200" b="1" kern="1200">
                <a:solidFill>
                  <a:srgbClr val="FFFFFF"/>
                </a:solidFill>
                <a:latin typeface="Roboto Condensed"/>
                <a:ea typeface="Roboto Condensed"/>
                <a:cs typeface="Roboto Condensed"/>
                <a:sym typeface="Roboto Condensed"/>
              </a:defRPr>
            </a:lvl8pPr>
            <a:lvl9pPr marL="3657600" lvl="8" algn="r" defTabSz="914400" rtl="0" eaLnBrk="1" latinLnBrk="0" hangingPunct="1">
              <a:buNone/>
              <a:defRPr sz="1200" b="1" kern="1200">
                <a:solidFill>
                  <a:srgbClr val="FFFFFF"/>
                </a:solidFill>
                <a:latin typeface="Roboto Condensed"/>
                <a:ea typeface="Roboto Condensed"/>
                <a:cs typeface="Roboto Condensed"/>
                <a:sym typeface="Roboto Condensed"/>
              </a:defRPr>
            </a:lvl9pPr>
          </a:lstStyle>
          <a:p>
            <a:pPr algn="l" defTabSz="342900">
              <a:defRPr/>
            </a:pPr>
            <a:fld id="{97237EA1-3FD8-42EC-9675-DC7F0E757EEA}" type="slidenum">
              <a:rPr lang="en-GB" sz="750" b="0">
                <a:solidFill>
                  <a:srgbClr val="000000">
                    <a:tint val="75000"/>
                  </a:srgbClr>
                </a:solidFill>
                <a:latin typeface="Trebuchet MS" panose="020B0603020202020204" pitchFamily="34" charset="0"/>
                <a:ea typeface="+mn-ea"/>
                <a:cs typeface="Calibri" panose="020F0502020204030204" pitchFamily="34" charset="0"/>
              </a:rPr>
              <a:pPr algn="l" defTabSz="342900">
                <a:defRPr/>
              </a:pPr>
              <a:t>4</a:t>
            </a:fld>
            <a:endParaRPr lang="en-GB" sz="750" b="0" dirty="0">
              <a:solidFill>
                <a:srgbClr val="000000">
                  <a:tint val="75000"/>
                </a:srgbClr>
              </a:solidFill>
              <a:latin typeface="Trebuchet MS" panose="020B0603020202020204" pitchFamily="34" charset="0"/>
              <a:ea typeface="+mn-ea"/>
              <a:cs typeface="Calibri" panose="020F0502020204030204" pitchFamily="34" charset="0"/>
            </a:endParaRPr>
          </a:p>
        </p:txBody>
      </p:sp>
      <p:sp>
        <p:nvSpPr>
          <p:cNvPr id="9" name="Slide Number Placeholder 4">
            <a:extLst>
              <a:ext uri="{FF2B5EF4-FFF2-40B4-BE49-F238E27FC236}">
                <a16:creationId xmlns:a16="http://schemas.microsoft.com/office/drawing/2014/main" id="{AD0A74CC-7228-44F0-BFB9-7D93CF4FDFBF}"/>
              </a:ext>
            </a:extLst>
          </p:cNvPr>
          <p:cNvSpPr txBox="1">
            <a:spLocks/>
          </p:cNvSpPr>
          <p:nvPr/>
        </p:nvSpPr>
        <p:spPr>
          <a:xfrm>
            <a:off x="7618000" y="4636500"/>
            <a:ext cx="1487400" cy="315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defTabSz="685800">
              <a:buClrTx/>
              <a:defRPr/>
            </a:pPr>
            <a:fld id="{48C4351B-C131-1E47-B359-64A170140722}" type="slidenum">
              <a:rPr lang="en-US" altLang="en-US" sz="800" kern="1200" smtClean="0">
                <a:latin typeface="Trebuchet MS" panose="020B0603020202020204" pitchFamily="34" charset="0"/>
                <a:cs typeface="Calibri" panose="020F0502020204030204" pitchFamily="34" charset="0"/>
              </a:rPr>
              <a:pPr algn="ctr" defTabSz="685800">
                <a:buClrTx/>
                <a:defRPr/>
              </a:pPr>
              <a:t>4</a:t>
            </a:fld>
            <a:endParaRPr lang="en-US" altLang="en-US" sz="800" kern="1200" dirty="0">
              <a:latin typeface="Trebuchet MS" panose="020B0603020202020204" pitchFamily="34" charset="0"/>
              <a:cs typeface="Calibri" panose="020F0502020204030204" pitchFamily="34" charset="0"/>
            </a:endParaRPr>
          </a:p>
        </p:txBody>
      </p:sp>
      <p:graphicFrame>
        <p:nvGraphicFramePr>
          <p:cNvPr id="2" name="Table 4">
            <a:extLst>
              <a:ext uri="{FF2B5EF4-FFF2-40B4-BE49-F238E27FC236}">
                <a16:creationId xmlns:a16="http://schemas.microsoft.com/office/drawing/2014/main" id="{E83ADEA5-DC20-4636-0D49-84A817E8DE8A}"/>
              </a:ext>
            </a:extLst>
          </p:cNvPr>
          <p:cNvGraphicFramePr>
            <a:graphicFrameLocks noGrp="1"/>
          </p:cNvGraphicFramePr>
          <p:nvPr>
            <p:extLst>
              <p:ext uri="{D42A27DB-BD31-4B8C-83A1-F6EECF244321}">
                <p14:modId xmlns:p14="http://schemas.microsoft.com/office/powerpoint/2010/main" val="2738471974"/>
              </p:ext>
            </p:extLst>
          </p:nvPr>
        </p:nvGraphicFramePr>
        <p:xfrm>
          <a:off x="468790" y="599383"/>
          <a:ext cx="8396914" cy="4211156"/>
        </p:xfrm>
        <a:graphic>
          <a:graphicData uri="http://schemas.openxmlformats.org/drawingml/2006/table">
            <a:tbl>
              <a:tblPr firstRow="1" bandRow="1">
                <a:tableStyleId>{6EEF6D81-403E-4C0F-AD44-EC0E869E4D2F}</a:tableStyleId>
              </a:tblPr>
              <a:tblGrid>
                <a:gridCol w="8396914">
                  <a:extLst>
                    <a:ext uri="{9D8B030D-6E8A-4147-A177-3AD203B41FA5}">
                      <a16:colId xmlns:a16="http://schemas.microsoft.com/office/drawing/2014/main" val="1087353946"/>
                    </a:ext>
                  </a:extLst>
                </a:gridCol>
              </a:tblGrid>
              <a:tr h="4211156">
                <a:tc>
                  <a:txBody>
                    <a:bodyPr/>
                    <a:lstStyle/>
                    <a:p>
                      <a:pPr rtl="0"/>
                      <a:r>
                        <a:rPr lang="en-US" sz="900" b="1" u="sng" dirty="0">
                          <a:latin typeface="Arial" panose="020B0604020202020204" pitchFamily="34" charset="0"/>
                          <a:cs typeface="Arial" panose="020B0604020202020204" pitchFamily="34" charset="0"/>
                        </a:rPr>
                        <a:t>BUSINESS STRATEGY</a:t>
                      </a:r>
                    </a:p>
                    <a:p>
                      <a:pPr rtl="0"/>
                      <a:r>
                        <a:rPr lang="en-US" sz="900" b="0" u="none" dirty="0">
                          <a:latin typeface="Arial" panose="020B0604020202020204" pitchFamily="34" charset="0"/>
                          <a:cs typeface="Arial" panose="020B0604020202020204" pitchFamily="34" charset="0"/>
                        </a:rPr>
                        <a:t>Our strategy is to project the best FM services as the current situation does not reflect this.</a:t>
                      </a:r>
                    </a:p>
                    <a:p>
                      <a:pPr rtl="0"/>
                      <a:r>
                        <a:rPr lang="en-US" sz="900" b="0" u="none" dirty="0">
                          <a:latin typeface="Arial" panose="020B0604020202020204" pitchFamily="34" charset="0"/>
                          <a:cs typeface="Arial" panose="020B0604020202020204" pitchFamily="34" charset="0"/>
                        </a:rPr>
                        <a:t>Automation of our process will ensure all requests are actioned in a timely manner.</a:t>
                      </a:r>
                    </a:p>
                    <a:p>
                      <a:pPr rtl="0"/>
                      <a:r>
                        <a:rPr lang="en-US" sz="900" b="0" u="none" dirty="0">
                          <a:latin typeface="Arial" panose="020B0604020202020204" pitchFamily="34" charset="0"/>
                          <a:cs typeface="Arial" panose="020B0604020202020204" pitchFamily="34" charset="0"/>
                        </a:rPr>
                        <a:t>it will also ensure that calls are dealt with efficiently</a:t>
                      </a:r>
                    </a:p>
                    <a:p>
                      <a:pPr rtl="0"/>
                      <a:endParaRPr lang="en-US" sz="900" b="0" u="none" dirty="0">
                        <a:latin typeface="Arial" panose="020B0604020202020204" pitchFamily="34" charset="0"/>
                        <a:cs typeface="Arial" panose="020B0604020202020204" pitchFamily="34" charset="0"/>
                      </a:endParaRPr>
                    </a:p>
                    <a:p>
                      <a:pPr rtl="0"/>
                      <a:endParaRPr lang="en-US" sz="900" b="0" u="none" dirty="0">
                        <a:latin typeface="Arial" panose="020B0604020202020204" pitchFamily="34" charset="0"/>
                        <a:cs typeface="Arial" panose="020B0604020202020204" pitchFamily="34" charset="0"/>
                      </a:endParaRPr>
                    </a:p>
                    <a:p>
                      <a:pPr rtl="0"/>
                      <a:r>
                        <a:rPr lang="en-US" sz="900" b="1" u="sng" dirty="0">
                          <a:latin typeface="Arial" panose="020B0604020202020204" pitchFamily="34" charset="0"/>
                          <a:cs typeface="Arial" panose="020B0604020202020204" pitchFamily="34" charset="0"/>
                        </a:rPr>
                        <a:t>BENEFIT</a:t>
                      </a:r>
                    </a:p>
                    <a:p>
                      <a:pPr rtl="0"/>
                      <a:r>
                        <a:rPr lang="en-US" sz="900" b="0" u="none" dirty="0">
                          <a:latin typeface="Arial" panose="020B0604020202020204" pitchFamily="34" charset="0"/>
                          <a:cs typeface="Arial" panose="020B0604020202020204" pitchFamily="34" charset="0"/>
                        </a:rPr>
                        <a:t>Increase efficiency</a:t>
                      </a:r>
                    </a:p>
                    <a:p>
                      <a:pPr rtl="0"/>
                      <a:r>
                        <a:rPr lang="en-US" sz="900" b="0" u="none" dirty="0">
                          <a:latin typeface="Arial" panose="020B0604020202020204" pitchFamily="34" charset="0"/>
                          <a:cs typeface="Arial" panose="020B0604020202020204" pitchFamily="34" charset="0"/>
                        </a:rPr>
                        <a:t>increase selling time</a:t>
                      </a:r>
                    </a:p>
                    <a:p>
                      <a:pPr rtl="0"/>
                      <a:r>
                        <a:rPr lang="en-US" sz="900" b="0" u="none" dirty="0">
                          <a:latin typeface="Arial" panose="020B0604020202020204" pitchFamily="34" charset="0"/>
                          <a:cs typeface="Arial" panose="020B0604020202020204" pitchFamily="34" charset="0"/>
                        </a:rPr>
                        <a:t>happier customers</a:t>
                      </a:r>
                    </a:p>
                    <a:p>
                      <a:pPr rtl="0"/>
                      <a:r>
                        <a:rPr lang="en-US" sz="900" b="0" u="none" dirty="0">
                          <a:latin typeface="Arial" panose="020B0604020202020204" pitchFamily="34" charset="0"/>
                          <a:cs typeface="Arial" panose="020B0604020202020204" pitchFamily="34" charset="0"/>
                        </a:rPr>
                        <a:t>improve lifetime value for customers</a:t>
                      </a:r>
                    </a:p>
                    <a:p>
                      <a:pPr rtl="0"/>
                      <a:r>
                        <a:rPr lang="en-US" sz="900" b="0" u="none" dirty="0">
                          <a:latin typeface="Arial" panose="020B0604020202020204" pitchFamily="34" charset="0"/>
                          <a:cs typeface="Arial" panose="020B0604020202020204" pitchFamily="34" charset="0"/>
                        </a:rPr>
                        <a:t>Cost Saving and Revenue enhancement</a:t>
                      </a:r>
                    </a:p>
                    <a:p>
                      <a:pPr rtl="0"/>
                      <a:endParaRPr lang="en-US" sz="900" b="0" u="none" dirty="0">
                        <a:latin typeface="Arial" panose="020B0604020202020204" pitchFamily="34" charset="0"/>
                        <a:cs typeface="Arial" panose="020B0604020202020204" pitchFamily="34" charset="0"/>
                      </a:endParaRPr>
                    </a:p>
                    <a:p>
                      <a:pPr rtl="0"/>
                      <a:endParaRPr lang="en-US" sz="900" b="0" u="none" dirty="0">
                        <a:latin typeface="Arial" panose="020B0604020202020204" pitchFamily="34" charset="0"/>
                        <a:cs typeface="Arial" panose="020B0604020202020204" pitchFamily="34" charset="0"/>
                      </a:endParaRPr>
                    </a:p>
                    <a:p>
                      <a:pPr rtl="0"/>
                      <a:r>
                        <a:rPr lang="en-US" sz="900" b="1" u="sng" dirty="0">
                          <a:latin typeface="Arial" panose="020B0604020202020204" pitchFamily="34" charset="0"/>
                          <a:cs typeface="Arial" panose="020B0604020202020204" pitchFamily="34" charset="0"/>
                        </a:rPr>
                        <a:t>EXISTING ESTATE ONLINE LINKS/FORM FOR MODIFICATIONS</a:t>
                      </a:r>
                    </a:p>
                    <a:p>
                      <a:pPr rtl="0"/>
                      <a:r>
                        <a:rPr lang="en-US" sz="900" b="0" u="none" dirty="0">
                          <a:latin typeface="Arial" panose="020B0604020202020204" pitchFamily="34" charset="0"/>
                          <a:cs typeface="Arial" panose="020B0604020202020204" pitchFamily="34" charset="0"/>
                        </a:rPr>
                        <a:t>*Work Order Request Link: https://bit.ly/worequest</a:t>
                      </a:r>
                    </a:p>
                    <a:p>
                      <a:pPr rtl="0"/>
                      <a:r>
                        <a:rPr lang="en-US" sz="900" b="0" u="none" dirty="0">
                          <a:latin typeface="Arial" panose="020B0604020202020204" pitchFamily="34" charset="0"/>
                          <a:cs typeface="Arial" panose="020B0604020202020204" pitchFamily="34" charset="0"/>
                        </a:rPr>
                        <a:t>*Close Out Link: https://bit.ly/closeoutform</a:t>
                      </a:r>
                    </a:p>
                    <a:p>
                      <a:pPr rtl="0"/>
                      <a:r>
                        <a:rPr lang="en-US" sz="900" b="0" u="none" dirty="0">
                          <a:latin typeface="Arial" panose="020B0604020202020204" pitchFamily="34" charset="0"/>
                          <a:cs typeface="Arial" panose="020B0604020202020204" pitchFamily="34" charset="0"/>
                        </a:rPr>
                        <a:t>*Guest House Booking Link: https://bit.ly/guesthousebooking</a:t>
                      </a:r>
                    </a:p>
                    <a:p>
                      <a:pPr rtl="0"/>
                      <a:r>
                        <a:rPr lang="en-US" sz="900" b="0" u="none" dirty="0">
                          <a:latin typeface="Arial" panose="020B0604020202020204" pitchFamily="34" charset="0"/>
                          <a:cs typeface="Arial" panose="020B0604020202020204" pitchFamily="34" charset="0"/>
                        </a:rPr>
                        <a:t>*The Travel App Link: http://bit.ly/TheTravelApp</a:t>
                      </a:r>
                    </a:p>
                    <a:p>
                      <a:pPr rtl="0"/>
                      <a:r>
                        <a:rPr lang="en-US" sz="900" b="0" u="none" dirty="0">
                          <a:latin typeface="Arial" panose="020B0604020202020204" pitchFamily="34" charset="0"/>
                          <a:cs typeface="Arial" panose="020B0604020202020204" pitchFamily="34" charset="0"/>
                        </a:rPr>
                        <a:t>*Pool Vehicle Booking Link: https://bit.ly/poolvehiclebooking</a:t>
                      </a:r>
                    </a:p>
                    <a:p>
                      <a:pPr rtl="0"/>
                      <a:endParaRPr lang="en-US" sz="900" b="0" u="none" dirty="0">
                        <a:latin typeface="Arial" panose="020B0604020202020204" pitchFamily="34" charset="0"/>
                        <a:cs typeface="Arial" panose="020B0604020202020204" pitchFamily="34" charset="0"/>
                      </a:endParaRPr>
                    </a:p>
                    <a:p>
                      <a:pPr rtl="0"/>
                      <a:endParaRPr lang="en-US" sz="900" b="0" u="none" dirty="0">
                        <a:latin typeface="Arial" panose="020B0604020202020204" pitchFamily="34" charset="0"/>
                        <a:cs typeface="Arial" panose="020B0604020202020204" pitchFamily="34" charset="0"/>
                      </a:endParaRPr>
                    </a:p>
                    <a:p>
                      <a:pPr rtl="0"/>
                      <a:r>
                        <a:rPr lang="en-US" sz="900" b="1" u="sng" dirty="0">
                          <a:latin typeface="Arial" panose="020B0604020202020204" pitchFamily="34" charset="0"/>
                          <a:cs typeface="Arial" panose="020B0604020202020204" pitchFamily="34" charset="0"/>
                        </a:rPr>
                        <a:t>NEW REQUEST FROM FACILITY</a:t>
                      </a:r>
                    </a:p>
                    <a:p>
                      <a:pPr rtl="0"/>
                      <a:r>
                        <a:rPr lang="en-US" sz="900" b="0" u="none" dirty="0">
                          <a:latin typeface="Arial" panose="020B0604020202020204" pitchFamily="34" charset="0"/>
                          <a:cs typeface="Arial" panose="020B0604020202020204" pitchFamily="34" charset="0"/>
                        </a:rPr>
                        <a:t>*Preventive Maintenance tracker</a:t>
                      </a:r>
                    </a:p>
                    <a:p>
                      <a:pPr rtl="0"/>
                      <a:r>
                        <a:rPr lang="en-US" sz="900" b="0" u="none" dirty="0">
                          <a:latin typeface="Arial" panose="020B0604020202020204" pitchFamily="34" charset="0"/>
                          <a:cs typeface="Arial" panose="020B0604020202020204" pitchFamily="34" charset="0"/>
                        </a:rPr>
                        <a:t>*Rental Tracker</a:t>
                      </a:r>
                    </a:p>
                    <a:p>
                      <a:pPr rtl="0"/>
                      <a:endParaRPr lang="en-US" sz="900" b="0" u="none" dirty="0">
                        <a:latin typeface="Arial" panose="020B0604020202020204" pitchFamily="34" charset="0"/>
                        <a:cs typeface="Arial" panose="020B0604020202020204" pitchFamily="34" charset="0"/>
                      </a:endParaRPr>
                    </a:p>
                    <a:p>
                      <a:pPr rtl="0"/>
                      <a:r>
                        <a:rPr lang="en-US" sz="900" b="1" u="sng" dirty="0">
                          <a:latin typeface="Arial" panose="020B0604020202020204" pitchFamily="34" charset="0"/>
                          <a:cs typeface="Arial" panose="020B0604020202020204" pitchFamily="34" charset="0"/>
                        </a:rPr>
                        <a:t>LOCATION</a:t>
                      </a:r>
                    </a:p>
                    <a:p>
                      <a:pPr rtl="0"/>
                      <a:r>
                        <a:rPr lang="en-US" sz="900" b="0" u="none" dirty="0">
                          <a:latin typeface="Arial" panose="020B0604020202020204" pitchFamily="34" charset="0"/>
                          <a:cs typeface="Arial" panose="020B0604020202020204" pitchFamily="34" charset="0"/>
                        </a:rPr>
                        <a:t>Microsoft </a:t>
                      </a:r>
                      <a:r>
                        <a:rPr lang="en-US" sz="900" b="0" u="none">
                          <a:latin typeface="Arial" panose="020B0604020202020204" pitchFamily="34" charset="0"/>
                          <a:cs typeface="Arial" panose="020B0604020202020204" pitchFamily="34" charset="0"/>
                        </a:rPr>
                        <a:t>Sharepoint</a:t>
                      </a:r>
                      <a:endParaRPr lang="en-US" sz="900" b="0" u="none"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84557753"/>
                  </a:ext>
                </a:extLst>
              </a:tr>
            </a:tbl>
          </a:graphicData>
        </a:graphic>
      </p:graphicFrame>
    </p:spTree>
    <p:extLst>
      <p:ext uri="{BB962C8B-B14F-4D97-AF65-F5344CB8AC3E}">
        <p14:creationId xmlns:p14="http://schemas.microsoft.com/office/powerpoint/2010/main" val="4048882410"/>
      </p:ext>
    </p:extLst>
  </p:cSld>
  <p:clrMapOvr>
    <a:masterClrMapping/>
  </p:clrMapOvr>
</p:sld>
</file>

<file path=ppt/theme/theme1.xml><?xml version="1.0" encoding="utf-8"?>
<a:theme xmlns:a="http://schemas.openxmlformats.org/drawingml/2006/main" name="1_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Custom 2">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SL 2018">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SL 2018" id="{3CA5EC30-2C4A-45FE-9F44-5E2A3EBA79F3}" vid="{FEA24640-13ED-4CE1-BD13-14DD88B0EF9B}"/>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D686884CA54F744BCB9C174FD29F7BE" ma:contentTypeVersion="14" ma:contentTypeDescription="Create a new document." ma:contentTypeScope="" ma:versionID="46c5ba07b9f4fa4b9591f112ef7f0de0">
  <xsd:schema xmlns:xsd="http://www.w3.org/2001/XMLSchema" xmlns:xs="http://www.w3.org/2001/XMLSchema" xmlns:p="http://schemas.microsoft.com/office/2006/metadata/properties" xmlns:ns3="5669a008-2400-46da-bb30-aea73247631a" xmlns:ns4="616c5a3e-b63c-4236-b01a-e1e4eeca99c2" targetNamespace="http://schemas.microsoft.com/office/2006/metadata/properties" ma:root="true" ma:fieldsID="3caa6f83557897eb9a56d56e49634985" ns3:_="" ns4:_="">
    <xsd:import namespace="5669a008-2400-46da-bb30-aea73247631a"/>
    <xsd:import namespace="616c5a3e-b63c-4236-b01a-e1e4eeca99c2"/>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Location" minOccurs="0"/>
                <xsd:element ref="ns4:MediaServiceAutoKeyPoints" minOccurs="0"/>
                <xsd:element ref="ns4:MediaServiceKeyPoint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69a008-2400-46da-bb30-aea73247631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16c5a3e-b63c-4236-b01a-e1e4eeca99c2"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BED8934-DA20-4B34-B5E6-DF1AE106805B}">
  <ds:schemaRefs>
    <ds:schemaRef ds:uri="http://purl.org/dc/terms/"/>
    <ds:schemaRef ds:uri="616c5a3e-b63c-4236-b01a-e1e4eeca99c2"/>
    <ds:schemaRef ds:uri="http://purl.org/dc/dcmitype/"/>
    <ds:schemaRef ds:uri="http://schemas.microsoft.com/office/2006/documentManagement/types"/>
    <ds:schemaRef ds:uri="5669a008-2400-46da-bb30-aea73247631a"/>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33A5474-BEF5-497B-A3CA-626C2E31CC68}">
  <ds:schemaRefs>
    <ds:schemaRef ds:uri="http://schemas.microsoft.com/sharepoint/v3/contenttype/forms"/>
  </ds:schemaRefs>
</ds:datastoreItem>
</file>

<file path=customXml/itemProps3.xml><?xml version="1.0" encoding="utf-8"?>
<ds:datastoreItem xmlns:ds="http://schemas.openxmlformats.org/officeDocument/2006/customXml" ds:itemID="{0D9BD016-1ECD-45FD-B55B-5495FBB883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669a008-2400-46da-bb30-aea73247631a"/>
    <ds:schemaRef ds:uri="616c5a3e-b63c-4236-b01a-e1e4eeca99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1a195fbb-be4c-40ab-a6ee-cc0b27c9cf54}" enabled="0" method="" siteId="{1a195fbb-be4c-40ab-a6ee-cc0b27c9cf54}" removed="1"/>
</clbl:labelList>
</file>

<file path=docProps/app.xml><?xml version="1.0" encoding="utf-8"?>
<Properties xmlns="http://schemas.openxmlformats.org/officeDocument/2006/extended-properties" xmlns:vt="http://schemas.openxmlformats.org/officeDocument/2006/docPropsVTypes">
  <TotalTime>198904</TotalTime>
  <Words>739</Words>
  <Application>Microsoft Office PowerPoint</Application>
  <PresentationFormat>On-screen Show (16:9)</PresentationFormat>
  <Paragraphs>85</Paragraphs>
  <Slides>4</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vt:i4>
      </vt:variant>
    </vt:vector>
  </HeadingPairs>
  <TitlesOfParts>
    <vt:vector size="11" baseType="lpstr">
      <vt:lpstr>Arial</vt:lpstr>
      <vt:lpstr>Arvo</vt:lpstr>
      <vt:lpstr>Roboto Condensed</vt:lpstr>
      <vt:lpstr>Roboto Condensed Light</vt:lpstr>
      <vt:lpstr>Trebuchet MS</vt:lpstr>
      <vt:lpstr>1_Salerio template</vt:lpstr>
      <vt:lpstr>TSL 2018</vt:lpstr>
      <vt:lpstr>TSL ESTATES LIMITED  Business Case for Automation of TSL Estate processes  By; TSL Estate Team</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Abayomi S. Adebanjo</dc:creator>
  <cp:lastModifiedBy>Innocent E. Osoria</cp:lastModifiedBy>
  <cp:revision>1754</cp:revision>
  <cp:lastPrinted>2018-09-06T13:53:43Z</cp:lastPrinted>
  <dcterms:modified xsi:type="dcterms:W3CDTF">2023-03-14T11:26:56Z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0x0101007D686884CA54F744BCB9C174FD29F7BE</vt:lpwstr>
  </property>
  <property fmtid="{D5CDD505-2E9C-101B-9397-08002B2CF9AE}" pid="3" name="MSIP_Label_936c9c09-a753-4721-baf7-4eaaf31a22a7_Enabled">
    <vt:lpwstr>true</vt:lpwstr>
  </property>
  <property fmtid="{D5CDD505-2E9C-101B-9397-08002B2CF9AE}" pid="4" name="MSIP_Label_936c9c09-a753-4721-baf7-4eaaf31a22a7_SetDate">
    <vt:lpwstr>2023-02-01T15:17:16Z</vt:lpwstr>
  </property>
  <property fmtid="{D5CDD505-2E9C-101B-9397-08002B2CF9AE}" pid="5" name="MSIP_Label_936c9c09-a753-4721-baf7-4eaaf31a22a7_Method">
    <vt:lpwstr>Standard</vt:lpwstr>
  </property>
  <property fmtid="{D5CDD505-2E9C-101B-9397-08002B2CF9AE}" pid="6" name="MSIP_Label_936c9c09-a753-4721-baf7-4eaaf31a22a7_Name">
    <vt:lpwstr>936c9c09-a753-4721-baf7-4eaaf31a22a7</vt:lpwstr>
  </property>
  <property fmtid="{D5CDD505-2E9C-101B-9397-08002B2CF9AE}" pid="7" name="MSIP_Label_936c9c09-a753-4721-baf7-4eaaf31a22a7_SiteId">
    <vt:lpwstr>9cfc061d-de6e-4c54-87bd-1e019be81db0</vt:lpwstr>
  </property>
  <property fmtid="{D5CDD505-2E9C-101B-9397-08002B2CF9AE}" pid="8" name="MSIP_Label_936c9c09-a753-4721-baf7-4eaaf31a22a7_ContentBits">
    <vt:lpwstr>0</vt:lpwstr>
  </property>
</Properties>
</file>