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816"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4174-6605-C3F0-3015-D11CBF14B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C0AAED-3A03-6ECE-0E0C-7D501D581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70235-155B-8332-DB05-7F4F0F00FAAC}"/>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469D4974-49A9-5586-50FC-8684E8CB5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6318E-6E5A-E46F-C548-78A15DD35AAF}"/>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289953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EF81-CE72-DD50-1E6F-CD2A96EF4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1DE3A-5B00-5C37-D1E3-42899B7A0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9EEDC-46F3-D6D1-6DA3-574FD0E52832}"/>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B9E3E0BC-E0CD-0D95-A67D-8325D77EC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9CBC9-7286-F35E-0C64-6BBE4D800A7C}"/>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273347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5E39B-A636-F9B0-6428-32A4DEAC56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F0AA0-4C47-14D9-0AC0-32FB0599D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F6F54-7F15-99FA-3A22-EC344F1B1B99}"/>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1AD6F039-0F9C-B5CB-828A-4E317D197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672D3-939B-A7C9-F97B-7E2FCB67C930}"/>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340650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B27B-5CAE-5CB9-7E6A-EE0AD6E8D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3961E-4178-B988-E72F-A4E4D70FA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3A75B-16A2-778D-F332-AF0B869EDB12}"/>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F188E3F8-78B1-B1CC-9AD3-CFC2D3EA3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82589-5B84-EAD8-660C-3A0E5436C7AE}"/>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221524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CB91-C0F2-3D8A-6DEC-31846C1C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F941CF-637A-4C78-F60B-71AF74732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41EF8-BA6A-1446-2478-DFE777F1D7BE}"/>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1C616AC8-CB37-17EA-9FE0-90AA33B0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08ADC-45CA-0916-581A-41F6D9F5B35C}"/>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340375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C881-6905-E9DA-C4AA-98DEC856F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0747C-A3A2-8D1C-ACE9-55B9E65D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B78A90-EA51-E70A-DC6D-BC00D04905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C1EF3C-DDA7-FC61-A9C3-63FA7553499F}"/>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6" name="Footer Placeholder 5">
            <a:extLst>
              <a:ext uri="{FF2B5EF4-FFF2-40B4-BE49-F238E27FC236}">
                <a16:creationId xmlns:a16="http://schemas.microsoft.com/office/drawing/2014/main" id="{0B2F1543-87A2-54D3-3147-1DD53AC33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67E9-239D-6B7E-A254-A9426C02E5D5}"/>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155675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CD3D-701F-A8C9-3EDC-5C2F01786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1B1B04-5F80-8857-78F4-11E608F00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20BA6-281F-B543-F0D3-D74EB1068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D9E05-9B2F-A480-524E-F22ECCA52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7C51A-E5B8-9E2B-B25F-785FEC2E7B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A18AD-957E-7D3A-E3A4-1A22FC193B75}"/>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8" name="Footer Placeholder 7">
            <a:extLst>
              <a:ext uri="{FF2B5EF4-FFF2-40B4-BE49-F238E27FC236}">
                <a16:creationId xmlns:a16="http://schemas.microsoft.com/office/drawing/2014/main" id="{4ACAC026-CF1F-01E1-27ED-0308A1461C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CCB3A-8916-5CF5-D8FD-B8D18A4BCD90}"/>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293383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8F2-92DD-FAB1-5C47-D58A10363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924ED-3645-84D7-3B9B-257A0F7799B9}"/>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4" name="Footer Placeholder 3">
            <a:extLst>
              <a:ext uri="{FF2B5EF4-FFF2-40B4-BE49-F238E27FC236}">
                <a16:creationId xmlns:a16="http://schemas.microsoft.com/office/drawing/2014/main" id="{BD8A021D-2B74-E889-4318-DA54E8672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66FF5-A3B6-5732-3162-0C143B628369}"/>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158956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3A082-B556-06DC-22FF-9D61BE2CD429}"/>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3" name="Footer Placeholder 2">
            <a:extLst>
              <a:ext uri="{FF2B5EF4-FFF2-40B4-BE49-F238E27FC236}">
                <a16:creationId xmlns:a16="http://schemas.microsoft.com/office/drawing/2014/main" id="{8961C069-DD65-25F7-D8AB-AFCFC53CF6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74E1A-4522-AA82-C1CD-70FF8DB56809}"/>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35980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4B1-9A08-4DF6-C39C-F24A64102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A9C10A-0117-A807-EAE7-9817CF799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06E2F-657D-223C-EEB9-76739AE50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2EEE7-0382-10C2-18DC-F912373860AA}"/>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6" name="Footer Placeholder 5">
            <a:extLst>
              <a:ext uri="{FF2B5EF4-FFF2-40B4-BE49-F238E27FC236}">
                <a16:creationId xmlns:a16="http://schemas.microsoft.com/office/drawing/2014/main" id="{750E66E6-1443-FC22-7B2C-7E5FDAB11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EE9C9-B82E-E212-766F-701A476C9BBB}"/>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154920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8503-ACB9-D133-BAEA-33DEA6DC6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965F72-4E9A-6F52-712D-44544F294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3C6A24-5746-3BCB-D3DE-3FC434350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B7DE9-182D-7E8E-3E5A-C45B39F24984}"/>
              </a:ext>
            </a:extLst>
          </p:cNvPr>
          <p:cNvSpPr>
            <a:spLocks noGrp="1"/>
          </p:cNvSpPr>
          <p:nvPr>
            <p:ph type="dt" sz="half" idx="10"/>
          </p:nvPr>
        </p:nvSpPr>
        <p:spPr/>
        <p:txBody>
          <a:bodyPr/>
          <a:lstStyle/>
          <a:p>
            <a:fld id="{96948B2B-C155-49F3-9B6F-1D3E4890F217}" type="datetimeFigureOut">
              <a:rPr lang="en-US" smtClean="0"/>
              <a:t>8/1/2023</a:t>
            </a:fld>
            <a:endParaRPr lang="en-US"/>
          </a:p>
        </p:txBody>
      </p:sp>
      <p:sp>
        <p:nvSpPr>
          <p:cNvPr id="6" name="Footer Placeholder 5">
            <a:extLst>
              <a:ext uri="{FF2B5EF4-FFF2-40B4-BE49-F238E27FC236}">
                <a16:creationId xmlns:a16="http://schemas.microsoft.com/office/drawing/2014/main" id="{7D879B76-0EC1-139E-17A7-3A398C8E5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F7468-06CD-3447-1628-D3C49968E00A}"/>
              </a:ext>
            </a:extLst>
          </p:cNvPr>
          <p:cNvSpPr>
            <a:spLocks noGrp="1"/>
          </p:cNvSpPr>
          <p:nvPr>
            <p:ph type="sldNum" sz="quarter" idx="12"/>
          </p:nvPr>
        </p:nvSpPr>
        <p:spPr/>
        <p:txBody>
          <a:bodyPr/>
          <a:lstStyle/>
          <a:p>
            <a:fld id="{7712486B-9771-42A6-A251-6FB4D0BF9151}" type="slidenum">
              <a:rPr lang="en-US" smtClean="0"/>
              <a:t>‹#›</a:t>
            </a:fld>
            <a:endParaRPr lang="en-US"/>
          </a:p>
        </p:txBody>
      </p:sp>
    </p:spTree>
    <p:extLst>
      <p:ext uri="{BB962C8B-B14F-4D97-AF65-F5344CB8AC3E}">
        <p14:creationId xmlns:p14="http://schemas.microsoft.com/office/powerpoint/2010/main" val="222745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0753D-F5A5-F1F9-5F27-8047AF825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0C6C2-17B6-C021-8E12-908C35554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DDDDB-F72A-F07E-300B-C0B719A83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48B2B-C155-49F3-9B6F-1D3E4890F217}" type="datetimeFigureOut">
              <a:rPr lang="en-US" smtClean="0"/>
              <a:t>8/1/2023</a:t>
            </a:fld>
            <a:endParaRPr lang="en-US"/>
          </a:p>
        </p:txBody>
      </p:sp>
      <p:sp>
        <p:nvSpPr>
          <p:cNvPr id="5" name="Footer Placeholder 4">
            <a:extLst>
              <a:ext uri="{FF2B5EF4-FFF2-40B4-BE49-F238E27FC236}">
                <a16:creationId xmlns:a16="http://schemas.microsoft.com/office/drawing/2014/main" id="{42D822C4-02CB-D7B9-1BBE-B7B02C46C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EE7C10-2A82-C565-62F4-A47A3BB2E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2486B-9771-42A6-A251-6FB4D0BF9151}" type="slidenum">
              <a:rPr lang="en-US" smtClean="0"/>
              <a:t>‹#›</a:t>
            </a:fld>
            <a:endParaRPr lang="en-US"/>
          </a:p>
        </p:txBody>
      </p:sp>
    </p:spTree>
    <p:extLst>
      <p:ext uri="{BB962C8B-B14F-4D97-AF65-F5344CB8AC3E}">
        <p14:creationId xmlns:p14="http://schemas.microsoft.com/office/powerpoint/2010/main" val="2182390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439D08F-BA46-4A58-5F74-5F7BE985C776}"/>
              </a:ext>
            </a:extLst>
          </p:cNvPr>
          <p:cNvSpPr txBox="1"/>
          <p:nvPr/>
        </p:nvSpPr>
        <p:spPr>
          <a:xfrm>
            <a:off x="2264228" y="2130362"/>
            <a:ext cx="5326743" cy="1754326"/>
          </a:xfrm>
          <a:prstGeom prst="rect">
            <a:avLst/>
          </a:prstGeom>
          <a:noFill/>
        </p:spPr>
        <p:txBody>
          <a:bodyPr wrap="square">
            <a:spAutoFit/>
          </a:bodyPr>
          <a:lstStyle/>
          <a:p>
            <a:pPr marL="182880" algn="l" fontAlgn="b"/>
            <a:r>
              <a:rPr lang="en-US" sz="5400" b="1" u="none" strike="noStrike" dirty="0">
                <a:solidFill>
                  <a:srgbClr val="C00000"/>
                </a:solidFill>
                <a:effectLst/>
                <a:latin typeface="Trebuchet MS" panose="020B0603020202020204" pitchFamily="34" charset="0"/>
              </a:rPr>
              <a:t>Observations &amp; Feedback</a:t>
            </a:r>
            <a:endParaRPr lang="en-US" sz="5400" b="1" i="0" u="none" strike="noStrike" dirty="0">
              <a:solidFill>
                <a:srgbClr val="C00000"/>
              </a:solidFill>
              <a:effectLst/>
              <a:latin typeface="Trebuchet MS" panose="020B0603020202020204" pitchFamily="34" charset="0"/>
            </a:endParaRPr>
          </a:p>
        </p:txBody>
      </p:sp>
      <p:sp>
        <p:nvSpPr>
          <p:cNvPr id="9" name="TextBox 8">
            <a:extLst>
              <a:ext uri="{FF2B5EF4-FFF2-40B4-BE49-F238E27FC236}">
                <a16:creationId xmlns:a16="http://schemas.microsoft.com/office/drawing/2014/main" id="{00F96194-7840-F1B4-ACA7-11E48472C0E0}"/>
              </a:ext>
            </a:extLst>
          </p:cNvPr>
          <p:cNvSpPr txBox="1"/>
          <p:nvPr/>
        </p:nvSpPr>
        <p:spPr>
          <a:xfrm>
            <a:off x="2394857" y="4857145"/>
            <a:ext cx="5196114" cy="400110"/>
          </a:xfrm>
          <a:prstGeom prst="rect">
            <a:avLst/>
          </a:prstGeom>
          <a:noFill/>
        </p:spPr>
        <p:txBody>
          <a:bodyPr wrap="square">
            <a:spAutoFit/>
          </a:bodyPr>
          <a:lstStyle/>
          <a:p>
            <a:pPr marL="182880" algn="l" fontAlgn="b"/>
            <a:r>
              <a:rPr lang="en-US" sz="2000" b="1" u="none" strike="noStrike" dirty="0">
                <a:effectLst/>
                <a:latin typeface="Trebuchet MS" panose="020B0603020202020204" pitchFamily="34" charset="0"/>
              </a:rPr>
              <a:t>TSL Estate Team</a:t>
            </a:r>
            <a:endParaRPr lang="en-US" sz="2000" b="1" i="0" u="none" strike="noStrike" dirty="0">
              <a:effectLst/>
              <a:latin typeface="Trebuchet MS" panose="020B0603020202020204" pitchFamily="34" charset="0"/>
            </a:endParaRPr>
          </a:p>
        </p:txBody>
      </p:sp>
      <p:sp>
        <p:nvSpPr>
          <p:cNvPr id="10" name="Rectangle 9">
            <a:extLst>
              <a:ext uri="{FF2B5EF4-FFF2-40B4-BE49-F238E27FC236}">
                <a16:creationId xmlns:a16="http://schemas.microsoft.com/office/drawing/2014/main" id="{061C5573-1855-4A80-0808-D751ADCE24BB}"/>
              </a:ext>
            </a:extLst>
          </p:cNvPr>
          <p:cNvSpPr/>
          <p:nvPr/>
        </p:nvSpPr>
        <p:spPr>
          <a:xfrm>
            <a:off x="0" y="6444343"/>
            <a:ext cx="12192000" cy="41365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85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6DFDFD-E14C-FC53-5866-7291F7EA7265}"/>
              </a:ext>
            </a:extLst>
          </p:cNvPr>
          <p:cNvSpPr/>
          <p:nvPr/>
        </p:nvSpPr>
        <p:spPr>
          <a:xfrm>
            <a:off x="4905830" y="0"/>
            <a:ext cx="7286170" cy="6858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FE5C17BB-CC00-FEBE-A050-71FCF8BF33AF}"/>
              </a:ext>
            </a:extLst>
          </p:cNvPr>
          <p:cNvGraphicFramePr>
            <a:graphicFrameLocks noGrp="1"/>
          </p:cNvGraphicFramePr>
          <p:nvPr>
            <p:extLst>
              <p:ext uri="{D42A27DB-BD31-4B8C-83A1-F6EECF244321}">
                <p14:modId xmlns:p14="http://schemas.microsoft.com/office/powerpoint/2010/main" val="3334746032"/>
              </p:ext>
            </p:extLst>
          </p:nvPr>
        </p:nvGraphicFramePr>
        <p:xfrm>
          <a:off x="396833" y="1889396"/>
          <a:ext cx="4276768" cy="2764641"/>
        </p:xfrm>
        <a:graphic>
          <a:graphicData uri="http://schemas.openxmlformats.org/drawingml/2006/table">
            <a:tbl>
              <a:tblPr>
                <a:tableStyleId>{5DA37D80-6434-44D0-A028-1B22A696006F}</a:tableStyleId>
              </a:tblPr>
              <a:tblGrid>
                <a:gridCol w="361254">
                  <a:extLst>
                    <a:ext uri="{9D8B030D-6E8A-4147-A177-3AD203B41FA5}">
                      <a16:colId xmlns:a16="http://schemas.microsoft.com/office/drawing/2014/main" val="3833209470"/>
                    </a:ext>
                  </a:extLst>
                </a:gridCol>
                <a:gridCol w="3915514">
                  <a:extLst>
                    <a:ext uri="{9D8B030D-6E8A-4147-A177-3AD203B41FA5}">
                      <a16:colId xmlns:a16="http://schemas.microsoft.com/office/drawing/2014/main" val="169455124"/>
                    </a:ext>
                  </a:extLst>
                </a:gridCol>
              </a:tblGrid>
              <a:tr h="489396">
                <a:tc>
                  <a:txBody>
                    <a:bodyPr/>
                    <a:lstStyle/>
                    <a:p>
                      <a:pPr algn="ct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marL="91440" algn="l" fontAlgn="b"/>
                      <a:r>
                        <a:rPr lang="en-US" sz="1100" u="none" strike="noStrike" dirty="0">
                          <a:effectLst/>
                        </a:rPr>
                        <a:t>Change the work order to facility maintenance request </a:t>
                      </a:r>
                      <a:endParaRPr lang="en-US" sz="1100" b="0"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3081320519"/>
                  </a:ext>
                </a:extLst>
              </a:tr>
              <a:tr h="727334">
                <a:tc>
                  <a:txBody>
                    <a:bodyPr/>
                    <a:lstStyle/>
                    <a:p>
                      <a:pPr algn="ct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marL="91440" algn="l" fontAlgn="b"/>
                      <a:r>
                        <a:rPr lang="en-US" sz="1100" u="none" strike="noStrike" dirty="0">
                          <a:effectLst/>
                        </a:rPr>
                        <a:t>Add others to all the boxes (company, departments location </a:t>
                      </a:r>
                      <a:r>
                        <a:rPr lang="en-US" sz="1100" u="none" strike="noStrike" dirty="0" err="1">
                          <a:effectLst/>
                        </a:rPr>
                        <a:t>etc</a:t>
                      </a:r>
                      <a:r>
                        <a:rPr lang="en-US" sz="1100" u="none" strike="noStrike" dirty="0">
                          <a:effectLst/>
                        </a:rPr>
                        <a:t>) and it should be such that an be editable</a:t>
                      </a:r>
                      <a:endParaRPr lang="en-US" sz="1100" b="0"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514601561"/>
                  </a:ext>
                </a:extLst>
              </a:tr>
              <a:tr h="569119">
                <a:tc>
                  <a:txBody>
                    <a:bodyPr/>
                    <a:lstStyle/>
                    <a:p>
                      <a:pPr algn="ctr" fontAlgn="b"/>
                      <a:r>
                        <a:rPr lang="en-US" sz="1100" u="none" strike="noStrike">
                          <a:effectLst/>
                        </a:rPr>
                        <a:t>3</a:t>
                      </a:r>
                      <a:endParaRPr lang="en-US" sz="1100" b="0" i="0" u="none" strike="noStrike">
                        <a:solidFill>
                          <a:srgbClr val="000000"/>
                        </a:solidFill>
                        <a:effectLst/>
                        <a:latin typeface="Trebuchet MS" panose="020B0603020202020204" pitchFamily="34" charset="0"/>
                      </a:endParaRPr>
                    </a:p>
                  </a:txBody>
                  <a:tcPr marL="9525" marR="9525" marT="9525" marB="0" anchor="ctr"/>
                </a:tc>
                <a:tc>
                  <a:txBody>
                    <a:bodyPr/>
                    <a:lstStyle/>
                    <a:p>
                      <a:pPr marL="91440" algn="l" fontAlgn="b"/>
                      <a:r>
                        <a:rPr lang="en-US" sz="1100" b="1" u="none" strike="noStrike" dirty="0">
                          <a:effectLst/>
                        </a:rPr>
                        <a:t>Add email </a:t>
                      </a:r>
                      <a:r>
                        <a:rPr lang="en-US" sz="1100" u="none" strike="noStrike" dirty="0">
                          <a:effectLst/>
                        </a:rPr>
                        <a:t>option to the Guest house booking</a:t>
                      </a:r>
                      <a:endParaRPr lang="en-US" sz="1100" b="0"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2914246186"/>
                  </a:ext>
                </a:extLst>
              </a:tr>
              <a:tr h="489396">
                <a:tc>
                  <a:txBody>
                    <a:bodyPr/>
                    <a:lstStyle/>
                    <a:p>
                      <a:pPr algn="ctr" fontAlgn="b"/>
                      <a:r>
                        <a:rPr lang="en-US" sz="1100" u="none" strike="noStrike" dirty="0">
                          <a:effectLst/>
                        </a:rPr>
                        <a:t>4</a:t>
                      </a:r>
                      <a:endParaRPr lang="en-US"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marL="91440" algn="l" fontAlgn="b"/>
                      <a:r>
                        <a:rPr lang="en-US" sz="1100" u="none" strike="noStrike" dirty="0">
                          <a:effectLst/>
                        </a:rPr>
                        <a:t>Replace the HRBP to </a:t>
                      </a:r>
                      <a:r>
                        <a:rPr lang="en-US" sz="1100" b="1" u="none" strike="noStrike" dirty="0">
                          <a:effectLst/>
                        </a:rPr>
                        <a:t>HRBP/HOD or line manager</a:t>
                      </a:r>
                      <a:endParaRPr lang="en-US" sz="1100" b="1"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2027778290"/>
                  </a:ext>
                </a:extLst>
              </a:tr>
              <a:tr h="489396">
                <a:tc>
                  <a:txBody>
                    <a:bodyPr/>
                    <a:lstStyle/>
                    <a:p>
                      <a:pPr algn="ctr" fontAlgn="b"/>
                      <a:r>
                        <a:rPr lang="en-US" sz="1100" u="none" strike="noStrike">
                          <a:effectLst/>
                        </a:rPr>
                        <a:t>5</a:t>
                      </a:r>
                      <a:endParaRPr lang="en-US" sz="1100" b="0" i="0" u="none" strike="noStrike">
                        <a:solidFill>
                          <a:srgbClr val="000000"/>
                        </a:solidFill>
                        <a:effectLst/>
                        <a:latin typeface="Trebuchet MS" panose="020B0603020202020204" pitchFamily="34" charset="0"/>
                      </a:endParaRPr>
                    </a:p>
                  </a:txBody>
                  <a:tcPr marL="9525" marR="9525" marT="9525" marB="0" anchor="ctr"/>
                </a:tc>
                <a:tc>
                  <a:txBody>
                    <a:bodyPr/>
                    <a:lstStyle/>
                    <a:p>
                      <a:pPr marL="91440" algn="l" fontAlgn="b"/>
                      <a:r>
                        <a:rPr lang="en-US" sz="1100" u="none" strike="noStrike" dirty="0">
                          <a:effectLst/>
                        </a:rPr>
                        <a:t>Include a pop up dos and don'ts when someone logs into the platform</a:t>
                      </a:r>
                      <a:endParaRPr lang="en-US" sz="1100" b="0"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2209602768"/>
                  </a:ext>
                </a:extLst>
              </a:tr>
            </a:tbl>
          </a:graphicData>
        </a:graphic>
      </p:graphicFrame>
      <p:sp>
        <p:nvSpPr>
          <p:cNvPr id="6" name="TextBox 5">
            <a:extLst>
              <a:ext uri="{FF2B5EF4-FFF2-40B4-BE49-F238E27FC236}">
                <a16:creationId xmlns:a16="http://schemas.microsoft.com/office/drawing/2014/main" id="{F7693A75-09FB-2534-3D4E-26698823397A}"/>
              </a:ext>
            </a:extLst>
          </p:cNvPr>
          <p:cNvSpPr txBox="1"/>
          <p:nvPr/>
        </p:nvSpPr>
        <p:spPr>
          <a:xfrm>
            <a:off x="5123543" y="565957"/>
            <a:ext cx="6836228" cy="6081217"/>
          </a:xfrm>
          <a:prstGeom prst="rect">
            <a:avLst/>
          </a:prstGeom>
          <a:noFill/>
        </p:spPr>
        <p:txBody>
          <a:bodyPr wrap="square">
            <a:spAutoFit/>
          </a:bodyPr>
          <a:lstStyle/>
          <a:p>
            <a:pPr marL="0" marR="0">
              <a:lnSpc>
                <a:spcPct val="107000"/>
              </a:lnSpc>
              <a:spcBef>
                <a:spcPts val="0"/>
              </a:spcBef>
              <a:spcAft>
                <a:spcPts val="800"/>
              </a:spcAft>
            </a:pPr>
            <a:r>
              <a:rPr lang="en-US" sz="1050" b="1"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Guest House Booking Agreement/Guidelines </a:t>
            </a:r>
            <a:endPar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By proceeding with this booking, you agree to abide by the following terms and conditions:</a:t>
            </a: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 </a:t>
            </a:r>
            <a:r>
              <a:rPr lang="en-US" sz="1050" b="1" u="sng"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Etiquette Expectations:</a:t>
            </a:r>
            <a:endPar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You agree to:</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Treat all our staff with respect.</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Maintain a peaceful environment, refraining from creating noise pollution of any kind.</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Ensuring that your personal belongings are kept safe within your own spaces.</a:t>
            </a:r>
          </a:p>
          <a:p>
            <a:pPr marL="342900" marR="0" lvl="0" indent="-342900">
              <a:lnSpc>
                <a:spcPct val="107000"/>
              </a:lnSpc>
              <a:spcBef>
                <a:spcPts val="0"/>
              </a:spcBef>
              <a:spcAft>
                <a:spcPts val="80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Report any faulty or malfunctioning equipment to the House Keeper or Facility Manager promptly.</a:t>
            </a:r>
          </a:p>
          <a:p>
            <a:pPr marL="0" marR="0">
              <a:lnSpc>
                <a:spcPct val="107000"/>
              </a:lnSpc>
              <a:spcBef>
                <a:spcPts val="0"/>
              </a:spcBef>
              <a:spcAft>
                <a:spcPts val="800"/>
              </a:spcAft>
            </a:pPr>
            <a:r>
              <a:rPr lang="en-US" sz="1050" b="1" u="sng"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Prohibited Activities:</a:t>
            </a:r>
            <a:endPar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You agree to:</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Keep the environment clean and tidy.</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Observe our no-smoking policy and the abstinence from consuming alcoholic beverages within the premises.</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Refrain from inviting unauthorized guests to stay in the Guest House.</a:t>
            </a:r>
          </a:p>
          <a:p>
            <a:pPr marL="342900" marR="0" lvl="0" indent="-342900">
              <a:lnSpc>
                <a:spcPct val="107000"/>
              </a:lnSpc>
              <a:spcBef>
                <a:spcPts val="0"/>
              </a:spcBef>
              <a:spcAft>
                <a:spcPts val="80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Cook or do your laundries within designated areas only.</a:t>
            </a:r>
          </a:p>
          <a:p>
            <a:pPr marL="0" marR="0">
              <a:lnSpc>
                <a:spcPct val="107000"/>
              </a:lnSpc>
              <a:spcBef>
                <a:spcPts val="0"/>
              </a:spcBef>
              <a:spcAft>
                <a:spcPts val="800"/>
              </a:spcAft>
            </a:pPr>
            <a:r>
              <a:rPr lang="en-US" sz="1050" b="1" u="sng"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Room Guidelines:</a:t>
            </a:r>
            <a:endPar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You agree to:</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Turn off all electrical appliances at all times when exiting the facility.</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Take responsibility for any assets you damaged during your stay at the Guest house, understanding that it may attract a fine.</a:t>
            </a:r>
          </a:p>
          <a:p>
            <a:pPr marL="342900" marR="0" lvl="0" indent="-342900">
              <a:lnSpc>
                <a:spcPct val="107000"/>
              </a:lnSpc>
              <a:spcBef>
                <a:spcPts val="0"/>
              </a:spcBef>
              <a:spcAft>
                <a:spcPts val="80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Return the room keys to the Facility Manager or to the designated areas.</a:t>
            </a:r>
          </a:p>
          <a:p>
            <a:pPr marL="0" marR="0">
              <a:lnSpc>
                <a:spcPct val="107000"/>
              </a:lnSpc>
              <a:spcBef>
                <a:spcPts val="0"/>
              </a:spcBef>
              <a:spcAft>
                <a:spcPts val="800"/>
              </a:spcAft>
            </a:pPr>
            <a:r>
              <a:rPr lang="en-US" sz="1050" b="1" u="sng"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Security Protocols:</a:t>
            </a:r>
            <a:endPar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You agree to:</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Register, sign in and out at the gate post upon arrival and exit.</a:t>
            </a:r>
          </a:p>
          <a:p>
            <a:pPr marL="342900" marR="0" lvl="0" indent="-342900">
              <a:lnSpc>
                <a:spcPct val="107000"/>
              </a:lnSpc>
              <a:spcBef>
                <a:spcPts val="0"/>
              </a:spcBef>
              <a:spcAft>
                <a:spcPts val="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Ensure your room is properly locked when leaving each day and that valuable items are kept safe with you this includes cash and debit cards.</a:t>
            </a:r>
          </a:p>
          <a:p>
            <a:pPr marL="342900" marR="0" lvl="0" indent="-342900">
              <a:lnSpc>
                <a:spcPct val="107000"/>
              </a:lnSpc>
              <a:spcBef>
                <a:spcPts val="0"/>
              </a:spcBef>
              <a:spcAft>
                <a:spcPts val="800"/>
              </a:spcAft>
              <a:buFont typeface="+mj-lt"/>
              <a:buAutoNum type="arabicPeriod"/>
            </a:pPr>
            <a:r>
              <a:rPr lang="en-US" sz="105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Declare personal effect at the point of entry/gate post.</a:t>
            </a:r>
          </a:p>
        </p:txBody>
      </p:sp>
      <p:sp>
        <p:nvSpPr>
          <p:cNvPr id="3" name="TextBox 2">
            <a:extLst>
              <a:ext uri="{FF2B5EF4-FFF2-40B4-BE49-F238E27FC236}">
                <a16:creationId xmlns:a16="http://schemas.microsoft.com/office/drawing/2014/main" id="{64B617EF-C44F-2DFE-A65E-2C1268702903}"/>
              </a:ext>
            </a:extLst>
          </p:cNvPr>
          <p:cNvSpPr txBox="1"/>
          <p:nvPr/>
        </p:nvSpPr>
        <p:spPr>
          <a:xfrm>
            <a:off x="232229" y="565957"/>
            <a:ext cx="3507510" cy="1323439"/>
          </a:xfrm>
          <a:prstGeom prst="rect">
            <a:avLst/>
          </a:prstGeom>
          <a:noFill/>
        </p:spPr>
        <p:txBody>
          <a:bodyPr wrap="square">
            <a:spAutoFit/>
          </a:bodyPr>
          <a:lstStyle/>
          <a:p>
            <a:pPr marL="182880" algn="l" fontAlgn="b"/>
            <a:r>
              <a:rPr lang="en-US" sz="4000" b="1" u="none" strike="noStrike" dirty="0">
                <a:solidFill>
                  <a:srgbClr val="C00000"/>
                </a:solidFill>
                <a:effectLst/>
                <a:latin typeface="Trebuchet MS" panose="020B0603020202020204" pitchFamily="34" charset="0"/>
              </a:rPr>
              <a:t>Observations &amp; Feedback</a:t>
            </a:r>
            <a:endParaRPr lang="en-US" sz="4000" b="1" i="0" u="none" strike="noStrike" dirty="0">
              <a:solidFill>
                <a:srgbClr val="C00000"/>
              </a:solidFill>
              <a:effectLst/>
              <a:latin typeface="Trebuchet MS" panose="020B0603020202020204" pitchFamily="34" charset="0"/>
            </a:endParaRPr>
          </a:p>
        </p:txBody>
      </p:sp>
    </p:spTree>
    <p:extLst>
      <p:ext uri="{BB962C8B-B14F-4D97-AF65-F5344CB8AC3E}">
        <p14:creationId xmlns:p14="http://schemas.microsoft.com/office/powerpoint/2010/main" val="14755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6DFDFD-E14C-FC53-5866-7291F7EA7265}"/>
              </a:ext>
            </a:extLst>
          </p:cNvPr>
          <p:cNvSpPr/>
          <p:nvPr/>
        </p:nvSpPr>
        <p:spPr>
          <a:xfrm>
            <a:off x="0" y="3672114"/>
            <a:ext cx="12192000" cy="318588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7693A75-09FB-2534-3D4E-26698823397A}"/>
              </a:ext>
            </a:extLst>
          </p:cNvPr>
          <p:cNvSpPr txBox="1"/>
          <p:nvPr/>
        </p:nvSpPr>
        <p:spPr>
          <a:xfrm>
            <a:off x="612073" y="4047774"/>
            <a:ext cx="11013870" cy="2229200"/>
          </a:xfrm>
          <a:prstGeom prst="rect">
            <a:avLst/>
          </a:prstGeom>
          <a:noFill/>
        </p:spPr>
        <p:txBody>
          <a:bodyPr wrap="square">
            <a:spAutoFit/>
          </a:bodyPr>
          <a:lstStyle/>
          <a:p>
            <a:pPr marL="0" marR="0">
              <a:spcBef>
                <a:spcPts val="0"/>
              </a:spcBef>
              <a:spcAft>
                <a:spcPts val="0"/>
              </a:spcAft>
            </a:pPr>
            <a:r>
              <a:rPr lang="en-US" sz="1400" u="sng" kern="1400" spc="-5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Pool Vehicle Request  Agreement/Guidelines </a:t>
            </a:r>
          </a:p>
          <a:p>
            <a:pPr marL="0" marR="0">
              <a:spcBef>
                <a:spcPts val="0"/>
              </a:spcBef>
              <a:spcAft>
                <a:spcPts val="0"/>
              </a:spcAft>
            </a:pPr>
            <a:r>
              <a:rPr lang="en-US" sz="1400" u="sng" kern="1400" spc="-50"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kern="1400" spc="-50" dirty="0">
              <a:solidFill>
                <a:schemeClr val="accent4">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4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Vehicle Usage:</a:t>
            </a:r>
            <a:r>
              <a:rPr lang="en-US" sz="1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vehicle must be used solely for the purpose stated in the request. Unauthorized use or change in route is strictly prohibited.</a:t>
            </a:r>
          </a:p>
          <a:p>
            <a:pPr marL="342900" marR="0" lvl="0" indent="-342900">
              <a:lnSpc>
                <a:spcPct val="107000"/>
              </a:lnSpc>
              <a:spcBef>
                <a:spcPts val="0"/>
              </a:spcBef>
              <a:spcAft>
                <a:spcPts val="0"/>
              </a:spcAft>
              <a:buFont typeface="+mj-lt"/>
              <a:buAutoNum type="arabicPeriod"/>
            </a:pPr>
            <a:r>
              <a:rPr lang="en-US" sz="14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Safety Compliance:</a:t>
            </a:r>
            <a:r>
              <a:rPr lang="en-US" sz="1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Requester must not advice the driver to exceed unauthorized speed limit as set by the organization. In addition, Smoking and the consumption of alcoholic beverages in the vehicle and while in transit is strictly prohibited.</a:t>
            </a:r>
          </a:p>
          <a:p>
            <a:pPr marL="342900" marR="0" lvl="0" indent="-342900">
              <a:lnSpc>
                <a:spcPct val="107000"/>
              </a:lnSpc>
              <a:spcBef>
                <a:spcPts val="0"/>
              </a:spcBef>
              <a:spcAft>
                <a:spcPts val="0"/>
              </a:spcAft>
              <a:buFont typeface="+mj-lt"/>
              <a:buAutoNum type="arabicPeriod"/>
            </a:pPr>
            <a:r>
              <a:rPr lang="en-US" sz="14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Vehicle Return</a:t>
            </a:r>
            <a:r>
              <a:rPr lang="en-US" sz="1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Requester must ensure that the driver returns the vehicle by the agreed upon time in the same condition it was received. Any delay should be communicated to the designated authority as soon as possible. Any personal belongings should be removed upon return.</a:t>
            </a:r>
          </a:p>
          <a:p>
            <a:pPr marL="342900" marR="0" lvl="0" indent="-342900">
              <a:lnSpc>
                <a:spcPct val="107000"/>
              </a:lnSpc>
              <a:spcBef>
                <a:spcPts val="0"/>
              </a:spcBef>
              <a:spcAft>
                <a:spcPts val="800"/>
              </a:spcAft>
              <a:buFont typeface="+mj-lt"/>
              <a:buAutoNum type="arabicPeriod"/>
            </a:pPr>
            <a:r>
              <a:rPr lang="en-US" sz="14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Unauthorized Drivers:</a:t>
            </a:r>
            <a:r>
              <a:rPr lang="en-US" sz="1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Employees are not permitted to allow other individuals, whether employees or not, to operate the vehicle unless they have been authorized to do so by management.</a:t>
            </a:r>
          </a:p>
        </p:txBody>
      </p:sp>
      <p:sp>
        <p:nvSpPr>
          <p:cNvPr id="3" name="TextBox 2">
            <a:extLst>
              <a:ext uri="{FF2B5EF4-FFF2-40B4-BE49-F238E27FC236}">
                <a16:creationId xmlns:a16="http://schemas.microsoft.com/office/drawing/2014/main" id="{64B617EF-C44F-2DFE-A65E-2C1268702903}"/>
              </a:ext>
            </a:extLst>
          </p:cNvPr>
          <p:cNvSpPr txBox="1"/>
          <p:nvPr/>
        </p:nvSpPr>
        <p:spPr>
          <a:xfrm>
            <a:off x="232229" y="565957"/>
            <a:ext cx="7460342" cy="707886"/>
          </a:xfrm>
          <a:prstGeom prst="rect">
            <a:avLst/>
          </a:prstGeom>
          <a:noFill/>
        </p:spPr>
        <p:txBody>
          <a:bodyPr wrap="square">
            <a:spAutoFit/>
          </a:bodyPr>
          <a:lstStyle/>
          <a:p>
            <a:pPr marL="182880" algn="l" fontAlgn="b"/>
            <a:r>
              <a:rPr lang="en-US" sz="4000" b="1" u="none" strike="noStrike" dirty="0">
                <a:solidFill>
                  <a:srgbClr val="C00000"/>
                </a:solidFill>
                <a:effectLst/>
                <a:latin typeface="Trebuchet MS" panose="020B0603020202020204" pitchFamily="34" charset="0"/>
              </a:rPr>
              <a:t>Observations &amp; Feedback</a:t>
            </a:r>
            <a:endParaRPr lang="en-US" sz="4000" b="1" i="0" u="none" strike="noStrike" dirty="0">
              <a:solidFill>
                <a:srgbClr val="C00000"/>
              </a:solidFill>
              <a:effectLst/>
              <a:latin typeface="Trebuchet MS" panose="020B0603020202020204" pitchFamily="34" charset="0"/>
            </a:endParaRPr>
          </a:p>
        </p:txBody>
      </p:sp>
      <p:graphicFrame>
        <p:nvGraphicFramePr>
          <p:cNvPr id="2" name="Table 1">
            <a:extLst>
              <a:ext uri="{FF2B5EF4-FFF2-40B4-BE49-F238E27FC236}">
                <a16:creationId xmlns:a16="http://schemas.microsoft.com/office/drawing/2014/main" id="{E6588666-AE24-6E7B-0C4B-EEA9F466EAA8}"/>
              </a:ext>
            </a:extLst>
          </p:cNvPr>
          <p:cNvGraphicFramePr>
            <a:graphicFrameLocks noGrp="1"/>
          </p:cNvGraphicFramePr>
          <p:nvPr>
            <p:extLst>
              <p:ext uri="{D42A27DB-BD31-4B8C-83A1-F6EECF244321}">
                <p14:modId xmlns:p14="http://schemas.microsoft.com/office/powerpoint/2010/main" val="2204269037"/>
              </p:ext>
            </p:extLst>
          </p:nvPr>
        </p:nvGraphicFramePr>
        <p:xfrm>
          <a:off x="612073" y="1433285"/>
          <a:ext cx="11013870" cy="2048532"/>
        </p:xfrm>
        <a:graphic>
          <a:graphicData uri="http://schemas.openxmlformats.org/drawingml/2006/table">
            <a:tbl>
              <a:tblPr firstRow="1" firstCol="1" bandRow="1"/>
              <a:tblGrid>
                <a:gridCol w="523086">
                  <a:extLst>
                    <a:ext uri="{9D8B030D-6E8A-4147-A177-3AD203B41FA5}">
                      <a16:colId xmlns:a16="http://schemas.microsoft.com/office/drawing/2014/main" val="402398477"/>
                    </a:ext>
                  </a:extLst>
                </a:gridCol>
                <a:gridCol w="2760733">
                  <a:extLst>
                    <a:ext uri="{9D8B030D-6E8A-4147-A177-3AD203B41FA5}">
                      <a16:colId xmlns:a16="http://schemas.microsoft.com/office/drawing/2014/main" val="1890258074"/>
                    </a:ext>
                  </a:extLst>
                </a:gridCol>
                <a:gridCol w="1111558">
                  <a:extLst>
                    <a:ext uri="{9D8B030D-6E8A-4147-A177-3AD203B41FA5}">
                      <a16:colId xmlns:a16="http://schemas.microsoft.com/office/drawing/2014/main" val="2437639358"/>
                    </a:ext>
                  </a:extLst>
                </a:gridCol>
                <a:gridCol w="1714560">
                  <a:extLst>
                    <a:ext uri="{9D8B030D-6E8A-4147-A177-3AD203B41FA5}">
                      <a16:colId xmlns:a16="http://schemas.microsoft.com/office/drawing/2014/main" val="2052278555"/>
                    </a:ext>
                  </a:extLst>
                </a:gridCol>
                <a:gridCol w="1460282">
                  <a:extLst>
                    <a:ext uri="{9D8B030D-6E8A-4147-A177-3AD203B41FA5}">
                      <a16:colId xmlns:a16="http://schemas.microsoft.com/office/drawing/2014/main" val="2909042808"/>
                    </a:ext>
                  </a:extLst>
                </a:gridCol>
                <a:gridCol w="1111558">
                  <a:extLst>
                    <a:ext uri="{9D8B030D-6E8A-4147-A177-3AD203B41FA5}">
                      <a16:colId xmlns:a16="http://schemas.microsoft.com/office/drawing/2014/main" val="77778873"/>
                    </a:ext>
                  </a:extLst>
                </a:gridCol>
                <a:gridCol w="2332093">
                  <a:extLst>
                    <a:ext uri="{9D8B030D-6E8A-4147-A177-3AD203B41FA5}">
                      <a16:colId xmlns:a16="http://schemas.microsoft.com/office/drawing/2014/main" val="1379389135"/>
                    </a:ext>
                  </a:extLst>
                </a:gridCol>
              </a:tblGrid>
              <a:tr h="331380">
                <a:tc gridSpan="7">
                  <a:txBody>
                    <a:bodyPr/>
                    <a:lstStyle/>
                    <a:p>
                      <a:pPr algn="ctr" fontAlgn="ctr"/>
                      <a:r>
                        <a:rPr lang="en-US" sz="2000" b="1" i="0" u="none" strike="noStrike">
                          <a:solidFill>
                            <a:srgbClr val="000000"/>
                          </a:solidFill>
                          <a:effectLst/>
                          <a:latin typeface="Trebuchet MS" panose="020B0603020202020204" pitchFamily="34" charset="0"/>
                        </a:rPr>
                        <a:t>LIST OF VEHICLES</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5411704"/>
                  </a:ext>
                </a:extLst>
              </a:tr>
              <a:tr h="552300">
                <a:tc>
                  <a:txBody>
                    <a:bodyPr/>
                    <a:lstStyle/>
                    <a:p>
                      <a:pPr algn="ctr" fontAlgn="ctr"/>
                      <a:r>
                        <a:rPr lang="en-US" sz="1100" b="1" i="0" u="none" strike="noStrike">
                          <a:solidFill>
                            <a:schemeClr val="bg1"/>
                          </a:solidFill>
                          <a:effectLst/>
                          <a:latin typeface="Trebuchet MS" panose="020B0603020202020204" pitchFamily="34" charset="0"/>
                        </a:rPr>
                        <a:t>S/N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a:solidFill>
                            <a:schemeClr val="bg1"/>
                          </a:solidFill>
                          <a:effectLst/>
                          <a:latin typeface="Trebuchet MS" panose="020B0603020202020204" pitchFamily="34" charset="0"/>
                        </a:rPr>
                        <a:t>VEHICLE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a:solidFill>
                            <a:schemeClr val="bg1"/>
                          </a:solidFill>
                          <a:effectLst/>
                          <a:latin typeface="Trebuchet MS" panose="020B0603020202020204" pitchFamily="34" charset="0"/>
                        </a:rPr>
                        <a:t>VEHICLE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a:solidFill>
                            <a:schemeClr val="bg1"/>
                          </a:solidFill>
                          <a:effectLst/>
                          <a:latin typeface="Trebuchet MS" panose="020B0603020202020204" pitchFamily="34" charset="0"/>
                        </a:rPr>
                        <a:t>VEHICLE PLATE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a:solidFill>
                            <a:schemeClr val="bg1"/>
                          </a:solidFill>
                          <a:effectLst/>
                          <a:latin typeface="Trebuchet MS" panose="020B0603020202020204" pitchFamily="34" charset="0"/>
                        </a:rPr>
                        <a:t>CUSTODIAN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a:solidFill>
                            <a:schemeClr val="bg1"/>
                          </a:solidFill>
                          <a:effectLst/>
                          <a:latin typeface="Trebuchet MS" panose="020B0603020202020204" pitchFamily="34" charset="0"/>
                        </a:rPr>
                        <a:t>VEHICLE OWNER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sz="1100" b="1" i="0" u="none" strike="noStrike" dirty="0">
                          <a:solidFill>
                            <a:schemeClr val="bg1"/>
                          </a:solidFill>
                          <a:effectLst/>
                          <a:latin typeface="Trebuchet MS" panose="020B0603020202020204" pitchFamily="34" charset="0"/>
                        </a:rPr>
                        <a:t>LOCATION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785558446"/>
                  </a:ext>
                </a:extLst>
              </a:tr>
              <a:tr h="234979">
                <a:tc>
                  <a:txBody>
                    <a:bodyPr/>
                    <a:lstStyle/>
                    <a:p>
                      <a:pPr algn="ctr" fontAlgn="ctr"/>
                      <a:r>
                        <a:rPr lang="en-US" sz="1400" b="0" i="0" u="none" strike="noStrike">
                          <a:solidFill>
                            <a:srgbClr val="000000"/>
                          </a:solidFill>
                          <a:effectLst/>
                          <a:latin typeface="Trebuchet MS" panose="020B0603020202020204" pitchFamily="34" charset="0"/>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Ford Ranger (silver)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Pickup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BDG-694-XY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effectLst/>
                          <a:latin typeface="Trebuchet MS" panose="020B0603020202020204" pitchFamily="34" charset="0"/>
                        </a:rPr>
                        <a:t>IASL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effectLst/>
                          <a:latin typeface="Trebuchet MS" panose="020B0603020202020204" pitchFamily="34" charset="0"/>
                        </a:rPr>
                        <a:t>TSL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Trebuchet MS" panose="020B0603020202020204" pitchFamily="34" charset="0"/>
                        </a:rPr>
                        <a:t>Itori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124525"/>
                  </a:ext>
                </a:extLst>
              </a:tr>
              <a:tr h="234979">
                <a:tc>
                  <a:txBody>
                    <a:bodyPr/>
                    <a:lstStyle/>
                    <a:p>
                      <a:pPr algn="ctr" fontAlgn="ctr"/>
                      <a:r>
                        <a:rPr lang="en-US" sz="1400" b="0" i="0" u="none" strike="noStrike">
                          <a:solidFill>
                            <a:srgbClr val="000000"/>
                          </a:solidFill>
                          <a:effectLst/>
                          <a:latin typeface="Trebuchet MS" panose="020B0603020202020204" pitchFamily="34" charset="0"/>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Ford Ranger (white)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Pickup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GGE-843-YC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l" fontAlgn="ctr"/>
                      <a:r>
                        <a:rPr lang="en-US" sz="1400" b="0" i="0" u="none" strike="noStrike">
                          <a:solidFill>
                            <a:srgbClr val="000000"/>
                          </a:solidFill>
                          <a:effectLst/>
                          <a:latin typeface="Trebuchet MS" panose="020B0603020202020204" pitchFamily="34" charset="0"/>
                        </a:rPr>
                        <a:t>Sagamu</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3921698"/>
                  </a:ext>
                </a:extLst>
              </a:tr>
              <a:tr h="234979">
                <a:tc>
                  <a:txBody>
                    <a:bodyPr/>
                    <a:lstStyle/>
                    <a:p>
                      <a:pPr algn="ctr" fontAlgn="ctr"/>
                      <a:r>
                        <a:rPr lang="en-US" sz="1400" b="0" i="0" u="none" strike="noStrike">
                          <a:solidFill>
                            <a:srgbClr val="000000"/>
                          </a:solidFill>
                          <a:effectLst/>
                          <a:latin typeface="Trebuchet MS" panose="020B060302020202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Ford Ranger (white)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Pickup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BDG-695-XY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l" fontAlgn="ctr"/>
                      <a:r>
                        <a:rPr lang="en-US" sz="1400" b="0" i="0" u="none" strike="noStrike">
                          <a:solidFill>
                            <a:srgbClr val="000000"/>
                          </a:solidFill>
                          <a:effectLst/>
                          <a:latin typeface="Trebuchet MS" panose="020B0603020202020204" pitchFamily="34" charset="0"/>
                        </a:rPr>
                        <a:t>Calabar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673952"/>
                  </a:ext>
                </a:extLst>
              </a:tr>
              <a:tr h="459915">
                <a:tc>
                  <a:txBody>
                    <a:bodyPr/>
                    <a:lstStyle/>
                    <a:p>
                      <a:pPr algn="ctr" fontAlgn="ctr"/>
                      <a:r>
                        <a:rPr lang="en-US" sz="1400" b="0" i="0" u="none" strike="noStrike">
                          <a:solidFill>
                            <a:srgbClr val="000000"/>
                          </a:solidFill>
                          <a:effectLst/>
                          <a:latin typeface="Trebuchet MS" panose="020B0603020202020204" pitchFamily="34"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effectLst/>
                          <a:latin typeface="Trebuchet MS" panose="020B0603020202020204" pitchFamily="34" charset="0"/>
                        </a:rPr>
                        <a:t>Mercedes Sprinter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Trebuchet MS" panose="020B0603020202020204" pitchFamily="34" charset="0"/>
                        </a:rPr>
                        <a:t>Bus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Trebuchet MS" panose="020B0603020202020204" pitchFamily="34" charset="0"/>
                        </a:rPr>
                        <a:t>FST-464-CN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rebuchet MS" panose="020B060302020202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rebuchet MS" panose="020B060302020202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Trebuchet MS" panose="020B0603020202020204" pitchFamily="34" charset="0"/>
                        </a:rPr>
                        <a:t>Itori (undergoing maintenance)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239257"/>
                  </a:ext>
                </a:extLst>
              </a:tr>
            </a:tbl>
          </a:graphicData>
        </a:graphic>
      </p:graphicFrame>
    </p:spTree>
    <p:extLst>
      <p:ext uri="{BB962C8B-B14F-4D97-AF65-F5344CB8AC3E}">
        <p14:creationId xmlns:p14="http://schemas.microsoft.com/office/powerpoint/2010/main" val="693215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540</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Trebuchet MS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Innocent E. Osoria</dc:creator>
  <cp:lastModifiedBy>Innocent E. Osoria</cp:lastModifiedBy>
  <cp:revision>1</cp:revision>
  <dcterms:created xsi:type="dcterms:W3CDTF">2023-08-01T12:22:51Z</dcterms:created>
  <dcterms:modified xsi:type="dcterms:W3CDTF">2023-08-01T12:35:37Z</dcterms:modified>
</cp:coreProperties>
</file>