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17999D-6174-461E-B66C-4C4B34521196}"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B7ACBB55-F5D6-4F5B-B204-985E4B33BAE6}">
      <dgm:prSet/>
      <dgm:spPr/>
      <dgm:t>
        <a:bodyPr/>
        <a:lstStyle/>
        <a:p>
          <a:r>
            <a:rPr lang="en-US"/>
            <a:t>In short, this app can be very helpful for people who are in need to understand the sign language. This app is beginner friendly, and it can the steppingstone for someone who wants to learn this language.</a:t>
          </a:r>
        </a:p>
      </dgm:t>
    </dgm:pt>
    <dgm:pt modelId="{33BBBE1A-FC4B-4C7E-B9AE-20570A1B5F73}" type="parTrans" cxnId="{3A5143BD-A06F-4E78-8840-125C7DC3F99D}">
      <dgm:prSet/>
      <dgm:spPr/>
      <dgm:t>
        <a:bodyPr/>
        <a:lstStyle/>
        <a:p>
          <a:endParaRPr lang="en-US"/>
        </a:p>
      </dgm:t>
    </dgm:pt>
    <dgm:pt modelId="{272E561B-9AE7-44AB-B08D-B950BBE85810}" type="sibTrans" cxnId="{3A5143BD-A06F-4E78-8840-125C7DC3F99D}">
      <dgm:prSet/>
      <dgm:spPr/>
      <dgm:t>
        <a:bodyPr/>
        <a:lstStyle/>
        <a:p>
          <a:endParaRPr lang="en-US"/>
        </a:p>
      </dgm:t>
    </dgm:pt>
    <dgm:pt modelId="{7B6B0966-94CB-455F-A56D-1C91CAE79AF1}">
      <dgm:prSet/>
      <dgm:spPr/>
      <dgm:t>
        <a:bodyPr/>
        <a:lstStyle/>
        <a:p>
          <a:r>
            <a:rPr lang="en-US"/>
            <a:t>This project has taught us many things on how to handle a project in a team. We learned that teamwork is very important in a project development to make sure the app published as planned.</a:t>
          </a:r>
        </a:p>
      </dgm:t>
    </dgm:pt>
    <dgm:pt modelId="{A800F9A7-DE4D-4F84-A363-9FBA1F6D76FB}" type="parTrans" cxnId="{585ECECC-B036-4565-B81C-1BE323593472}">
      <dgm:prSet/>
      <dgm:spPr/>
      <dgm:t>
        <a:bodyPr/>
        <a:lstStyle/>
        <a:p>
          <a:endParaRPr lang="en-US"/>
        </a:p>
      </dgm:t>
    </dgm:pt>
    <dgm:pt modelId="{CDF8E9B9-6A98-4AB5-A1C4-1CEE356AB24D}" type="sibTrans" cxnId="{585ECECC-B036-4565-B81C-1BE323593472}">
      <dgm:prSet/>
      <dgm:spPr/>
      <dgm:t>
        <a:bodyPr/>
        <a:lstStyle/>
        <a:p>
          <a:endParaRPr lang="en-US"/>
        </a:p>
      </dgm:t>
    </dgm:pt>
    <dgm:pt modelId="{622530AE-C42E-449C-A95B-5FDCB6AA7BF7}">
      <dgm:prSet/>
      <dgm:spPr/>
      <dgm:t>
        <a:bodyPr/>
        <a:lstStyle/>
        <a:p>
          <a:r>
            <a:rPr lang="en-US" dirty="0"/>
            <a:t>We hoping that this app will be  commonly used soon since it has a potential to help many people.</a:t>
          </a:r>
        </a:p>
      </dgm:t>
    </dgm:pt>
    <dgm:pt modelId="{42CAFD3F-7960-44CA-9309-159AA485782B}" type="parTrans" cxnId="{CDE411E6-76FE-4661-AF7C-10C4930B725F}">
      <dgm:prSet/>
      <dgm:spPr/>
      <dgm:t>
        <a:bodyPr/>
        <a:lstStyle/>
        <a:p>
          <a:endParaRPr lang="en-US"/>
        </a:p>
      </dgm:t>
    </dgm:pt>
    <dgm:pt modelId="{FA7B4A91-9D7F-45D3-B84D-4A8426F18639}" type="sibTrans" cxnId="{CDE411E6-76FE-4661-AF7C-10C4930B725F}">
      <dgm:prSet/>
      <dgm:spPr/>
      <dgm:t>
        <a:bodyPr/>
        <a:lstStyle/>
        <a:p>
          <a:endParaRPr lang="en-US"/>
        </a:p>
      </dgm:t>
    </dgm:pt>
    <dgm:pt modelId="{73962A3E-1AF5-4FEC-BA19-5B48868494F6}" type="pres">
      <dgm:prSet presAssocID="{4D17999D-6174-461E-B66C-4C4B34521196}" presName="vert0" presStyleCnt="0">
        <dgm:presLayoutVars>
          <dgm:dir/>
          <dgm:animOne val="branch"/>
          <dgm:animLvl val="lvl"/>
        </dgm:presLayoutVars>
      </dgm:prSet>
      <dgm:spPr/>
    </dgm:pt>
    <dgm:pt modelId="{47DB1943-FACF-4405-AE0B-1037EBDD77C0}" type="pres">
      <dgm:prSet presAssocID="{B7ACBB55-F5D6-4F5B-B204-985E4B33BAE6}" presName="thickLine" presStyleLbl="alignNode1" presStyleIdx="0" presStyleCnt="3"/>
      <dgm:spPr/>
    </dgm:pt>
    <dgm:pt modelId="{33F1298B-73A3-4EC8-A127-4FCFCFAA29CB}" type="pres">
      <dgm:prSet presAssocID="{B7ACBB55-F5D6-4F5B-B204-985E4B33BAE6}" presName="horz1" presStyleCnt="0"/>
      <dgm:spPr/>
    </dgm:pt>
    <dgm:pt modelId="{3D08A4E9-550E-4D12-B419-914FA828A436}" type="pres">
      <dgm:prSet presAssocID="{B7ACBB55-F5D6-4F5B-B204-985E4B33BAE6}" presName="tx1" presStyleLbl="revTx" presStyleIdx="0" presStyleCnt="3"/>
      <dgm:spPr/>
    </dgm:pt>
    <dgm:pt modelId="{F8AE820D-18F0-41E5-884B-4EE15D6D4724}" type="pres">
      <dgm:prSet presAssocID="{B7ACBB55-F5D6-4F5B-B204-985E4B33BAE6}" presName="vert1" presStyleCnt="0"/>
      <dgm:spPr/>
    </dgm:pt>
    <dgm:pt modelId="{C386D841-E179-43E6-B36C-DD164C0A0317}" type="pres">
      <dgm:prSet presAssocID="{7B6B0966-94CB-455F-A56D-1C91CAE79AF1}" presName="thickLine" presStyleLbl="alignNode1" presStyleIdx="1" presStyleCnt="3"/>
      <dgm:spPr/>
    </dgm:pt>
    <dgm:pt modelId="{ABC3A20D-A288-4ECB-AA81-732A9E9C3688}" type="pres">
      <dgm:prSet presAssocID="{7B6B0966-94CB-455F-A56D-1C91CAE79AF1}" presName="horz1" presStyleCnt="0"/>
      <dgm:spPr/>
    </dgm:pt>
    <dgm:pt modelId="{17F04196-729C-4E52-88F6-E1336D1080ED}" type="pres">
      <dgm:prSet presAssocID="{7B6B0966-94CB-455F-A56D-1C91CAE79AF1}" presName="tx1" presStyleLbl="revTx" presStyleIdx="1" presStyleCnt="3"/>
      <dgm:spPr/>
    </dgm:pt>
    <dgm:pt modelId="{A7A1F9A3-3272-4725-8C4A-CE1ED4B4377A}" type="pres">
      <dgm:prSet presAssocID="{7B6B0966-94CB-455F-A56D-1C91CAE79AF1}" presName="vert1" presStyleCnt="0"/>
      <dgm:spPr/>
    </dgm:pt>
    <dgm:pt modelId="{8DF67D0C-477F-4771-935E-62F1635B6425}" type="pres">
      <dgm:prSet presAssocID="{622530AE-C42E-449C-A95B-5FDCB6AA7BF7}" presName="thickLine" presStyleLbl="alignNode1" presStyleIdx="2" presStyleCnt="3"/>
      <dgm:spPr/>
    </dgm:pt>
    <dgm:pt modelId="{43E57743-0346-49B0-A1E6-C0E548086A79}" type="pres">
      <dgm:prSet presAssocID="{622530AE-C42E-449C-A95B-5FDCB6AA7BF7}" presName="horz1" presStyleCnt="0"/>
      <dgm:spPr/>
    </dgm:pt>
    <dgm:pt modelId="{ED9DE914-2DDA-4558-BCC6-87ACD546EBB5}" type="pres">
      <dgm:prSet presAssocID="{622530AE-C42E-449C-A95B-5FDCB6AA7BF7}" presName="tx1" presStyleLbl="revTx" presStyleIdx="2" presStyleCnt="3"/>
      <dgm:spPr/>
    </dgm:pt>
    <dgm:pt modelId="{3F093D9C-FBCE-4323-8913-454934B2BAF8}" type="pres">
      <dgm:prSet presAssocID="{622530AE-C42E-449C-A95B-5FDCB6AA7BF7}" presName="vert1" presStyleCnt="0"/>
      <dgm:spPr/>
    </dgm:pt>
  </dgm:ptLst>
  <dgm:cxnLst>
    <dgm:cxn modelId="{09E55408-6403-4A92-84E6-BE45ACA93D4E}" type="presOf" srcId="{7B6B0966-94CB-455F-A56D-1C91CAE79AF1}" destId="{17F04196-729C-4E52-88F6-E1336D1080ED}" srcOrd="0" destOrd="0" presId="urn:microsoft.com/office/officeart/2008/layout/LinedList"/>
    <dgm:cxn modelId="{A90B783E-0139-4959-8962-63166C5D524D}" type="presOf" srcId="{4D17999D-6174-461E-B66C-4C4B34521196}" destId="{73962A3E-1AF5-4FEC-BA19-5B48868494F6}" srcOrd="0" destOrd="0" presId="urn:microsoft.com/office/officeart/2008/layout/LinedList"/>
    <dgm:cxn modelId="{C7CBDB8F-21E7-460E-98EE-580BF26F2368}" type="presOf" srcId="{622530AE-C42E-449C-A95B-5FDCB6AA7BF7}" destId="{ED9DE914-2DDA-4558-BCC6-87ACD546EBB5}" srcOrd="0" destOrd="0" presId="urn:microsoft.com/office/officeart/2008/layout/LinedList"/>
    <dgm:cxn modelId="{3A5143BD-A06F-4E78-8840-125C7DC3F99D}" srcId="{4D17999D-6174-461E-B66C-4C4B34521196}" destId="{B7ACBB55-F5D6-4F5B-B204-985E4B33BAE6}" srcOrd="0" destOrd="0" parTransId="{33BBBE1A-FC4B-4C7E-B9AE-20570A1B5F73}" sibTransId="{272E561B-9AE7-44AB-B08D-B950BBE85810}"/>
    <dgm:cxn modelId="{585ECECC-B036-4565-B81C-1BE323593472}" srcId="{4D17999D-6174-461E-B66C-4C4B34521196}" destId="{7B6B0966-94CB-455F-A56D-1C91CAE79AF1}" srcOrd="1" destOrd="0" parTransId="{A800F9A7-DE4D-4F84-A363-9FBA1F6D76FB}" sibTransId="{CDF8E9B9-6A98-4AB5-A1C4-1CEE356AB24D}"/>
    <dgm:cxn modelId="{433E21D4-C336-4B73-8FA9-911941D29E33}" type="presOf" srcId="{B7ACBB55-F5D6-4F5B-B204-985E4B33BAE6}" destId="{3D08A4E9-550E-4D12-B419-914FA828A436}" srcOrd="0" destOrd="0" presId="urn:microsoft.com/office/officeart/2008/layout/LinedList"/>
    <dgm:cxn modelId="{CDE411E6-76FE-4661-AF7C-10C4930B725F}" srcId="{4D17999D-6174-461E-B66C-4C4B34521196}" destId="{622530AE-C42E-449C-A95B-5FDCB6AA7BF7}" srcOrd="2" destOrd="0" parTransId="{42CAFD3F-7960-44CA-9309-159AA485782B}" sibTransId="{FA7B4A91-9D7F-45D3-B84D-4A8426F18639}"/>
    <dgm:cxn modelId="{9E119ED0-3C65-44FD-B5B6-794C2E9EE20A}" type="presParOf" srcId="{73962A3E-1AF5-4FEC-BA19-5B48868494F6}" destId="{47DB1943-FACF-4405-AE0B-1037EBDD77C0}" srcOrd="0" destOrd="0" presId="urn:microsoft.com/office/officeart/2008/layout/LinedList"/>
    <dgm:cxn modelId="{26CC8101-99D6-4E85-AEAF-940E6D3973A7}" type="presParOf" srcId="{73962A3E-1AF5-4FEC-BA19-5B48868494F6}" destId="{33F1298B-73A3-4EC8-A127-4FCFCFAA29CB}" srcOrd="1" destOrd="0" presId="urn:microsoft.com/office/officeart/2008/layout/LinedList"/>
    <dgm:cxn modelId="{574C4BC5-0DB9-47EC-8F35-B6DDB12ACBAC}" type="presParOf" srcId="{33F1298B-73A3-4EC8-A127-4FCFCFAA29CB}" destId="{3D08A4E9-550E-4D12-B419-914FA828A436}" srcOrd="0" destOrd="0" presId="urn:microsoft.com/office/officeart/2008/layout/LinedList"/>
    <dgm:cxn modelId="{4C980973-74BA-4A16-BA6B-F65E64F686CC}" type="presParOf" srcId="{33F1298B-73A3-4EC8-A127-4FCFCFAA29CB}" destId="{F8AE820D-18F0-41E5-884B-4EE15D6D4724}" srcOrd="1" destOrd="0" presId="urn:microsoft.com/office/officeart/2008/layout/LinedList"/>
    <dgm:cxn modelId="{A3FA4C3A-6CFD-4E26-B346-606E60CF329C}" type="presParOf" srcId="{73962A3E-1AF5-4FEC-BA19-5B48868494F6}" destId="{C386D841-E179-43E6-B36C-DD164C0A0317}" srcOrd="2" destOrd="0" presId="urn:microsoft.com/office/officeart/2008/layout/LinedList"/>
    <dgm:cxn modelId="{131A6499-EFC2-45F8-934C-F9B6C6A55232}" type="presParOf" srcId="{73962A3E-1AF5-4FEC-BA19-5B48868494F6}" destId="{ABC3A20D-A288-4ECB-AA81-732A9E9C3688}" srcOrd="3" destOrd="0" presId="urn:microsoft.com/office/officeart/2008/layout/LinedList"/>
    <dgm:cxn modelId="{935682C7-6B1D-4751-9242-35591B587EC6}" type="presParOf" srcId="{ABC3A20D-A288-4ECB-AA81-732A9E9C3688}" destId="{17F04196-729C-4E52-88F6-E1336D1080ED}" srcOrd="0" destOrd="0" presId="urn:microsoft.com/office/officeart/2008/layout/LinedList"/>
    <dgm:cxn modelId="{0C2EB383-2642-40C8-A796-C6FAF5B17F34}" type="presParOf" srcId="{ABC3A20D-A288-4ECB-AA81-732A9E9C3688}" destId="{A7A1F9A3-3272-4725-8C4A-CE1ED4B4377A}" srcOrd="1" destOrd="0" presId="urn:microsoft.com/office/officeart/2008/layout/LinedList"/>
    <dgm:cxn modelId="{4DBB6622-A6A0-4E6F-888C-732EF165924C}" type="presParOf" srcId="{73962A3E-1AF5-4FEC-BA19-5B48868494F6}" destId="{8DF67D0C-477F-4771-935E-62F1635B6425}" srcOrd="4" destOrd="0" presId="urn:microsoft.com/office/officeart/2008/layout/LinedList"/>
    <dgm:cxn modelId="{B9A2DE87-3B15-4BEF-A919-09A40C95C2E4}" type="presParOf" srcId="{73962A3E-1AF5-4FEC-BA19-5B48868494F6}" destId="{43E57743-0346-49B0-A1E6-C0E548086A79}" srcOrd="5" destOrd="0" presId="urn:microsoft.com/office/officeart/2008/layout/LinedList"/>
    <dgm:cxn modelId="{6CA10EC4-D11A-4105-B97F-AF876656DF90}" type="presParOf" srcId="{43E57743-0346-49B0-A1E6-C0E548086A79}" destId="{ED9DE914-2DDA-4558-BCC6-87ACD546EBB5}" srcOrd="0" destOrd="0" presId="urn:microsoft.com/office/officeart/2008/layout/LinedList"/>
    <dgm:cxn modelId="{4494F697-012E-4F45-BA47-0B17AC98BA21}" type="presParOf" srcId="{43E57743-0346-49B0-A1E6-C0E548086A79}" destId="{3F093D9C-FBCE-4323-8913-454934B2BAF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B1943-FACF-4405-AE0B-1037EBDD77C0}">
      <dsp:nvSpPr>
        <dsp:cNvPr id="0" name=""/>
        <dsp:cNvSpPr/>
      </dsp:nvSpPr>
      <dsp:spPr>
        <a:xfrm>
          <a:off x="0" y="2909"/>
          <a:ext cx="7084788"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D08A4E9-550E-4D12-B419-914FA828A436}">
      <dsp:nvSpPr>
        <dsp:cNvPr id="0" name=""/>
        <dsp:cNvSpPr/>
      </dsp:nvSpPr>
      <dsp:spPr>
        <a:xfrm>
          <a:off x="0" y="2909"/>
          <a:ext cx="7084788" cy="1984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In short, this app can be very helpful for people who are in need to understand the sign language. This app is beginner friendly, and it can the steppingstone for someone who wants to learn this language.</a:t>
          </a:r>
        </a:p>
      </dsp:txBody>
      <dsp:txXfrm>
        <a:off x="0" y="2909"/>
        <a:ext cx="7084788" cy="1984061"/>
      </dsp:txXfrm>
    </dsp:sp>
    <dsp:sp modelId="{C386D841-E179-43E6-B36C-DD164C0A0317}">
      <dsp:nvSpPr>
        <dsp:cNvPr id="0" name=""/>
        <dsp:cNvSpPr/>
      </dsp:nvSpPr>
      <dsp:spPr>
        <a:xfrm>
          <a:off x="0" y="1986970"/>
          <a:ext cx="7084788" cy="0"/>
        </a:xfrm>
        <a:prstGeom prst="line">
          <a:avLst/>
        </a:prstGeom>
        <a:solidFill>
          <a:schemeClr val="accent2">
            <a:hueOff val="-2968397"/>
            <a:satOff val="0"/>
            <a:lumOff val="-12059"/>
            <a:alphaOff val="0"/>
          </a:schemeClr>
        </a:solidFill>
        <a:ln w="9525" cap="flat" cmpd="sng" algn="ctr">
          <a:solidFill>
            <a:schemeClr val="accent2">
              <a:hueOff val="-2968397"/>
              <a:satOff val="0"/>
              <a:lumOff val="-1205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7F04196-729C-4E52-88F6-E1336D1080ED}">
      <dsp:nvSpPr>
        <dsp:cNvPr id="0" name=""/>
        <dsp:cNvSpPr/>
      </dsp:nvSpPr>
      <dsp:spPr>
        <a:xfrm>
          <a:off x="0" y="1986970"/>
          <a:ext cx="7084788" cy="1984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This project has taught us many things on how to handle a project in a team. We learned that teamwork is very important in a project development to make sure the app published as planned.</a:t>
          </a:r>
        </a:p>
      </dsp:txBody>
      <dsp:txXfrm>
        <a:off x="0" y="1986970"/>
        <a:ext cx="7084788" cy="1984061"/>
      </dsp:txXfrm>
    </dsp:sp>
    <dsp:sp modelId="{8DF67D0C-477F-4771-935E-62F1635B6425}">
      <dsp:nvSpPr>
        <dsp:cNvPr id="0" name=""/>
        <dsp:cNvSpPr/>
      </dsp:nvSpPr>
      <dsp:spPr>
        <a:xfrm>
          <a:off x="0" y="3971032"/>
          <a:ext cx="7084788" cy="0"/>
        </a:xfrm>
        <a:prstGeom prst="line">
          <a:avLst/>
        </a:prstGeom>
        <a:solidFill>
          <a:schemeClr val="accent2">
            <a:hueOff val="-5936795"/>
            <a:satOff val="0"/>
            <a:lumOff val="-24118"/>
            <a:alphaOff val="0"/>
          </a:schemeClr>
        </a:solidFill>
        <a:ln w="9525" cap="flat" cmpd="sng" algn="ctr">
          <a:solidFill>
            <a:schemeClr val="accent2">
              <a:hueOff val="-5936795"/>
              <a:satOff val="0"/>
              <a:lumOff val="-2411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D9DE914-2DDA-4558-BCC6-87ACD546EBB5}">
      <dsp:nvSpPr>
        <dsp:cNvPr id="0" name=""/>
        <dsp:cNvSpPr/>
      </dsp:nvSpPr>
      <dsp:spPr>
        <a:xfrm>
          <a:off x="0" y="3971032"/>
          <a:ext cx="7084788" cy="1984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We hoping that this app will be  commonly used soon since it has a potential to help many people.</a:t>
          </a:r>
        </a:p>
      </dsp:txBody>
      <dsp:txXfrm>
        <a:off x="0" y="3971032"/>
        <a:ext cx="7084788" cy="198406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January 21, 2022</a:t>
            </a:fld>
            <a:endParaRPr lang="en-US" dirty="0"/>
          </a:p>
        </p:txBody>
      </p:sp>
    </p:spTree>
    <p:extLst>
      <p:ext uri="{BB962C8B-B14F-4D97-AF65-F5344CB8AC3E}">
        <p14:creationId xmlns:p14="http://schemas.microsoft.com/office/powerpoint/2010/main" val="58172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Friday, January 21, 2022</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07968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Friday, January 21, 2022</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46376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January 21, 2022</a:t>
            </a:fld>
            <a:endParaRPr lang="en-US" dirty="0"/>
          </a:p>
        </p:txBody>
      </p:sp>
    </p:spTree>
    <p:extLst>
      <p:ext uri="{BB962C8B-B14F-4D97-AF65-F5344CB8AC3E}">
        <p14:creationId xmlns:p14="http://schemas.microsoft.com/office/powerpoint/2010/main" val="29593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Friday, January 21, 2022</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23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Friday, January 21, 2022</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51766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Friday, January 21, 2022</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362579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Friday, January 21, 2022</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664182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Friday, January 21, 2022</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51408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Friday, January 21, 2022</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75741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Friday, January 21, 2022</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67656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January 21, 2022</a:t>
            </a:fld>
            <a:endParaRPr lang="en-US" dirty="0"/>
          </a:p>
        </p:txBody>
      </p:sp>
    </p:spTree>
    <p:extLst>
      <p:ext uri="{BB962C8B-B14F-4D97-AF65-F5344CB8AC3E}">
        <p14:creationId xmlns:p14="http://schemas.microsoft.com/office/powerpoint/2010/main" val="3833764663"/>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83" r:id="rId6"/>
    <p:sldLayoutId id="2147483779" r:id="rId7"/>
    <p:sldLayoutId id="2147483780" r:id="rId8"/>
    <p:sldLayoutId id="2147483781" r:id="rId9"/>
    <p:sldLayoutId id="2147483782" r:id="rId10"/>
    <p:sldLayoutId id="2147483784" r:id="rId11"/>
  </p:sldLayoutIdLst>
  <p:hf sldNum="0" hdr="0" ftr="0" dt="0"/>
  <p:txStyles>
    <p:titleStyle>
      <a:lvl1pPr algn="l" defTabSz="914400" rtl="0" eaLnBrk="1" latinLnBrk="0" hangingPunct="1">
        <a:lnSpc>
          <a:spcPct val="9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F5DDF-3058-46EC-9F8E-A4AA8F81FC0E}"/>
              </a:ext>
            </a:extLst>
          </p:cNvPr>
          <p:cNvSpPr>
            <a:spLocks noGrp="1"/>
          </p:cNvSpPr>
          <p:nvPr>
            <p:ph type="ctrTitle"/>
          </p:nvPr>
        </p:nvSpPr>
        <p:spPr>
          <a:xfrm>
            <a:off x="6311900" y="448056"/>
            <a:ext cx="5428996" cy="3401568"/>
          </a:xfrm>
        </p:spPr>
        <p:txBody>
          <a:bodyPr>
            <a:normAutofit/>
          </a:bodyPr>
          <a:lstStyle/>
          <a:p>
            <a:r>
              <a:rPr lang="en-US" sz="5900"/>
              <a:t>Hand Sign Language Interpreter</a:t>
            </a:r>
            <a:br>
              <a:rPr lang="en-US" sz="5900"/>
            </a:br>
            <a:r>
              <a:rPr lang="en-US" sz="5900"/>
              <a:t>(</a:t>
            </a:r>
            <a:r>
              <a:rPr lang="en-US" sz="5900" err="1"/>
              <a:t>HaSLI</a:t>
            </a:r>
            <a:r>
              <a:rPr lang="en-US" sz="5900"/>
              <a:t>)</a:t>
            </a:r>
            <a:endParaRPr lang="en-MY" sz="5900"/>
          </a:p>
        </p:txBody>
      </p:sp>
      <p:sp>
        <p:nvSpPr>
          <p:cNvPr id="3" name="Subtitle 2">
            <a:extLst>
              <a:ext uri="{FF2B5EF4-FFF2-40B4-BE49-F238E27FC236}">
                <a16:creationId xmlns:a16="http://schemas.microsoft.com/office/drawing/2014/main" id="{1EB88DA4-1B62-4BE0-A63A-55064015525B}"/>
              </a:ext>
            </a:extLst>
          </p:cNvPr>
          <p:cNvSpPr>
            <a:spLocks noGrp="1"/>
          </p:cNvSpPr>
          <p:nvPr>
            <p:ph type="subTitle" idx="1"/>
          </p:nvPr>
        </p:nvSpPr>
        <p:spPr>
          <a:xfrm>
            <a:off x="6311900" y="4471416"/>
            <a:ext cx="5428996" cy="1481328"/>
          </a:xfrm>
        </p:spPr>
        <p:txBody>
          <a:bodyPr>
            <a:normAutofit/>
          </a:bodyPr>
          <a:lstStyle/>
          <a:p>
            <a:r>
              <a:rPr lang="en-US"/>
              <a:t>By Ad Astra</a:t>
            </a:r>
            <a:endParaRPr lang="en-US" dirty="0"/>
          </a:p>
        </p:txBody>
      </p:sp>
      <p:pic>
        <p:nvPicPr>
          <p:cNvPr id="24" name="Picture 3" descr="3D art of a person">
            <a:extLst>
              <a:ext uri="{FF2B5EF4-FFF2-40B4-BE49-F238E27FC236}">
                <a16:creationId xmlns:a16="http://schemas.microsoft.com/office/drawing/2014/main" id="{EBB42294-CD2B-4BB2-9BB2-FDDA8BC862F2}"/>
              </a:ext>
            </a:extLst>
          </p:cNvPr>
          <p:cNvPicPr>
            <a:picLocks noChangeAspect="1"/>
          </p:cNvPicPr>
          <p:nvPr/>
        </p:nvPicPr>
        <p:blipFill rotWithShape="1">
          <a:blip r:embed="rId2"/>
          <a:srcRect r="2190"/>
          <a:stretch/>
        </p:blipFill>
        <p:spPr>
          <a:xfrm>
            <a:off x="451104" y="450000"/>
            <a:ext cx="5422576" cy="5544000"/>
          </a:xfrm>
          <a:prstGeom prst="rect">
            <a:avLst/>
          </a:prstGeom>
        </p:spPr>
      </p:pic>
      <p:cxnSp>
        <p:nvCxnSpPr>
          <p:cNvPr id="40" name="Straight Connector 39">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8321" y="4122000"/>
            <a:ext cx="544709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131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341510-0E0E-45E4-8CB5-CEA28C2D0C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FAE455-DB0F-41C3-A325-DAD624B19069}"/>
              </a:ext>
            </a:extLst>
          </p:cNvPr>
          <p:cNvSpPr>
            <a:spLocks noGrp="1"/>
          </p:cNvSpPr>
          <p:nvPr>
            <p:ph type="title"/>
          </p:nvPr>
        </p:nvSpPr>
        <p:spPr>
          <a:xfrm>
            <a:off x="448056" y="374904"/>
            <a:ext cx="11301984" cy="987552"/>
          </a:xfrm>
        </p:spPr>
        <p:txBody>
          <a:bodyPr>
            <a:normAutofit/>
          </a:bodyPr>
          <a:lstStyle/>
          <a:p>
            <a:r>
              <a:rPr lang="en-US" sz="6400"/>
              <a:t>INTRODUCTION</a:t>
            </a:r>
            <a:endParaRPr lang="en-MY" sz="6400" dirty="0"/>
          </a:p>
        </p:txBody>
      </p:sp>
      <p:cxnSp>
        <p:nvCxnSpPr>
          <p:cNvPr id="10" name="Straight Connector 9">
            <a:extLst>
              <a:ext uri="{FF2B5EF4-FFF2-40B4-BE49-F238E27FC236}">
                <a16:creationId xmlns:a16="http://schemas.microsoft.com/office/drawing/2014/main" id="{6C52BBAB-664F-48C3-A5C1-4CE9D3555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A82C86-53D1-4CDB-9E15-B5D015DE0391}"/>
              </a:ext>
            </a:extLst>
          </p:cNvPr>
          <p:cNvSpPr>
            <a:spLocks noGrp="1"/>
          </p:cNvSpPr>
          <p:nvPr>
            <p:ph idx="1"/>
          </p:nvPr>
        </p:nvSpPr>
        <p:spPr>
          <a:xfrm>
            <a:off x="448055" y="1947672"/>
            <a:ext cx="10666787" cy="4005072"/>
          </a:xfrm>
        </p:spPr>
        <p:txBody>
          <a:bodyPr>
            <a:normAutofit/>
          </a:bodyPr>
          <a:lstStyle/>
          <a:p>
            <a:r>
              <a:rPr lang="en-US" sz="2600"/>
              <a:t>HaSLI is an app that can translate sign language into words. It is an app that easy to use by a lot of people.</a:t>
            </a:r>
          </a:p>
          <a:p>
            <a:r>
              <a:rPr lang="en-US" sz="2600"/>
              <a:t>It can help people to interact with mute people or they can use this app to learn the sign language.</a:t>
            </a:r>
          </a:p>
          <a:p>
            <a:r>
              <a:rPr lang="en-US" sz="2600"/>
              <a:t>This app also provided all the sign language alphabets. User can practice using this app.</a:t>
            </a:r>
          </a:p>
          <a:p>
            <a:endParaRPr lang="en-US" dirty="0"/>
          </a:p>
          <a:p>
            <a:endParaRPr lang="en-MY" dirty="0"/>
          </a:p>
        </p:txBody>
      </p:sp>
    </p:spTree>
    <p:extLst>
      <p:ext uri="{BB962C8B-B14F-4D97-AF65-F5344CB8AC3E}">
        <p14:creationId xmlns:p14="http://schemas.microsoft.com/office/powerpoint/2010/main" val="177658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pen&#10;&#10;Description automatically generated">
            <a:extLst>
              <a:ext uri="{FF2B5EF4-FFF2-40B4-BE49-F238E27FC236}">
                <a16:creationId xmlns:a16="http://schemas.microsoft.com/office/drawing/2014/main" id="{80571AA8-490D-4926-8E87-12623E70DD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053" b="2677"/>
          <a:stretch/>
        </p:blipFill>
        <p:spPr>
          <a:xfrm>
            <a:off x="0" y="1"/>
            <a:ext cx="12192000" cy="6857999"/>
          </a:xfrm>
          <a:prstGeom prst="rect">
            <a:avLst/>
          </a:prstGeom>
        </p:spPr>
      </p:pic>
      <p:sp>
        <p:nvSpPr>
          <p:cNvPr id="14" name="Rectangle 13">
            <a:extLst>
              <a:ext uri="{FF2B5EF4-FFF2-40B4-BE49-F238E27FC236}">
                <a16:creationId xmlns:a16="http://schemas.microsoft.com/office/drawing/2014/main" id="{54B995A6-4802-435A-B06E-300075505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311901"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66A3D-732A-4B39-AFCC-E6E19ADD3006}"/>
              </a:ext>
            </a:extLst>
          </p:cNvPr>
          <p:cNvSpPr>
            <a:spLocks noGrp="1"/>
          </p:cNvSpPr>
          <p:nvPr>
            <p:ph type="title"/>
          </p:nvPr>
        </p:nvSpPr>
        <p:spPr>
          <a:xfrm>
            <a:off x="448056" y="655200"/>
            <a:ext cx="5432044" cy="954523"/>
          </a:xfrm>
        </p:spPr>
        <p:txBody>
          <a:bodyPr vert="horz" lIns="0" tIns="0" rIns="0" bIns="0" rtlCol="0" anchor="b">
            <a:normAutofit fontScale="90000"/>
          </a:bodyPr>
          <a:lstStyle/>
          <a:p>
            <a:pPr>
              <a:lnSpc>
                <a:spcPct val="100000"/>
              </a:lnSpc>
            </a:pPr>
            <a:r>
              <a:rPr lang="en-US" sz="6400" dirty="0"/>
              <a:t>OBJECTIVES</a:t>
            </a:r>
          </a:p>
        </p:txBody>
      </p:sp>
      <p:cxnSp>
        <p:nvCxnSpPr>
          <p:cNvPr id="16" name="Straight Connector 15">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01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FD6E393-F95C-49BB-B65F-19DBE70F383E}"/>
              </a:ext>
            </a:extLst>
          </p:cNvPr>
          <p:cNvSpPr txBox="1"/>
          <p:nvPr/>
        </p:nvSpPr>
        <p:spPr>
          <a:xfrm>
            <a:off x="533400" y="1771650"/>
            <a:ext cx="5257800" cy="4801314"/>
          </a:xfrm>
          <a:prstGeom prst="rect">
            <a:avLst/>
          </a:prstGeom>
          <a:noFill/>
        </p:spPr>
        <p:txBody>
          <a:bodyPr wrap="square" rtlCol="0">
            <a:spAutoFit/>
          </a:bodyPr>
          <a:lstStyle/>
          <a:p>
            <a:pPr marL="285750" indent="-285750">
              <a:lnSpc>
                <a:spcPct val="150000"/>
              </a:lnSpc>
              <a:buFontTx/>
              <a:buChar char="-"/>
            </a:pPr>
            <a:r>
              <a:rPr lang="en-US" sz="2400" dirty="0"/>
              <a:t>To help people understand the sign language.</a:t>
            </a:r>
          </a:p>
          <a:p>
            <a:pPr>
              <a:lnSpc>
                <a:spcPct val="150000"/>
              </a:lnSpc>
            </a:pPr>
            <a:endParaRPr lang="en-US" sz="2400" dirty="0"/>
          </a:p>
          <a:p>
            <a:pPr marL="285750" indent="-285750">
              <a:lnSpc>
                <a:spcPct val="150000"/>
              </a:lnSpc>
              <a:buFontTx/>
              <a:buChar char="-"/>
            </a:pPr>
            <a:r>
              <a:rPr lang="en-US" sz="2400" dirty="0"/>
              <a:t>To help people to communicate with mute people.</a:t>
            </a:r>
          </a:p>
          <a:p>
            <a:pPr>
              <a:lnSpc>
                <a:spcPct val="150000"/>
              </a:lnSpc>
            </a:pPr>
            <a:endParaRPr lang="en-US" sz="2400" dirty="0"/>
          </a:p>
          <a:p>
            <a:pPr marL="285750" indent="-285750">
              <a:lnSpc>
                <a:spcPct val="150000"/>
              </a:lnSpc>
              <a:buFontTx/>
              <a:buChar char="-"/>
            </a:pPr>
            <a:r>
              <a:rPr lang="en-US" sz="2400" dirty="0"/>
              <a:t>To help people learn and practice this language.</a:t>
            </a:r>
          </a:p>
          <a:p>
            <a:pPr marL="285750" indent="-285750">
              <a:buFontTx/>
              <a:buChar char="-"/>
            </a:pPr>
            <a:endParaRPr lang="en-MY" dirty="0"/>
          </a:p>
        </p:txBody>
      </p:sp>
    </p:spTree>
    <p:extLst>
      <p:ext uri="{BB962C8B-B14F-4D97-AF65-F5344CB8AC3E}">
        <p14:creationId xmlns:p14="http://schemas.microsoft.com/office/powerpoint/2010/main" val="1722654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441E-D6BC-41D5-BEB4-7CCBF56E0E80}"/>
              </a:ext>
            </a:extLst>
          </p:cNvPr>
          <p:cNvSpPr>
            <a:spLocks noGrp="1"/>
          </p:cNvSpPr>
          <p:nvPr>
            <p:ph type="title"/>
          </p:nvPr>
        </p:nvSpPr>
        <p:spPr>
          <a:xfrm>
            <a:off x="448056" y="400050"/>
            <a:ext cx="11301984" cy="1129950"/>
          </a:xfrm>
        </p:spPr>
        <p:txBody>
          <a:bodyPr/>
          <a:lstStyle/>
          <a:p>
            <a:r>
              <a:rPr lang="en-US" dirty="0"/>
              <a:t>DATA</a:t>
            </a:r>
            <a:endParaRPr lang="en-MY" dirty="0"/>
          </a:p>
        </p:txBody>
      </p:sp>
      <p:sp>
        <p:nvSpPr>
          <p:cNvPr id="3" name="Content Placeholder 2">
            <a:extLst>
              <a:ext uri="{FF2B5EF4-FFF2-40B4-BE49-F238E27FC236}">
                <a16:creationId xmlns:a16="http://schemas.microsoft.com/office/drawing/2014/main" id="{653D2829-62FE-4E37-82FC-0C43D555EE2E}"/>
              </a:ext>
            </a:extLst>
          </p:cNvPr>
          <p:cNvSpPr>
            <a:spLocks noGrp="1"/>
          </p:cNvSpPr>
          <p:nvPr>
            <p:ph sz="half" idx="1"/>
          </p:nvPr>
        </p:nvSpPr>
        <p:spPr>
          <a:xfrm>
            <a:off x="448056" y="1735199"/>
            <a:ext cx="5431536" cy="4846575"/>
          </a:xfrm>
        </p:spPr>
        <p:txBody>
          <a:bodyPr>
            <a:normAutofit fontScale="92500" lnSpcReduction="10000"/>
          </a:bodyPr>
          <a:lstStyle/>
          <a:p>
            <a:pPr>
              <a:lnSpc>
                <a:spcPct val="150000"/>
              </a:lnSpc>
            </a:pPr>
            <a:r>
              <a:rPr lang="en-US" sz="2400" dirty="0"/>
              <a:t>The data gathered by each of the members taking picture while doing the sign language</a:t>
            </a:r>
          </a:p>
          <a:p>
            <a:pPr>
              <a:lnSpc>
                <a:spcPct val="150000"/>
              </a:lnSpc>
            </a:pPr>
            <a:r>
              <a:rPr lang="en-US" sz="2400" dirty="0"/>
              <a:t> </a:t>
            </a:r>
            <a:r>
              <a:rPr lang="en-MY" sz="2400" dirty="0"/>
              <a:t>Each of them need to take 20 readings for each alphabets.</a:t>
            </a:r>
          </a:p>
          <a:p>
            <a:pPr>
              <a:lnSpc>
                <a:spcPct val="150000"/>
              </a:lnSpc>
            </a:pPr>
            <a:r>
              <a:rPr lang="en-MY" sz="2400" dirty="0"/>
              <a:t>They did from the letter A to Z.</a:t>
            </a:r>
          </a:p>
          <a:p>
            <a:pPr>
              <a:lnSpc>
                <a:spcPct val="150000"/>
              </a:lnSpc>
            </a:pPr>
            <a:r>
              <a:rPr lang="en-MY" sz="2400" dirty="0"/>
              <a:t>Each of the readings has its own value, the value is the data we needed.</a:t>
            </a:r>
          </a:p>
        </p:txBody>
      </p:sp>
      <p:pic>
        <p:nvPicPr>
          <p:cNvPr id="6" name="Content Placeholder 5">
            <a:extLst>
              <a:ext uri="{FF2B5EF4-FFF2-40B4-BE49-F238E27FC236}">
                <a16:creationId xmlns:a16="http://schemas.microsoft.com/office/drawing/2014/main" id="{059974CF-8767-46FD-B295-ED15EDDF773E}"/>
              </a:ext>
            </a:extLst>
          </p:cNvPr>
          <p:cNvPicPr>
            <a:picLocks noGrp="1" noChangeAspect="1"/>
          </p:cNvPicPr>
          <p:nvPr>
            <p:ph sz="half" idx="2"/>
          </p:nvPr>
        </p:nvPicPr>
        <p:blipFill>
          <a:blip r:embed="rId2"/>
          <a:stretch>
            <a:fillRect/>
          </a:stretch>
        </p:blipFill>
        <p:spPr>
          <a:xfrm>
            <a:off x="6233414" y="1359075"/>
            <a:ext cx="5432425" cy="2222561"/>
          </a:xfrm>
        </p:spPr>
      </p:pic>
      <p:pic>
        <p:nvPicPr>
          <p:cNvPr id="8" name="Picture 7">
            <a:extLst>
              <a:ext uri="{FF2B5EF4-FFF2-40B4-BE49-F238E27FC236}">
                <a16:creationId xmlns:a16="http://schemas.microsoft.com/office/drawing/2014/main" id="{C255E678-3D8D-4A9F-8035-AB251B3DEFFF}"/>
              </a:ext>
            </a:extLst>
          </p:cNvPr>
          <p:cNvPicPr>
            <a:picLocks noChangeAspect="1"/>
          </p:cNvPicPr>
          <p:nvPr/>
        </p:nvPicPr>
        <p:blipFill>
          <a:blip r:embed="rId3"/>
          <a:stretch>
            <a:fillRect/>
          </a:stretch>
        </p:blipFill>
        <p:spPr>
          <a:xfrm>
            <a:off x="6234303" y="4086071"/>
            <a:ext cx="5431536" cy="1979624"/>
          </a:xfrm>
          <a:prstGeom prst="rect">
            <a:avLst/>
          </a:prstGeom>
        </p:spPr>
      </p:pic>
    </p:spTree>
    <p:extLst>
      <p:ext uri="{BB962C8B-B14F-4D97-AF65-F5344CB8AC3E}">
        <p14:creationId xmlns:p14="http://schemas.microsoft.com/office/powerpoint/2010/main" val="148412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37">
            <a:extLst>
              <a:ext uri="{FF2B5EF4-FFF2-40B4-BE49-F238E27FC236}">
                <a16:creationId xmlns:a16="http://schemas.microsoft.com/office/drawing/2014/main" id="{2D86DADD-940E-4CC1-AF60-0D36FB29B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01CC7-D430-4D51-B91B-917AD523FE1D}"/>
              </a:ext>
            </a:extLst>
          </p:cNvPr>
          <p:cNvSpPr>
            <a:spLocks noGrp="1"/>
          </p:cNvSpPr>
          <p:nvPr>
            <p:ph type="title"/>
          </p:nvPr>
        </p:nvSpPr>
        <p:spPr>
          <a:xfrm>
            <a:off x="448056" y="388800"/>
            <a:ext cx="5432044" cy="860400"/>
          </a:xfrm>
        </p:spPr>
        <p:txBody>
          <a:bodyPr anchor="b">
            <a:normAutofit/>
          </a:bodyPr>
          <a:lstStyle/>
          <a:p>
            <a:r>
              <a:rPr lang="en-US"/>
              <a:t>DESIGN AND MODEL</a:t>
            </a:r>
            <a:endParaRPr lang="en-MY"/>
          </a:p>
        </p:txBody>
      </p:sp>
      <p:cxnSp>
        <p:nvCxnSpPr>
          <p:cNvPr id="43" name="Straight Connector 39">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Content Placeholder 13">
            <a:extLst>
              <a:ext uri="{FF2B5EF4-FFF2-40B4-BE49-F238E27FC236}">
                <a16:creationId xmlns:a16="http://schemas.microsoft.com/office/drawing/2014/main" id="{0ED4AC18-A410-4157-A21C-8ED3DDF4791C}"/>
              </a:ext>
            </a:extLst>
          </p:cNvPr>
          <p:cNvSpPr>
            <a:spLocks noGrp="1"/>
          </p:cNvSpPr>
          <p:nvPr>
            <p:ph idx="1"/>
          </p:nvPr>
        </p:nvSpPr>
        <p:spPr>
          <a:xfrm>
            <a:off x="448056" y="1944000"/>
            <a:ext cx="5432044" cy="4006800"/>
          </a:xfrm>
        </p:spPr>
        <p:txBody>
          <a:bodyPr>
            <a:normAutofit/>
          </a:bodyPr>
          <a:lstStyle/>
          <a:p>
            <a:r>
              <a:rPr lang="en-US"/>
              <a:t>Hand tracking:</a:t>
            </a:r>
          </a:p>
          <a:p>
            <a:pPr lvl="1"/>
            <a:r>
              <a:rPr lang="en-US"/>
              <a:t>Mediapipe library</a:t>
            </a:r>
          </a:p>
          <a:p>
            <a:pPr marL="1944" indent="0">
              <a:buNone/>
            </a:pPr>
            <a:endParaRPr lang="en-US"/>
          </a:p>
          <a:p>
            <a:r>
              <a:rPr lang="en-US"/>
              <a:t>Hand sign:</a:t>
            </a:r>
          </a:p>
          <a:p>
            <a:pPr lvl="1"/>
            <a:r>
              <a:rPr lang="en-US"/>
              <a:t>Neural network; 3 layers, input layer 150, hidden layer 150, output layer 26.</a:t>
            </a:r>
          </a:p>
          <a:p>
            <a:pPr lvl="1"/>
            <a:r>
              <a:rPr lang="en-US"/>
              <a:t>Activation function; sigmoid function</a:t>
            </a:r>
            <a:endParaRPr lang="en-US" dirty="0"/>
          </a:p>
        </p:txBody>
      </p:sp>
      <p:pic>
        <p:nvPicPr>
          <p:cNvPr id="5" name="Content Placeholder 4" descr="A person standing in front of a diagram&#10;&#10;Description automatically generated with low confidence">
            <a:extLst>
              <a:ext uri="{FF2B5EF4-FFF2-40B4-BE49-F238E27FC236}">
                <a16:creationId xmlns:a16="http://schemas.microsoft.com/office/drawing/2014/main" id="{58D2298E-0083-4800-A561-F8109E5AE7CC}"/>
              </a:ext>
            </a:extLst>
          </p:cNvPr>
          <p:cNvPicPr>
            <a:picLocks noChangeAspect="1"/>
          </p:cNvPicPr>
          <p:nvPr/>
        </p:nvPicPr>
        <p:blipFill rotWithShape="1">
          <a:blip r:embed="rId2">
            <a:extLst>
              <a:ext uri="{28A0092B-C50C-407E-A947-70E740481C1C}">
                <a14:useLocalDpi xmlns:a14="http://schemas.microsoft.com/office/drawing/2010/main" val="0"/>
              </a:ext>
            </a:extLst>
          </a:blip>
          <a:srcRect l="13561" r="12329" b="-2"/>
          <a:stretch/>
        </p:blipFill>
        <p:spPr>
          <a:xfrm>
            <a:off x="6307308" y="1173850"/>
            <a:ext cx="5441280" cy="4060299"/>
          </a:xfrm>
          <a:prstGeom prst="rect">
            <a:avLst/>
          </a:prstGeom>
        </p:spPr>
      </p:pic>
    </p:spTree>
    <p:extLst>
      <p:ext uri="{BB962C8B-B14F-4D97-AF65-F5344CB8AC3E}">
        <p14:creationId xmlns:p14="http://schemas.microsoft.com/office/powerpoint/2010/main" val="1146241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A1AEDF7-1A2B-4639-9399-2717938FF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511EF-AEE7-4FAD-8A47-AC306A4C8BEE}"/>
              </a:ext>
            </a:extLst>
          </p:cNvPr>
          <p:cNvSpPr>
            <a:spLocks noGrp="1"/>
          </p:cNvSpPr>
          <p:nvPr>
            <p:ph type="title"/>
          </p:nvPr>
        </p:nvSpPr>
        <p:spPr>
          <a:xfrm>
            <a:off x="448056" y="388800"/>
            <a:ext cx="11300532" cy="986400"/>
          </a:xfrm>
        </p:spPr>
        <p:txBody>
          <a:bodyPr anchor="b">
            <a:normAutofit/>
          </a:bodyPr>
          <a:lstStyle/>
          <a:p>
            <a:r>
              <a:rPr lang="en-US" sz="6400"/>
              <a:t>DEPLOYMENT</a:t>
            </a:r>
            <a:endParaRPr lang="en-MY" sz="6400"/>
          </a:p>
        </p:txBody>
      </p:sp>
      <p:cxnSp>
        <p:nvCxnSpPr>
          <p:cNvPr id="18" name="Straight Connector 17">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application&#10;&#10;Description automatically generated">
            <a:extLst>
              <a:ext uri="{FF2B5EF4-FFF2-40B4-BE49-F238E27FC236}">
                <a16:creationId xmlns:a16="http://schemas.microsoft.com/office/drawing/2014/main" id="{1501E197-0261-48FB-92D9-74EB01E2E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470" y="2059201"/>
            <a:ext cx="1819321" cy="3891597"/>
          </a:xfrm>
          <a:custGeom>
            <a:avLst/>
            <a:gdLst/>
            <a:ahLst/>
            <a:cxnLst/>
            <a:rect l="l" t="t" r="r" b="b"/>
            <a:pathLst>
              <a:path w="2338264" h="3891597">
                <a:moveTo>
                  <a:pt x="0" y="0"/>
                </a:moveTo>
                <a:lnTo>
                  <a:pt x="2338264" y="0"/>
                </a:lnTo>
                <a:lnTo>
                  <a:pt x="2338264" y="3891597"/>
                </a:lnTo>
                <a:lnTo>
                  <a:pt x="0" y="3891597"/>
                </a:lnTo>
                <a:lnTo>
                  <a:pt x="0" y="0"/>
                </a:lnTo>
                <a:close/>
              </a:path>
            </a:pathLst>
          </a:custGeom>
        </p:spPr>
      </p:pic>
      <p:pic>
        <p:nvPicPr>
          <p:cNvPr id="11" name="Picture 10" descr="A picture containing text, screenshot, night sky&#10;&#10;Description automatically generated">
            <a:extLst>
              <a:ext uri="{FF2B5EF4-FFF2-40B4-BE49-F238E27FC236}">
                <a16:creationId xmlns:a16="http://schemas.microsoft.com/office/drawing/2014/main" id="{C2A9A8ED-0B37-4CA3-9B9D-DBAE32E01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7710" y="2053801"/>
            <a:ext cx="1819321" cy="3891597"/>
          </a:xfrm>
          <a:custGeom>
            <a:avLst/>
            <a:gdLst/>
            <a:ahLst/>
            <a:cxnLst/>
            <a:rect l="l" t="t" r="r" b="b"/>
            <a:pathLst>
              <a:path w="2338262" h="3891597">
                <a:moveTo>
                  <a:pt x="0" y="0"/>
                </a:moveTo>
                <a:lnTo>
                  <a:pt x="2338262" y="0"/>
                </a:lnTo>
                <a:lnTo>
                  <a:pt x="2338262" y="3891597"/>
                </a:lnTo>
                <a:lnTo>
                  <a:pt x="0" y="3891597"/>
                </a:lnTo>
                <a:lnTo>
                  <a:pt x="0" y="0"/>
                </a:lnTo>
                <a:close/>
              </a:path>
            </a:pathLst>
          </a:custGeom>
        </p:spPr>
      </p:pic>
      <p:pic>
        <p:nvPicPr>
          <p:cNvPr id="7" name="Picture 6" descr="A screenshot of a computer&#10;&#10;Description automatically generated with low confidence">
            <a:extLst>
              <a:ext uri="{FF2B5EF4-FFF2-40B4-BE49-F238E27FC236}">
                <a16:creationId xmlns:a16="http://schemas.microsoft.com/office/drawing/2014/main" id="{8F97783C-06DB-43A0-8330-F4027A16E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3590" y="2053801"/>
            <a:ext cx="1819321" cy="3891597"/>
          </a:xfrm>
          <a:custGeom>
            <a:avLst/>
            <a:gdLst/>
            <a:ahLst/>
            <a:cxnLst/>
            <a:rect l="l" t="t" r="r" b="b"/>
            <a:pathLst>
              <a:path w="2338262" h="3891597">
                <a:moveTo>
                  <a:pt x="0" y="0"/>
                </a:moveTo>
                <a:lnTo>
                  <a:pt x="2338262" y="0"/>
                </a:lnTo>
                <a:lnTo>
                  <a:pt x="2338262" y="3891597"/>
                </a:lnTo>
                <a:lnTo>
                  <a:pt x="0" y="3891597"/>
                </a:lnTo>
                <a:lnTo>
                  <a:pt x="0" y="0"/>
                </a:lnTo>
                <a:close/>
              </a:path>
            </a:pathLst>
          </a:custGeom>
        </p:spPr>
      </p:pic>
      <p:sp>
        <p:nvSpPr>
          <p:cNvPr id="3" name="Content Placeholder 2">
            <a:extLst>
              <a:ext uri="{FF2B5EF4-FFF2-40B4-BE49-F238E27FC236}">
                <a16:creationId xmlns:a16="http://schemas.microsoft.com/office/drawing/2014/main" id="{EBD73D5F-CBF1-4FD4-BFCD-4B745BCCE5E6}"/>
              </a:ext>
            </a:extLst>
          </p:cNvPr>
          <p:cNvSpPr>
            <a:spLocks noGrp="1"/>
          </p:cNvSpPr>
          <p:nvPr>
            <p:ph idx="1"/>
          </p:nvPr>
        </p:nvSpPr>
        <p:spPr>
          <a:xfrm>
            <a:off x="8256588" y="1944000"/>
            <a:ext cx="3490212" cy="4006800"/>
          </a:xfrm>
        </p:spPr>
        <p:txBody>
          <a:bodyPr>
            <a:normAutofit/>
          </a:bodyPr>
          <a:lstStyle/>
          <a:p>
            <a:r>
              <a:rPr lang="en-US" dirty="0"/>
              <a:t>For this project we develop mobile-based app. </a:t>
            </a:r>
          </a:p>
          <a:p>
            <a:r>
              <a:rPr lang="en-US" dirty="0"/>
              <a:t>We mostly used android studio for the mobile app development.</a:t>
            </a:r>
          </a:p>
          <a:p>
            <a:r>
              <a:rPr lang="en-US" dirty="0"/>
              <a:t>We created models for each alphabets for the user to know each of the sign.</a:t>
            </a:r>
          </a:p>
          <a:p>
            <a:endParaRPr lang="en-MY" dirty="0"/>
          </a:p>
        </p:txBody>
      </p:sp>
    </p:spTree>
    <p:extLst>
      <p:ext uri="{BB962C8B-B14F-4D97-AF65-F5344CB8AC3E}">
        <p14:creationId xmlns:p14="http://schemas.microsoft.com/office/powerpoint/2010/main" val="300437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0963-F46F-49B3-9C84-251FECC6CD9D}"/>
              </a:ext>
            </a:extLst>
          </p:cNvPr>
          <p:cNvSpPr>
            <a:spLocks noGrp="1"/>
          </p:cNvSpPr>
          <p:nvPr>
            <p:ph type="title"/>
          </p:nvPr>
        </p:nvSpPr>
        <p:spPr/>
        <p:txBody>
          <a:bodyPr/>
          <a:lstStyle/>
          <a:p>
            <a:r>
              <a:rPr lang="en-US" dirty="0"/>
              <a:t>PROS AND CONS</a:t>
            </a:r>
            <a:endParaRPr lang="en-MY" dirty="0"/>
          </a:p>
        </p:txBody>
      </p:sp>
      <p:sp>
        <p:nvSpPr>
          <p:cNvPr id="3" name="Text Placeholder 2">
            <a:extLst>
              <a:ext uri="{FF2B5EF4-FFF2-40B4-BE49-F238E27FC236}">
                <a16:creationId xmlns:a16="http://schemas.microsoft.com/office/drawing/2014/main" id="{86B83D9E-8BE8-4C0F-A635-3CCB46666797}"/>
              </a:ext>
            </a:extLst>
          </p:cNvPr>
          <p:cNvSpPr>
            <a:spLocks noGrp="1"/>
          </p:cNvSpPr>
          <p:nvPr>
            <p:ph type="body" idx="1"/>
          </p:nvPr>
        </p:nvSpPr>
        <p:spPr/>
        <p:txBody>
          <a:bodyPr/>
          <a:lstStyle/>
          <a:p>
            <a:r>
              <a:rPr lang="en-US" dirty="0"/>
              <a:t>PROS</a:t>
            </a:r>
            <a:endParaRPr lang="en-MY" dirty="0"/>
          </a:p>
        </p:txBody>
      </p:sp>
      <p:sp>
        <p:nvSpPr>
          <p:cNvPr id="4" name="Content Placeholder 3">
            <a:extLst>
              <a:ext uri="{FF2B5EF4-FFF2-40B4-BE49-F238E27FC236}">
                <a16:creationId xmlns:a16="http://schemas.microsoft.com/office/drawing/2014/main" id="{E456AEB5-A808-4AF3-8AEA-644EEF36EFD1}"/>
              </a:ext>
            </a:extLst>
          </p:cNvPr>
          <p:cNvSpPr>
            <a:spLocks noGrp="1"/>
          </p:cNvSpPr>
          <p:nvPr>
            <p:ph sz="half" idx="2"/>
          </p:nvPr>
        </p:nvSpPr>
        <p:spPr/>
        <p:txBody>
          <a:bodyPr/>
          <a:lstStyle/>
          <a:p>
            <a:r>
              <a:rPr lang="en-US" dirty="0"/>
              <a:t>User can make their own sentence using this app.</a:t>
            </a:r>
          </a:p>
          <a:p>
            <a:r>
              <a:rPr lang="en-US" dirty="0"/>
              <a:t>This app is beginner friendly; easy to use and not so complicated. </a:t>
            </a:r>
            <a:endParaRPr lang="en-MY" dirty="0"/>
          </a:p>
        </p:txBody>
      </p:sp>
      <p:sp>
        <p:nvSpPr>
          <p:cNvPr id="5" name="Text Placeholder 4">
            <a:extLst>
              <a:ext uri="{FF2B5EF4-FFF2-40B4-BE49-F238E27FC236}">
                <a16:creationId xmlns:a16="http://schemas.microsoft.com/office/drawing/2014/main" id="{45E2CE2B-8470-4C1E-B3A9-03808D578401}"/>
              </a:ext>
            </a:extLst>
          </p:cNvPr>
          <p:cNvSpPr>
            <a:spLocks noGrp="1"/>
          </p:cNvSpPr>
          <p:nvPr>
            <p:ph type="body" sz="quarter" idx="3"/>
          </p:nvPr>
        </p:nvSpPr>
        <p:spPr/>
        <p:txBody>
          <a:bodyPr/>
          <a:lstStyle/>
          <a:p>
            <a:r>
              <a:rPr lang="en-US" dirty="0"/>
              <a:t>CONS</a:t>
            </a:r>
            <a:endParaRPr lang="en-MY" dirty="0"/>
          </a:p>
        </p:txBody>
      </p:sp>
      <p:sp>
        <p:nvSpPr>
          <p:cNvPr id="6" name="Content Placeholder 5">
            <a:extLst>
              <a:ext uri="{FF2B5EF4-FFF2-40B4-BE49-F238E27FC236}">
                <a16:creationId xmlns:a16="http://schemas.microsoft.com/office/drawing/2014/main" id="{79415F1D-662A-4929-A584-378C84450BE2}"/>
              </a:ext>
            </a:extLst>
          </p:cNvPr>
          <p:cNvSpPr>
            <a:spLocks noGrp="1"/>
          </p:cNvSpPr>
          <p:nvPr>
            <p:ph sz="quarter" idx="4"/>
          </p:nvPr>
        </p:nvSpPr>
        <p:spPr/>
        <p:txBody>
          <a:bodyPr/>
          <a:lstStyle/>
          <a:p>
            <a:r>
              <a:rPr lang="en-US" dirty="0"/>
              <a:t>As of now, the app only cover the alphabets, the numbers and other words will be added soon.</a:t>
            </a:r>
          </a:p>
          <a:p>
            <a:r>
              <a:rPr lang="en-MY" dirty="0"/>
              <a:t>Sometimes the app will not detect the user’s hand.</a:t>
            </a:r>
          </a:p>
          <a:p>
            <a:r>
              <a:rPr lang="en-MY" dirty="0"/>
              <a:t>It will constantly detect user’s hand even if they no intention on doing so. </a:t>
            </a:r>
          </a:p>
        </p:txBody>
      </p:sp>
    </p:spTree>
    <p:extLst>
      <p:ext uri="{BB962C8B-B14F-4D97-AF65-F5344CB8AC3E}">
        <p14:creationId xmlns:p14="http://schemas.microsoft.com/office/powerpoint/2010/main" val="167351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8DA86-408A-4D2C-A60A-123A2193DE7F}"/>
              </a:ext>
            </a:extLst>
          </p:cNvPr>
          <p:cNvSpPr>
            <a:spLocks noGrp="1"/>
          </p:cNvSpPr>
          <p:nvPr>
            <p:ph type="ctrTitle"/>
          </p:nvPr>
        </p:nvSpPr>
        <p:spPr>
          <a:xfrm>
            <a:off x="4385412" y="448056"/>
            <a:ext cx="7355484" cy="3401568"/>
          </a:xfrm>
        </p:spPr>
        <p:txBody>
          <a:bodyPr>
            <a:normAutofit/>
          </a:bodyPr>
          <a:lstStyle/>
          <a:p>
            <a:r>
              <a:rPr lang="en-US" sz="5900"/>
              <a:t>DEMONSTRATION</a:t>
            </a:r>
            <a:endParaRPr lang="en-MY" sz="5900"/>
          </a:p>
        </p:txBody>
      </p:sp>
      <p:pic>
        <p:nvPicPr>
          <p:cNvPr id="14" name="Graphic 5" descr="Teacher">
            <a:extLst>
              <a:ext uri="{FF2B5EF4-FFF2-40B4-BE49-F238E27FC236}">
                <a16:creationId xmlns:a16="http://schemas.microsoft.com/office/drawing/2014/main" id="{575CA74F-F5AC-4123-B8AE-BBEE3EEC94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104" y="1497308"/>
            <a:ext cx="3449384" cy="3449384"/>
          </a:xfrm>
          <a:prstGeom prst="rect">
            <a:avLst/>
          </a:prstGeom>
        </p:spPr>
      </p:pic>
      <p:cxnSp>
        <p:nvCxnSpPr>
          <p:cNvPr id="15" name="Straight Connector 10">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7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25E9D-D5E2-44DF-9836-F2B5509AAE2F}"/>
              </a:ext>
            </a:extLst>
          </p:cNvPr>
          <p:cNvSpPr>
            <a:spLocks noGrp="1"/>
          </p:cNvSpPr>
          <p:nvPr>
            <p:ph type="title"/>
          </p:nvPr>
        </p:nvSpPr>
        <p:spPr>
          <a:xfrm>
            <a:off x="448056" y="388799"/>
            <a:ext cx="2854800" cy="5965199"/>
          </a:xfrm>
        </p:spPr>
        <p:txBody>
          <a:bodyPr>
            <a:normAutofit/>
          </a:bodyPr>
          <a:lstStyle/>
          <a:p>
            <a:r>
              <a:rPr lang="en-US"/>
              <a:t>CONCLUSION</a:t>
            </a:r>
            <a:endParaRPr lang="en-MY"/>
          </a:p>
        </p:txBody>
      </p:sp>
      <p:cxnSp>
        <p:nvCxnSpPr>
          <p:cNvPr id="18" name="Straight Connector 17">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A7E6873D-AD54-4779-AD73-0B21610C2442}"/>
              </a:ext>
            </a:extLst>
          </p:cNvPr>
          <p:cNvGraphicFramePr>
            <a:graphicFrameLocks noGrp="1"/>
          </p:cNvGraphicFramePr>
          <p:nvPr>
            <p:ph idx="1"/>
            <p:extLst>
              <p:ext uri="{D42A27DB-BD31-4B8C-83A1-F6EECF244321}">
                <p14:modId xmlns:p14="http://schemas.microsoft.com/office/powerpoint/2010/main" val="1054034960"/>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5453237"/>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110</TotalTime>
  <Words>403</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 Light</vt:lpstr>
      <vt:lpstr>Sagona Book</vt:lpstr>
      <vt:lpstr>Univers</vt:lpstr>
      <vt:lpstr>ThinLineVTI</vt:lpstr>
      <vt:lpstr>Hand Sign Language Interpreter (HaSLI)</vt:lpstr>
      <vt:lpstr>INTRODUCTION</vt:lpstr>
      <vt:lpstr>OBJECTIVES</vt:lpstr>
      <vt:lpstr>DATA</vt:lpstr>
      <vt:lpstr>DESIGN AND MODEL</vt:lpstr>
      <vt:lpstr>DEPLOYMENT</vt:lpstr>
      <vt:lpstr>PROS AND CONS</vt:lpstr>
      <vt:lpstr>DEMONSTRATION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Sign Language Interpreter (HaSLI)</dc:title>
  <dc:creator>MUHAMMAD NAQIB HAKIMI BIN HAKMAL</dc:creator>
  <cp:lastModifiedBy>MUHAMMAD NAQIB HAKIMI BIN HAKMAL</cp:lastModifiedBy>
  <cp:revision>4</cp:revision>
  <dcterms:created xsi:type="dcterms:W3CDTF">2022-01-20T18:16:32Z</dcterms:created>
  <dcterms:modified xsi:type="dcterms:W3CDTF">2022-01-21T07:28:14Z</dcterms:modified>
</cp:coreProperties>
</file>