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Nunito"/>
      <p:regular r:id="rId39"/>
      <p:bold r:id="rId40"/>
      <p:italic r:id="rId41"/>
      <p:boldItalic r:id="rId42"/>
    </p:embeddedFont>
    <p:embeddedFont>
      <p:font typeface="Maven Pro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817CFC-C0EA-4024-ADE9-35FB08DB97A3}">
  <a:tblStyle styleId="{2E817CFC-C0EA-4024-ADE9-35FB08DB97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.fntdata"/><Relationship Id="rId20" Type="http://schemas.openxmlformats.org/officeDocument/2006/relationships/slide" Target="slides/slide14.xml"/><Relationship Id="rId42" Type="http://schemas.openxmlformats.org/officeDocument/2006/relationships/font" Target="fonts/Nunito-boldItalic.fntdata"/><Relationship Id="rId41" Type="http://schemas.openxmlformats.org/officeDocument/2006/relationships/font" Target="fonts/Nunito-italic.fntdata"/><Relationship Id="rId22" Type="http://schemas.openxmlformats.org/officeDocument/2006/relationships/slide" Target="slides/slide16.xml"/><Relationship Id="rId44" Type="http://schemas.openxmlformats.org/officeDocument/2006/relationships/font" Target="fonts/MavenPro-bold.fntdata"/><Relationship Id="rId21" Type="http://schemas.openxmlformats.org/officeDocument/2006/relationships/slide" Target="slides/slide15.xml"/><Relationship Id="rId43" Type="http://schemas.openxmlformats.org/officeDocument/2006/relationships/font" Target="fonts/MavenPro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Nunito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f06dddf35c_0_1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f06dddf35c_0_1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f06b0938c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f06b0938c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f06dddf35c_0_1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f06dddf35c_0_1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f06b0938c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f06b0938c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f06dddf35c_0_1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f06dddf35c_0_1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f06dddf35c_0_1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f06dddf35c_0_1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f06dddf35c_0_1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f06dddf35c_0_1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f06dddf35c_0_1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f06dddf35c_0_1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f06dddf35c_0_1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f06dddf35c_0_1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f06dddf35c_0_1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f06dddf35c_0_1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f06dddf35c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f06dddf35c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f06dddf35c_0_1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f06dddf35c_0_1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f06dddf35c_0_1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f06dddf35c_0_1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f06dddf35c_0_1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f06dddf35c_0_1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f06dddf35c_0_1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f06dddf35c_0_1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f06dddf35c_0_1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f06dddf35c_0_1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f06dddf35c_0_1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f06dddf35c_0_1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f06dddf35c_0_1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f06dddf35c_0_1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f06dddf35c_0_1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f06dddf35c_0_1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06dddf35c_0_1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06dddf35c_0_1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f06dddf35c_0_3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f06dddf35c_0_3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f06dddf35c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f06dddf35c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f06dddf35c_0_3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f06dddf35c_0_3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f06dddf35c_0_1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f06dddf35c_0_1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f06dddf35c_0_1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f06dddf35c_0_1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f06dddf35c_0_1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f06dddf35c_0_1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f06dddf35c_0_1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f06dddf35c_0_1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f06dddf35c_0_1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f06dddf35c_0_1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f06b0938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f06b0938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f06dddf35c_0_1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f06dddf35c_0_1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06b0938c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06b0938c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0" y="165725"/>
            <a:ext cx="5316600" cy="11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Marketing Data A/B Testing Results</a:t>
            </a:r>
            <a:endParaRPr/>
          </a:p>
        </p:txBody>
      </p:sp>
      <p:sp>
        <p:nvSpPr>
          <p:cNvPr id="278" name="Google Shape;278;p13"/>
          <p:cNvSpPr txBox="1"/>
          <p:nvPr>
            <p:ph type="ctrTitle"/>
          </p:nvPr>
        </p:nvSpPr>
        <p:spPr>
          <a:xfrm>
            <a:off x="270025" y="1629675"/>
            <a:ext cx="2897400" cy="34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73763"/>
                </a:solidFill>
              </a:rPr>
              <a:t>Presented by:</a:t>
            </a:r>
            <a:endParaRPr sz="18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Denis Hovsepian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Hasmik Tumanyan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Maria Gyulamiryan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Alyona Babayan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Angin Mgrdunts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29175"/>
            <a:ext cx="8839199" cy="4074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"/>
          <p:cNvSpPr txBox="1"/>
          <p:nvPr>
            <p:ph type="title"/>
          </p:nvPr>
        </p:nvSpPr>
        <p:spPr>
          <a:xfrm>
            <a:off x="1734675" y="132225"/>
            <a:ext cx="70305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4594"/>
              <a:buFont typeface="Arial"/>
              <a:buNone/>
            </a:pPr>
            <a:r>
              <a:rPr lang="ru" sz="2220"/>
              <a:t>   PSA</a:t>
            </a:r>
            <a:r>
              <a:rPr lang="ru" sz="2220"/>
              <a:t> Group Conversion Rate by the Day of Week</a:t>
            </a:r>
            <a:endParaRPr sz="2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225" y="711975"/>
            <a:ext cx="6874687" cy="42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425" y="152400"/>
            <a:ext cx="76764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"/>
          <p:cNvSpPr txBox="1"/>
          <p:nvPr>
            <p:ph type="title"/>
          </p:nvPr>
        </p:nvSpPr>
        <p:spPr>
          <a:xfrm>
            <a:off x="1282425" y="149725"/>
            <a:ext cx="7030500" cy="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4594"/>
              <a:buFont typeface="Arial"/>
              <a:buNone/>
            </a:pPr>
            <a:r>
              <a:rPr lang="ru" sz="2220"/>
              <a:t>PSA</a:t>
            </a:r>
            <a:r>
              <a:rPr lang="ru" sz="2220"/>
              <a:t> Group Conversion Rate by Hour</a:t>
            </a:r>
            <a:endParaRPr sz="2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7025"/>
            <a:ext cx="8839200" cy="4057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4288"/>
            <a:ext cx="8839199" cy="4074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/>
          <p:nvPr>
            <p:ph idx="4294967295" type="title"/>
          </p:nvPr>
        </p:nvSpPr>
        <p:spPr>
          <a:xfrm>
            <a:off x="860700" y="76200"/>
            <a:ext cx="77274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1562"/>
              <a:buNone/>
            </a:pPr>
            <a:r>
              <a:rPr lang="ru" sz="1920"/>
              <a:t>Comparison of Conversion Amounts and Rates of AD and PSA Groups by Day of the Week</a:t>
            </a:r>
            <a:endParaRPr sz="1920"/>
          </a:p>
        </p:txBody>
      </p:sp>
      <p:pic>
        <p:nvPicPr>
          <p:cNvPr id="357" name="Google Shape;3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775" y="832000"/>
            <a:ext cx="7847259" cy="41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913" y="347725"/>
            <a:ext cx="7656576" cy="42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"/>
          <p:cNvSpPr txBox="1"/>
          <p:nvPr>
            <p:ph idx="4294967295" type="title"/>
          </p:nvPr>
        </p:nvSpPr>
        <p:spPr>
          <a:xfrm>
            <a:off x="1435050" y="0"/>
            <a:ext cx="6950700" cy="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1562"/>
              <a:buNone/>
            </a:pPr>
            <a:r>
              <a:rPr lang="ru" sz="1920">
                <a:solidFill>
                  <a:srgbClr val="6AA84F"/>
                </a:solidFill>
              </a:rPr>
              <a:t>The Results of Z-Test for the Conversion Rates by Week</a:t>
            </a:r>
            <a:endParaRPr sz="1920">
              <a:solidFill>
                <a:srgbClr val="6AA84F"/>
              </a:solidFill>
            </a:endParaRPr>
          </a:p>
        </p:txBody>
      </p:sp>
      <p:graphicFrame>
        <p:nvGraphicFramePr>
          <p:cNvPr id="368" name="Google Shape;368;p29"/>
          <p:cNvGraphicFramePr/>
          <p:nvPr/>
        </p:nvGraphicFramePr>
        <p:xfrm>
          <a:off x="125" y="55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{2E817CFC-C0EA-4024-ADE9-35FB08DB97A3}</a:tableStyleId>
              </a:tblPr>
              <a:tblGrid>
                <a:gridCol w="1317300"/>
                <a:gridCol w="1295250"/>
                <a:gridCol w="1306275"/>
                <a:gridCol w="1306275"/>
                <a:gridCol w="1306275"/>
                <a:gridCol w="1306275"/>
                <a:gridCol w="1306275"/>
              </a:tblGrid>
              <a:tr h="437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300">
                          <a:solidFill>
                            <a:srgbClr val="1C4587"/>
                          </a:solidFill>
                          <a:highlight>
                            <a:srgbClr val="FFFFFF"/>
                          </a:highlight>
                        </a:rPr>
                        <a:t>Monday</a:t>
                      </a:r>
                      <a:endParaRPr sz="1300">
                        <a:solidFill>
                          <a:srgbClr val="1C458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300">
                          <a:solidFill>
                            <a:srgbClr val="1C4587"/>
                          </a:solidFill>
                          <a:highlight>
                            <a:srgbClr val="FFFFFF"/>
                          </a:highlight>
                        </a:rPr>
                        <a:t>Tuesday</a:t>
                      </a:r>
                      <a:endParaRPr sz="1300">
                        <a:solidFill>
                          <a:srgbClr val="1C458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300">
                          <a:solidFill>
                            <a:srgbClr val="1C4587"/>
                          </a:solidFill>
                          <a:highlight>
                            <a:srgbClr val="FFFFFF"/>
                          </a:highlight>
                        </a:rPr>
                        <a:t>Wednesday</a:t>
                      </a:r>
                      <a:endParaRPr sz="1300">
                        <a:solidFill>
                          <a:srgbClr val="1C458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1C458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300">
                          <a:solidFill>
                            <a:srgbClr val="1C4587"/>
                          </a:solidFill>
                          <a:highlight>
                            <a:srgbClr val="FFFFFF"/>
                          </a:highlight>
                        </a:rPr>
                        <a:t>Thursday</a:t>
                      </a:r>
                      <a:endParaRPr sz="1300">
                        <a:solidFill>
                          <a:srgbClr val="1C458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1C458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300">
                          <a:solidFill>
                            <a:srgbClr val="1C4587"/>
                          </a:solidFill>
                          <a:highlight>
                            <a:srgbClr val="FFFFFF"/>
                          </a:highlight>
                        </a:rPr>
                        <a:t>Friday</a:t>
                      </a:r>
                      <a:endParaRPr sz="1300">
                        <a:solidFill>
                          <a:srgbClr val="1C458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300">
                          <a:solidFill>
                            <a:srgbClr val="1C4587"/>
                          </a:solidFill>
                          <a:highlight>
                            <a:srgbClr val="FFFFFF"/>
                          </a:highlight>
                        </a:rPr>
                        <a:t>Saturday</a:t>
                      </a:r>
                      <a:endParaRPr sz="1300">
                        <a:solidFill>
                          <a:srgbClr val="1C458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300">
                          <a:solidFill>
                            <a:srgbClr val="1C4587"/>
                          </a:solidFill>
                          <a:highlight>
                            <a:srgbClr val="FFFFFF"/>
                          </a:highlight>
                        </a:rPr>
                        <a:t>Sunday</a:t>
                      </a:r>
                      <a:endParaRPr sz="1300">
                        <a:solidFill>
                          <a:srgbClr val="1C458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51325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Char char="➔"/>
                      </a:pPr>
                      <a:r>
                        <a:rPr b="1"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Ad Group Conversion Rate:</a:t>
                      </a:r>
                      <a:r>
                        <a:rPr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0.0332 (3.32%)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Char char="➔"/>
                      </a:pPr>
                      <a:r>
                        <a:rPr b="1"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PSA Group Conversion Rate:</a:t>
                      </a:r>
                      <a:r>
                        <a:rPr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0.0226 (2.26%)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Char char="➔"/>
                      </a:pPr>
                      <a:r>
                        <a:rPr b="1"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Z-statistic:</a:t>
                      </a:r>
                      <a:r>
                        <a:rPr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3.48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Char char="➔"/>
                      </a:pPr>
                      <a:r>
                        <a:rPr b="1"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p-value: </a:t>
                      </a:r>
                      <a:r>
                        <a:rPr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2.5391e-04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Char char="➔"/>
                      </a:pPr>
                      <a:r>
                        <a:rPr b="1"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Critical Z-value: </a:t>
                      </a:r>
                      <a:r>
                        <a:rPr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1.64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Char char="➔"/>
                      </a:pPr>
                      <a:r>
                        <a:rPr b="1"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Better Performing Group:</a:t>
                      </a:r>
                      <a:r>
                        <a:rPr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Ad Group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Char char="➔"/>
                      </a:pPr>
                      <a:r>
                        <a:rPr b="1"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Ad Group Conversion Rate: </a:t>
                      </a:r>
                      <a:r>
                        <a:rPr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0.0304 (3.04%)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Char char="➔"/>
                      </a:pPr>
                      <a:r>
                        <a:rPr b="1"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PSA Group Conversion Rate:</a:t>
                      </a:r>
                      <a:r>
                        <a:rPr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0.0144 (1.44%)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Char char="➔"/>
                      </a:pPr>
                      <a:r>
                        <a:rPr b="1"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Z-statistic:</a:t>
                      </a:r>
                      <a:r>
                        <a:rPr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4.97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Char char="➔"/>
                      </a:pPr>
                      <a:r>
                        <a:rPr b="1"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p-value:</a:t>
                      </a:r>
                      <a:r>
                        <a:rPr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3.3172e-07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Char char="➔"/>
                      </a:pPr>
                      <a:r>
                        <a:rPr b="1"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Critical Z-value:</a:t>
                      </a:r>
                      <a:r>
                        <a:rPr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1.64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Char char="➔"/>
                      </a:pPr>
                      <a:r>
                        <a:rPr b="1"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Better Performing Group:</a:t>
                      </a:r>
                      <a:r>
                        <a:rPr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Ad Group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Char char="➔"/>
                      </a:pPr>
                      <a:r>
                        <a:rPr b="1"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Ad Group Conversion Rate:</a:t>
                      </a:r>
                      <a:r>
                        <a:rPr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0.0254 (2.54%)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Char char="➔"/>
                      </a:pPr>
                      <a:r>
                        <a:rPr b="1"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PSA Group Conversion Rate: </a:t>
                      </a:r>
                      <a:r>
                        <a:rPr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0.0158 (1.58%)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Char char="➔"/>
                      </a:pPr>
                      <a:r>
                        <a:rPr b="1"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Z-statistic: </a:t>
                      </a:r>
                      <a:r>
                        <a:rPr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3.56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Char char="➔"/>
                      </a:pPr>
                      <a:r>
                        <a:rPr b="1"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p-value:</a:t>
                      </a:r>
                      <a:r>
                        <a:rPr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1.8821e-04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Char char="➔"/>
                      </a:pPr>
                      <a:r>
                        <a:rPr b="1"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Critical Z-value: </a:t>
                      </a:r>
                      <a:r>
                        <a:rPr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1.64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Char char="➔"/>
                      </a:pPr>
                      <a:r>
                        <a:rPr b="1"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Better Performing Group: </a:t>
                      </a:r>
                      <a:r>
                        <a:rPr lang="ru" sz="1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Ad Group</a:t>
                      </a:r>
                      <a:endParaRPr sz="10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Char char="➔"/>
                      </a:pPr>
                      <a:r>
                        <a:rPr b="1"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Ad Group Conversion Rate:</a:t>
                      </a:r>
                      <a:r>
                        <a:rPr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0.0216 (2.16%)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Char char="➔"/>
                      </a:pPr>
                      <a:r>
                        <a:rPr b="1"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PSA Group Conversion Rate: </a:t>
                      </a:r>
                      <a:r>
                        <a:rPr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0.0202 (2.02%)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Char char="➔"/>
                      </a:pPr>
                      <a:r>
                        <a:rPr b="1"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Z-statistic: </a:t>
                      </a:r>
                      <a:r>
                        <a:rPr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0.59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Char char="➔"/>
                      </a:pPr>
                      <a:r>
                        <a:rPr b="1"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p-value: </a:t>
                      </a:r>
                      <a:r>
                        <a:rPr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2.7738e-01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Char char="➔"/>
                      </a:pPr>
                      <a:r>
                        <a:rPr b="1"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Critical Z-value:</a:t>
                      </a:r>
                      <a:r>
                        <a:rPr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1.64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Char char="➔"/>
                      </a:pPr>
                      <a:r>
                        <a:rPr b="1"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Better Performing Group:</a:t>
                      </a:r>
                      <a:r>
                        <a:rPr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0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No significant difference</a:t>
                      </a:r>
                      <a:endParaRPr sz="10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Char char="➔"/>
                      </a:pPr>
                      <a:r>
                        <a:rPr b="1"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Ad Group Conversion Rate: </a:t>
                      </a:r>
                      <a:r>
                        <a:rPr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0.0225 (2.25%)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Char char="➔"/>
                      </a:pPr>
                      <a:r>
                        <a:rPr b="1"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PSA Group Conversion Rate:</a:t>
                      </a:r>
                      <a:r>
                        <a:rPr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0.0163 (1.63%)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Char char="➔"/>
                      </a:pPr>
                      <a:r>
                        <a:rPr b="1"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Z-statistic: </a:t>
                      </a:r>
                      <a:r>
                        <a:rPr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2.53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Char char="➔"/>
                      </a:pPr>
                      <a:r>
                        <a:rPr b="1"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p-value: </a:t>
                      </a:r>
                      <a:r>
                        <a:rPr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5.7844e-03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Char char="➔"/>
                      </a:pPr>
                      <a:r>
                        <a:rPr b="1"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Critical Z-value: </a:t>
                      </a:r>
                      <a:r>
                        <a:rPr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1.64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Char char="➔"/>
                      </a:pPr>
                      <a:r>
                        <a:rPr b="1"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Better Performing Group: </a:t>
                      </a:r>
                      <a:r>
                        <a:rPr lang="ru" sz="1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Ad Group</a:t>
                      </a:r>
                      <a:endParaRPr sz="10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Char char="➔"/>
                      </a:pPr>
                      <a:r>
                        <a:rPr b="1"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Ad Group Conversion Rate: </a:t>
                      </a:r>
                      <a:r>
                        <a:rPr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0.0213 (2.13%)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Char char="➔"/>
                      </a:pPr>
                      <a:r>
                        <a:rPr b="1"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PSA Group Conversion Rate: </a:t>
                      </a:r>
                      <a:r>
                        <a:rPr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0.0140 (1.40%)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Char char="➔"/>
                      </a:pPr>
                      <a:r>
                        <a:rPr b="1"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Z-statistic: </a:t>
                      </a:r>
                      <a:r>
                        <a:rPr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2.67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Char char="➔"/>
                      </a:pPr>
                      <a:r>
                        <a:rPr b="1"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p-value: </a:t>
                      </a:r>
                      <a:r>
                        <a:rPr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3.7419e-03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Char char="➔"/>
                      </a:pPr>
                      <a:r>
                        <a:rPr b="1"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Critical Z-value: </a:t>
                      </a:r>
                      <a:r>
                        <a:rPr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1.64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Char char="➔"/>
                      </a:pPr>
                      <a:r>
                        <a:rPr b="1"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Better Performing Group: </a:t>
                      </a:r>
                      <a:r>
                        <a:rPr lang="ru" sz="1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Ad Group</a:t>
                      </a:r>
                      <a:endParaRPr sz="10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Char char="➔"/>
                      </a:pPr>
                      <a:r>
                        <a:rPr b="1"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Ad Group Conversion Rate: </a:t>
                      </a:r>
                      <a:r>
                        <a:rPr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0.0246 (2.46%)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Char char="➔"/>
                      </a:pPr>
                      <a:r>
                        <a:rPr b="1"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PSA Group Conversion Rate: </a:t>
                      </a:r>
                      <a:r>
                        <a:rPr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0.0206 (2.06%)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Char char="➔"/>
                      </a:pPr>
                      <a:r>
                        <a:rPr b="1"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Z-statistic:</a:t>
                      </a:r>
                      <a:r>
                        <a:rPr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1.41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Char char="➔"/>
                      </a:pPr>
                      <a:r>
                        <a:rPr b="1"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p-value: </a:t>
                      </a:r>
                      <a:r>
                        <a:rPr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7.8593e-02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Char char="➔"/>
                      </a:pPr>
                      <a:r>
                        <a:rPr b="1"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Critical Z-value:</a:t>
                      </a:r>
                      <a:r>
                        <a:rPr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1.64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Char char="➔"/>
                      </a:pPr>
                      <a:r>
                        <a:rPr b="1" lang="ru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Better Performing Group: </a:t>
                      </a:r>
                      <a:r>
                        <a:rPr lang="ru" sz="10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No significant difference</a:t>
                      </a:r>
                      <a:endParaRPr sz="10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988"/>
            <a:ext cx="8839200" cy="4803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988"/>
            <a:ext cx="8839200" cy="4803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0" y="165725"/>
            <a:ext cx="5434500" cy="12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Objective of the Testing</a:t>
            </a:r>
            <a:endParaRPr/>
          </a:p>
        </p:txBody>
      </p:sp>
      <p:sp>
        <p:nvSpPr>
          <p:cNvPr id="284" name="Google Shape;284;p14"/>
          <p:cNvSpPr txBox="1"/>
          <p:nvPr>
            <p:ph type="ctrTitle"/>
          </p:nvPr>
        </p:nvSpPr>
        <p:spPr>
          <a:xfrm>
            <a:off x="270025" y="1629675"/>
            <a:ext cx="5078700" cy="24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Comparing two versions of a marketing campaign to determine which one performs better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"/>
          <p:cNvSpPr txBox="1"/>
          <p:nvPr>
            <p:ph type="title"/>
          </p:nvPr>
        </p:nvSpPr>
        <p:spPr>
          <a:xfrm>
            <a:off x="354475" y="124225"/>
            <a:ext cx="85206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1562"/>
              <a:buFont typeface="Arial"/>
              <a:buNone/>
            </a:pPr>
            <a:r>
              <a:rPr lang="ru" sz="1920"/>
              <a:t>Comparison of Conversion Amounts and Rates of AD and PSA Groups by Hours</a:t>
            </a:r>
            <a:endParaRPr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4" name="Google Shape;3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13" y="701900"/>
            <a:ext cx="8194517" cy="433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39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4"/>
          <p:cNvSpPr txBox="1"/>
          <p:nvPr>
            <p:ph idx="4294967295" type="title"/>
          </p:nvPr>
        </p:nvSpPr>
        <p:spPr>
          <a:xfrm>
            <a:off x="1445750" y="0"/>
            <a:ext cx="6950700" cy="2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ru" sz="1528">
                <a:solidFill>
                  <a:srgbClr val="6AA84F"/>
                </a:solidFill>
              </a:rPr>
              <a:t>The Results of Z-Test for the Conversion Rates by Hour</a:t>
            </a:r>
            <a:endParaRPr sz="1528">
              <a:solidFill>
                <a:srgbClr val="6AA84F"/>
              </a:solidFill>
            </a:endParaRPr>
          </a:p>
        </p:txBody>
      </p:sp>
      <p:graphicFrame>
        <p:nvGraphicFramePr>
          <p:cNvPr id="395" name="Google Shape;395;p34"/>
          <p:cNvGraphicFramePr/>
          <p:nvPr/>
        </p:nvGraphicFramePr>
        <p:xfrm>
          <a:off x="0" y="30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{2E817CFC-C0EA-4024-ADE9-35FB08DB97A3}</a:tableStyleId>
              </a:tblPr>
              <a:tblGrid>
                <a:gridCol w="483600"/>
                <a:gridCol w="8660400"/>
              </a:tblGrid>
              <a:tr h="511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highlight>
                            <a:srgbClr val="FFFFFF"/>
                          </a:highlight>
                        </a:rPr>
                        <a:t>Ad Group Conversion Rate:</a:t>
                      </a:r>
                      <a:r>
                        <a:rPr lang="ru" sz="1100">
                          <a:highlight>
                            <a:srgbClr val="FFFFFF"/>
                          </a:highlight>
                        </a:rPr>
                        <a:t> 0.0192 (1.92%)   </a:t>
                      </a:r>
                      <a:r>
                        <a:rPr b="1" lang="ru" sz="1100">
                          <a:highlight>
                            <a:srgbClr val="FFFFFF"/>
                          </a:highlight>
                        </a:rPr>
                        <a:t>PSA Group Conversion Rate</a:t>
                      </a:r>
                      <a:r>
                        <a:rPr lang="ru" sz="1100">
                          <a:highlight>
                            <a:srgbClr val="FFFFFF"/>
                          </a:highlight>
                        </a:rPr>
                        <a:t>: 0.0000 (0.00%)  </a:t>
                      </a:r>
                      <a:r>
                        <a:rPr b="1" lang="ru" sz="1100">
                          <a:highlight>
                            <a:srgbClr val="FFFFFF"/>
                          </a:highlight>
                        </a:rPr>
                        <a:t>Z-statistic:</a:t>
                      </a:r>
                      <a:r>
                        <a:rPr lang="ru" sz="1100">
                          <a:highlight>
                            <a:srgbClr val="FFFFFF"/>
                          </a:highlight>
                        </a:rPr>
                        <a:t> 2.11   </a:t>
                      </a:r>
                      <a:r>
                        <a:rPr b="1" lang="ru" sz="1100">
                          <a:highlight>
                            <a:srgbClr val="FFFFFF"/>
                          </a:highlight>
                        </a:rPr>
                        <a:t>p-value: </a:t>
                      </a:r>
                      <a:r>
                        <a:rPr lang="ru" sz="1100">
                          <a:highlight>
                            <a:srgbClr val="FFFFFF"/>
                          </a:highlight>
                        </a:rPr>
                        <a:t>1.7521e-02  </a:t>
                      </a:r>
                      <a:r>
                        <a:rPr b="1" lang="ru" sz="1100">
                          <a:highlight>
                            <a:srgbClr val="FFFFFF"/>
                          </a:highlight>
                        </a:rPr>
                        <a:t>Critical Z-value: </a:t>
                      </a:r>
                      <a:r>
                        <a:rPr lang="ru" sz="1100">
                          <a:highlight>
                            <a:srgbClr val="FFFFFF"/>
                          </a:highlight>
                        </a:rPr>
                        <a:t>1.64  </a:t>
                      </a:r>
                      <a:r>
                        <a:rPr b="1" lang="ru" sz="1100">
                          <a:highlight>
                            <a:srgbClr val="FFFFFF"/>
                          </a:highlight>
                        </a:rPr>
                        <a:t>Better Performing Group:</a:t>
                      </a:r>
                      <a:r>
                        <a:rPr lang="ru" sz="110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1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Ad Group</a:t>
                      </a:r>
                      <a:endParaRPr sz="15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Ad Group Conversion Rate: 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0.0134 (1.34%)  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PSA Group Conversion Rate: 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0.0000 (0.00%)  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Z-statistic: 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1.60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  p-value: 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5.5318e-02  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Critical Z-value: 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1.64  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Better Performing Group: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0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No significant difference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Ad Group Conversion Rate: 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0.0076 (0.76%)  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PSA Group Conversion Rate: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 0.0000 (0.00%)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  Z-statistic: 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1.17  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p-value: 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1.2003e-01 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Critical Z-value: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 1.64 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Better Performing Group: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0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No significant difference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Ad Group Conversion Rate: 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0.0104 (1.04%) 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 PSA Group Conversion Rate: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 0.0112 (1.12%)  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Z-statistic: 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-0.07  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p-value: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 5.2949e-01 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Critical Z-value: 1.64  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Better Performing Group: </a:t>
                      </a:r>
                      <a:r>
                        <a:rPr lang="ru" sz="10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No significant difference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Ad Group Conversion Rate: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 0.0159 (1.59%)  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PSA Group Conversion Rate: 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0.0000 (0.00%) 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 Z-statistic: 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0.67   p-value: 2.5101e-01  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Critical Z-value: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 1.64 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Better Performing Group: </a:t>
                      </a:r>
                      <a:r>
                        <a:rPr lang="ru" sz="10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No significant difference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Ad Group Conversion Rate: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 0.0216 (2.16%) 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PSA Group Conversion Rate: 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0.0000 (0.00%)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  Z-statistic: 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0.71 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 p-value: 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2.3832e-01 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Critical Z-value: 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1.64  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Better Performing Group: </a:t>
                      </a:r>
                      <a:r>
                        <a:rPr lang="ru" sz="10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No significant difference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Ad Group Conversion Rate: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 0.0232 (2.32%)  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PSA Group Conversion Rate: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 0.0000 (0.00%) 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 Z-statistic: 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1.40 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 p-value: 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8.0374e-02  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Critical Z-value: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 1.64  Better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Performing Group: </a:t>
                      </a:r>
                      <a:r>
                        <a:rPr lang="ru" sz="10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No significant difference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Ad Group Conversion Rate: 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0.0185 (1.85%)  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PSA Group Conversion Rate: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 0.0084 (0.84%)  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Z-statistic: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 1.14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  p-value: 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1.2760e-01  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Critical Z-value: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 1.64  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Better Performing Group: </a:t>
                      </a:r>
                      <a:r>
                        <a:rPr lang="ru" sz="10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No significant difference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Ad Group Conversion Rate: 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0.0199 (1.99%)  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PSA Group Conversion Rate: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 0.0106 (1.06%)   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Z-statistic: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 1.68  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p-value: 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4.6267e-02  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 Critical Z-value: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 1.64  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Better Performing Group: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Ad Group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Ad Group Conversion Rate: 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0.0195 (1.95%)  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PSA Group Conversion Rate: 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0.0108 (1.08%)  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Z-statistic: 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2.16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  p-value: 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1.5431e-02  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Critical Z-value: 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1.64   </a:t>
                      </a:r>
                      <a:r>
                        <a:rPr b="1" lang="ru" sz="1000">
                          <a:highlight>
                            <a:srgbClr val="FFFFFF"/>
                          </a:highlight>
                        </a:rPr>
                        <a:t>Better Performing Group:</a:t>
                      </a:r>
                      <a:r>
                        <a:rPr lang="ru" sz="100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Ad Group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0" name="Google Shape;400;p35"/>
          <p:cNvGraphicFramePr/>
          <p:nvPr/>
        </p:nvGraphicFramePr>
        <p:xfrm>
          <a:off x="0" y="547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{2E817CFC-C0EA-4024-ADE9-35FB08DB97A3}</a:tableStyleId>
              </a:tblPr>
              <a:tblGrid>
                <a:gridCol w="490725"/>
                <a:gridCol w="8679625"/>
              </a:tblGrid>
              <a:tr h="60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highlight>
                            <a:srgbClr val="FFFFFF"/>
                          </a:highlight>
                        </a:rPr>
                        <a:t>Ad Group Conversion Rate:</a:t>
                      </a:r>
                      <a:r>
                        <a:rPr lang="ru" sz="1200">
                          <a:highlight>
                            <a:srgbClr val="FFFFFF"/>
                          </a:highlight>
                        </a:rPr>
                        <a:t> 0.0218 (2.18%)     </a:t>
                      </a:r>
                      <a:r>
                        <a:rPr b="1" lang="ru" sz="1200">
                          <a:highlight>
                            <a:srgbClr val="FFFFFF"/>
                          </a:highlight>
                        </a:rPr>
                        <a:t> PSA Group Conversion Rate: </a:t>
                      </a:r>
                      <a:r>
                        <a:rPr lang="ru" sz="1200">
                          <a:highlight>
                            <a:srgbClr val="FFFFFF"/>
                          </a:highlight>
                        </a:rPr>
                        <a:t>0.0135 (1.35%)   </a:t>
                      </a:r>
                      <a:r>
                        <a:rPr b="1" lang="ru" sz="1200">
                          <a:highlight>
                            <a:srgbClr val="FFFFFF"/>
                          </a:highlight>
                        </a:rPr>
                        <a:t> Z-statistic: </a:t>
                      </a:r>
                      <a:r>
                        <a:rPr lang="ru" sz="1200">
                          <a:highlight>
                            <a:srgbClr val="FFFFFF"/>
                          </a:highlight>
                        </a:rPr>
                        <a:t>2.1</a:t>
                      </a:r>
                      <a:r>
                        <a:rPr lang="ru" sz="1200">
                          <a:highlight>
                            <a:srgbClr val="FFFFFF"/>
                          </a:highlight>
                        </a:rPr>
                        <a:t>8     </a:t>
                      </a:r>
                      <a:r>
                        <a:rPr b="1" lang="ru" sz="1200">
                          <a:highlight>
                            <a:srgbClr val="FFFFFF"/>
                          </a:highlight>
                        </a:rPr>
                        <a:t>p-value: </a:t>
                      </a:r>
                      <a:r>
                        <a:rPr lang="ru" sz="1200">
                          <a:highlight>
                            <a:srgbClr val="FFFFFF"/>
                          </a:highlight>
                        </a:rPr>
                        <a:t>1.4611e-02    </a:t>
                      </a:r>
                      <a:r>
                        <a:rPr b="1" lang="ru" sz="1200">
                          <a:highlight>
                            <a:srgbClr val="FFFFFF"/>
                          </a:highlight>
                        </a:rPr>
                        <a:t>Critical Z-value:</a:t>
                      </a:r>
                      <a:r>
                        <a:rPr lang="ru" sz="1200">
                          <a:highlight>
                            <a:srgbClr val="FFFFFF"/>
                          </a:highlight>
                        </a:rPr>
                        <a:t> 1.64    </a:t>
                      </a:r>
                      <a:r>
                        <a:rPr b="1" lang="ru" sz="1200">
                          <a:highlight>
                            <a:srgbClr val="FFFFFF"/>
                          </a:highlight>
                        </a:rPr>
                        <a:t>Better Performing Group: </a:t>
                      </a:r>
                      <a:r>
                        <a:rPr lang="ru" sz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Ad Group</a:t>
                      </a:r>
                      <a:endParaRPr sz="16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5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highlight>
                            <a:srgbClr val="FFFFFF"/>
                          </a:highlight>
                        </a:rPr>
                        <a:t>Ad Group Conversion Rate: </a:t>
                      </a:r>
                      <a:r>
                        <a:rPr lang="ru" sz="1200">
                          <a:highlight>
                            <a:srgbClr val="FFFFFF"/>
                          </a:highlight>
                        </a:rPr>
                        <a:t>0.0225 (2.25%)    </a:t>
                      </a:r>
                      <a:r>
                        <a:rPr b="1" lang="ru" sz="1200">
                          <a:highlight>
                            <a:srgbClr val="FFFFFF"/>
                          </a:highlight>
                        </a:rPr>
                        <a:t>PSA Group Conversion Rate: 0.0146</a:t>
                      </a:r>
                      <a:r>
                        <a:rPr lang="ru" sz="1200">
                          <a:highlight>
                            <a:srgbClr val="FFFFFF"/>
                          </a:highlight>
                        </a:rPr>
                        <a:t> (1.46%)    </a:t>
                      </a:r>
                      <a:r>
                        <a:rPr b="1" lang="ru" sz="1200">
                          <a:highlight>
                            <a:srgbClr val="FFFFFF"/>
                          </a:highlight>
                        </a:rPr>
                        <a:t>Z-statistic: </a:t>
                      </a:r>
                      <a:r>
                        <a:rPr lang="ru" sz="1200">
                          <a:highlight>
                            <a:srgbClr val="FFFFFF"/>
                          </a:highlight>
                        </a:rPr>
                        <a:t>2.39   </a:t>
                      </a:r>
                      <a:r>
                        <a:rPr b="1" lang="ru" sz="1200">
                          <a:highlight>
                            <a:srgbClr val="FFFFFF"/>
                          </a:highlight>
                        </a:rPr>
                        <a:t>p-value:</a:t>
                      </a:r>
                      <a:r>
                        <a:rPr lang="ru" sz="1200">
                          <a:highlight>
                            <a:srgbClr val="FFFFFF"/>
                          </a:highlight>
                        </a:rPr>
                        <a:t> 8.4759e-03    </a:t>
                      </a:r>
                      <a:r>
                        <a:rPr b="1" lang="ru" sz="1200">
                          <a:highlight>
                            <a:srgbClr val="FFFFFF"/>
                          </a:highlight>
                        </a:rPr>
                        <a:t>Critical Z-value: </a:t>
                      </a:r>
                      <a:r>
                        <a:rPr lang="ru" sz="1200">
                          <a:highlight>
                            <a:srgbClr val="FFFFFF"/>
                          </a:highlight>
                        </a:rPr>
                        <a:t>1.64   </a:t>
                      </a:r>
                      <a:r>
                        <a:rPr b="1" lang="ru" sz="1200">
                          <a:highlight>
                            <a:srgbClr val="FFFFFF"/>
                          </a:highlight>
                        </a:rPr>
                        <a:t>Better Performing Group: </a:t>
                      </a:r>
                      <a:r>
                        <a:rPr lang="ru" sz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Ad Group</a:t>
                      </a:r>
                      <a:endParaRPr sz="12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5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highlight>
                            <a:srgbClr val="FFFFFF"/>
                          </a:highlight>
                        </a:rPr>
                        <a:t>Ad Group Conversion Rate: </a:t>
                      </a:r>
                      <a:r>
                        <a:rPr lang="ru" sz="1200">
                          <a:highlight>
                            <a:srgbClr val="FFFFFF"/>
                          </a:highlight>
                        </a:rPr>
                        <a:t>0.0241 (2.41%)    </a:t>
                      </a:r>
                      <a:r>
                        <a:rPr b="1" lang="ru" sz="1200">
                          <a:highlight>
                            <a:srgbClr val="FFFFFF"/>
                          </a:highlight>
                        </a:rPr>
                        <a:t>PSA Group Conversion Rate:</a:t>
                      </a:r>
                      <a:r>
                        <a:rPr lang="ru" sz="1200">
                          <a:highlight>
                            <a:srgbClr val="FFFFFF"/>
                          </a:highlight>
                        </a:rPr>
                        <a:t> 0.0170 (1.70%)   </a:t>
                      </a:r>
                      <a:r>
                        <a:rPr b="1" lang="ru" sz="1200">
                          <a:highlight>
                            <a:srgbClr val="FFFFFF"/>
                          </a:highlight>
                        </a:rPr>
                        <a:t> Z-statistic: </a:t>
                      </a:r>
                      <a:r>
                        <a:rPr lang="ru" sz="1200">
                          <a:highlight>
                            <a:srgbClr val="FFFFFF"/>
                          </a:highlight>
                        </a:rPr>
                        <a:t>2.08    </a:t>
                      </a:r>
                      <a:r>
                        <a:rPr b="1" lang="ru" sz="1200">
                          <a:highlight>
                            <a:srgbClr val="FFFFFF"/>
                          </a:highlight>
                        </a:rPr>
                        <a:t>p-value: </a:t>
                      </a:r>
                      <a:r>
                        <a:rPr lang="ru" sz="1200">
                          <a:highlight>
                            <a:srgbClr val="FFFFFF"/>
                          </a:highlight>
                        </a:rPr>
                        <a:t>1.8735e-02   </a:t>
                      </a:r>
                      <a:r>
                        <a:rPr b="1" lang="ru" sz="1200">
                          <a:highlight>
                            <a:srgbClr val="FFFFFF"/>
                          </a:highlight>
                        </a:rPr>
                        <a:t> Critical Z-value: </a:t>
                      </a:r>
                      <a:r>
                        <a:rPr lang="ru" sz="1200">
                          <a:highlight>
                            <a:srgbClr val="FFFFFF"/>
                          </a:highlight>
                        </a:rPr>
                        <a:t>1.64    </a:t>
                      </a:r>
                      <a:r>
                        <a:rPr b="1" lang="ru" sz="1200">
                          <a:highlight>
                            <a:srgbClr val="FFFFFF"/>
                          </a:highlight>
                        </a:rPr>
                        <a:t>Better Performing Group: </a:t>
                      </a:r>
                      <a:r>
                        <a:rPr lang="ru" sz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Ad Group</a:t>
                      </a:r>
                      <a:endParaRPr sz="12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54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highlight>
                            <a:srgbClr val="FFFFFF"/>
                          </a:highlight>
                        </a:rPr>
                        <a:t>Ad Group Conversion Rate: </a:t>
                      </a:r>
                      <a:r>
                        <a:rPr lang="ru" sz="1200">
                          <a:highlight>
                            <a:srgbClr val="FFFFFF"/>
                          </a:highlight>
                        </a:rPr>
                        <a:t>0.0251 (2.51%)    </a:t>
                      </a:r>
                      <a:r>
                        <a:rPr b="1" lang="ru" sz="1200">
                          <a:highlight>
                            <a:srgbClr val="FFFFFF"/>
                          </a:highlight>
                        </a:rPr>
                        <a:t>PSA Group Conversion Rate: </a:t>
                      </a:r>
                      <a:r>
                        <a:rPr lang="ru" sz="1200">
                          <a:highlight>
                            <a:srgbClr val="FFFFFF"/>
                          </a:highlight>
                        </a:rPr>
                        <a:t>0.0166 (1.66%)     </a:t>
                      </a:r>
                      <a:r>
                        <a:rPr b="1" lang="ru" sz="1200">
                          <a:highlight>
                            <a:srgbClr val="FFFFFF"/>
                          </a:highlight>
                        </a:rPr>
                        <a:t>Z-statistic: </a:t>
                      </a:r>
                      <a:r>
                        <a:rPr lang="ru" sz="1200">
                          <a:highlight>
                            <a:srgbClr val="FFFFFF"/>
                          </a:highlight>
                        </a:rPr>
                        <a:t>2.49    </a:t>
                      </a:r>
                      <a:r>
                        <a:rPr b="1" lang="ru" sz="1200">
                          <a:highlight>
                            <a:srgbClr val="FFFFFF"/>
                          </a:highlight>
                        </a:rPr>
                        <a:t>p-value: </a:t>
                      </a:r>
                      <a:r>
                        <a:rPr lang="ru" sz="1200">
                          <a:highlight>
                            <a:srgbClr val="FFFFFF"/>
                          </a:highlight>
                        </a:rPr>
                        <a:t>6.4656e-03  </a:t>
                      </a:r>
                      <a:r>
                        <a:rPr b="1" lang="ru" sz="1200">
                          <a:highlight>
                            <a:srgbClr val="FFFFFF"/>
                          </a:highlight>
                        </a:rPr>
                        <a:t> Critical Z-value: </a:t>
                      </a:r>
                      <a:r>
                        <a:rPr lang="ru" sz="1200">
                          <a:highlight>
                            <a:srgbClr val="FFFFFF"/>
                          </a:highlight>
                        </a:rPr>
                        <a:t>1.64   </a:t>
                      </a:r>
                      <a:r>
                        <a:rPr b="1" lang="ru" sz="1200">
                          <a:highlight>
                            <a:srgbClr val="FFFFFF"/>
                          </a:highlight>
                        </a:rPr>
                        <a:t>Better Performing Group: </a:t>
                      </a:r>
                      <a:r>
                        <a:rPr lang="ru" sz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Ad Group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highlight>
                            <a:srgbClr val="FFFFFF"/>
                          </a:highlight>
                        </a:rPr>
                        <a:t>Ad Group Conversion Rate: </a:t>
                      </a:r>
                      <a:r>
                        <a:rPr lang="ru" sz="1200">
                          <a:highlight>
                            <a:srgbClr val="FFFFFF"/>
                          </a:highlight>
                        </a:rPr>
                        <a:t>0.0286 (2.86%</a:t>
                      </a:r>
                      <a:r>
                        <a:rPr lang="ru" sz="1200">
                          <a:highlight>
                            <a:srgbClr val="FFFFFF"/>
                          </a:highlight>
                        </a:rPr>
                        <a:t>)    </a:t>
                      </a:r>
                      <a:r>
                        <a:rPr b="1" lang="ru" sz="1200">
                          <a:highlight>
                            <a:srgbClr val="FFFFFF"/>
                          </a:highlight>
                        </a:rPr>
                        <a:t>PSA Group Conversion Rate:</a:t>
                      </a:r>
                      <a:r>
                        <a:rPr lang="ru" sz="1200">
                          <a:highlight>
                            <a:srgbClr val="FFFFFF"/>
                          </a:highlight>
                        </a:rPr>
                        <a:t> 0.0161 (1.61%) </a:t>
                      </a:r>
                      <a:r>
                        <a:rPr b="1" lang="ru" sz="1200">
                          <a:highlight>
                            <a:srgbClr val="FFFFFF"/>
                          </a:highlight>
                        </a:rPr>
                        <a:t>   Z-statistic: </a:t>
                      </a:r>
                      <a:r>
                        <a:rPr lang="ru" sz="1200">
                          <a:highlight>
                            <a:srgbClr val="FFFFFF"/>
                          </a:highlight>
                        </a:rPr>
                        <a:t>3.21    </a:t>
                      </a:r>
                      <a:r>
                        <a:rPr b="1" lang="ru" sz="1200">
                          <a:highlight>
                            <a:srgbClr val="FFFFFF"/>
                          </a:highlight>
                        </a:rPr>
                        <a:t>p-value:</a:t>
                      </a:r>
                      <a:r>
                        <a:rPr lang="ru" sz="1200">
                          <a:highlight>
                            <a:srgbClr val="FFFFFF"/>
                          </a:highlight>
                        </a:rPr>
                        <a:t> 6.6229e-04    </a:t>
                      </a:r>
                      <a:r>
                        <a:rPr b="1" lang="ru" sz="1200">
                          <a:highlight>
                            <a:srgbClr val="FFFFFF"/>
                          </a:highlight>
                        </a:rPr>
                        <a:t>Critical Z-value:</a:t>
                      </a:r>
                      <a:r>
                        <a:rPr lang="ru" sz="1200">
                          <a:highlight>
                            <a:srgbClr val="FFFFFF"/>
                          </a:highlight>
                        </a:rPr>
                        <a:t> 1.64   </a:t>
                      </a:r>
                      <a:r>
                        <a:rPr b="1" lang="ru" sz="1200">
                          <a:highlight>
                            <a:srgbClr val="FFFFFF"/>
                          </a:highlight>
                        </a:rPr>
                        <a:t>Better Performing Group: </a:t>
                      </a:r>
                      <a:r>
                        <a:rPr lang="ru" sz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Ad Group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highlight>
                            <a:srgbClr val="FFFFFF"/>
                          </a:highlight>
                        </a:rPr>
                        <a:t>Ad Group Conversion Rate:</a:t>
                      </a:r>
                      <a:r>
                        <a:rPr lang="ru" sz="1200">
                          <a:highlight>
                            <a:srgbClr val="FFFFFF"/>
                          </a:highlight>
                        </a:rPr>
                        <a:t> 0.0298 (2.98%)   </a:t>
                      </a:r>
                      <a:r>
                        <a:rPr b="1" lang="ru" sz="1200">
                          <a:highlight>
                            <a:srgbClr val="FFFFFF"/>
                          </a:highlight>
                        </a:rPr>
                        <a:t> PSA Group Conversion Rate: </a:t>
                      </a:r>
                      <a:r>
                        <a:rPr lang="ru" sz="1200">
                          <a:highlight>
                            <a:srgbClr val="FFFFFF"/>
                          </a:highlight>
                        </a:rPr>
                        <a:t>0.0252 (2.52%)  </a:t>
                      </a:r>
                      <a:r>
                        <a:rPr b="1" lang="ru" sz="1200">
                          <a:highlight>
                            <a:srgbClr val="FFFFFF"/>
                          </a:highlight>
                        </a:rPr>
                        <a:t> Z-statistic:</a:t>
                      </a:r>
                      <a:r>
                        <a:rPr lang="ru" sz="1200">
                          <a:highlight>
                            <a:srgbClr val="FFFFFF"/>
                          </a:highlight>
                        </a:rPr>
                        <a:t> 1.16    </a:t>
                      </a:r>
                      <a:r>
                        <a:rPr b="1" lang="ru" sz="1200">
                          <a:highlight>
                            <a:srgbClr val="FFFFFF"/>
                          </a:highlight>
                        </a:rPr>
                        <a:t>p-value: </a:t>
                      </a:r>
                      <a:r>
                        <a:rPr lang="ru" sz="1200">
                          <a:highlight>
                            <a:srgbClr val="FFFFFF"/>
                          </a:highlight>
                        </a:rPr>
                        <a:t>1.2396e-01    </a:t>
                      </a:r>
                      <a:r>
                        <a:rPr b="1" lang="ru" sz="1200">
                          <a:highlight>
                            <a:srgbClr val="FFFFFF"/>
                          </a:highlight>
                        </a:rPr>
                        <a:t>Critical Z-value:</a:t>
                      </a:r>
                      <a:r>
                        <a:rPr lang="ru" sz="1200">
                          <a:highlight>
                            <a:srgbClr val="FFFFFF"/>
                          </a:highlight>
                        </a:rPr>
                        <a:t> 1.64   </a:t>
                      </a:r>
                      <a:r>
                        <a:rPr b="1" lang="ru" sz="1200">
                          <a:highlight>
                            <a:srgbClr val="FFFFFF"/>
                          </a:highlight>
                        </a:rPr>
                        <a:t> Better Performing Group:</a:t>
                      </a:r>
                      <a:r>
                        <a:rPr lang="ru" sz="120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No significant difference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69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highlight>
                            <a:srgbClr val="FFFFFF"/>
                          </a:highlight>
                        </a:rPr>
                        <a:t>Ad Group Conversion Rate:</a:t>
                      </a:r>
                      <a:r>
                        <a:rPr lang="ru" sz="1200">
                          <a:highlight>
                            <a:srgbClr val="FFFFFF"/>
                          </a:highlight>
                        </a:rPr>
                        <a:t> 0.0309 (3.09%)    </a:t>
                      </a:r>
                      <a:r>
                        <a:rPr b="1" lang="ru" sz="1200">
                          <a:highlight>
                            <a:srgbClr val="FFFFFF"/>
                          </a:highlight>
                        </a:rPr>
                        <a:t>PSA Group Conversion Rate:</a:t>
                      </a:r>
                      <a:r>
                        <a:rPr lang="ru" sz="1200">
                          <a:highlight>
                            <a:srgbClr val="FFFFFF"/>
                          </a:highlight>
                        </a:rPr>
                        <a:t> 0.0281 (2.81%)    </a:t>
                      </a:r>
                      <a:r>
                        <a:rPr b="1" lang="ru" sz="1200">
                          <a:highlight>
                            <a:srgbClr val="FFFFFF"/>
                          </a:highlight>
                        </a:rPr>
                        <a:t>Z-statistic: </a:t>
                      </a:r>
                      <a:r>
                        <a:rPr lang="ru" sz="1200">
                          <a:highlight>
                            <a:srgbClr val="FFFFFF"/>
                          </a:highlight>
                        </a:rPr>
                        <a:t>0.64  </a:t>
                      </a:r>
                      <a:r>
                        <a:rPr b="1" lang="ru" sz="1200">
                          <a:highlight>
                            <a:srgbClr val="FFFFFF"/>
                          </a:highlight>
                        </a:rPr>
                        <a:t>  p-value: </a:t>
                      </a:r>
                      <a:r>
                        <a:rPr lang="ru" sz="1200">
                          <a:highlight>
                            <a:srgbClr val="FFFFFF"/>
                          </a:highlight>
                        </a:rPr>
                        <a:t>2.5980e-01   </a:t>
                      </a:r>
                      <a:r>
                        <a:rPr b="1" lang="ru" sz="1200">
                          <a:highlight>
                            <a:srgbClr val="FFFFFF"/>
                          </a:highlight>
                        </a:rPr>
                        <a:t>Critical Z-value: </a:t>
                      </a:r>
                      <a:r>
                        <a:rPr lang="ru" sz="1200">
                          <a:highlight>
                            <a:srgbClr val="FFFFFF"/>
                          </a:highlight>
                        </a:rPr>
                        <a:t>1.64   </a:t>
                      </a:r>
                      <a:r>
                        <a:rPr b="1" lang="ru" sz="1200">
                          <a:highlight>
                            <a:srgbClr val="FFFFFF"/>
                          </a:highlight>
                        </a:rPr>
                        <a:t> Better Performing Group: </a:t>
                      </a:r>
                      <a:r>
                        <a:rPr lang="ru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No significant difference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5" name="Google Shape;405;p36"/>
          <p:cNvGraphicFramePr/>
          <p:nvPr/>
        </p:nvGraphicFramePr>
        <p:xfrm>
          <a:off x="-13175" y="63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{2E817CFC-C0EA-4024-ADE9-35FB08DB97A3}</a:tableStyleId>
              </a:tblPr>
              <a:tblGrid>
                <a:gridCol w="490725"/>
                <a:gridCol w="8679625"/>
              </a:tblGrid>
              <a:tr h="52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</a:rPr>
                        <a:t>17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Ad Group Conversion Rate:</a:t>
                      </a:r>
                      <a:r>
                        <a:rPr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0.0285 (2.85%)   </a:t>
                      </a:r>
                      <a:r>
                        <a:rPr b="1"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PSA Group Conversion Rate: </a:t>
                      </a:r>
                      <a:r>
                        <a:rPr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0.0202 (2.02%)   </a:t>
                      </a:r>
                      <a:r>
                        <a:rPr b="1"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Z-statistic:</a:t>
                      </a:r>
                      <a:r>
                        <a:rPr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1.83    </a:t>
                      </a:r>
                      <a:r>
                        <a:rPr b="1"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p-value:</a:t>
                      </a:r>
                      <a:r>
                        <a:rPr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3.3987e-02   </a:t>
                      </a:r>
                      <a:r>
                        <a:rPr b="1"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Critical Z-value:</a:t>
                      </a:r>
                      <a:r>
                        <a:rPr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1.64   </a:t>
                      </a:r>
                      <a:r>
                        <a:rPr b="1"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Better Performing Group:</a:t>
                      </a:r>
                      <a:r>
                        <a:rPr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Ad Group</a:t>
                      </a:r>
                      <a:endParaRPr sz="12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50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</a:rPr>
                        <a:t>18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Ad Group Conversion Rate: </a:t>
                      </a:r>
                      <a:r>
                        <a:rPr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0.0275 (2.75%)   </a:t>
                      </a:r>
                      <a:r>
                        <a:rPr b="1"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PSA Group Conversion Rate:</a:t>
                      </a:r>
                      <a:r>
                        <a:rPr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0.0252 (2.52%)   </a:t>
                      </a:r>
                      <a:r>
                        <a:rPr b="1"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Z-statistic: </a:t>
                      </a:r>
                      <a:r>
                        <a:rPr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0.49   </a:t>
                      </a:r>
                      <a:r>
                        <a:rPr b="1"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p-value:</a:t>
                      </a:r>
                      <a:r>
                        <a:rPr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3.1171e-01   </a:t>
                      </a:r>
                      <a:r>
                        <a:rPr b="1"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Critical Z-value: </a:t>
                      </a:r>
                      <a:r>
                        <a:rPr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1.64   </a:t>
                      </a:r>
                      <a:r>
                        <a:rPr b="1"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Better Performing Group: </a:t>
                      </a:r>
                      <a:r>
                        <a:rPr lang="ru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No significant difference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6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</a:rPr>
                        <a:t>19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Ad Group Conversion Rate: </a:t>
                      </a:r>
                      <a:r>
                        <a:rPr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0.0268 (2.68%)   </a:t>
                      </a:r>
                      <a:r>
                        <a:rPr b="1"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PSA Group Conversion Rate:</a:t>
                      </a:r>
                      <a:r>
                        <a:rPr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0.0245 (2.45%)   </a:t>
                      </a:r>
                      <a:r>
                        <a:rPr b="1"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Z-statistic: </a:t>
                      </a:r>
                      <a:r>
                        <a:rPr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0.48   </a:t>
                      </a:r>
                      <a:r>
                        <a:rPr b="1"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p-value: </a:t>
                      </a:r>
                      <a:r>
                        <a:rPr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3.1564e-01   </a:t>
                      </a:r>
                      <a:r>
                        <a:rPr b="1"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Critical Z-value: </a:t>
                      </a:r>
                      <a:r>
                        <a:rPr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1.64   </a:t>
                      </a:r>
                      <a:r>
                        <a:rPr b="1"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Better Performing Group: </a:t>
                      </a:r>
                      <a:r>
                        <a:rPr lang="ru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No significant difference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8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</a:rPr>
                        <a:t>20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Ad Group Conversion Rate: </a:t>
                      </a:r>
                      <a:r>
                        <a:rPr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0.0303 (3.03%)  </a:t>
                      </a:r>
                      <a:r>
                        <a:rPr b="1"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PSA Group Conversion Rate:</a:t>
                      </a:r>
                      <a:r>
                        <a:rPr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0.0176 (1.76%)   </a:t>
                      </a:r>
                      <a:r>
                        <a:rPr b="1"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Z-statistic: </a:t>
                      </a:r>
                      <a:r>
                        <a:rPr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2.39    </a:t>
                      </a:r>
                      <a:r>
                        <a:rPr b="1"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p-value: </a:t>
                      </a:r>
                      <a:r>
                        <a:rPr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8.3761e-03    </a:t>
                      </a:r>
                      <a:r>
                        <a:rPr b="1"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Critical Z-value:</a:t>
                      </a:r>
                      <a:r>
                        <a:rPr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1.64   </a:t>
                      </a:r>
                      <a:r>
                        <a:rPr b="1"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Better Performing Group: </a:t>
                      </a:r>
                      <a:r>
                        <a:rPr lang="ru" sz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Ad Grou</a:t>
                      </a:r>
                      <a:r>
                        <a:rPr lang="ru" sz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p</a:t>
                      </a:r>
                      <a:endParaRPr sz="12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6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</a:rPr>
                        <a:t>21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Ad Group Conversion Rate: </a:t>
                      </a:r>
                      <a:r>
                        <a:rPr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0.0292 (2.92%)   </a:t>
                      </a:r>
                      <a:r>
                        <a:rPr b="1"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PSA Group Conversion Rate: </a:t>
                      </a:r>
                      <a:r>
                        <a:rPr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0.0222 (2.22%)   </a:t>
                      </a:r>
                      <a:r>
                        <a:rPr b="1"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Z-statistic:</a:t>
                      </a:r>
                      <a:r>
                        <a:rPr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1.34    </a:t>
                      </a:r>
                      <a:r>
                        <a:rPr b="1"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p-value:</a:t>
                      </a:r>
                      <a:r>
                        <a:rPr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8.9622e-02   </a:t>
                      </a:r>
                      <a:r>
                        <a:rPr b="1"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Critical Z-value: </a:t>
                      </a:r>
                      <a:r>
                        <a:rPr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1.64   </a:t>
                      </a:r>
                      <a:r>
                        <a:rPr b="1"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Better Performing Group:</a:t>
                      </a:r>
                      <a:r>
                        <a:rPr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No significant difference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6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</a:rPr>
                        <a:t>22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Ad Group Conversion Rate: </a:t>
                      </a:r>
                      <a:r>
                        <a:rPr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0.0265 (2.65%)   </a:t>
                      </a:r>
                      <a:r>
                        <a:rPr b="1"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PSA Group Conversion Rate: </a:t>
                      </a:r>
                      <a:r>
                        <a:rPr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0.0164 (1.64%) </a:t>
                      </a:r>
                      <a:r>
                        <a:rPr b="1"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 Z-statistic: </a:t>
                      </a:r>
                      <a:r>
                        <a:rPr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1.88  </a:t>
                      </a:r>
                      <a:r>
                        <a:rPr b="1"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p-value: </a:t>
                      </a:r>
                      <a:r>
                        <a:rPr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2.9774e-02    </a:t>
                      </a:r>
                      <a:r>
                        <a:rPr b="1"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Critical Z-value:</a:t>
                      </a:r>
                      <a:r>
                        <a:rPr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1.64  </a:t>
                      </a:r>
                      <a:r>
                        <a:rPr b="1"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Better Performing Group: </a:t>
                      </a:r>
                      <a:r>
                        <a:rPr lang="ru" sz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Ad Group</a:t>
                      </a:r>
                      <a:endParaRPr sz="12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583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</a:rPr>
                        <a:t>23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Ad Group Conversion Rate: </a:t>
                      </a:r>
                      <a:r>
                        <a:rPr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0.0230 (2.30%)    </a:t>
                      </a:r>
                      <a:r>
                        <a:rPr b="1"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PSA Group Conversion Rate: </a:t>
                      </a:r>
                      <a:r>
                        <a:rPr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0.0129 (1.29%)   </a:t>
                      </a:r>
                      <a:r>
                        <a:rPr b="1"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Z-statistic: </a:t>
                      </a:r>
                      <a:r>
                        <a:rPr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1.65   </a:t>
                      </a:r>
                      <a:r>
                        <a:rPr b="1"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p-value:</a:t>
                      </a:r>
                      <a:r>
                        <a:rPr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4.9114e-02    </a:t>
                      </a:r>
                      <a:r>
                        <a:rPr b="1"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Critical Z-value: </a:t>
                      </a:r>
                      <a:r>
                        <a:rPr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1.64    </a:t>
                      </a:r>
                      <a:r>
                        <a:rPr b="1"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Better Performing Group:</a:t>
                      </a:r>
                      <a:r>
                        <a:rPr lang="ru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Ad Group</a:t>
                      </a:r>
                      <a:endParaRPr sz="12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39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39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9"/>
          <p:cNvSpPr txBox="1"/>
          <p:nvPr>
            <p:ph idx="4294967295" type="title"/>
          </p:nvPr>
        </p:nvSpPr>
        <p:spPr>
          <a:xfrm>
            <a:off x="311700" y="316700"/>
            <a:ext cx="8520600" cy="4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rgbClr val="1C4587"/>
                </a:solidFill>
              </a:rPr>
              <a:t>Total Conversions for AD and PSA Groups</a:t>
            </a:r>
            <a:endParaRPr sz="2300">
              <a:solidFill>
                <a:srgbClr val="1C4587"/>
              </a:solidFill>
            </a:endParaRPr>
          </a:p>
        </p:txBody>
      </p:sp>
      <p:graphicFrame>
        <p:nvGraphicFramePr>
          <p:cNvPr id="421" name="Google Shape;421;p39"/>
          <p:cNvGraphicFramePr/>
          <p:nvPr/>
        </p:nvGraphicFramePr>
        <p:xfrm>
          <a:off x="952500" y="111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{2E817CFC-C0EA-4024-ADE9-35FB08DB97A3}</a:tableStyleId>
              </a:tblPr>
              <a:tblGrid>
                <a:gridCol w="3731800"/>
                <a:gridCol w="3731800"/>
              </a:tblGrid>
              <a:tr h="159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Visitors in Ad Group: </a:t>
                      </a:r>
                      <a:r>
                        <a:rPr lang="ru" sz="2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564577</a:t>
                      </a:r>
                      <a:endParaRPr sz="2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2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Visitors in PSA Group: </a:t>
                      </a:r>
                      <a:r>
                        <a:rPr lang="ru" sz="2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23524</a:t>
                      </a:r>
                      <a:endParaRPr sz="2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594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2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Conversions in Ad Group:</a:t>
                      </a:r>
                      <a:r>
                        <a:rPr lang="ru" sz="2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14423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2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Conversions in PSA Group:</a:t>
                      </a:r>
                      <a:r>
                        <a:rPr lang="ru" sz="2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420</a:t>
                      </a:r>
                      <a:endParaRPr sz="2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250" y="152400"/>
            <a:ext cx="566021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689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idx="4294967295" type="title"/>
          </p:nvPr>
        </p:nvSpPr>
        <p:spPr>
          <a:xfrm>
            <a:off x="1228950" y="63900"/>
            <a:ext cx="7030500" cy="6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Data Used for the Testing</a:t>
            </a:r>
            <a:endParaRPr sz="3200"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750" y="762150"/>
            <a:ext cx="6813700" cy="430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500" y="152400"/>
            <a:ext cx="759098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3"/>
          <p:cNvSpPr txBox="1"/>
          <p:nvPr>
            <p:ph idx="4294967295" type="title"/>
          </p:nvPr>
        </p:nvSpPr>
        <p:spPr>
          <a:xfrm>
            <a:off x="311700" y="188375"/>
            <a:ext cx="85206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30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Conclusion</a:t>
            </a:r>
            <a:endParaRPr sz="3620">
              <a:solidFill>
                <a:srgbClr val="000000"/>
              </a:solidFill>
            </a:endParaRPr>
          </a:p>
        </p:txBody>
      </p:sp>
      <p:sp>
        <p:nvSpPr>
          <p:cNvPr id="442" name="Google Shape;442;p43"/>
          <p:cNvSpPr txBox="1"/>
          <p:nvPr>
            <p:ph idx="4294967295" type="body"/>
          </p:nvPr>
        </p:nvSpPr>
        <p:spPr>
          <a:xfrm>
            <a:off x="311700" y="1015800"/>
            <a:ext cx="8520600" cy="3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highlight>
                  <a:srgbClr val="FFFFFF"/>
                </a:highlight>
              </a:rPr>
              <a:t>Ad Group Conversion Rate: 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</a:rPr>
              <a:t>0.0255 (2.55%)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highlight>
                  <a:srgbClr val="FFFFFF"/>
                </a:highlight>
              </a:rPr>
              <a:t>Organic Group Conversion Rate: 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</a:rPr>
              <a:t>0.0179 (1.79%)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highlight>
                  <a:srgbClr val="FFFFFF"/>
                </a:highlight>
              </a:rPr>
              <a:t>Z-statistic: 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</a:rPr>
              <a:t>7.37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highlight>
                  <a:srgbClr val="FFFFFF"/>
                </a:highlight>
              </a:rPr>
              <a:t>p-value: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</a:rPr>
              <a:t> 8.5265e-14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highlight>
                  <a:srgbClr val="FFFFFF"/>
                </a:highlight>
              </a:rPr>
              <a:t>Critical Z-value: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</a:rPr>
              <a:t> 1.64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rgbClr val="FF0000"/>
                </a:solidFill>
                <a:highlight>
                  <a:srgbClr val="FFFFFF"/>
                </a:highlight>
              </a:rPr>
              <a:t>Based on the Z-Test, the Ad group performs significantly better than the PSA group and is considered the better-performing group.</a:t>
            </a:r>
            <a:endParaRPr sz="1400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4"/>
          <p:cNvSpPr txBox="1"/>
          <p:nvPr>
            <p:ph idx="4294967295" type="title"/>
          </p:nvPr>
        </p:nvSpPr>
        <p:spPr>
          <a:xfrm>
            <a:off x="311700" y="1918375"/>
            <a:ext cx="8520600" cy="18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solidFill>
                  <a:srgbClr val="990000"/>
                </a:solidFill>
              </a:rPr>
              <a:t>Thank you for your attention……..</a:t>
            </a:r>
            <a:endParaRPr sz="31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idx="4294967295" type="title"/>
          </p:nvPr>
        </p:nvSpPr>
        <p:spPr>
          <a:xfrm>
            <a:off x="946425" y="74575"/>
            <a:ext cx="70305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 Amount of Ads:  14,597,182</a:t>
            </a:r>
            <a:endParaRPr b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475" y="511975"/>
            <a:ext cx="6734999" cy="46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513" y="54200"/>
            <a:ext cx="7080974" cy="50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Statistical information</a:t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739975" y="1597875"/>
            <a:ext cx="7594200" cy="32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Day of the week with most ads: Friday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Day of the week with least ads: Tuesday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Hour of the day with most ads: 12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Hour of the day with least ads: 4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Max total ads for Ad Group in one day: 2065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Min total ads for Ad Group in one day: 1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Max total ads for PSA Group in one day: 907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Min total ads for PSA Group in one day: 1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228950" y="96000"/>
            <a:ext cx="7030500" cy="3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220"/>
              <a:t>AD Group Conversion Rate by the Day of Week</a:t>
            </a:r>
            <a:endParaRPr sz="2220"/>
          </a:p>
        </p:txBody>
      </p:sp>
      <p:pic>
        <p:nvPicPr>
          <p:cNvPr id="313" name="Google Shape;3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300" y="604225"/>
            <a:ext cx="6873806" cy="43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" y="0"/>
            <a:ext cx="80391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type="title"/>
          </p:nvPr>
        </p:nvSpPr>
        <p:spPr>
          <a:xfrm>
            <a:off x="1282400" y="100525"/>
            <a:ext cx="70305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4594"/>
              <a:buFont typeface="Arial"/>
              <a:buNone/>
            </a:pPr>
            <a:r>
              <a:rPr lang="ru" sz="2220"/>
              <a:t>AD Group Conversion Rate by Hour</a:t>
            </a:r>
            <a:endParaRPr sz="2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8050"/>
            <a:ext cx="8839201" cy="438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