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Caveat"/>
      <p:regular r:id="rId31"/>
      <p:bold r:id="rId32"/>
    </p:embeddedFont>
    <p:embeddedFont>
      <p:font typeface="Old Standard TT"/>
      <p:regular r:id="rId33"/>
      <p:bold r:id="rId34"/>
      <p: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ve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32" Type="http://schemas.openxmlformats.org/officeDocument/2006/relationships/font" Target="fonts/Caveat-bold.fntdata"/><Relationship Id="rId13" Type="http://schemas.openxmlformats.org/officeDocument/2006/relationships/slide" Target="slides/slide8.xml"/><Relationship Id="rId35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34" Type="http://schemas.openxmlformats.org/officeDocument/2006/relationships/font" Target="fonts/OldStandardT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391f2e106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391f2e106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391f2e106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391f2e106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241f2aac9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241f2aac9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241f2aac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241f2aac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391f2e106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391f2e106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391f2e106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391f2e106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241f2aac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241f2aac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241f2aac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241f2aac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391f2e10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391f2e10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391f2e10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391f2e10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241f2aac9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241f2aac9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391f2e10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391f2e10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391f2e106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391f2e106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241f2aac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241f2aac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241f2aac9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241f2aac9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241f2aac9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241f2aac9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391f2e106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391f2e106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391f2e106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391f2e106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391f2e106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391f2e106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391f2e106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391f2e106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30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ru" sz="3100">
                <a:latin typeface="Arial"/>
                <a:ea typeface="Arial"/>
                <a:cs typeface="Arial"/>
                <a:sym typeface="Arial"/>
              </a:rPr>
              <a:t>Ocular Disease Recognition with Deep Learning</a:t>
            </a:r>
            <a:endParaRPr sz="4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544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</a:rPr>
              <a:t>Hasmik Tumanyan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</a:rPr>
              <a:t>My GitHub Link https://github.com/HasTum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2355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Disease Prevalence by Age Group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8363"/>
            <a:ext cx="8839200" cy="255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177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Top Diagnostic Keywords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400" y="1111750"/>
            <a:ext cx="6513199" cy="35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2708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0192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latin typeface="Arial"/>
                <a:ea typeface="Arial"/>
                <a:cs typeface="Arial"/>
                <a:sym typeface="Arial"/>
              </a:rPr>
              <a:t>VGG19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: It is a convolutional neural network trained on a subset of the ImageNet dataset, a collection of over 14 million images belonging to 22,000 categories.It has 138 million parameters with a total of 19 layers including weights.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950" y="2812845"/>
            <a:ext cx="5373599" cy="209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231350" y="152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lang="ru" sz="2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ools and Libraries</a:t>
            </a:r>
            <a:endParaRPr b="1" sz="2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270575" y="761975"/>
            <a:ext cx="8520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- Core programming language for all code development.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TensorFlow/Keras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- For implementing the deep learning model (VGG-19, CNN layers, custom fully connected layers).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Pandas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- For data handling, such as loading, cleaning, and structuring CSV data.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NumPy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- For numerical operations and matrix manipulations on the image data.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Matplotlib/Seaborn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- For visualizing data, such as plotting accuracy and loss curves and creating EDA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plots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OpenCV or PIL</a:t>
            </a: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- For image processing tasks, like resizing, normalization, and augmentation of fundus images.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Scikit-learn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- For model evaluation metrics like accuracy, F1 score, and confusion matrix, as well as for data splitting and stratification.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25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231325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Model result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613201"/>
            <a:ext cx="4755051" cy="32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9550" y="535775"/>
            <a:ext cx="4431651" cy="329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64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Result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25" y="601025"/>
            <a:ext cx="8620275" cy="43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387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 Challenges</a:t>
            </a:r>
            <a:endParaRPr b="1" sz="2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latin typeface="Arial"/>
                <a:ea typeface="Arial"/>
                <a:cs typeface="Arial"/>
                <a:sym typeface="Arial"/>
              </a:rPr>
              <a:t>1.Overfitting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: Regularization,Early Stopping,Cross-validation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latin typeface="Arial"/>
                <a:ea typeface="Arial"/>
                <a:cs typeface="Arial"/>
                <a:sym typeface="Arial"/>
              </a:rPr>
              <a:t>2. Data Imbalance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lang="ru" sz="1700">
                <a:latin typeface="Arial"/>
                <a:ea typeface="Arial"/>
                <a:cs typeface="Arial"/>
                <a:sym typeface="Arial"/>
              </a:rPr>
              <a:t>Class Weights,Data Augmentation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Evaluation and Performance Metrics</a:t>
            </a:r>
            <a:endParaRPr sz="2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661400"/>
            <a:ext cx="85206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: The percentage of correctly classified samples.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Loss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: The categorical cross-entropy loss, which measures the model's prediction error.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Confusion Matrix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: To see the misclassifications for each disease, helping to identify which diseases are commonly confused by the model.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AUC-ROC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: To assess the model’s ability to distinguish between classes, especially important for imbalanced datasets.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ru">
                <a:latin typeface="Roboto"/>
                <a:ea typeface="Roboto"/>
                <a:cs typeface="Roboto"/>
                <a:sym typeface="Roboto"/>
              </a:rPr>
              <a:t>G-score: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It measures the balance between precision and recall, focusing on how well the predicted classes match the true classes.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1593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Confusion Matrix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425" y="830450"/>
            <a:ext cx="6147801" cy="40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159300" y="216425"/>
            <a:ext cx="26175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2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AUC-ROC</a:t>
            </a:r>
            <a:endParaRPr sz="3900">
              <a:solidFill>
                <a:schemeClr val="lt2"/>
              </a:solidFill>
            </a:endParaRPr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650" y="471675"/>
            <a:ext cx="5759676" cy="44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ru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36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According to the World Health Organization (WHO), there are around 2.2 billion people who are visually impaired worldwide, and at least 1 billion of these cases might have been prevented.</a:t>
            </a:r>
            <a:endParaRPr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Ocular diseases can be very severe and lead to blindness. Therefore, early identification of the disease can lessen the severity of the condition</a:t>
            </a:r>
            <a:r>
              <a:rPr lang="ru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Steps and Improvements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9974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962" lvl="0" marL="457200" rtl="0" algn="l">
              <a:spcBef>
                <a:spcPts val="0"/>
              </a:spcBef>
              <a:spcAft>
                <a:spcPts val="0"/>
              </a:spcAft>
              <a:buSzPts val="1675"/>
              <a:buFont typeface="Arial"/>
              <a:buAutoNum type="arabicPeriod"/>
            </a:pPr>
            <a:r>
              <a:rPr lang="ru" sz="1675">
                <a:latin typeface="Arial"/>
                <a:ea typeface="Arial"/>
                <a:cs typeface="Arial"/>
                <a:sym typeface="Arial"/>
              </a:rPr>
              <a:t>Model Improvement</a:t>
            </a:r>
            <a:endParaRPr sz="1675">
              <a:latin typeface="Arial"/>
              <a:ea typeface="Arial"/>
              <a:cs typeface="Arial"/>
              <a:sym typeface="Arial"/>
            </a:endParaRPr>
          </a:p>
          <a:p>
            <a:pPr indent="-334962" lvl="0" marL="457200" rtl="0" algn="l">
              <a:spcBef>
                <a:spcPts val="0"/>
              </a:spcBef>
              <a:spcAft>
                <a:spcPts val="0"/>
              </a:spcAft>
              <a:buSzPts val="1675"/>
              <a:buFont typeface="Arial"/>
              <a:buAutoNum type="arabicPeriod"/>
            </a:pPr>
            <a:r>
              <a:rPr lang="ru" sz="1675">
                <a:latin typeface="Arial"/>
                <a:ea typeface="Arial"/>
                <a:cs typeface="Arial"/>
                <a:sym typeface="Arial"/>
              </a:rPr>
              <a:t>Data Augmentation and Expansion</a:t>
            </a:r>
            <a:endParaRPr sz="1675">
              <a:latin typeface="Arial"/>
              <a:ea typeface="Arial"/>
              <a:cs typeface="Arial"/>
              <a:sym typeface="Arial"/>
            </a:endParaRPr>
          </a:p>
          <a:p>
            <a:pPr indent="-334962" lvl="0" marL="457200" rtl="0" algn="l">
              <a:spcBef>
                <a:spcPts val="0"/>
              </a:spcBef>
              <a:spcAft>
                <a:spcPts val="0"/>
              </a:spcAft>
              <a:buSzPts val="1675"/>
              <a:buFont typeface="Arial"/>
              <a:buAutoNum type="arabicPeriod"/>
            </a:pPr>
            <a:r>
              <a:rPr lang="ru" sz="1675">
                <a:latin typeface="Arial"/>
                <a:ea typeface="Arial"/>
                <a:cs typeface="Arial"/>
                <a:sym typeface="Arial"/>
              </a:rPr>
              <a:t>Evaluation and Validation</a:t>
            </a:r>
            <a:endParaRPr sz="1675">
              <a:latin typeface="Arial"/>
              <a:ea typeface="Arial"/>
              <a:cs typeface="Arial"/>
              <a:sym typeface="Arial"/>
            </a:endParaRPr>
          </a:p>
          <a:p>
            <a:pPr indent="-334962" lvl="0" marL="457200" rtl="0" algn="l">
              <a:spcBef>
                <a:spcPts val="0"/>
              </a:spcBef>
              <a:spcAft>
                <a:spcPts val="0"/>
              </a:spcAft>
              <a:buSzPts val="1675"/>
              <a:buFont typeface="Arial"/>
              <a:buAutoNum type="arabicPeriod"/>
            </a:pPr>
            <a:r>
              <a:rPr lang="ru" sz="1675">
                <a:latin typeface="Arial"/>
                <a:ea typeface="Arial"/>
                <a:cs typeface="Arial"/>
                <a:sym typeface="Arial"/>
              </a:rPr>
              <a:t>Deployment and Integration</a:t>
            </a:r>
            <a:endParaRPr sz="1675">
              <a:latin typeface="Arial"/>
              <a:ea typeface="Arial"/>
              <a:cs typeface="Arial"/>
              <a:sym typeface="Arial"/>
            </a:endParaRPr>
          </a:p>
          <a:p>
            <a:pPr indent="-334962" lvl="0" marL="457200" rtl="0" algn="l">
              <a:spcBef>
                <a:spcPts val="0"/>
              </a:spcBef>
              <a:spcAft>
                <a:spcPts val="0"/>
              </a:spcAft>
              <a:buSzPts val="1675"/>
              <a:buFont typeface="Arial"/>
              <a:buAutoNum type="arabicPeriod"/>
            </a:pPr>
            <a:r>
              <a:rPr lang="ru" sz="1675">
                <a:latin typeface="Arial"/>
                <a:ea typeface="Arial"/>
                <a:cs typeface="Arial"/>
                <a:sym typeface="Arial"/>
              </a:rPr>
              <a:t>Collaboration and Research</a:t>
            </a:r>
            <a:endParaRPr sz="1675">
              <a:latin typeface="Arial"/>
              <a:ea typeface="Arial"/>
              <a:cs typeface="Arial"/>
              <a:sym typeface="Arial"/>
            </a:endParaRPr>
          </a:p>
          <a:p>
            <a:pPr indent="-334962" lvl="0" marL="457200" rtl="0" algn="l">
              <a:spcBef>
                <a:spcPts val="0"/>
              </a:spcBef>
              <a:spcAft>
                <a:spcPts val="0"/>
              </a:spcAft>
              <a:buSzPts val="1675"/>
              <a:buFont typeface="Arial"/>
              <a:buAutoNum type="arabicPeriod"/>
            </a:pPr>
            <a:r>
              <a:rPr lang="ru" sz="1675">
                <a:latin typeface="Arial"/>
                <a:ea typeface="Arial"/>
                <a:cs typeface="Arial"/>
                <a:sym typeface="Arial"/>
              </a:rPr>
              <a:t>Image Processing</a:t>
            </a:r>
            <a:endParaRPr sz="167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775" y="0"/>
            <a:ext cx="3424075" cy="43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 txBox="1"/>
          <p:nvPr/>
        </p:nvSpPr>
        <p:spPr>
          <a:xfrm>
            <a:off x="4099625" y="3537050"/>
            <a:ext cx="40584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900">
                <a:solidFill>
                  <a:srgbClr val="5AA3BA"/>
                </a:solidFill>
                <a:latin typeface="Caveat"/>
                <a:ea typeface="Caveat"/>
                <a:cs typeface="Caveat"/>
                <a:sym typeface="Caveat"/>
              </a:rPr>
              <a:t>for your attention</a:t>
            </a:r>
            <a:endParaRPr b="1" sz="4900">
              <a:solidFill>
                <a:srgbClr val="5AA3BA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40300" y="418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Main focus points</a:t>
            </a:r>
            <a:endParaRPr b="1" sz="2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40300" y="1159050"/>
            <a:ext cx="5916600" cy="28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Problem Importance and Project Goals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Data Understanding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Visualizations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ODIR Dataset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Data Challenges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Model Design and Customization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Key Training Strategies and Optimizations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Evaluation and Performance Metrics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Conclusion and Future Directions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641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Dataset   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561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This dataset contains 8000 images with 7000 training images and 1000 testing images.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This dataset contains various types of eye images such as Diabetes, Glaucoma, Cataract, Related Macular Degeneration, Myopia, Hypertensive Retinopathy and other ones.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5250"/>
            <a:ext cx="9144001" cy="37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 Understanding with Visualizations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905825"/>
            <a:ext cx="85206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Distribution of patient gender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050" y="1620750"/>
            <a:ext cx="4555901" cy="30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Age Distribution of Patients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700" y="902550"/>
            <a:ext cx="6526601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593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Gender-Based Disease Prevalence Distribution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400" y="1031400"/>
            <a:ext cx="7319224" cy="34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Gender Distribution within Age Groups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088" y="996300"/>
            <a:ext cx="6543822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0A8A1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