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1" r:id="rId4"/>
    <p:sldId id="283" r:id="rId5"/>
    <p:sldId id="284" r:id="rId6"/>
    <p:sldId id="282" r:id="rId7"/>
    <p:sldId id="285" r:id="rId8"/>
    <p:sldId id="286" r:id="rId9"/>
    <p:sldId id="287" r:id="rId10"/>
    <p:sldId id="288" r:id="rId11"/>
    <p:sldId id="294" r:id="rId12"/>
    <p:sldId id="292" r:id="rId13"/>
    <p:sldId id="295" r:id="rId14"/>
    <p:sldId id="296" r:id="rId15"/>
    <p:sldId id="297" r:id="rId16"/>
    <p:sldId id="291" r:id="rId17"/>
    <p:sldId id="289" r:id="rId18"/>
    <p:sldId id="29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SIY2Oqge5qtVGUZq51Woa4DgD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_Cover+partners">
  <p:cSld name="0_Cover+partners">
    <p:bg>
      <p:bgPr>
        <a:solidFill>
          <a:srgbClr val="AAC50B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6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6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0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" name="Google Shape;15;p26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6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9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</p:sp>
      <p:pic>
        <p:nvPicPr>
          <p:cNvPr id="23" name="Google Shape;2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9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>
  <p:cSld name="2_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4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4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0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44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44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">
  <p:cSld name="1_Speak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45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</p:sp>
      <p:pic>
        <p:nvPicPr>
          <p:cNvPr id="78" name="Google Shape;7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5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>
  <p:cSld name="1_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46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6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6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>
  <p:cSld name="1_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7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47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7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7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>
  <p:cSld name="1_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8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48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8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8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8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8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48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48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9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9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0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49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49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"/>
          <p:cNvSpPr txBox="1">
            <a:spLocks noGrp="1"/>
          </p:cNvSpPr>
          <p:nvPr>
            <p:ph type="body" idx="1"/>
          </p:nvPr>
        </p:nvSpPr>
        <p:spPr>
          <a:xfrm>
            <a:off x="477671" y="953032"/>
            <a:ext cx="9921923" cy="228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/>
            <a:r>
              <a:rPr lang="en-US" sz="3600" spc="222" dirty="0">
                <a:solidFill>
                  <a:schemeClr val="bg1"/>
                </a:solidFill>
                <a:latin typeface="Montserrat Classic Bold"/>
              </a:rPr>
              <a:t>Missing Value Imputation in a  Data Matrix Using the Regularized Singular Value Decomposition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3600" b="0" dirty="0"/>
              <a:t>                 </a:t>
            </a:r>
            <a:endParaRPr sz="3600" b="0" dirty="0"/>
          </a:p>
        </p:txBody>
      </p:sp>
      <p:sp>
        <p:nvSpPr>
          <p:cNvPr id="258" name="Google Shape;258;p1"/>
          <p:cNvSpPr txBox="1">
            <a:spLocks noGrp="1"/>
          </p:cNvSpPr>
          <p:nvPr>
            <p:ph type="body" idx="2"/>
          </p:nvPr>
        </p:nvSpPr>
        <p:spPr>
          <a:xfrm>
            <a:off x="0" y="5050301"/>
            <a:ext cx="4077287" cy="180769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1) Daniyal Asif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2) </a:t>
            </a:r>
            <a:r>
              <a:rPr lang="en-US" sz="2400" b="0" spc="12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Hasaan Maqsood  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3) Anwar Shamim</a:t>
            </a:r>
            <a:endParaRPr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2F412-778E-1644-1071-6D3DEA911C3F}"/>
              </a:ext>
            </a:extLst>
          </p:cNvPr>
          <p:cNvSpPr txBox="1"/>
          <p:nvPr/>
        </p:nvSpPr>
        <p:spPr>
          <a:xfrm>
            <a:off x="8447963" y="6273225"/>
            <a:ext cx="513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19 December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D912B-0331-7AC8-BBD8-40C2B347E118}"/>
              </a:ext>
            </a:extLst>
          </p:cNvPr>
          <p:cNvSpPr txBox="1"/>
          <p:nvPr/>
        </p:nvSpPr>
        <p:spPr>
          <a:xfrm>
            <a:off x="4599505" y="2837098"/>
            <a:ext cx="194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NLA 2023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1F813-D5D4-61C8-0C7A-16664B393797}"/>
              </a:ext>
            </a:extLst>
          </p:cNvPr>
          <p:cNvSpPr txBox="1"/>
          <p:nvPr/>
        </p:nvSpPr>
        <p:spPr>
          <a:xfrm>
            <a:off x="213361" y="211016"/>
            <a:ext cx="1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Topic: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paper with black text and black text&#10;&#10;Description automatically generated">
            <a:extLst>
              <a:ext uri="{FF2B5EF4-FFF2-40B4-BE49-F238E27FC236}">
                <a16:creationId xmlns:a16="http://schemas.microsoft.com/office/drawing/2014/main" id="{57E49165-40FC-AB33-D282-9E830C72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126610"/>
            <a:ext cx="11760590" cy="64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E82D71-D302-663D-9EAD-74B827D6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099" y="548640"/>
            <a:ext cx="9270021" cy="914400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/>
                </a:solidFill>
              </a:rPr>
              <a:t>Validation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1C7CE-0DBC-C05C-28A6-276FF21A1A9F}"/>
              </a:ext>
            </a:extLst>
          </p:cNvPr>
          <p:cNvSpPr txBox="1"/>
          <p:nvPr/>
        </p:nvSpPr>
        <p:spPr>
          <a:xfrm>
            <a:off x="890849" y="2023647"/>
            <a:ext cx="96861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Utilized Kaggle's datasets for Breast and Prostate cancer.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Introduced missing values randomly at 5%, 15%, and 30% ratios.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Varied lambda values for comprehensive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Evaluation Metrics including mean absolute error and correlation coefficient used..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04651C-5589-573B-7751-D08C9E68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248" y="865572"/>
            <a:ext cx="6555545" cy="738145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Mean Absolute Error</a:t>
            </a:r>
          </a:p>
        </p:txBody>
      </p:sp>
      <p:pic>
        <p:nvPicPr>
          <p:cNvPr id="7" name="Picture 6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466D51C-A193-C7F4-EC37-F34DFAFA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1" y="2277286"/>
            <a:ext cx="11661528" cy="41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2F4685-5D3B-D326-6ED6-994AE576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33" y="801858"/>
            <a:ext cx="7396412" cy="1728664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Correlation Coefficient</a:t>
            </a:r>
          </a:p>
        </p:txBody>
      </p:sp>
      <p:pic>
        <p:nvPicPr>
          <p:cNvPr id="9" name="Picture 8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90F55C0-FC0B-87D5-8B86-632C5A24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969476"/>
            <a:ext cx="11262819" cy="45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6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80236"/>
                  </p:ext>
                </p:extLst>
              </p:nvPr>
            </p:nvGraphicFramePr>
            <p:xfrm>
              <a:off x="1043246" y="1324370"/>
              <a:ext cx="9956850" cy="4189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516">
                      <a:extLst>
                        <a:ext uri="{9D8B030D-6E8A-4147-A177-3AD203B41FA5}">
                          <a16:colId xmlns:a16="http://schemas.microsoft.com/office/drawing/2014/main" val="3073395333"/>
                        </a:ext>
                      </a:extLst>
                    </a:gridCol>
                    <a:gridCol w="1319299">
                      <a:extLst>
                        <a:ext uri="{9D8B030D-6E8A-4147-A177-3AD203B41FA5}">
                          <a16:colId xmlns:a16="http://schemas.microsoft.com/office/drawing/2014/main" val="3470152536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2810047037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3137217122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4233445231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1405216933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1347641446"/>
                        </a:ext>
                      </a:extLst>
                    </a:gridCol>
                  </a:tblGrid>
                  <a:tr h="5455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𝑴𝒊𝒔𝒔𝒊𝒏𝒈</m:t>
                              </m:r>
                              <m:r>
                                <a:rPr lang="en-US" sz="12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b="1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  <a:sym typeface="Arial"/>
                            </a:rPr>
                            <a:t>R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𝒂𝒕𝒊𝒐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400" b="0" i="0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200" dirty="0" smtClean="0"/>
                            <a:t> = 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400" b="0" i="0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200" dirty="0" smtClean="0"/>
                            <a:t> = 0.1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1400" b="0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 smtClean="0"/>
                                  <m:t>= 0.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592737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0.3748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0.3376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0.3255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0.52993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0.2791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071014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1.0597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1.3509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0.9927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1.0414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156037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2.9354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2.6785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3.0909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3.2415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2.8780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3.4083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378551"/>
                      </a:ext>
                    </a:extLst>
                  </a:tr>
                  <a:tr h="5132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0.9997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85625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0.9987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9534378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0.9941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0.9885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784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80236"/>
                  </p:ext>
                </p:extLst>
              </p:nvPr>
            </p:nvGraphicFramePr>
            <p:xfrm>
              <a:off x="1043246" y="1324370"/>
              <a:ext cx="9956850" cy="4189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516">
                      <a:extLst>
                        <a:ext uri="{9D8B030D-6E8A-4147-A177-3AD203B41FA5}">
                          <a16:colId xmlns:a16="http://schemas.microsoft.com/office/drawing/2014/main" val="3073395333"/>
                        </a:ext>
                      </a:extLst>
                    </a:gridCol>
                    <a:gridCol w="1319299">
                      <a:extLst>
                        <a:ext uri="{9D8B030D-6E8A-4147-A177-3AD203B41FA5}">
                          <a16:colId xmlns:a16="http://schemas.microsoft.com/office/drawing/2014/main" val="3470152536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2810047037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3137217122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4233445231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1405216933"/>
                        </a:ext>
                      </a:extLst>
                    </a:gridCol>
                    <a:gridCol w="1422407">
                      <a:extLst>
                        <a:ext uri="{9D8B030D-6E8A-4147-A177-3AD203B41FA5}">
                          <a16:colId xmlns:a16="http://schemas.microsoft.com/office/drawing/2014/main" val="1347641446"/>
                        </a:ext>
                      </a:extLst>
                    </a:gridCol>
                  </a:tblGrid>
                  <a:tr h="5455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1111" r="-555200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668" t="-1111" r="-539631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58" t="-1111" r="-402575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145" t="-1111" r="-101282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592737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0.3748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0.3376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0.3255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0.52993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0.2791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071014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1.0597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1.3509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0.9927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1.0414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156037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2.9354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2.6785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3.0909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3.2415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2.8780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3.4083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378551"/>
                      </a:ext>
                    </a:extLst>
                  </a:tr>
                  <a:tr h="5132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0.9991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0.9997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85625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0.9987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9534378"/>
                      </a:ext>
                    </a:extLst>
                  </a:tr>
                  <a:tr h="62614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0.9941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0.9885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784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Google Shape;258;p1"/>
          <p:cNvSpPr txBox="1">
            <a:spLocks noGrp="1"/>
          </p:cNvSpPr>
          <p:nvPr>
            <p:ph type="body" idx="2"/>
          </p:nvPr>
        </p:nvSpPr>
        <p:spPr>
          <a:xfrm rot="16200000">
            <a:off x="-1108591" y="3291182"/>
            <a:ext cx="3883928" cy="2559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sz="1600" dirty="0"/>
              <a:t>Correlation </a:t>
            </a:r>
            <a:r>
              <a:rPr lang="en-US" sz="1600" dirty="0" smtClean="0"/>
              <a:t>          Mean absolute error </a:t>
            </a:r>
            <a:endParaRPr sz="1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22F4685-5D3B-D326-6ED6-994AE576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0950" y="773667"/>
            <a:ext cx="7396412" cy="1728664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Summary of study on the breast cancer dataset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In red, the minimised values of the statistics by regularised GabrielEigen in each percentage considered.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λ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=0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represents the original GabrielEigen.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In red, the minimised values of the statistics by regularised GabrielEigen in each percentage considered.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λ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=0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represents the original GabrielEigen.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92" y="5656752"/>
            <a:ext cx="7886344" cy="8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8;p1"/>
          <p:cNvSpPr txBox="1">
            <a:spLocks noGrp="1"/>
          </p:cNvSpPr>
          <p:nvPr>
            <p:ph type="body" idx="2"/>
          </p:nvPr>
        </p:nvSpPr>
        <p:spPr>
          <a:xfrm rot="16200000">
            <a:off x="-1155250" y="3539280"/>
            <a:ext cx="3883928" cy="2559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sz="1600" dirty="0"/>
              <a:t>Correlation </a:t>
            </a:r>
            <a:r>
              <a:rPr lang="en-US" sz="1600" dirty="0" smtClean="0"/>
              <a:t>          Mean absolute error </a:t>
            </a:r>
            <a:endParaRPr sz="16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22F4685-5D3B-D326-6ED6-994AE576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5542" y="984067"/>
            <a:ext cx="7396412" cy="1728664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Summary of study on the prostate cancer dataset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208987"/>
                  </p:ext>
                </p:extLst>
              </p:nvPr>
            </p:nvGraphicFramePr>
            <p:xfrm>
              <a:off x="914699" y="1446928"/>
              <a:ext cx="10549420" cy="41623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305">
                      <a:extLst>
                        <a:ext uri="{9D8B030D-6E8A-4147-A177-3AD203B41FA5}">
                          <a16:colId xmlns:a16="http://schemas.microsoft.com/office/drawing/2014/main" val="3073395333"/>
                        </a:ext>
                      </a:extLst>
                    </a:gridCol>
                    <a:gridCol w="1397815">
                      <a:extLst>
                        <a:ext uri="{9D8B030D-6E8A-4147-A177-3AD203B41FA5}">
                          <a16:colId xmlns:a16="http://schemas.microsoft.com/office/drawing/2014/main" val="3470152536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2810047037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3137217122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4233445231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1405216933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1347641446"/>
                        </a:ext>
                      </a:extLst>
                    </a:gridCol>
                  </a:tblGrid>
                  <a:tr h="5437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𝑴𝒊𝒔𝒔𝒊𝒏𝒈</m:t>
                              </m:r>
                              <m:r>
                                <a:rPr lang="en-US" sz="12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b="1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  <a:sym typeface="Arial"/>
                            </a:rPr>
                            <a:t>R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𝒂𝒕𝒊𝒐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400" b="0" i="0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200" dirty="0" smtClean="0"/>
                            <a:t> = 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400" b="0" i="0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200" dirty="0" smtClean="0"/>
                            <a:t> = 0.1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1400" b="0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 smtClean="0"/>
                                  <m:t>= 0.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592737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0.92694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0.7487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1.9829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1.5997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0.8035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1.2669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071014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3.6482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3.9415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1.6656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2.1878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2.9213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3.1672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156037"/>
                      </a:ext>
                    </a:extLst>
                  </a:tr>
                  <a:tr h="61061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5.6748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6.1363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5.1481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2.0581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6.4935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6.5073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378551"/>
                      </a:ext>
                    </a:extLst>
                  </a:tr>
                  <a:tr h="51160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0.9991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85625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0.9986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9534378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0.9912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784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208987"/>
                  </p:ext>
                </p:extLst>
              </p:nvPr>
            </p:nvGraphicFramePr>
            <p:xfrm>
              <a:off x="914699" y="1446928"/>
              <a:ext cx="10549420" cy="41623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305">
                      <a:extLst>
                        <a:ext uri="{9D8B030D-6E8A-4147-A177-3AD203B41FA5}">
                          <a16:colId xmlns:a16="http://schemas.microsoft.com/office/drawing/2014/main" val="3073395333"/>
                        </a:ext>
                      </a:extLst>
                    </a:gridCol>
                    <a:gridCol w="1397815">
                      <a:extLst>
                        <a:ext uri="{9D8B030D-6E8A-4147-A177-3AD203B41FA5}">
                          <a16:colId xmlns:a16="http://schemas.microsoft.com/office/drawing/2014/main" val="3470152536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2810047037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3137217122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4233445231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1405216933"/>
                        </a:ext>
                      </a:extLst>
                    </a:gridCol>
                    <a:gridCol w="1507060">
                      <a:extLst>
                        <a:ext uri="{9D8B030D-6E8A-4147-A177-3AD203B41FA5}">
                          <a16:colId xmlns:a16="http://schemas.microsoft.com/office/drawing/2014/main" val="1347641446"/>
                        </a:ext>
                      </a:extLst>
                    </a:gridCol>
                  </a:tblGrid>
                  <a:tr h="5437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7" t="-1124" r="-554717" b="-6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652" t="-1124" r="-539130" b="-6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10" t="-1124" r="-402024" b="-6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790" t="-1124" r="-101210" b="-670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l-GR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λ</a:t>
                          </a:r>
                          <a:r>
                            <a:rPr lang="en-US" sz="1400" b="0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200" dirty="0" smtClean="0"/>
                            <a:t>= 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592737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0.92694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0.7487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1.9829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1.5997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0.8035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1.2669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071014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3.6482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3.9415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1.6656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2.1878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2.9213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3.1672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156037"/>
                      </a:ext>
                    </a:extLst>
                  </a:tr>
                  <a:tr h="61061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5.6748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6.1363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5.1481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2.0581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6.4935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6.5073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378551"/>
                      </a:ext>
                    </a:extLst>
                  </a:tr>
                  <a:tr h="51160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0.9991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0.9981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85625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0.9986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0.9963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9534378"/>
                      </a:ext>
                    </a:extLst>
                  </a:tr>
                  <a:tr h="62407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0.9912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0.9806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0.9905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7840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92" y="5656752"/>
            <a:ext cx="7886344" cy="8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5497E-D8AF-B5F7-27D6-DCF968A6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85" y="522468"/>
            <a:ext cx="5803900" cy="1468825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9EAD-BC9E-76FC-9AA9-0A42A95932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31421" y="1506063"/>
            <a:ext cx="8283249" cy="4194246"/>
          </a:xfrm>
        </p:spPr>
        <p:txBody>
          <a:bodyPr/>
          <a:lstStyle/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generalization of the GabrielEigen imputation method has been proposed using regularized SVD.</a:t>
            </a:r>
          </a:p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regularized version is flexible and can be applied to any data matrix, making it suitable for non-parametric imputation for multivariate data.</a:t>
            </a:r>
          </a:p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method proved to be quite adaptable across different types of interaction, matrix dimensions, and percentages of missing data.</a:t>
            </a:r>
          </a:p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method has potential for use with methodologies for obtaining robust and multiple imputations.</a:t>
            </a:r>
          </a:p>
          <a:p>
            <a:pPr marL="5715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6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A3C80D-24BC-E656-74CE-444F1FAC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671" y="310408"/>
            <a:ext cx="6583092" cy="965368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Future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2DD0-4952-0948-4863-774B9E8F99E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294228" y="1486792"/>
            <a:ext cx="8581292" cy="4449773"/>
          </a:xfrm>
        </p:spPr>
        <p:txBody>
          <a:bodyPr/>
          <a:lstStyle/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Exploring different mechanisms of data absence and their impact on the proposed method.</a:t>
            </a:r>
          </a:p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Investigating the effects of various probability distributions on the efficiency and effectiveness of the method.</a:t>
            </a:r>
          </a:p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Further research on the optimal choice of the regularization parameter, particularly in different data scenarios.</a:t>
            </a:r>
          </a:p>
          <a:p>
            <a:pPr marL="5715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Integrating the proposed methodology with existing robust and multiple imputation methods to enhance its applicability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403567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1" y="2701251"/>
            <a:ext cx="5691116" cy="3766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C7B41F-DFB7-03EB-C7A6-ADB6713D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351" y="395416"/>
            <a:ext cx="10379676" cy="1564956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Thank you for your </a:t>
            </a:r>
            <a:r>
              <a:rPr lang="en-US" sz="4800" dirty="0" smtClean="0">
                <a:solidFill>
                  <a:schemeClr val="accent1"/>
                </a:solidFill>
              </a:rPr>
              <a:t>attention 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9180E-9442-94E9-3714-EDB9B395398A}"/>
              </a:ext>
            </a:extLst>
          </p:cNvPr>
          <p:cNvSpPr txBox="1"/>
          <p:nvPr/>
        </p:nvSpPr>
        <p:spPr>
          <a:xfrm>
            <a:off x="512116" y="2528561"/>
            <a:ext cx="5691116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Daniyal Asif; </a:t>
            </a:r>
            <a:r>
              <a:rPr lang="en-US" sz="2400" dirty="0"/>
              <a:t>conceptualization, software, validations, project administration, supervision, visualization, writing—original draft.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Hassan Maqsood;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conceptualization, software, visualization, and writing—original draft.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Anwar Shamim; </a:t>
            </a:r>
            <a:r>
              <a:rPr lang="en-US" sz="2400" dirty="0"/>
              <a:t>conceptualization, software and writing—original draft.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2AEEB-8136-175F-0539-80601998B5C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22143" y="1960372"/>
            <a:ext cx="4639733" cy="2624270"/>
          </a:xfrm>
        </p:spPr>
        <p:txBody>
          <a:bodyPr/>
          <a:lstStyle/>
          <a:p>
            <a:r>
              <a:rPr lang="en-US" sz="6000" dirty="0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73" y="3035290"/>
            <a:ext cx="3332672" cy="33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body" idx="1"/>
          </p:nvPr>
        </p:nvSpPr>
        <p:spPr>
          <a:xfrm>
            <a:off x="815927" y="750891"/>
            <a:ext cx="7779434" cy="119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4800" dirty="0">
                <a:solidFill>
                  <a:schemeClr val="accent1"/>
                </a:solidFill>
                <a:latin typeface="Telegraf Bold"/>
              </a:rPr>
              <a:t>Problem Statement: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71" name="Google Shape;271;p3"/>
          <p:cNvSpPr txBox="1">
            <a:spLocks noGrp="1"/>
          </p:cNvSpPr>
          <p:nvPr>
            <p:ph type="body" idx="3"/>
          </p:nvPr>
        </p:nvSpPr>
        <p:spPr>
          <a:xfrm>
            <a:off x="1406770" y="2532185"/>
            <a:ext cx="10536702" cy="381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/>
              <a:t>Issue: </a:t>
            </a:r>
            <a:r>
              <a:rPr lang="en-US" sz="2400" dirty="0"/>
              <a:t>Prevalence of incomplete datasets in statistical analysis.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/>
              <a:t>Challenges: </a:t>
            </a:r>
            <a:r>
              <a:rPr lang="en-US" sz="2400" dirty="0"/>
              <a:t>Limitations of traditional imputation techniques.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/>
              <a:t>Consequences: </a:t>
            </a:r>
            <a:r>
              <a:rPr lang="en-US" sz="2400" dirty="0"/>
              <a:t>Inadequate imputation affects data integrity.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/>
              <a:t>Demand: </a:t>
            </a:r>
            <a:r>
              <a:rPr lang="en-US" sz="2400" dirty="0"/>
              <a:t>Need for an advanced, reliable imputation method.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7C9836-4AF3-0C46-5371-1DD379EC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0678" y="0"/>
            <a:ext cx="7366286" cy="71041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Telegraf Bold"/>
              </a:rPr>
              <a:t>Proposed Solution:</a:t>
            </a:r>
          </a:p>
          <a:p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9F839-10CF-9098-A906-8F3CD243B16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0" y="675250"/>
            <a:ext cx="10769535" cy="177343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1" dirty="0"/>
              <a:t>Solution: </a:t>
            </a:r>
            <a:r>
              <a:rPr lang="en-US" dirty="0"/>
              <a:t>GabrielEigen Imputation System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1" dirty="0"/>
              <a:t>Method: </a:t>
            </a:r>
            <a:r>
              <a:rPr lang="en-US" dirty="0"/>
              <a:t>Combines regression with lower rank approximations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1" dirty="0"/>
              <a:t>Innovation: </a:t>
            </a:r>
            <a:r>
              <a:rPr lang="en-US" dirty="0"/>
              <a:t>Regularised Singular Value Decomposition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1" dirty="0"/>
              <a:t>Benefits: </a:t>
            </a:r>
            <a:r>
              <a:rPr lang="en-US" dirty="0"/>
              <a:t>Improves imputation quality, reduces overfitting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1" dirty="0"/>
              <a:t>Applicability: </a:t>
            </a:r>
            <a:r>
              <a:rPr lang="en-US" dirty="0"/>
              <a:t>Suitable for various multivariate data matrices</a:t>
            </a:r>
          </a:p>
        </p:txBody>
      </p:sp>
      <p:pic>
        <p:nvPicPr>
          <p:cNvPr id="13" name="Picture 12" descr="A diagram of a graph&#10;&#10;Description automatically generated">
            <a:extLst>
              <a:ext uri="{FF2B5EF4-FFF2-40B4-BE49-F238E27FC236}">
                <a16:creationId xmlns:a16="http://schemas.microsoft.com/office/drawing/2014/main" id="{4064DEFF-D90E-9429-EFC2-E67478C5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2156346"/>
            <a:ext cx="10890913" cy="4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BA056-3F7C-53A3-0219-03DBF5F2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872197"/>
            <a:ext cx="10573436" cy="787791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Singular Value Decomposition</a:t>
            </a:r>
          </a:p>
        </p:txBody>
      </p:sp>
      <p:pic>
        <p:nvPicPr>
          <p:cNvPr id="13" name="Picture 1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98822823-B7CD-D5B1-CF76-3F9D0545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4" y="2433711"/>
            <a:ext cx="11764891" cy="403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8420C-3753-A512-5713-EB8A04985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9986" y="1350497"/>
            <a:ext cx="8468751" cy="4573711"/>
          </a:xfrm>
        </p:spPr>
        <p:txBody>
          <a:bodyPr/>
          <a:lstStyle/>
          <a:p>
            <a:pPr algn="just"/>
            <a:endParaRPr lang="en-US" dirty="0">
              <a:solidFill>
                <a:schemeClr val="accent1"/>
              </a:solidFill>
              <a:highlight>
                <a:srgbClr val="008000"/>
              </a:highlight>
            </a:endParaRPr>
          </a:p>
          <a:p>
            <a:pPr algn="just"/>
            <a:r>
              <a:rPr lang="en-US" sz="1800" dirty="0" smtClean="0"/>
              <a:t>    </a:t>
            </a:r>
            <a:r>
              <a:rPr lang="en-US" sz="2800" b="0" dirty="0" err="1" smtClean="0"/>
              <a:t>García</a:t>
            </a:r>
            <a:r>
              <a:rPr lang="en-US" sz="2800" b="0" dirty="0" smtClean="0"/>
              <a:t>-Peña et al. introduced </a:t>
            </a:r>
            <a:r>
              <a:rPr lang="en-US" sz="2800" b="0" dirty="0"/>
              <a:t>GabrielEigen, an  imputation method that combines regression with lower rank approximations for matrix structured datasets, without relying on distributional or structural assumptions. It leverages Gabriel’s cross-validation approach and SVD eigenvectors and eigenvalues to derive lower rank approximations.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A4039-6EC3-CC80-46F2-5DBC6C0E6397}"/>
              </a:ext>
            </a:extLst>
          </p:cNvPr>
          <p:cNvSpPr txBox="1"/>
          <p:nvPr/>
        </p:nvSpPr>
        <p:spPr>
          <a:xfrm>
            <a:off x="998807" y="652436"/>
            <a:ext cx="929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GabrielEigen Method</a:t>
            </a:r>
            <a:endParaRPr 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4209B-8F40-1970-6F20-61E673880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97" y="540196"/>
            <a:ext cx="9054125" cy="1065105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Algorithm</a:t>
            </a:r>
          </a:p>
        </p:txBody>
      </p:sp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FAF59CE-C710-AFB4-B529-29EEC43A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8" y="1741780"/>
            <a:ext cx="10457755" cy="46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234D0A25-D429-C48B-6CBD-B74BBBAE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85" y="853116"/>
            <a:ext cx="9617470" cy="55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DD041F-39C2-E862-F0DC-19FD459C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75" y="126610"/>
            <a:ext cx="11802794" cy="1744393"/>
          </a:xfrm>
        </p:spPr>
        <p:txBody>
          <a:bodyPr/>
          <a:lstStyle/>
          <a:p>
            <a:r>
              <a:rPr lang="en-US" sz="54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Regularized Version of the GabrielEigen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1FC4-0DDC-FECA-1402-DECFC711BE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772529" y="2011681"/>
            <a:ext cx="7962314" cy="2975318"/>
          </a:xfrm>
        </p:spPr>
        <p:txBody>
          <a:bodyPr/>
          <a:lstStyle/>
          <a:p>
            <a:pPr algn="just"/>
            <a:r>
              <a:rPr lang="en-US" dirty="0"/>
              <a:t>   </a:t>
            </a:r>
            <a:r>
              <a:rPr lang="en-US" sz="2800" dirty="0"/>
              <a:t>Regularization is employed to prevent overfitting, ensuring higher quality imputations and more reliable parameter estimation. To enhance the original GabrielEigen imputation system, a regularized Singular Value Decomposition is used, effectively creating a regularized version of the method.</a:t>
            </a:r>
          </a:p>
        </p:txBody>
      </p:sp>
    </p:spTree>
    <p:extLst>
      <p:ext uri="{BB962C8B-B14F-4D97-AF65-F5344CB8AC3E}">
        <p14:creationId xmlns:p14="http://schemas.microsoft.com/office/powerpoint/2010/main" val="391415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494831-1C54-B610-9E68-D931A07F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22" y="295421"/>
            <a:ext cx="5803900" cy="1167619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Algorithm</a:t>
            </a:r>
          </a:p>
        </p:txBody>
      </p:sp>
      <p:pic>
        <p:nvPicPr>
          <p:cNvPr id="7" name="Picture 6" descr="A white paper with black text and symbols&#10;&#10;Description automatically generated">
            <a:extLst>
              <a:ext uri="{FF2B5EF4-FFF2-40B4-BE49-F238E27FC236}">
                <a16:creationId xmlns:a16="http://schemas.microsoft.com/office/drawing/2014/main" id="{1B2415D5-12DB-F756-37C3-25E1883A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" y="1323202"/>
            <a:ext cx="11690252" cy="50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9760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481966E-760A-49E7-B2B7-D514872141A2}">
  <we:reference id="wa104381909" version="3.12.1.0" store="en-001" storeType="OMEX"/>
  <we:alternateReferences>
    <we:reference id="wa104381909" version="3.12.1.0" store="en-001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tyle displaystyle=\\\&quot;false\\\&quot;&gt;&lt;munder&gt;&lt;mo&gt;&amp;#x2211;&lt;/mo&gt;&lt;mrow/&gt;&lt;/munder&gt;&lt;/mstyle&gt;&lt;/mstyle&gt;&lt;/math&gt;\&quot;,\&quot;base64Image\&quot;:\&quot;iVBORw0KGgoAAAANSUhEUgAAAMUAAACaCAYAAAAZ4IzSAAAACXBIWXMAAA7EAAAOxAGVKw4bAAAABGJhU0UAAABzCSiyGAAABvhJREFUeNrtnRFUrFsUxzcED4ILQTAQBEEQBEEQBEEwcCEIBoILQRAMBLNWEDx4EFwIgoEgCIKBgSAIgiAIgiAIggdBEPRmr6benWaqOV+zv/n2Ob/fWtui/5x/39n77LOPSDamWlEj3MaCgAmnrXgmXEaN5WuDfi0eWGCYAjqpsMAwBXSzzyLDFNDJaCuuWGiYAjqZJr/AFNBNjcWGKaCTEcq0mAK6KbGNwhTQzZrxD9qUeE6Wf7erd41WXLbiHlPES93wB9WFMx6xdmOtWGzFZiuOW/EvpoinTHtt/LUYSShXW2r/o3nEFL6ZHeCP2CuqCWqqX8idAXw9MMUQ2TDeGy8mqut4e2uFKZx++s8MTXEbeX7xFeuteMIU/igZV1VSyi96sZrBGJiiID+c5Taqmri+G5jCJ0eGpnhqJ/Ypc4Ap/GFdpk09v/jRijtM4Y/ZjIlhv3GUeH6xgil8smmcX6wnru8ppvBJw9AUerA1kbC2ZUzhk0mx6el5jfPEt1GXmMInP423UTsJa1vBFH45MDbGcqK6aqXvAVP4RMuIt2LbZp5qflHHFH6ZE9sybar5RRlT+GbLeBu1naCmY5/8s8EUTmgaG2MhQU0vMIVvtEXDskyr+UUpMU1rmMI/FbEfepBSflHGFHFgPZt2KyEtRzFFPD+kZTetJp9LCel5gyniwLqb9r5dnUmBOqaIB+syreYXfyWgYxVTxIX1bNoUFscypogLLaFalml1izafgIaYIjJWxPZroVc4Y7/GuvAuJlhW/rHupm0iMXjDupuWLQW4ZFFsy7Sp9keBc6zLtPo1GkNm8IT1bFqNhqR9vxscokMPrJ8Q20Rm8Ib10AN9V2MGmcEb1t20d+QX4A0t094YG+OQ/AK8MSO2T4hxfgEuqRqbQs9G5pAZvGHdTXvd3q4BuGFc+n+bIWscIzN4w7qbVqOCzOCNQ2NT6KHhFDKDJ/Io016SX4A3tExr3U27i8zgjZ0c8otfyAzesC7T6t3xaWQGT2iZ9t7YGNrGPorU4InVHLZRe8gM3tjLwRjLyAye0CmAFznkF7SZgyusnxB7zS9oMwdXbOawjdpGZvDGCfkFQCd5dNPSHwXuyKOb9hyZwRv7ORijiszgCa0SXeZgjCWkBk9MC0PVALr4JTxPDNBF08AQetGJi0jgFi3TDvIJMZ1DNY+s4J0lYbgBQBe1ARiiTh4BMaGL+eobhtCbflw4guiYkmyzaTUnmUQ+iJVjoQkQ4I1KBkNsIRvEyqSEl2ZPSKwhVvSg7TrQEJqUcwUVouVAeLMC4I11YTogwBuLEl6CrSMbxIrmA7eBhtBRORzQQbSEdsfq3YsSskGsZHk8kgM6iJayhA9GqyEbxIr2NoUe0DWEAzqIFJ0pexZoiDvyCIiZuoQf0C0iG8TKmtDoB9CRR4Qe0P1DHgGxogd0oY1+dL5C1BxlSKzHkQ1iJcsBHWMuIVoWhAM6gDd0+xPa6EceAdEyIuGvFd2QR0DM/C3hIy5nkA1iJUujXwXZIFayTOLYRzaIFW30O5fwSRyMyodoCX2/jjwCos8jQg/oysgGsZLlzboaskGsjEr42HwO6CBqDoVGP4A3NoRGP4A3dH5r6IUhRlx2MiuM74mGLI1+HNB106ulnunpTmkIB3SD4P1LTY9I4pNt4YBuULwvY58hiT90v0uj3+Bysvda7SKLLyYkvNHvN7IF5RNryOKHLBeGOKD7nF6Nkwx8c8SucEA3SEofbEOpPDlhVTigGzS9Dj2vkMVPHnEvNPoNml69Yk1kKT40+tmw9IF2VJ4izCN4y7o/jj/QbwVpik1FOKCzYEo+PueZRJ7ikqXRr4Js3/pKPLPtLC46eOBGaPSzYP6TrwSVpwITemGIRr/+Oecfiz9CJ4PrAd0EsvXFV9MS15GoeMxKeKMfB3Tf3za9xk9kKhbajhH6wlAN2fqi1Ke2fHELhFY8TgMNcUalpG9D9FO0uEeqYrEjHNBZMC39dwNwsahAhE4G17+dQ7Yv0TsRIfdOqDwVhEkJb/TbQLZP0RP9poR3FFN5KkgecSHcoBsEethZaZvhKYMhnoX2mEKwF/ijXcpLxyy86DDX/mpqy8ZjRiP8GWg7ZCoZfjRNGE8SDq3OaVn1YQAGeB+3LMnh73kfDX5YIntwsWiI/JDwC0OEfXCxaIgcsQALGVSehkSVxVfYmGJ55s88eURh41FolxlK+fCWxVfY4GLREDhg4RU6Dlmi5BFEZ2yzTMkjiM5YZanmQ5YXhggqT9GS5cIQMZzgYlFO7LDY3AQXi3Ig9MIQMdzgYpExWS4MEcONKsvWNo+4YJG5izJL1449FhiVJ/ifCovLZdwJPU8mcGGIi0XwB3pZviEvg7YIf0F7RwD/AeerHkARWDTWAAAAr3RFWHRNYXRoTUwAPG1hdGggeG1sbnM9Imh0dHA6Ly93d3cudzMub3JnLzE5OTgvTWF0aC9NYXRoTUwiPjxtc3R5bGUgbWF0aHNpemU9IjE2cHgiPjxtc3R5bGUgZGlzcGxheXN0eWxlPSJmYWxzZSI+PG11bmRlcj48bW8+JiN4MjIxMTs8L21vPjxtcm93Lz48L211bmRlcj48L21zdHlsZT48L21zdHlsZT48L21hdGg+GMsQhgAAAABJRU5ErkJggg==\&quot;,\&quot;slideId\&quot;:283,\&quot;accessibleText\&quot;:\&quot;sum for blank of\&quot;,\&quot;imageHeight\&quot;:16.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667</Words>
  <Application>Microsoft Office PowerPoint</Application>
  <PresentationFormat>Widescreen</PresentationFormat>
  <Paragraphs>155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MathJax_Main</vt:lpstr>
      <vt:lpstr>MathJax_Math-italic</vt:lpstr>
      <vt:lpstr>Montserrat Classic Bold</vt:lpstr>
      <vt:lpstr>Telegraf Bold</vt:lpstr>
      <vt:lpstr>Wingdings</vt:lpstr>
      <vt:lpstr>General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 Petrushin</dc:creator>
  <cp:lastModifiedBy>hasaankhattak159@gmail.com</cp:lastModifiedBy>
  <cp:revision>5</cp:revision>
  <dcterms:created xsi:type="dcterms:W3CDTF">2018-03-07T16:09:06Z</dcterms:created>
  <dcterms:modified xsi:type="dcterms:W3CDTF">2023-12-18T20:47:46Z</dcterms:modified>
</cp:coreProperties>
</file>