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bril Fatface"/>
      <p:regular r:id="rId13"/>
    </p:embeddedFont>
    <p:embeddedFont>
      <p:font typeface="Spectral"/>
      <p:regular r:id="rId14"/>
      <p:bold r:id="rId15"/>
      <p:italic r:id="rId16"/>
      <p:boldItalic r:id="rId17"/>
    </p:embeddedFont>
    <p:embeddedFont>
      <p:font typeface="Merriweather Sans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erriweatherSansLight-boldItalic.fntdata"/><Relationship Id="rId13" Type="http://schemas.openxmlformats.org/officeDocument/2006/relationships/font" Target="fonts/AbrilFatfac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pectral-bold.fntdata"/><Relationship Id="rId14" Type="http://schemas.openxmlformats.org/officeDocument/2006/relationships/font" Target="fonts/Spectral-regular.fntdata"/><Relationship Id="rId17" Type="http://schemas.openxmlformats.org/officeDocument/2006/relationships/font" Target="fonts/Spectral-boldItalic.fntdata"/><Relationship Id="rId16" Type="http://schemas.openxmlformats.org/officeDocument/2006/relationships/font" Target="fonts/Spectral-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SansLight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488cc83ac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488cc83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488cc83a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488cc83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488cc83ac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488cc83a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488cc83ac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488cc83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487be9fc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487be9f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88cc83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488cc83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14500" y="4277700"/>
            <a:ext cx="4914900" cy="8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114500" y="0"/>
            <a:ext cx="4914900" cy="8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162175" y="866100"/>
            <a:ext cx="6819600" cy="341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80672" l="29800" r="16448" t="2488"/>
          <a:stretch/>
        </p:blipFill>
        <p:spPr>
          <a:xfrm>
            <a:off x="2114500" y="0"/>
            <a:ext cx="4914998" cy="8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74690" l="7068" r="39179" t="8472"/>
          <a:stretch/>
        </p:blipFill>
        <p:spPr>
          <a:xfrm>
            <a:off x="2114550" y="4277475"/>
            <a:ext cx="4914902" cy="8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168350" y="463878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arm">
  <p:cSld name="BLANK_1_1"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frame">
  <p:cSld name="BLANK_1_1_1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78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24"/>
            <a:ext cx="9144000" cy="5143500"/>
          </a:xfrm>
          <a:prstGeom prst="frame">
            <a:avLst>
              <a:gd fmla="val 8787" name="adj1"/>
            </a:avLst>
          </a:prstGeom>
          <a:noFill/>
          <a:ln>
            <a:noFill/>
          </a:ln>
        </p:spPr>
      </p:pic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3923800" y="4689025"/>
            <a:ext cx="1296300" cy="45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162175" y="2014975"/>
            <a:ext cx="6819600" cy="6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162175" y="2772801"/>
            <a:ext cx="6819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2114500" y="4277700"/>
            <a:ext cx="4914900" cy="8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114500" y="0"/>
            <a:ext cx="4914900" cy="8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80672" l="29800" r="16448" t="2488"/>
          <a:stretch/>
        </p:blipFill>
        <p:spPr>
          <a:xfrm>
            <a:off x="2114500" y="0"/>
            <a:ext cx="4914998" cy="8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74690" l="7068" r="39179" t="8472"/>
          <a:stretch/>
        </p:blipFill>
        <p:spPr>
          <a:xfrm>
            <a:off x="2114550" y="4277475"/>
            <a:ext cx="4914902" cy="8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4168350" y="463878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2413200" y="412950"/>
            <a:ext cx="4317600" cy="43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 amt="26000"/>
          </a:blip>
          <a:srcRect b="8056" l="26390" r="26390" t="8022"/>
          <a:stretch/>
        </p:blipFill>
        <p:spPr>
          <a:xfrm>
            <a:off x="2413150" y="412950"/>
            <a:ext cx="4317600" cy="431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678675" y="2161800"/>
            <a:ext cx="5786700" cy="8199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2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●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4318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○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4318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■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4318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●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4318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○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4318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■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indent="-4318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●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indent="-4318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○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indent="-4318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Font typeface="Abril Fatface"/>
              <a:buChar char="■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3923800" y="4730550"/>
            <a:ext cx="1296300" cy="4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3972800" y="964625"/>
            <a:ext cx="1198500" cy="123600"/>
            <a:chOff x="3972800" y="855475"/>
            <a:chExt cx="1198500" cy="123600"/>
          </a:xfrm>
        </p:grpSpPr>
        <p:cxnSp>
          <p:nvCxnSpPr>
            <p:cNvPr id="37" name="Google Shape;37;p5"/>
            <p:cNvCxnSpPr/>
            <p:nvPr/>
          </p:nvCxnSpPr>
          <p:spPr>
            <a:xfrm>
              <a:off x="3972800" y="914834"/>
              <a:ext cx="1198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8" name="Google Shape;38;p5"/>
            <p:cNvSpPr/>
            <p:nvPr/>
          </p:nvSpPr>
          <p:spPr>
            <a:xfrm>
              <a:off x="4510248" y="855475"/>
              <a:ext cx="123600" cy="1236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55275" y="1430150"/>
            <a:ext cx="3473100" cy="26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815599" y="1430150"/>
            <a:ext cx="3473100" cy="26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3972800" y="964625"/>
            <a:ext cx="1198500" cy="123600"/>
            <a:chOff x="3972800" y="855475"/>
            <a:chExt cx="1198500" cy="123600"/>
          </a:xfrm>
        </p:grpSpPr>
        <p:cxnSp>
          <p:nvCxnSpPr>
            <p:cNvPr id="47" name="Google Shape;47;p6"/>
            <p:cNvCxnSpPr/>
            <p:nvPr/>
          </p:nvCxnSpPr>
          <p:spPr>
            <a:xfrm>
              <a:off x="3972800" y="914834"/>
              <a:ext cx="1198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8" name="Google Shape;48;p6"/>
            <p:cNvSpPr/>
            <p:nvPr/>
          </p:nvSpPr>
          <p:spPr>
            <a:xfrm>
              <a:off x="4510248" y="855475"/>
              <a:ext cx="123600" cy="1236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199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097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3972800" y="964625"/>
            <a:ext cx="1198500" cy="123600"/>
            <a:chOff x="3972800" y="855475"/>
            <a:chExt cx="1198500" cy="123600"/>
          </a:xfrm>
        </p:grpSpPr>
        <p:cxnSp>
          <p:nvCxnSpPr>
            <p:cNvPr id="58" name="Google Shape;58;p7"/>
            <p:cNvCxnSpPr/>
            <p:nvPr/>
          </p:nvCxnSpPr>
          <p:spPr>
            <a:xfrm>
              <a:off x="3972800" y="914834"/>
              <a:ext cx="1198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59" name="Google Shape;59;p7"/>
            <p:cNvSpPr/>
            <p:nvPr/>
          </p:nvSpPr>
          <p:spPr>
            <a:xfrm>
              <a:off x="4510248" y="855475"/>
              <a:ext cx="123600" cy="1236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>
            <p:ph idx="1" type="body"/>
          </p:nvPr>
        </p:nvSpPr>
        <p:spPr>
          <a:xfrm>
            <a:off x="855300" y="4025300"/>
            <a:ext cx="74334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erriweather Sans Light"/>
              <a:buChar char="●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1pPr>
            <a:lvl2pPr indent="-3556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erriweather Sans Light"/>
              <a:buChar char="○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2pPr>
            <a:lvl3pPr indent="-3556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 Light"/>
              <a:buChar char="■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3pPr>
            <a:lvl4pPr indent="-3556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 Light"/>
              <a:buChar char="●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4pPr>
            <a:lvl5pPr indent="-3556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Light"/>
              <a:buChar char="○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5pPr>
            <a:lvl6pPr indent="-3556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Light"/>
              <a:buChar char="■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6pPr>
            <a:lvl7pPr indent="-3556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Light"/>
              <a:buChar char="●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7pPr>
            <a:lvl8pPr indent="-3556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Light"/>
              <a:buChar char="○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8pPr>
            <a:lvl9pPr indent="-3556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Merriweather Sans Light"/>
              <a:buChar char="■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62175" y="866100"/>
            <a:ext cx="6819600" cy="341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Haiku Generator from Photo</a:t>
            </a:r>
            <a:endParaRPr/>
          </a:p>
        </p:txBody>
      </p:sp>
      <p:sp>
        <p:nvSpPr>
          <p:cNvPr id="88" name="Google Shape;88;p14"/>
          <p:cNvSpPr txBox="1"/>
          <p:nvPr>
            <p:ph idx="4294967295" type="subTitle"/>
          </p:nvPr>
        </p:nvSpPr>
        <p:spPr>
          <a:xfrm>
            <a:off x="1227725" y="3428026"/>
            <a:ext cx="6819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By Summer and Evelyn Hasama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accent2"/>
                </a:solidFill>
              </a:rPr>
              <a:t>AIT-Budapest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>
            <a:off x="4429541" y="658819"/>
            <a:ext cx="256416" cy="414535"/>
            <a:chOff x="1988225" y="4286525"/>
            <a:chExt cx="305075" cy="493200"/>
          </a:xfrm>
        </p:grpSpPr>
        <p:sp>
          <p:nvSpPr>
            <p:cNvPr id="90" name="Google Shape;90;p14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55300" y="1231425"/>
            <a:ext cx="7433400" cy="32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a Haiku?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Japanese 5-7-5 syllable poem often relating to nature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this project?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We created a  haiku text generating model which is a fine tuned GPT-2 model. With this model and an existing object detection model, we can get keywords from an input photo and output a related haiku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55300" y="1231425"/>
            <a:ext cx="7433400" cy="32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Haiku Dataset by bfbarry on Kaggle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contains 11,269 haikus scraped and cleaned from the haiku subReddit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Haiku Dataset by Harshit Jhalani on Kaggle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contains over 118,000 English haikus gathered from multiple sources, only about 5,000 of which are used in training the model</a:t>
            </a:r>
            <a:endParaRPr sz="18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55300" y="1231425"/>
            <a:ext cx="7433400" cy="32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our haiku datasets and used a </a:t>
            </a:r>
            <a:r>
              <a:rPr i="1" lang="en" sz="1600"/>
              <a:t>GPT-2 tokenizer </a:t>
            </a:r>
            <a:r>
              <a:rPr lang="en" sz="1600"/>
              <a:t>which is based on byte-level Byte-Pair-Encoding to encode each of our poems.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the PyTorch Trainer to fine tune the</a:t>
            </a:r>
            <a:r>
              <a:rPr i="1" lang="en" sz="1600"/>
              <a:t> GPT2LMHeadModel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generated haikus from our nature related words and filtered out poems that do not follow the 5-7-5 syllable structure using the </a:t>
            </a:r>
            <a:r>
              <a:rPr i="1" lang="en" sz="1600"/>
              <a:t>syllables</a:t>
            </a:r>
            <a:r>
              <a:rPr lang="en" sz="1600"/>
              <a:t> </a:t>
            </a:r>
            <a:r>
              <a:rPr lang="en" sz="1600"/>
              <a:t>Python library.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We used ImageAI’s </a:t>
            </a:r>
            <a:r>
              <a:rPr i="1" lang="en" sz="1600"/>
              <a:t>Image Classification </a:t>
            </a:r>
            <a:r>
              <a:rPr lang="en" sz="1600"/>
              <a:t>to provide us with image recognized objects in each input photo. We used these objects as keywords for our haiku generator to generate haikus related to each photo</a:t>
            </a:r>
            <a:endParaRPr sz="18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55300" y="1231425"/>
            <a:ext cx="74334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evaluate the poems generated using </a:t>
            </a:r>
            <a:r>
              <a:rPr i="1" lang="en" sz="1800"/>
              <a:t>BERTScore</a:t>
            </a:r>
            <a:r>
              <a:rPr lang="en" sz="1800"/>
              <a:t>, which was created by Cornell University scholars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i="1" lang="en" sz="1800"/>
              <a:t>BERTScore </a:t>
            </a:r>
            <a:r>
              <a:rPr lang="en" sz="1800"/>
              <a:t>has been shown to resemble human judgment on sentence-level and system-level evaluation.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evaluate the haikus on the mean of the F1 measure, as this score combines both precision and recall.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55300" y="1231425"/>
            <a:ext cx="7433400" cy="83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all of the 60 nature keywords, we had 117 haikus generated. The average </a:t>
            </a:r>
            <a:r>
              <a:rPr i="1" lang="en" sz="1800"/>
              <a:t>BERTScore</a:t>
            </a:r>
            <a:r>
              <a:rPr lang="en" sz="1800"/>
              <a:t> was 0.55. Some example haikus include: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381000" y="2066925"/>
            <a:ext cx="26481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rPr>
              <a:t>Keyword: root</a:t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root in the garden 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small flower grows with me  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to be a small bud 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295575" y="2066925"/>
            <a:ext cx="3038400" cy="26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rPr>
              <a:t>Keyword: </a:t>
            </a:r>
            <a:r>
              <a:rPr lang="en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rPr>
              <a:t>wind</a:t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winded from the sun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wind blows the earth silent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sea is waiting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258000" y="2066925"/>
            <a:ext cx="2648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rPr>
              <a:t>Keyword: moss 🥲</a:t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moss in the garden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 old man in the garden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old man is dead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Results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250" y="1405500"/>
            <a:ext cx="1726650" cy="25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875" y="1359250"/>
            <a:ext cx="3679524" cy="19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171450" y="1736050"/>
            <a:ext cx="24384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 Sans Light"/>
              <a:ea typeface="Merriweather Sans Light"/>
              <a:cs typeface="Merriweather Sans Light"/>
              <a:sym typeface="Merriweather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daisy in the tree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as the birds sing in the wind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my heart is the same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726825" y="3205325"/>
            <a:ext cx="28200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sandbar on the beach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the sandbar is too close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to the ocean floor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ctrTitle"/>
          </p:nvPr>
        </p:nvSpPr>
        <p:spPr>
          <a:xfrm>
            <a:off x="1162175" y="2014975"/>
            <a:ext cx="6819600" cy="6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4429541" y="658819"/>
            <a:ext cx="256416" cy="414535"/>
            <a:chOff x="1988225" y="4286525"/>
            <a:chExt cx="305075" cy="493200"/>
          </a:xfrm>
        </p:grpSpPr>
        <p:sp>
          <p:nvSpPr>
            <p:cNvPr id="151" name="Google Shape;151;p2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non template">
  <a:themeElements>
    <a:clrScheme name="Custom 347">
      <a:dk1>
        <a:srgbClr val="2F3946"/>
      </a:dk1>
      <a:lt1>
        <a:srgbClr val="FFFFFF"/>
      </a:lt1>
      <a:dk2>
        <a:srgbClr val="727A85"/>
      </a:dk2>
      <a:lt2>
        <a:srgbClr val="F1EEED"/>
      </a:lt2>
      <a:accent1>
        <a:srgbClr val="22446F"/>
      </a:accent1>
      <a:accent2>
        <a:srgbClr val="5299DC"/>
      </a:accent2>
      <a:accent3>
        <a:srgbClr val="FB8F6C"/>
      </a:accent3>
      <a:accent4>
        <a:srgbClr val="DB6746"/>
      </a:accent4>
      <a:accent5>
        <a:srgbClr val="ADCE99"/>
      </a:accent5>
      <a:accent6>
        <a:srgbClr val="7AA271"/>
      </a:accent6>
      <a:hlink>
        <a:srgbClr val="2244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