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8" r:id="rId7"/>
    <p:sldId id="264" r:id="rId8"/>
    <p:sldId id="263" r:id="rId9"/>
    <p:sldId id="276" r:id="rId10"/>
    <p:sldId id="279" r:id="rId11"/>
    <p:sldId id="280" r:id="rId12"/>
    <p:sldId id="267" r:id="rId13"/>
    <p:sldId id="306" r:id="rId14"/>
    <p:sldId id="309" r:id="rId15"/>
    <p:sldId id="271" r:id="rId16"/>
    <p:sldId id="305" r:id="rId17"/>
    <p:sldId id="277" r:id="rId18"/>
    <p:sldId id="307" r:id="rId19"/>
    <p:sldId id="308" r:id="rId20"/>
    <p:sldId id="278" r:id="rId21"/>
    <p:sldId id="285" r:id="rId22"/>
  </p:sldIdLst>
  <p:sldSz cx="9144000" cy="5143500" type="screen16x9"/>
  <p:notesSz cx="6858000" cy="9144000"/>
  <p:embeddedFontLst>
    <p:embeddedFont>
      <p:font typeface="Nunito Sans" pitchFamily="2" charset="0"/>
      <p:regular r:id="rId24"/>
      <p:bold r:id="rId25"/>
      <p:italic r:id="rId26"/>
      <p:boldItalic r:id="rId27"/>
    </p:embeddedFont>
    <p:embeddedFont>
      <p:font typeface="Nunito Sans Black" pitchFamily="2" charset="0"/>
      <p:bold r:id="rId28"/>
      <p:boldItalic r:id="rId29"/>
    </p:embeddedFont>
    <p:embeddedFont>
      <p:font typeface="Nunito Sans SemiBold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Slab Light" pitchFamily="2" charset="0"/>
      <p:regular r:id="rId38"/>
      <p:bold r:id="rId39"/>
    </p:embeddedFont>
    <p:embeddedFont>
      <p:font typeface="Squada One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051342-EF7E-4C94-9B36-C025387F7D9D}">
  <a:tblStyle styleId="{75051342-EF7E-4C94-9B36-C025387F7D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76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>
          <a:extLst>
            <a:ext uri="{FF2B5EF4-FFF2-40B4-BE49-F238E27FC236}">
              <a16:creationId xmlns:a16="http://schemas.microsoft.com/office/drawing/2014/main" id="{5655E037-9882-08E9-4B7E-0CC60B7B1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>
            <a:extLst>
              <a:ext uri="{FF2B5EF4-FFF2-40B4-BE49-F238E27FC236}">
                <a16:creationId xmlns:a16="http://schemas.microsoft.com/office/drawing/2014/main" id="{54148E28-5C05-9EAD-A4AC-A9ADD90E69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2:notes">
            <a:extLst>
              <a:ext uri="{FF2B5EF4-FFF2-40B4-BE49-F238E27FC236}">
                <a16:creationId xmlns:a16="http://schemas.microsoft.com/office/drawing/2014/main" id="{9DB9E6A9-F44C-232E-D926-97F7E3EF5D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969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>
          <a:extLst>
            <a:ext uri="{FF2B5EF4-FFF2-40B4-BE49-F238E27FC236}">
              <a16:creationId xmlns:a16="http://schemas.microsoft.com/office/drawing/2014/main" id="{E50A533B-5A76-B99F-AA2F-FD86163FB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>
            <a:extLst>
              <a:ext uri="{FF2B5EF4-FFF2-40B4-BE49-F238E27FC236}">
                <a16:creationId xmlns:a16="http://schemas.microsoft.com/office/drawing/2014/main" id="{CD0B1B21-7846-7EFE-43A9-9D41A231EF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2:notes">
            <a:extLst>
              <a:ext uri="{FF2B5EF4-FFF2-40B4-BE49-F238E27FC236}">
                <a16:creationId xmlns:a16="http://schemas.microsoft.com/office/drawing/2014/main" id="{1839E04A-57E3-CE4B-04A7-5E40A57F1A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6208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79D99F36-25B7-2D87-B211-60D6E03FB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6:notes">
            <a:extLst>
              <a:ext uri="{FF2B5EF4-FFF2-40B4-BE49-F238E27FC236}">
                <a16:creationId xmlns:a16="http://schemas.microsoft.com/office/drawing/2014/main" id="{F5DBD7A1-2291-84C1-4DF4-86CDEF369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6:notes">
            <a:extLst>
              <a:ext uri="{FF2B5EF4-FFF2-40B4-BE49-F238E27FC236}">
                <a16:creationId xmlns:a16="http://schemas.microsoft.com/office/drawing/2014/main" id="{110D2439-1C91-E504-E7D3-E08DF1D7ED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458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>
          <a:extLst>
            <a:ext uri="{FF2B5EF4-FFF2-40B4-BE49-F238E27FC236}">
              <a16:creationId xmlns:a16="http://schemas.microsoft.com/office/drawing/2014/main" id="{1445D682-FD2D-0895-9AD6-31DC49B56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23:notes">
            <a:extLst>
              <a:ext uri="{FF2B5EF4-FFF2-40B4-BE49-F238E27FC236}">
                <a16:creationId xmlns:a16="http://schemas.microsoft.com/office/drawing/2014/main" id="{73E6B618-31BC-26A6-8BDC-3526BC4C10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23:notes">
            <a:extLst>
              <a:ext uri="{FF2B5EF4-FFF2-40B4-BE49-F238E27FC236}">
                <a16:creationId xmlns:a16="http://schemas.microsoft.com/office/drawing/2014/main" id="{C3E86334-E06A-8885-1485-339D47F174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0630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9">
          <a:extLst>
            <a:ext uri="{FF2B5EF4-FFF2-40B4-BE49-F238E27FC236}">
              <a16:creationId xmlns:a16="http://schemas.microsoft.com/office/drawing/2014/main" id="{B54A53C6-43D3-9051-E810-13DC65928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2:notes">
            <a:extLst>
              <a:ext uri="{FF2B5EF4-FFF2-40B4-BE49-F238E27FC236}">
                <a16:creationId xmlns:a16="http://schemas.microsoft.com/office/drawing/2014/main" id="{15521C0A-B16D-9A01-57C9-9FF2204F53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22:notes">
            <a:extLst>
              <a:ext uri="{FF2B5EF4-FFF2-40B4-BE49-F238E27FC236}">
                <a16:creationId xmlns:a16="http://schemas.microsoft.com/office/drawing/2014/main" id="{71DBEC4B-DF12-27D6-8249-663A6BC46C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214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5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777400" y="1455325"/>
            <a:ext cx="2422200" cy="377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597675" y="-74450"/>
            <a:ext cx="2422200" cy="4425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2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3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4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/>
          <p:nvPr/>
        </p:nvSpPr>
        <p:spPr>
          <a:xfrm rot="10800000">
            <a:off x="2945906" y="-1824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666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 rot="10800000">
            <a:off x="0" y="-1825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rot="10800000">
            <a:off x="6" y="-1824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 rot="10800000">
            <a:off x="5" y="3647533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4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10" y="742546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6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768875" y="-54929"/>
            <a:ext cx="1789200" cy="3837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2761550" y="1360646"/>
            <a:ext cx="1786800" cy="3837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4758546" y="-54929"/>
            <a:ext cx="1761900" cy="3837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2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3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4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5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6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/>
          <p:nvPr/>
        </p:nvSpPr>
        <p:spPr>
          <a:xfrm flipH="1">
            <a:off x="3289156" y="4481509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 flipH="1">
            <a:off x="0" y="3283797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6" y="3961791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03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5" y="-1825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flipH="1">
            <a:off x="10" y="1272352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</a:endParaRPr>
          </a:p>
        </p:txBody>
      </p:sp>
      <p:sp>
        <p:nvSpPr>
          <p:cNvPr id="198" name="Google Shape;198;p18"/>
          <p:cNvSpPr txBox="1">
            <a:spLocks noGrp="1"/>
          </p:cNvSpPr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 b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1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200" name="Google Shape;200;p18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8"/>
          <p:cNvSpPr/>
          <p:nvPr/>
        </p:nvSpPr>
        <p:spPr>
          <a:xfrm>
            <a:off x="4863180" y="3041523"/>
            <a:ext cx="4277414" cy="2101968"/>
          </a:xfrm>
          <a:custGeom>
            <a:avLst/>
            <a:gdLst/>
            <a:ahLst/>
            <a:cxnLst/>
            <a:rect l="l" t="t" r="r" b="b"/>
            <a:pathLst>
              <a:path w="17464" h="8582" extrusionOk="0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19050" dir="83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5004272" y="0"/>
            <a:ext cx="2307201" cy="716694"/>
          </a:xfrm>
          <a:custGeom>
            <a:avLst/>
            <a:gdLst/>
            <a:ahLst/>
            <a:cxnLst/>
            <a:rect l="l" t="t" r="r" b="b"/>
            <a:pathLst>
              <a:path w="3451" h="1072" extrusionOk="0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27484" y="0"/>
            <a:ext cx="1613116" cy="3240912"/>
          </a:xfrm>
          <a:custGeom>
            <a:avLst/>
            <a:gdLst/>
            <a:ahLst/>
            <a:cxnLst/>
            <a:rect l="l" t="t" r="r" b="b"/>
            <a:pathLst>
              <a:path w="4615" h="9272" extrusionOk="0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360333" y="4515993"/>
            <a:ext cx="1365716" cy="627504"/>
          </a:xfrm>
          <a:custGeom>
            <a:avLst/>
            <a:gdLst/>
            <a:ahLst/>
            <a:cxnLst/>
            <a:rect l="l" t="t" r="r" b="b"/>
            <a:pathLst>
              <a:path w="5576" h="2562" extrusionOk="0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17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11145" y="4049649"/>
            <a:ext cx="703922" cy="1093846"/>
          </a:xfrm>
          <a:custGeom>
            <a:avLst/>
            <a:gdLst/>
            <a:ahLst/>
            <a:cxnLst/>
            <a:rect l="l" t="t" r="r" b="b"/>
            <a:pathLst>
              <a:path w="2874" h="4466" extrusionOk="0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4083572" y="4223548"/>
            <a:ext cx="4136336" cy="919948"/>
          </a:xfrm>
          <a:custGeom>
            <a:avLst/>
            <a:gdLst/>
            <a:ahLst/>
            <a:cxnLst/>
            <a:rect l="l" t="t" r="r" b="b"/>
            <a:pathLst>
              <a:path w="16888" h="3756" extrusionOk="0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9525" dir="17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-11145" y="1446793"/>
            <a:ext cx="902803" cy="2503649"/>
          </a:xfrm>
          <a:custGeom>
            <a:avLst/>
            <a:gdLst/>
            <a:ahLst/>
            <a:cxnLst/>
            <a:rect l="l" t="t" r="r" b="b"/>
            <a:pathLst>
              <a:path w="3686" h="10222" extrusionOk="0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-123558" y="0"/>
            <a:ext cx="3404969" cy="2815414"/>
          </a:xfrm>
          <a:custGeom>
            <a:avLst/>
            <a:gdLst/>
            <a:ahLst/>
            <a:cxnLst/>
            <a:rect l="l" t="t" r="r" b="b"/>
            <a:pathLst>
              <a:path w="11782" h="9742" extrusionOk="0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7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subTitle" idx="1"/>
          </p:nvPr>
        </p:nvSpPr>
        <p:spPr>
          <a:xfrm flipH="1">
            <a:off x="214397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cxnSp>
        <p:nvCxnSpPr>
          <p:cNvPr id="211" name="Google Shape;211;p19"/>
          <p:cNvCxnSpPr/>
          <p:nvPr/>
        </p:nvCxnSpPr>
        <p:spPr>
          <a:xfrm rot="10800000">
            <a:off x="7500" y="2336600"/>
            <a:ext cx="26814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19"/>
          <p:cNvSpPr txBox="1">
            <a:spLocks noGrp="1"/>
          </p:cNvSpPr>
          <p:nvPr>
            <p:ph type="subTitle" idx="2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9"/>
          <p:cNvSpPr/>
          <p:nvPr/>
        </p:nvSpPr>
        <p:spPr>
          <a:xfrm flipH="1">
            <a:off x="116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 flipH="1">
            <a:off x="116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 flipH="1">
            <a:off x="750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"/>
          <p:cNvSpPr/>
          <p:nvPr/>
        </p:nvSpPr>
        <p:spPr>
          <a:xfrm flipH="1">
            <a:off x="116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title" hasCustomPrompt="1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 1">
  <p:cSld name="7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8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flipH="1">
            <a:off x="7145715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 flipH="1">
            <a:off x="4165774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 flipH="1">
            <a:off x="6122600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9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>
            <a:off x="2914150" y="-32775"/>
            <a:ext cx="1707300" cy="52092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4835821" y="-32775"/>
            <a:ext cx="1707300" cy="52092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6757492" y="-32775"/>
            <a:ext cx="1707300" cy="52092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"/>
          <p:cNvSpPr/>
          <p:nvPr/>
        </p:nvSpPr>
        <p:spPr>
          <a:xfrm flipH="1">
            <a:off x="6835494" y="2521126"/>
            <a:ext cx="2308508" cy="2622377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"/>
          <p:cNvSpPr/>
          <p:nvPr/>
        </p:nvSpPr>
        <p:spPr>
          <a:xfrm flipH="1">
            <a:off x="4168262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"/>
          </p:nvPr>
        </p:nvSpPr>
        <p:spPr>
          <a:xfrm flipH="1">
            <a:off x="2903426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2"/>
          </p:nvPr>
        </p:nvSpPr>
        <p:spPr>
          <a:xfrm>
            <a:off x="3048262" y="2526550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3"/>
          </p:nvPr>
        </p:nvSpPr>
        <p:spPr>
          <a:xfrm flipH="1">
            <a:off x="4835822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4"/>
          </p:nvPr>
        </p:nvSpPr>
        <p:spPr>
          <a:xfrm>
            <a:off x="4980647" y="2526550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subTitle" idx="5"/>
          </p:nvPr>
        </p:nvSpPr>
        <p:spPr>
          <a:xfrm flipH="1">
            <a:off x="6768213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ubTitle" idx="6"/>
          </p:nvPr>
        </p:nvSpPr>
        <p:spPr>
          <a:xfrm>
            <a:off x="6913050" y="2526550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+ SUBTITLE">
  <p:cSld name="1_Título y objetos_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2266913" y="876994"/>
            <a:ext cx="4606800" cy="4323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</a:endParaRPr>
          </a:p>
        </p:txBody>
      </p:sp>
      <p:sp>
        <p:nvSpPr>
          <p:cNvPr id="84" name="Google Shape;84;p8"/>
          <p:cNvSpPr txBox="1">
            <a:spLocks noGrp="1"/>
          </p:cNvSpPr>
          <p:nvPr>
            <p:ph type="title" hasCustomPrompt="1"/>
          </p:nvPr>
        </p:nvSpPr>
        <p:spPr>
          <a:xfrm>
            <a:off x="1375175" y="2420792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sz="39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8"/>
          <p:cNvSpPr txBox="1">
            <a:spLocks noGrp="1"/>
          </p:cNvSpPr>
          <p:nvPr>
            <p:ph type="subTitle" idx="1"/>
          </p:nvPr>
        </p:nvSpPr>
        <p:spPr>
          <a:xfrm>
            <a:off x="2895188" y="3034744"/>
            <a:ext cx="33537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/>
          <p:nvPr/>
        </p:nvSpPr>
        <p:spPr>
          <a:xfrm rot="10800000" flipH="1">
            <a:off x="5059867" y="0"/>
            <a:ext cx="4037101" cy="1751811"/>
          </a:xfrm>
          <a:custGeom>
            <a:avLst/>
            <a:gdLst/>
            <a:ahLst/>
            <a:cxnLst/>
            <a:rect l="l" t="t" r="r" b="b"/>
            <a:pathLst>
              <a:path w="16482" h="7152" extrusionOk="0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rot="10800000" flipH="1">
            <a:off x="6" y="3324574"/>
            <a:ext cx="4319762" cy="1818924"/>
          </a:xfrm>
          <a:custGeom>
            <a:avLst/>
            <a:gdLst/>
            <a:ahLst/>
            <a:cxnLst/>
            <a:rect l="l" t="t" r="r" b="b"/>
            <a:pathLst>
              <a:path w="17636" h="7426" extrusionOk="0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10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rot="10800000" flipH="1">
            <a:off x="7359611" y="0"/>
            <a:ext cx="1784388" cy="1829457"/>
          </a:xfrm>
          <a:custGeom>
            <a:avLst/>
            <a:gdLst/>
            <a:ahLst/>
            <a:cxnLst/>
            <a:rect l="l" t="t" r="r" b="b"/>
            <a:pathLst>
              <a:path w="7285" h="7469" extrusionOk="0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 rot="10800000" flipH="1">
            <a:off x="-132275" y="1"/>
            <a:ext cx="2896416" cy="2836160"/>
          </a:xfrm>
          <a:custGeom>
            <a:avLst/>
            <a:gdLst/>
            <a:ahLst/>
            <a:cxnLst/>
            <a:rect l="l" t="t" r="r" b="b"/>
            <a:pathLst>
              <a:path w="11825" h="11579" extrusionOk="0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10800000" flipH="1">
            <a:off x="-3926" y="3937414"/>
            <a:ext cx="6252828" cy="1206085"/>
          </a:xfrm>
          <a:custGeom>
            <a:avLst/>
            <a:gdLst/>
            <a:ahLst/>
            <a:cxnLst/>
            <a:rect l="l" t="t" r="r" b="b"/>
            <a:pathLst>
              <a:path w="25528" h="4924" extrusionOk="0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10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SUBTITLES">
  <p:cSld name="1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flipH="1">
            <a:off x="2266913" y="-50625"/>
            <a:ext cx="4606800" cy="4344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 txBox="1">
            <a:spLocks noGrp="1"/>
          </p:cNvSpPr>
          <p:nvPr>
            <p:ph type="title" hasCustomPrompt="1"/>
          </p:nvPr>
        </p:nvSpPr>
        <p:spPr>
          <a:xfrm>
            <a:off x="1376775" y="1093017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sz="39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9"/>
          <p:cNvSpPr txBox="1">
            <a:spLocks noGrp="1"/>
          </p:cNvSpPr>
          <p:nvPr>
            <p:ph type="title" idx="2" hasCustomPrompt="1"/>
          </p:nvPr>
        </p:nvSpPr>
        <p:spPr>
          <a:xfrm>
            <a:off x="1376775" y="1953679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sz="39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9"/>
          <p:cNvSpPr txBox="1">
            <a:spLocks noGrp="1"/>
          </p:cNvSpPr>
          <p:nvPr>
            <p:ph type="title" idx="3" hasCustomPrompt="1"/>
          </p:nvPr>
        </p:nvSpPr>
        <p:spPr>
          <a:xfrm>
            <a:off x="1376775" y="2842917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sz="39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895188" y="1662988"/>
            <a:ext cx="33537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4"/>
          </p:nvPr>
        </p:nvSpPr>
        <p:spPr>
          <a:xfrm>
            <a:off x="2895188" y="2543319"/>
            <a:ext cx="33537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ubTitle" idx="5"/>
          </p:nvPr>
        </p:nvSpPr>
        <p:spPr>
          <a:xfrm>
            <a:off x="2895188" y="3423650"/>
            <a:ext cx="33537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5059867" y="3391687"/>
            <a:ext cx="4037101" cy="1751811"/>
          </a:xfrm>
          <a:custGeom>
            <a:avLst/>
            <a:gdLst/>
            <a:ahLst/>
            <a:cxnLst/>
            <a:rect l="l" t="t" r="r" b="b"/>
            <a:pathLst>
              <a:path w="16482" h="7152" extrusionOk="0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6" y="0"/>
            <a:ext cx="4319762" cy="1818924"/>
          </a:xfrm>
          <a:custGeom>
            <a:avLst/>
            <a:gdLst/>
            <a:ahLst/>
            <a:cxnLst/>
            <a:rect l="l" t="t" r="r" b="b"/>
            <a:pathLst>
              <a:path w="17636" h="7426" extrusionOk="0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7359611" y="3314041"/>
            <a:ext cx="1784388" cy="1829457"/>
          </a:xfrm>
          <a:custGeom>
            <a:avLst/>
            <a:gdLst/>
            <a:ahLst/>
            <a:cxnLst/>
            <a:rect l="l" t="t" r="r" b="b"/>
            <a:pathLst>
              <a:path w="7285" h="7469" extrusionOk="0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66675" dir="10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-132275" y="2307337"/>
            <a:ext cx="2896416" cy="2836160"/>
          </a:xfrm>
          <a:custGeom>
            <a:avLst/>
            <a:gdLst/>
            <a:ahLst/>
            <a:cxnLst/>
            <a:rect l="l" t="t" r="r" b="b"/>
            <a:pathLst>
              <a:path w="11825" h="11579" extrusionOk="0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-3926" y="0"/>
            <a:ext cx="6252828" cy="1206085"/>
          </a:xfrm>
          <a:custGeom>
            <a:avLst/>
            <a:gdLst/>
            <a:ahLst/>
            <a:cxnLst/>
            <a:rect l="l" t="t" r="r" b="b"/>
            <a:pathLst>
              <a:path w="25528" h="4924" extrusionOk="0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716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ctrTitle" idx="2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 1">
  <p:cSld name="2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/>
          <p:nvPr/>
        </p:nvSpPr>
        <p:spPr>
          <a:xfrm>
            <a:off x="2487950" y="-168499"/>
            <a:ext cx="4263000" cy="2517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ctrTitle" idx="2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3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>
            <a:spLocks noGrp="1"/>
          </p:cNvSpPr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4" r:id="rId12"/>
    <p:sldLayoutId id="2147483665" r:id="rId13"/>
    <p:sldLayoutId id="2147483666" r:id="rId14"/>
    <p:sldLayoutId id="2147483667" r:id="rId15"/>
    <p:sldLayoutId id="2147483670" r:id="rId16"/>
    <p:sldLayoutId id="2147483673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497269" y="1089600"/>
            <a:ext cx="7436698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r>
              <a:rPr lang="en-IN" sz="6600" b="1" dirty="0"/>
              <a:t>NEXTHIKES IT SOLUTIONS</a:t>
            </a:r>
            <a:endParaRPr lang="en-IN" sz="6600" dirty="0"/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1505667" y="2695621"/>
            <a:ext cx="6366424" cy="99635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000" dirty="0"/>
              <a:t>Project 2: Data Acquisition and Data Wrangling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 b="1" dirty="0"/>
              <a:t>~Hasan Ahmed Khan</a:t>
            </a:r>
            <a:endParaRPr sz="1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55"/>
          <p:cNvSpPr txBox="1">
            <a:spLocks noGrp="1"/>
          </p:cNvSpPr>
          <p:nvPr>
            <p:ph type="ctrTitle"/>
          </p:nvPr>
        </p:nvSpPr>
        <p:spPr>
          <a:xfrm flipH="1">
            <a:off x="308545" y="829800"/>
            <a:ext cx="2642091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b="0" dirty="0"/>
              <a:t>USE .</a:t>
            </a:r>
            <a:r>
              <a:rPr lang="es-ES" b="0" dirty="0" err="1"/>
              <a:t>merge</a:t>
            </a:r>
            <a:r>
              <a:rPr lang="es-ES" b="0" dirty="0"/>
              <a:t>() AND .</a:t>
            </a:r>
            <a:r>
              <a:rPr lang="es-ES" b="0" dirty="0" err="1"/>
              <a:t>concat</a:t>
            </a:r>
            <a:r>
              <a:rPr lang="es-ES" b="0" dirty="0"/>
              <a:t>() FUNCTIONS TO JOIN DATASETS </a:t>
            </a:r>
            <a:endParaRPr b="0" dirty="0"/>
          </a:p>
        </p:txBody>
      </p:sp>
      <p:sp>
        <p:nvSpPr>
          <p:cNvPr id="1589" name="Google Shape;1589;p55"/>
          <p:cNvSpPr txBox="1">
            <a:spLocks noGrp="1"/>
          </p:cNvSpPr>
          <p:nvPr>
            <p:ph type="subTitle" idx="1"/>
          </p:nvPr>
        </p:nvSpPr>
        <p:spPr>
          <a:xfrm flipH="1">
            <a:off x="2903350" y="1620842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dataset_1 + dataset_2</a:t>
            </a:r>
            <a:endParaRPr dirty="0"/>
          </a:p>
        </p:txBody>
      </p:sp>
      <p:sp>
        <p:nvSpPr>
          <p:cNvPr id="1590" name="Google Shape;1590;p55"/>
          <p:cNvSpPr txBox="1">
            <a:spLocks noGrp="1"/>
          </p:cNvSpPr>
          <p:nvPr>
            <p:ph type="subTitle" idx="2"/>
          </p:nvPr>
        </p:nvSpPr>
        <p:spPr>
          <a:xfrm>
            <a:off x="2950636" y="2377392"/>
            <a:ext cx="1627512" cy="1539611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dirty="0"/>
              <a:t>Use </a:t>
            </a:r>
            <a:r>
              <a:rPr lang="en-US" sz="1000" dirty="0" err="1"/>
              <a:t>df_a</a:t>
            </a:r>
            <a:r>
              <a:rPr lang="en-US" sz="1000" dirty="0"/>
              <a:t> = </a:t>
            </a:r>
            <a:r>
              <a:rPr lang="en-US" sz="1000" dirty="0" err="1"/>
              <a:t>pd.merge</a:t>
            </a:r>
            <a:r>
              <a:rPr lang="en-US" sz="1000" dirty="0"/>
              <a:t>(df1, df2, on='instant’)             to merge dataset_1 and dataset_2  and save it in new csv file called dataset_a.csv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000" dirty="0" err="1"/>
              <a:t>df_a.to_csv</a:t>
            </a:r>
            <a:r>
              <a:rPr lang="en-IN" sz="1000" dirty="0"/>
              <a:t>('dataset_a.csv', index=False)</a:t>
            </a:r>
            <a:endParaRPr sz="1000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591" name="Google Shape;1591;p55"/>
          <p:cNvSpPr txBox="1">
            <a:spLocks noGrp="1"/>
          </p:cNvSpPr>
          <p:nvPr>
            <p:ph type="subTitle" idx="3"/>
          </p:nvPr>
        </p:nvSpPr>
        <p:spPr>
          <a:xfrm flipH="1">
            <a:off x="4835739" y="1620842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err="1"/>
              <a:t>dataset_a</a:t>
            </a:r>
            <a:r>
              <a:rPr lang="es-ES" dirty="0"/>
              <a:t> + dataset_3</a:t>
            </a:r>
            <a:endParaRPr dirty="0"/>
          </a:p>
        </p:txBody>
      </p:sp>
      <p:sp>
        <p:nvSpPr>
          <p:cNvPr id="1593" name="Google Shape;1593;p55"/>
          <p:cNvSpPr txBox="1">
            <a:spLocks noGrp="1"/>
          </p:cNvSpPr>
          <p:nvPr>
            <p:ph type="subTitle" idx="5"/>
          </p:nvPr>
        </p:nvSpPr>
        <p:spPr>
          <a:xfrm flipH="1">
            <a:off x="6690392" y="1620842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err="1"/>
              <a:t>dataset_b</a:t>
            </a:r>
            <a:endParaRPr dirty="0"/>
          </a:p>
        </p:txBody>
      </p:sp>
      <p:sp>
        <p:nvSpPr>
          <p:cNvPr id="2" name="Google Shape;1590;p55">
            <a:extLst>
              <a:ext uri="{FF2B5EF4-FFF2-40B4-BE49-F238E27FC236}">
                <a16:creationId xmlns:a16="http://schemas.microsoft.com/office/drawing/2014/main" id="{755FCA6B-4822-0123-3A04-941BBC546727}"/>
              </a:ext>
            </a:extLst>
          </p:cNvPr>
          <p:cNvSpPr txBox="1">
            <a:spLocks/>
          </p:cNvSpPr>
          <p:nvPr/>
        </p:nvSpPr>
        <p:spPr>
          <a:xfrm>
            <a:off x="4835739" y="2377391"/>
            <a:ext cx="1627512" cy="1610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dirty="0"/>
              <a:t>Use </a:t>
            </a:r>
            <a:r>
              <a:rPr lang="en-US" sz="1000" dirty="0" err="1"/>
              <a:t>df_b</a:t>
            </a:r>
            <a:r>
              <a:rPr lang="en-US" sz="1000" dirty="0"/>
              <a:t> = </a:t>
            </a:r>
            <a:r>
              <a:rPr lang="en-US" sz="1000" dirty="0" err="1"/>
              <a:t>pd.concat</a:t>
            </a:r>
            <a:r>
              <a:rPr lang="en-US" sz="1000" dirty="0"/>
              <a:t>([</a:t>
            </a:r>
            <a:r>
              <a:rPr lang="en-US" sz="1000" dirty="0" err="1"/>
              <a:t>df_a</a:t>
            </a:r>
            <a:r>
              <a:rPr lang="en-US" sz="1000" dirty="0"/>
              <a:t>, df3], </a:t>
            </a:r>
            <a:r>
              <a:rPr lang="en-US" sz="1000" dirty="0" err="1"/>
              <a:t>ignore_index</a:t>
            </a:r>
            <a:r>
              <a:rPr lang="en-US" sz="1000" dirty="0"/>
              <a:t>=True) to merge </a:t>
            </a:r>
            <a:r>
              <a:rPr lang="en-US" sz="1000" dirty="0" err="1"/>
              <a:t>dataset_a</a:t>
            </a:r>
            <a:r>
              <a:rPr lang="en-US" sz="1000" dirty="0"/>
              <a:t> and dataset_3  and save it in new csv file called dataset_b.csv</a:t>
            </a:r>
          </a:p>
        </p:txBody>
      </p:sp>
      <p:sp>
        <p:nvSpPr>
          <p:cNvPr id="7" name="Google Shape;1590;p55">
            <a:extLst>
              <a:ext uri="{FF2B5EF4-FFF2-40B4-BE49-F238E27FC236}">
                <a16:creationId xmlns:a16="http://schemas.microsoft.com/office/drawing/2014/main" id="{C5696A3C-55B0-DD77-7A7E-E0B7FE73F502}"/>
              </a:ext>
            </a:extLst>
          </p:cNvPr>
          <p:cNvSpPr txBox="1">
            <a:spLocks/>
          </p:cNvSpPr>
          <p:nvPr/>
        </p:nvSpPr>
        <p:spPr>
          <a:xfrm>
            <a:off x="6835572" y="2377391"/>
            <a:ext cx="1562120" cy="153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Slab Light"/>
              <a:buNone/>
              <a:defRPr sz="12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dirty="0"/>
              <a:t>After performing all EDA on final </a:t>
            </a:r>
            <a:r>
              <a:rPr lang="en-US" sz="1000" dirty="0" err="1"/>
              <a:t>dataset_b</a:t>
            </a:r>
            <a:r>
              <a:rPr lang="en-US" sz="1000" dirty="0"/>
              <a:t> save it as a csv using</a:t>
            </a:r>
          </a:p>
          <a:p>
            <a:pPr marL="0" indent="0"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dirty="0" err="1"/>
              <a:t>df_b.to_csv</a:t>
            </a:r>
            <a:r>
              <a:rPr lang="en-US" sz="1000" dirty="0"/>
              <a:t>('dataset_b.csv', index=False)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56"/>
          <p:cNvSpPr txBox="1">
            <a:spLocks noGrp="1"/>
          </p:cNvSpPr>
          <p:nvPr>
            <p:ph type="subTitle" idx="1"/>
          </p:nvPr>
        </p:nvSpPr>
        <p:spPr>
          <a:xfrm flipH="1">
            <a:off x="436839" y="2390575"/>
            <a:ext cx="3414272" cy="93390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/>
            <a:r>
              <a:rPr lang="en-US" sz="3000" dirty="0"/>
              <a:t>PERFORM EDA AND DATA VISUALISATIONS</a:t>
            </a:r>
          </a:p>
        </p:txBody>
      </p:sp>
      <p:sp>
        <p:nvSpPr>
          <p:cNvPr id="1600" name="Google Shape;1600;p56"/>
          <p:cNvSpPr txBox="1">
            <a:spLocks noGrp="1"/>
          </p:cNvSpPr>
          <p:nvPr>
            <p:ph type="title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04</a:t>
            </a:r>
            <a:endParaRPr b="0"/>
          </a:p>
        </p:txBody>
      </p:sp>
      <p:sp>
        <p:nvSpPr>
          <p:cNvPr id="1601" name="Google Shape;1601;p56"/>
          <p:cNvSpPr txBox="1">
            <a:spLocks noGrp="1"/>
          </p:cNvSpPr>
          <p:nvPr>
            <p:ph type="subTitle" idx="2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/>
            <a:r>
              <a:rPr lang="en-US" sz="1200" dirty="0">
                <a:solidFill>
                  <a:schemeClr val="lt1"/>
                </a:solidFill>
              </a:rPr>
              <a:t>Generate heatmap, correlation matrix, </a:t>
            </a:r>
            <a:r>
              <a:rPr lang="en-US" sz="1200" dirty="0" err="1">
                <a:solidFill>
                  <a:schemeClr val="lt1"/>
                </a:solidFill>
              </a:rPr>
              <a:t>bargraphs</a:t>
            </a:r>
            <a:r>
              <a:rPr lang="en-US" sz="1200" dirty="0">
                <a:solidFill>
                  <a:schemeClr val="lt1"/>
                </a:solidFill>
              </a:rPr>
              <a:t> &amp; other plots for final </a:t>
            </a:r>
            <a:r>
              <a:rPr lang="en-US" sz="1200" dirty="0" err="1">
                <a:solidFill>
                  <a:schemeClr val="lt1"/>
                </a:solidFill>
              </a:rPr>
              <a:t>dataset_b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>
            <a:spLocks noGrp="1"/>
          </p:cNvSpPr>
          <p:nvPr>
            <p:ph type="ctrTitle"/>
          </p:nvPr>
        </p:nvSpPr>
        <p:spPr>
          <a:xfrm>
            <a:off x="1706903" y="82437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s-ES" sz="3200" dirty="0"/>
              <a:t>FINAL CLEANED DATASET</a:t>
            </a:r>
            <a:endParaRPr sz="3200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D8983E-710E-A3A6-1582-BA5BB3DBF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22" y="1734533"/>
            <a:ext cx="6431556" cy="22793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3">
          <a:extLst>
            <a:ext uri="{FF2B5EF4-FFF2-40B4-BE49-F238E27FC236}">
              <a16:creationId xmlns:a16="http://schemas.microsoft.com/office/drawing/2014/main" id="{B34F4FDE-AB36-96A5-A8AF-8BE094D23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>
            <a:extLst>
              <a:ext uri="{FF2B5EF4-FFF2-40B4-BE49-F238E27FC236}">
                <a16:creationId xmlns:a16="http://schemas.microsoft.com/office/drawing/2014/main" id="{4E681414-7EA3-C396-40F8-B0E1D231D23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09700" y="369023"/>
            <a:ext cx="5724600" cy="754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s-ES" sz="3200" dirty="0"/>
              <a:t>HEATMAP OF CORRELATION MATRIX</a:t>
            </a:r>
            <a:endParaRPr sz="3200" dirty="0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C36946AB-307D-D766-5BCF-0B37B71D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54" y="1234744"/>
            <a:ext cx="4907292" cy="3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78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3">
          <a:extLst>
            <a:ext uri="{FF2B5EF4-FFF2-40B4-BE49-F238E27FC236}">
              <a16:creationId xmlns:a16="http://schemas.microsoft.com/office/drawing/2014/main" id="{A2E7465F-2354-F392-57DE-65C0578E8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ADFEB4A8-77B1-5AC5-2D2B-7265D5C9D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280" y="1543456"/>
            <a:ext cx="6021439" cy="2855416"/>
          </a:xfrm>
          <a:prstGeom prst="rect">
            <a:avLst/>
          </a:prstGeom>
        </p:spPr>
      </p:pic>
      <p:sp>
        <p:nvSpPr>
          <p:cNvPr id="6" name="Google Shape;1563;p53">
            <a:extLst>
              <a:ext uri="{FF2B5EF4-FFF2-40B4-BE49-F238E27FC236}">
                <a16:creationId xmlns:a16="http://schemas.microsoft.com/office/drawing/2014/main" id="{90EDB1F7-4DDF-C265-2D0A-5C96BCC881B9}"/>
              </a:ext>
            </a:extLst>
          </p:cNvPr>
          <p:cNvSpPr txBox="1">
            <a:spLocks/>
          </p:cNvSpPr>
          <p:nvPr/>
        </p:nvSpPr>
        <p:spPr>
          <a:xfrm>
            <a:off x="2355096" y="503978"/>
            <a:ext cx="4433805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Squada One"/>
              <a:buNone/>
              <a:defRPr sz="5000" b="0" i="0" u="none" strike="noStrike" cap="none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AVERAGE BIKE RENTALS BY HOUR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4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"/>
          <p:cNvSpPr txBox="1">
            <a:spLocks noGrp="1"/>
          </p:cNvSpPr>
          <p:nvPr>
            <p:ph type="ctrTitle"/>
          </p:nvPr>
        </p:nvSpPr>
        <p:spPr>
          <a:xfrm flipH="1">
            <a:off x="7512136" y="829800"/>
            <a:ext cx="1564239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sz="2800" dirty="0"/>
              <a:t>HISTPLOTS</a:t>
            </a:r>
            <a:endParaRPr sz="2800" dirty="0"/>
          </a:p>
        </p:txBody>
      </p:sp>
      <p:sp>
        <p:nvSpPr>
          <p:cNvPr id="509" name="Google Shape;509;p47"/>
          <p:cNvSpPr txBox="1">
            <a:spLocks noGrp="1"/>
          </p:cNvSpPr>
          <p:nvPr>
            <p:ph type="subTitle" idx="4294967295"/>
          </p:nvPr>
        </p:nvSpPr>
        <p:spPr>
          <a:xfrm flipH="1">
            <a:off x="932665" y="647100"/>
            <a:ext cx="2484986" cy="365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DISTRIBUTION OF WINDSPEED</a:t>
            </a:r>
            <a:endParaRPr sz="18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0" name="Google Shape;497;p47">
            <a:extLst>
              <a:ext uri="{FF2B5EF4-FFF2-40B4-BE49-F238E27FC236}">
                <a16:creationId xmlns:a16="http://schemas.microsoft.com/office/drawing/2014/main" id="{D5A62E19-34C2-6440-C1D5-309422F4BDD9}"/>
              </a:ext>
            </a:extLst>
          </p:cNvPr>
          <p:cNvGrpSpPr/>
          <p:nvPr/>
        </p:nvGrpSpPr>
        <p:grpSpPr>
          <a:xfrm>
            <a:off x="549153" y="594904"/>
            <a:ext cx="2868498" cy="2153007"/>
            <a:chOff x="3695031" y="933413"/>
            <a:chExt cx="2007719" cy="1286829"/>
          </a:xfrm>
        </p:grpSpPr>
        <p:sp>
          <p:nvSpPr>
            <p:cNvPr id="14" name="Google Shape;498;p47">
              <a:extLst>
                <a:ext uri="{FF2B5EF4-FFF2-40B4-BE49-F238E27FC236}">
                  <a16:creationId xmlns:a16="http://schemas.microsoft.com/office/drawing/2014/main" id="{C9926B56-3E27-03B6-E5D3-5216718B4338}"/>
                </a:ext>
              </a:extLst>
            </p:cNvPr>
            <p:cNvSpPr/>
            <p:nvPr/>
          </p:nvSpPr>
          <p:spPr>
            <a:xfrm flipH="1">
              <a:off x="3695031" y="1334284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rgbClr val="FFFFFF">
                <a:alpha val="4846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9;p47">
              <a:extLst>
                <a:ext uri="{FF2B5EF4-FFF2-40B4-BE49-F238E27FC236}">
                  <a16:creationId xmlns:a16="http://schemas.microsoft.com/office/drawing/2014/main" id="{3D689A99-0ABF-8B32-1720-D4C8206EE61E}"/>
                </a:ext>
              </a:extLst>
            </p:cNvPr>
            <p:cNvSpPr/>
            <p:nvPr/>
          </p:nvSpPr>
          <p:spPr>
            <a:xfrm flipH="1">
              <a:off x="3695061" y="933413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 descr="A graph of a distribution of windspeed&#10;&#10;AI-generated content may be incorrect.">
            <a:extLst>
              <a:ext uri="{FF2B5EF4-FFF2-40B4-BE49-F238E27FC236}">
                <a16:creationId xmlns:a16="http://schemas.microsoft.com/office/drawing/2014/main" id="{4DFAF9E3-08A1-FF61-A67E-054D22637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09" y="1291787"/>
            <a:ext cx="1871212" cy="1456122"/>
          </a:xfrm>
          <a:prstGeom prst="rect">
            <a:avLst/>
          </a:prstGeom>
        </p:spPr>
      </p:pic>
      <p:grpSp>
        <p:nvGrpSpPr>
          <p:cNvPr id="18" name="Google Shape;497;p47">
            <a:extLst>
              <a:ext uri="{FF2B5EF4-FFF2-40B4-BE49-F238E27FC236}">
                <a16:creationId xmlns:a16="http://schemas.microsoft.com/office/drawing/2014/main" id="{CB42A950-690E-98B7-724B-A74476F84636}"/>
              </a:ext>
            </a:extLst>
          </p:cNvPr>
          <p:cNvGrpSpPr/>
          <p:nvPr/>
        </p:nvGrpSpPr>
        <p:grpSpPr>
          <a:xfrm>
            <a:off x="4030645" y="545054"/>
            <a:ext cx="2868498" cy="2153007"/>
            <a:chOff x="3695031" y="933413"/>
            <a:chExt cx="2007719" cy="1286829"/>
          </a:xfrm>
        </p:grpSpPr>
        <p:sp>
          <p:nvSpPr>
            <p:cNvPr id="19" name="Google Shape;498;p47">
              <a:extLst>
                <a:ext uri="{FF2B5EF4-FFF2-40B4-BE49-F238E27FC236}">
                  <a16:creationId xmlns:a16="http://schemas.microsoft.com/office/drawing/2014/main" id="{9EBC3E79-02A7-97BF-A1A8-19E40CBB7F99}"/>
                </a:ext>
              </a:extLst>
            </p:cNvPr>
            <p:cNvSpPr/>
            <p:nvPr/>
          </p:nvSpPr>
          <p:spPr>
            <a:xfrm flipH="1">
              <a:off x="3695031" y="1334284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rgbClr val="FFFFFF">
                <a:alpha val="4846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9;p47">
              <a:extLst>
                <a:ext uri="{FF2B5EF4-FFF2-40B4-BE49-F238E27FC236}">
                  <a16:creationId xmlns:a16="http://schemas.microsoft.com/office/drawing/2014/main" id="{C86D1CF2-016C-85FD-878C-1248A0F48583}"/>
                </a:ext>
              </a:extLst>
            </p:cNvPr>
            <p:cNvSpPr/>
            <p:nvPr/>
          </p:nvSpPr>
          <p:spPr>
            <a:xfrm flipH="1">
              <a:off x="3695061" y="933413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97;p47">
            <a:extLst>
              <a:ext uri="{FF2B5EF4-FFF2-40B4-BE49-F238E27FC236}">
                <a16:creationId xmlns:a16="http://schemas.microsoft.com/office/drawing/2014/main" id="{88272980-B35D-BD93-3307-1450712D03E3}"/>
              </a:ext>
            </a:extLst>
          </p:cNvPr>
          <p:cNvGrpSpPr/>
          <p:nvPr/>
        </p:nvGrpSpPr>
        <p:grpSpPr>
          <a:xfrm>
            <a:off x="549153" y="2916320"/>
            <a:ext cx="2868498" cy="2153007"/>
            <a:chOff x="3695031" y="933413"/>
            <a:chExt cx="2007719" cy="1286829"/>
          </a:xfrm>
        </p:grpSpPr>
        <p:sp>
          <p:nvSpPr>
            <p:cNvPr id="22" name="Google Shape;498;p47">
              <a:extLst>
                <a:ext uri="{FF2B5EF4-FFF2-40B4-BE49-F238E27FC236}">
                  <a16:creationId xmlns:a16="http://schemas.microsoft.com/office/drawing/2014/main" id="{C6FD4D0C-DB46-44FB-90A9-308F5BEBB577}"/>
                </a:ext>
              </a:extLst>
            </p:cNvPr>
            <p:cNvSpPr/>
            <p:nvPr/>
          </p:nvSpPr>
          <p:spPr>
            <a:xfrm flipH="1">
              <a:off x="3695031" y="1334284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rgbClr val="FFFFFF">
                <a:alpha val="4846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99;p47">
              <a:extLst>
                <a:ext uri="{FF2B5EF4-FFF2-40B4-BE49-F238E27FC236}">
                  <a16:creationId xmlns:a16="http://schemas.microsoft.com/office/drawing/2014/main" id="{57530B9B-E160-A543-D9B2-56EC3E4A44C4}"/>
                </a:ext>
              </a:extLst>
            </p:cNvPr>
            <p:cNvSpPr/>
            <p:nvPr/>
          </p:nvSpPr>
          <p:spPr>
            <a:xfrm flipH="1">
              <a:off x="3695061" y="933413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497;p47">
            <a:extLst>
              <a:ext uri="{FF2B5EF4-FFF2-40B4-BE49-F238E27FC236}">
                <a16:creationId xmlns:a16="http://schemas.microsoft.com/office/drawing/2014/main" id="{A7C88069-1E73-423B-CD7B-A129BEF9DAA5}"/>
              </a:ext>
            </a:extLst>
          </p:cNvPr>
          <p:cNvGrpSpPr/>
          <p:nvPr/>
        </p:nvGrpSpPr>
        <p:grpSpPr>
          <a:xfrm>
            <a:off x="4030645" y="2901325"/>
            <a:ext cx="2868498" cy="2153007"/>
            <a:chOff x="3695031" y="933413"/>
            <a:chExt cx="2007719" cy="1286829"/>
          </a:xfrm>
        </p:grpSpPr>
        <p:sp>
          <p:nvSpPr>
            <p:cNvPr id="25" name="Google Shape;498;p47">
              <a:extLst>
                <a:ext uri="{FF2B5EF4-FFF2-40B4-BE49-F238E27FC236}">
                  <a16:creationId xmlns:a16="http://schemas.microsoft.com/office/drawing/2014/main" id="{E2B3C56F-AF81-F5DA-1F47-559847873AD5}"/>
                </a:ext>
              </a:extLst>
            </p:cNvPr>
            <p:cNvSpPr/>
            <p:nvPr/>
          </p:nvSpPr>
          <p:spPr>
            <a:xfrm flipH="1">
              <a:off x="3695031" y="1334284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rgbClr val="FFFFFF">
                <a:alpha val="4846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99;p47">
              <a:extLst>
                <a:ext uri="{FF2B5EF4-FFF2-40B4-BE49-F238E27FC236}">
                  <a16:creationId xmlns:a16="http://schemas.microsoft.com/office/drawing/2014/main" id="{7340D876-4E03-F7E6-D5FD-408D32D1543B}"/>
                </a:ext>
              </a:extLst>
            </p:cNvPr>
            <p:cNvSpPr/>
            <p:nvPr/>
          </p:nvSpPr>
          <p:spPr>
            <a:xfrm flipH="1">
              <a:off x="3695061" y="933413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" name="Picture 27" descr="A diagram of a distribution of hum&#10;&#10;AI-generated content may be incorrect.">
            <a:extLst>
              <a:ext uri="{FF2B5EF4-FFF2-40B4-BE49-F238E27FC236}">
                <a16:creationId xmlns:a16="http://schemas.microsoft.com/office/drawing/2014/main" id="{F5A8552B-809B-A4B9-AD0E-82D34D1B7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36346"/>
            <a:ext cx="1871212" cy="1461664"/>
          </a:xfrm>
          <a:prstGeom prst="rect">
            <a:avLst/>
          </a:prstGeom>
        </p:spPr>
      </p:pic>
      <p:sp>
        <p:nvSpPr>
          <p:cNvPr id="29" name="Google Shape;509;p47">
            <a:extLst>
              <a:ext uri="{FF2B5EF4-FFF2-40B4-BE49-F238E27FC236}">
                <a16:creationId xmlns:a16="http://schemas.microsoft.com/office/drawing/2014/main" id="{BFA6D698-FC3A-F9D3-6945-AB947F7034C4}"/>
              </a:ext>
            </a:extLst>
          </p:cNvPr>
          <p:cNvSpPr txBox="1">
            <a:spLocks/>
          </p:cNvSpPr>
          <p:nvPr/>
        </p:nvSpPr>
        <p:spPr>
          <a:xfrm flipH="1">
            <a:off x="4544880" y="647089"/>
            <a:ext cx="2484986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>
              <a:buFont typeface="Roboto Slab Light"/>
              <a:buNone/>
            </a:pPr>
            <a:r>
              <a:rPr lang="es-ES" sz="18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DISTRIBUTION OF HUM</a:t>
            </a:r>
          </a:p>
        </p:txBody>
      </p:sp>
      <p:pic>
        <p:nvPicPr>
          <p:cNvPr id="31" name="Picture 30" descr="A graph of a distribution of casual&#10;&#10;AI-generated content may be incorrect.">
            <a:extLst>
              <a:ext uri="{FF2B5EF4-FFF2-40B4-BE49-F238E27FC236}">
                <a16:creationId xmlns:a16="http://schemas.microsoft.com/office/drawing/2014/main" id="{5CE7B85F-A6F6-B938-36F9-E229133E3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509" y="3621166"/>
            <a:ext cx="1916721" cy="1450992"/>
          </a:xfrm>
          <a:prstGeom prst="rect">
            <a:avLst/>
          </a:prstGeom>
        </p:spPr>
      </p:pic>
      <p:sp>
        <p:nvSpPr>
          <p:cNvPr id="32" name="Google Shape;509;p47">
            <a:extLst>
              <a:ext uri="{FF2B5EF4-FFF2-40B4-BE49-F238E27FC236}">
                <a16:creationId xmlns:a16="http://schemas.microsoft.com/office/drawing/2014/main" id="{E683B881-BC1E-F5BB-8147-CBE5A683BD82}"/>
              </a:ext>
            </a:extLst>
          </p:cNvPr>
          <p:cNvSpPr txBox="1">
            <a:spLocks/>
          </p:cNvSpPr>
          <p:nvPr/>
        </p:nvSpPr>
        <p:spPr>
          <a:xfrm flipH="1">
            <a:off x="1002364" y="2979896"/>
            <a:ext cx="2484986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>
              <a:buFont typeface="Roboto Slab Light"/>
              <a:buNone/>
            </a:pPr>
            <a:r>
              <a:rPr lang="es-ES" sz="18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DISTRIBUTION OF CASUAL</a:t>
            </a:r>
          </a:p>
        </p:txBody>
      </p:sp>
      <p:pic>
        <p:nvPicPr>
          <p:cNvPr id="34" name="Picture 33" descr="A graph of a distribution of registered&#10;&#10;AI-generated content may be incorrect.">
            <a:extLst>
              <a:ext uri="{FF2B5EF4-FFF2-40B4-BE49-F238E27FC236}">
                <a16:creationId xmlns:a16="http://schemas.microsoft.com/office/drawing/2014/main" id="{FAE1D84B-F336-6818-CA70-B36BF66191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615926"/>
            <a:ext cx="1945532" cy="1438404"/>
          </a:xfrm>
          <a:prstGeom prst="rect">
            <a:avLst/>
          </a:prstGeom>
        </p:spPr>
      </p:pic>
      <p:sp>
        <p:nvSpPr>
          <p:cNvPr id="35" name="Google Shape;509;p47">
            <a:extLst>
              <a:ext uri="{FF2B5EF4-FFF2-40B4-BE49-F238E27FC236}">
                <a16:creationId xmlns:a16="http://schemas.microsoft.com/office/drawing/2014/main" id="{CC81BBFD-7F4C-BFF1-0E17-FB3796FA2AF5}"/>
              </a:ext>
            </a:extLst>
          </p:cNvPr>
          <p:cNvSpPr txBox="1">
            <a:spLocks/>
          </p:cNvSpPr>
          <p:nvPr/>
        </p:nvSpPr>
        <p:spPr>
          <a:xfrm flipH="1">
            <a:off x="4423468" y="2987879"/>
            <a:ext cx="2484986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>
              <a:buFont typeface="Roboto Slab Light"/>
              <a:buNone/>
            </a:pPr>
            <a:r>
              <a:rPr lang="es-ES" sz="18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DISTRIBUTION OF REGISTERED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4CABDC30-1E28-8DCA-9A98-AF3863678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">
            <a:extLst>
              <a:ext uri="{FF2B5EF4-FFF2-40B4-BE49-F238E27FC236}">
                <a16:creationId xmlns:a16="http://schemas.microsoft.com/office/drawing/2014/main" id="{F84A633E-E0A9-EC0C-36A1-62BA86A5E9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7512136" y="829800"/>
            <a:ext cx="1564239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sz="2800" dirty="0"/>
              <a:t>HISTPLOTS</a:t>
            </a:r>
            <a:endParaRPr sz="2800" dirty="0"/>
          </a:p>
        </p:txBody>
      </p:sp>
      <p:sp>
        <p:nvSpPr>
          <p:cNvPr id="509" name="Google Shape;509;p47">
            <a:extLst>
              <a:ext uri="{FF2B5EF4-FFF2-40B4-BE49-F238E27FC236}">
                <a16:creationId xmlns:a16="http://schemas.microsoft.com/office/drawing/2014/main" id="{43D186F9-C196-CEBB-0EB6-B14E5DB6618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flipH="1">
            <a:off x="1034222" y="700097"/>
            <a:ext cx="2484986" cy="365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DISTRIBUTION OF TEMP</a:t>
            </a:r>
            <a:endParaRPr sz="18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0" name="Google Shape;497;p47">
            <a:extLst>
              <a:ext uri="{FF2B5EF4-FFF2-40B4-BE49-F238E27FC236}">
                <a16:creationId xmlns:a16="http://schemas.microsoft.com/office/drawing/2014/main" id="{7E555388-C389-F9F0-B300-F3598D391F3C}"/>
              </a:ext>
            </a:extLst>
          </p:cNvPr>
          <p:cNvGrpSpPr/>
          <p:nvPr/>
        </p:nvGrpSpPr>
        <p:grpSpPr>
          <a:xfrm>
            <a:off x="549153" y="594904"/>
            <a:ext cx="2868498" cy="2153007"/>
            <a:chOff x="3695031" y="933413"/>
            <a:chExt cx="2007719" cy="1286829"/>
          </a:xfrm>
        </p:grpSpPr>
        <p:sp>
          <p:nvSpPr>
            <p:cNvPr id="14" name="Google Shape;498;p47">
              <a:extLst>
                <a:ext uri="{FF2B5EF4-FFF2-40B4-BE49-F238E27FC236}">
                  <a16:creationId xmlns:a16="http://schemas.microsoft.com/office/drawing/2014/main" id="{E9A6E0AC-D9D1-FB21-BEEF-F90D8669D8B7}"/>
                </a:ext>
              </a:extLst>
            </p:cNvPr>
            <p:cNvSpPr/>
            <p:nvPr/>
          </p:nvSpPr>
          <p:spPr>
            <a:xfrm flipH="1">
              <a:off x="3695031" y="1334284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rgbClr val="FFFFFF">
                <a:alpha val="4846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9;p47">
              <a:extLst>
                <a:ext uri="{FF2B5EF4-FFF2-40B4-BE49-F238E27FC236}">
                  <a16:creationId xmlns:a16="http://schemas.microsoft.com/office/drawing/2014/main" id="{2C2E924B-BF42-AABD-2043-04E432E699C4}"/>
                </a:ext>
              </a:extLst>
            </p:cNvPr>
            <p:cNvSpPr/>
            <p:nvPr/>
          </p:nvSpPr>
          <p:spPr>
            <a:xfrm flipH="1">
              <a:off x="3695061" y="933413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497;p47">
            <a:extLst>
              <a:ext uri="{FF2B5EF4-FFF2-40B4-BE49-F238E27FC236}">
                <a16:creationId xmlns:a16="http://schemas.microsoft.com/office/drawing/2014/main" id="{C3D21ABA-4D6D-10AD-F6E2-ABF607B444DE}"/>
              </a:ext>
            </a:extLst>
          </p:cNvPr>
          <p:cNvGrpSpPr/>
          <p:nvPr/>
        </p:nvGrpSpPr>
        <p:grpSpPr>
          <a:xfrm>
            <a:off x="4030645" y="545054"/>
            <a:ext cx="2868498" cy="2153007"/>
            <a:chOff x="3695031" y="933413"/>
            <a:chExt cx="2007719" cy="1286829"/>
          </a:xfrm>
        </p:grpSpPr>
        <p:sp>
          <p:nvSpPr>
            <p:cNvPr id="19" name="Google Shape;498;p47">
              <a:extLst>
                <a:ext uri="{FF2B5EF4-FFF2-40B4-BE49-F238E27FC236}">
                  <a16:creationId xmlns:a16="http://schemas.microsoft.com/office/drawing/2014/main" id="{18CE2958-E6A9-6C9B-9BEC-8D361673DA46}"/>
                </a:ext>
              </a:extLst>
            </p:cNvPr>
            <p:cNvSpPr/>
            <p:nvPr/>
          </p:nvSpPr>
          <p:spPr>
            <a:xfrm flipH="1">
              <a:off x="3695031" y="1334284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rgbClr val="FFFFFF">
                <a:alpha val="4846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9;p47">
              <a:extLst>
                <a:ext uri="{FF2B5EF4-FFF2-40B4-BE49-F238E27FC236}">
                  <a16:creationId xmlns:a16="http://schemas.microsoft.com/office/drawing/2014/main" id="{8CA13BDE-F73B-5A81-4AAD-85A95E5EDD36}"/>
                </a:ext>
              </a:extLst>
            </p:cNvPr>
            <p:cNvSpPr/>
            <p:nvPr/>
          </p:nvSpPr>
          <p:spPr>
            <a:xfrm flipH="1">
              <a:off x="3695061" y="933413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97;p47">
            <a:extLst>
              <a:ext uri="{FF2B5EF4-FFF2-40B4-BE49-F238E27FC236}">
                <a16:creationId xmlns:a16="http://schemas.microsoft.com/office/drawing/2014/main" id="{679D07FE-63E8-DFDE-0EE9-AB7CC1EE6153}"/>
              </a:ext>
            </a:extLst>
          </p:cNvPr>
          <p:cNvGrpSpPr/>
          <p:nvPr/>
        </p:nvGrpSpPr>
        <p:grpSpPr>
          <a:xfrm>
            <a:off x="2364982" y="2901325"/>
            <a:ext cx="2868498" cy="2153007"/>
            <a:chOff x="3695031" y="933413"/>
            <a:chExt cx="2007719" cy="1286829"/>
          </a:xfrm>
        </p:grpSpPr>
        <p:sp>
          <p:nvSpPr>
            <p:cNvPr id="22" name="Google Shape;498;p47">
              <a:extLst>
                <a:ext uri="{FF2B5EF4-FFF2-40B4-BE49-F238E27FC236}">
                  <a16:creationId xmlns:a16="http://schemas.microsoft.com/office/drawing/2014/main" id="{D8A59BAA-2C92-E967-EA48-739A306B225E}"/>
                </a:ext>
              </a:extLst>
            </p:cNvPr>
            <p:cNvSpPr/>
            <p:nvPr/>
          </p:nvSpPr>
          <p:spPr>
            <a:xfrm flipH="1">
              <a:off x="3695031" y="1334284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rgbClr val="FFFFFF">
                <a:alpha val="4846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99;p47">
              <a:extLst>
                <a:ext uri="{FF2B5EF4-FFF2-40B4-BE49-F238E27FC236}">
                  <a16:creationId xmlns:a16="http://schemas.microsoft.com/office/drawing/2014/main" id="{35ED6579-EF2B-1DEA-2349-CA8AF9A4909A}"/>
                </a:ext>
              </a:extLst>
            </p:cNvPr>
            <p:cNvSpPr/>
            <p:nvPr/>
          </p:nvSpPr>
          <p:spPr>
            <a:xfrm flipH="1">
              <a:off x="3695061" y="933413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509;p47">
            <a:extLst>
              <a:ext uri="{FF2B5EF4-FFF2-40B4-BE49-F238E27FC236}">
                <a16:creationId xmlns:a16="http://schemas.microsoft.com/office/drawing/2014/main" id="{CBCB4C5F-1878-0F1C-89C9-09E64D6DEC06}"/>
              </a:ext>
            </a:extLst>
          </p:cNvPr>
          <p:cNvSpPr txBox="1">
            <a:spLocks/>
          </p:cNvSpPr>
          <p:nvPr/>
        </p:nvSpPr>
        <p:spPr>
          <a:xfrm flipH="1">
            <a:off x="4544880" y="647089"/>
            <a:ext cx="2484986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>
              <a:buFont typeface="Roboto Slab Light"/>
              <a:buNone/>
            </a:pPr>
            <a:r>
              <a:rPr lang="es-ES" sz="18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DISTRIBUTION OF ATEMP</a:t>
            </a:r>
          </a:p>
        </p:txBody>
      </p:sp>
      <p:pic>
        <p:nvPicPr>
          <p:cNvPr id="3" name="Picture 2" descr="A graph with blue lines&#10;&#10;AI-generated content may be incorrect.">
            <a:extLst>
              <a:ext uri="{FF2B5EF4-FFF2-40B4-BE49-F238E27FC236}">
                <a16:creationId xmlns:a16="http://schemas.microsoft.com/office/drawing/2014/main" id="{CF64FBB0-69F0-78C9-B5D1-B5E8E54D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25" y="1306366"/>
            <a:ext cx="1973819" cy="1457548"/>
          </a:xfrm>
          <a:prstGeom prst="rect">
            <a:avLst/>
          </a:prstGeom>
        </p:spPr>
      </p:pic>
      <p:pic>
        <p:nvPicPr>
          <p:cNvPr id="5" name="Picture 4" descr="A diagram of a distribution of a number of objects&#10;&#10;AI-generated content may be incorrect.">
            <a:extLst>
              <a:ext uri="{FF2B5EF4-FFF2-40B4-BE49-F238E27FC236}">
                <a16:creationId xmlns:a16="http://schemas.microsoft.com/office/drawing/2014/main" id="{2DE2D510-7A47-152D-DD99-90F8ABADD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41874"/>
            <a:ext cx="1916721" cy="1456136"/>
          </a:xfrm>
          <a:prstGeom prst="rect">
            <a:avLst/>
          </a:prstGeom>
        </p:spPr>
      </p:pic>
      <p:pic>
        <p:nvPicPr>
          <p:cNvPr id="7" name="Picture 6" descr="A graph with blue lines and a blue line&#10;&#10;AI-generated content may be incorrect.">
            <a:extLst>
              <a:ext uri="{FF2B5EF4-FFF2-40B4-BE49-F238E27FC236}">
                <a16:creationId xmlns:a16="http://schemas.microsoft.com/office/drawing/2014/main" id="{07063AA7-AD69-0C94-AC54-0FE4C6615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513" y="3603802"/>
            <a:ext cx="2056890" cy="1459757"/>
          </a:xfrm>
          <a:prstGeom prst="rect">
            <a:avLst/>
          </a:prstGeom>
        </p:spPr>
      </p:pic>
      <p:sp>
        <p:nvSpPr>
          <p:cNvPr id="8" name="Google Shape;509;p47">
            <a:extLst>
              <a:ext uri="{FF2B5EF4-FFF2-40B4-BE49-F238E27FC236}">
                <a16:creationId xmlns:a16="http://schemas.microsoft.com/office/drawing/2014/main" id="{CFE183F7-7E89-5C69-092B-F71AF3D0DDE2}"/>
              </a:ext>
            </a:extLst>
          </p:cNvPr>
          <p:cNvSpPr txBox="1">
            <a:spLocks/>
          </p:cNvSpPr>
          <p:nvPr/>
        </p:nvSpPr>
        <p:spPr>
          <a:xfrm flipH="1">
            <a:off x="2979929" y="2985270"/>
            <a:ext cx="2484986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b="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indent="0">
              <a:buFont typeface="Roboto Slab Light"/>
              <a:buNone/>
            </a:pPr>
            <a:r>
              <a:rPr lang="es-ES" sz="18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DISTRIBUTION OF CNT</a:t>
            </a:r>
          </a:p>
        </p:txBody>
      </p:sp>
    </p:spTree>
    <p:extLst>
      <p:ext uri="{BB962C8B-B14F-4D97-AF65-F5344CB8AC3E}">
        <p14:creationId xmlns:p14="http://schemas.microsoft.com/office/powerpoint/2010/main" val="180829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53"/>
          <p:cNvSpPr txBox="1">
            <a:spLocks noGrp="1"/>
          </p:cNvSpPr>
          <p:nvPr>
            <p:ph type="title"/>
          </p:nvPr>
        </p:nvSpPr>
        <p:spPr>
          <a:xfrm>
            <a:off x="1376850" y="1214562"/>
            <a:ext cx="63903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SKEWNESS AND KURTOSIS</a:t>
            </a:r>
            <a:endParaRPr sz="3200" b="0" dirty="0">
              <a:solidFill>
                <a:srgbClr val="FFFFFF"/>
              </a:solidFill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EDF9C7-FC8D-0ECA-5D36-D3630A575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135" y="2178335"/>
            <a:ext cx="2307729" cy="2434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>
          <a:extLst>
            <a:ext uri="{FF2B5EF4-FFF2-40B4-BE49-F238E27FC236}">
              <a16:creationId xmlns:a16="http://schemas.microsoft.com/office/drawing/2014/main" id="{E497D545-E2F3-31C7-6995-F217A2AEF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563;p53">
            <a:extLst>
              <a:ext uri="{FF2B5EF4-FFF2-40B4-BE49-F238E27FC236}">
                <a16:creationId xmlns:a16="http://schemas.microsoft.com/office/drawing/2014/main" id="{47FAC382-F49C-5EBB-030F-107E5A95FC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5096" y="328880"/>
            <a:ext cx="4433805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BIKE RENTALS FOR HOLIDAYS VS NON HOLIDAYS</a:t>
            </a:r>
            <a:endParaRPr sz="2800" b="0" dirty="0">
              <a:solidFill>
                <a:srgbClr val="FFFFFF"/>
              </a:solidFill>
            </a:endParaRPr>
          </a:p>
        </p:txBody>
      </p:sp>
      <p:pic>
        <p:nvPicPr>
          <p:cNvPr id="7" name="Picture 6" descr="A graph showing the average bike rentals&#10;&#10;AI-generated content may be incorrect.">
            <a:extLst>
              <a:ext uri="{FF2B5EF4-FFF2-40B4-BE49-F238E27FC236}">
                <a16:creationId xmlns:a16="http://schemas.microsoft.com/office/drawing/2014/main" id="{4D290956-1272-62AA-42F2-EC463A720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559" y="1394772"/>
            <a:ext cx="3846881" cy="26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8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2">
          <a:extLst>
            <a:ext uri="{FF2B5EF4-FFF2-40B4-BE49-F238E27FC236}">
              <a16:creationId xmlns:a16="http://schemas.microsoft.com/office/drawing/2014/main" id="{1A5D969A-0D7E-BF46-7A08-09CA06542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53">
            <a:extLst>
              <a:ext uri="{FF2B5EF4-FFF2-40B4-BE49-F238E27FC236}">
                <a16:creationId xmlns:a16="http://schemas.microsoft.com/office/drawing/2014/main" id="{5F09D8D1-5DA0-C8C2-32CD-2BE10C1299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7118" y="1143226"/>
            <a:ext cx="4309764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r>
              <a:rPr lang="en-US" sz="2800" dirty="0"/>
              <a:t>AVERAGE BIKE RENTALS BY WEATHER CONDITIONS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3" name="Picture 2" descr="A graph of a bike rental&#10;&#10;AI-generated content may be incorrect.">
            <a:extLst>
              <a:ext uri="{FF2B5EF4-FFF2-40B4-BE49-F238E27FC236}">
                <a16:creationId xmlns:a16="http://schemas.microsoft.com/office/drawing/2014/main" id="{292A7DAF-2BC8-3F9E-989E-F1D957CD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118" y="2315183"/>
            <a:ext cx="4309764" cy="252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1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1027771" y="1390819"/>
            <a:ext cx="6634500" cy="10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3600" b="0" dirty="0" err="1"/>
              <a:t>Tasks</a:t>
            </a:r>
            <a:r>
              <a:rPr lang="es-ES" sz="3600" b="0" dirty="0"/>
              <a:t> : Pre </a:t>
            </a:r>
            <a:r>
              <a:rPr lang="es-ES" sz="3600" b="0" dirty="0" err="1"/>
              <a:t>process</a:t>
            </a:r>
            <a:r>
              <a:rPr lang="es-ES" sz="3600" b="0" dirty="0"/>
              <a:t> </a:t>
            </a:r>
            <a:r>
              <a:rPr lang="es-ES" sz="3600" b="0" dirty="0" err="1"/>
              <a:t>the</a:t>
            </a:r>
            <a:r>
              <a:rPr lang="es-ES" sz="3600" b="0" dirty="0"/>
              <a:t> data sets and </a:t>
            </a:r>
            <a:r>
              <a:rPr lang="es-ES" sz="3600" b="0" dirty="0" err="1"/>
              <a:t>perform</a:t>
            </a:r>
            <a:r>
              <a:rPr lang="es-ES" sz="3600" b="0" dirty="0"/>
              <a:t> data </a:t>
            </a:r>
            <a:r>
              <a:rPr lang="es-ES" sz="3600" b="0" dirty="0" err="1"/>
              <a:t>visualisations</a:t>
            </a:r>
            <a:endParaRPr sz="3600" b="0" dirty="0"/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1"/>
          </p:nvPr>
        </p:nvSpPr>
        <p:spPr>
          <a:xfrm>
            <a:off x="1741043" y="2562428"/>
            <a:ext cx="5207955" cy="103759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Perform data acquisition and data wrangling on a set of datasets. The datasets have many ambiguities. Merge the given datasets, identify ambiguities and apply different data-wrangling techniques to get a dataset for further usage and perform data visualization on final cleaned dataset.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aph of different weather conditions&#10;&#10;AI-generated content may be incorrect.">
            <a:extLst>
              <a:ext uri="{FF2B5EF4-FFF2-40B4-BE49-F238E27FC236}">
                <a16:creationId xmlns:a16="http://schemas.microsoft.com/office/drawing/2014/main" id="{B40FDECE-071D-ED32-516B-527AB3B7F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51" y="1175169"/>
            <a:ext cx="4006695" cy="2948805"/>
          </a:xfrm>
          <a:prstGeom prst="rect">
            <a:avLst/>
          </a:prstGeom>
        </p:spPr>
      </p:pic>
      <p:sp>
        <p:nvSpPr>
          <p:cNvPr id="16" name="Google Shape;1563;p53">
            <a:extLst>
              <a:ext uri="{FF2B5EF4-FFF2-40B4-BE49-F238E27FC236}">
                <a16:creationId xmlns:a16="http://schemas.microsoft.com/office/drawing/2014/main" id="{EE6183DB-81F8-FD6E-6D86-B56D5BEB02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5095" y="296226"/>
            <a:ext cx="4433805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USER TYPES ACROSS DIFFERENT WEATHER CONDITIONS</a:t>
            </a:r>
            <a:endParaRPr sz="2400" b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61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br>
              <a:rPr lang="es-ES" b="0" dirty="0"/>
            </a:br>
            <a:br>
              <a:rPr lang="es-ES" dirty="0"/>
            </a:br>
            <a:br>
              <a:rPr lang="es-ES" dirty="0"/>
            </a:br>
            <a:endParaRPr dirty="0"/>
          </a:p>
        </p:txBody>
      </p:sp>
      <p:sp>
        <p:nvSpPr>
          <p:cNvPr id="1673" name="Google Shape;1673;p61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THANKS!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LOADING AND ANALYSING DATASETS</a:t>
            </a:r>
            <a:endParaRPr dirty="0"/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PREPROCESSISNG AND CLEANING THE DATASETS</a:t>
            </a:r>
            <a:endParaRPr dirty="0"/>
          </a:p>
        </p:txBody>
      </p:sp>
      <p:sp>
        <p:nvSpPr>
          <p:cNvPr id="333" name="Google Shape;333;p3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MERGING THE DATASETS</a:t>
            </a:r>
            <a:endParaRPr dirty="0"/>
          </a:p>
        </p:txBody>
      </p:sp>
      <p:sp>
        <p:nvSpPr>
          <p:cNvPr id="334" name="Google Shape;334;p3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s-ES" sz="1000" dirty="0" err="1">
                <a:solidFill>
                  <a:schemeClr val="lt1"/>
                </a:solidFill>
              </a:rPr>
              <a:t>Displaying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the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datasets</a:t>
            </a:r>
            <a:r>
              <a:rPr lang="es-ES" sz="1000" dirty="0">
                <a:solidFill>
                  <a:schemeClr val="lt1"/>
                </a:solidFill>
              </a:rPr>
              <a:t> and </a:t>
            </a:r>
            <a:r>
              <a:rPr lang="es-ES" sz="1000" dirty="0" err="1">
                <a:solidFill>
                  <a:schemeClr val="lt1"/>
                </a:solidFill>
              </a:rPr>
              <a:t>dataset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information</a:t>
            </a:r>
            <a:endParaRPr dirty="0"/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33006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 err="1">
                <a:solidFill>
                  <a:schemeClr val="lt1"/>
                </a:solidFill>
              </a:rPr>
              <a:t>Perform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tasks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like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handling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null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values</a:t>
            </a:r>
            <a:r>
              <a:rPr lang="es-ES" sz="1000" dirty="0">
                <a:solidFill>
                  <a:schemeClr val="lt1"/>
                </a:solidFill>
              </a:rPr>
              <a:t>, </a:t>
            </a:r>
            <a:r>
              <a:rPr lang="es-ES" sz="1000" dirty="0" err="1">
                <a:solidFill>
                  <a:schemeClr val="lt1"/>
                </a:solidFill>
              </a:rPr>
              <a:t>fixing</a:t>
            </a:r>
            <a:r>
              <a:rPr lang="es-ES" sz="1000" dirty="0">
                <a:solidFill>
                  <a:schemeClr val="lt1"/>
                </a:solidFill>
              </a:rPr>
              <a:t> data </a:t>
            </a:r>
            <a:r>
              <a:rPr lang="es-ES" sz="1000" dirty="0" err="1">
                <a:solidFill>
                  <a:schemeClr val="lt1"/>
                </a:solidFill>
              </a:rPr>
              <a:t>types</a:t>
            </a:r>
            <a:r>
              <a:rPr lang="es-ES" sz="1000" dirty="0">
                <a:solidFill>
                  <a:schemeClr val="lt1"/>
                </a:solidFill>
              </a:rPr>
              <a:t>, </a:t>
            </a:r>
            <a:r>
              <a:rPr lang="es-ES" sz="1000" dirty="0" err="1">
                <a:solidFill>
                  <a:schemeClr val="lt1"/>
                </a:solidFill>
              </a:rPr>
              <a:t>check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for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duplicate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values</a:t>
            </a:r>
            <a:r>
              <a:rPr lang="es-ES" sz="1000" dirty="0">
                <a:solidFill>
                  <a:schemeClr val="lt1"/>
                </a:solidFill>
              </a:rPr>
              <a:t> &amp; data </a:t>
            </a:r>
            <a:r>
              <a:rPr lang="es-ES" sz="1000" dirty="0" err="1">
                <a:solidFill>
                  <a:schemeClr val="lt1"/>
                </a:solidFill>
              </a:rPr>
              <a:t>inconsistency</a:t>
            </a:r>
            <a:endParaRPr dirty="0"/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 err="1">
                <a:solidFill>
                  <a:schemeClr val="lt1"/>
                </a:solidFill>
              </a:rPr>
              <a:t>Join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the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datasets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based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on</a:t>
            </a:r>
            <a:r>
              <a:rPr lang="es-ES" sz="1000" dirty="0">
                <a:solidFill>
                  <a:schemeClr val="lt1"/>
                </a:solidFill>
              </a:rPr>
              <a:t> a </a:t>
            </a:r>
            <a:r>
              <a:rPr lang="es-ES" sz="1000" dirty="0" err="1">
                <a:solidFill>
                  <a:schemeClr val="lt1"/>
                </a:solidFill>
              </a:rPr>
              <a:t>common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column</a:t>
            </a:r>
            <a:endParaRPr dirty="0"/>
          </a:p>
        </p:txBody>
      </p:sp>
      <p:sp>
        <p:nvSpPr>
          <p:cNvPr id="337" name="Google Shape;337;p3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/>
              <a:t>STEPS </a:t>
            </a:r>
            <a:br>
              <a:rPr lang="es-ES" b="0" dirty="0"/>
            </a:br>
            <a:r>
              <a:rPr lang="es-ES" b="0" dirty="0"/>
              <a:t>  INVOLVED</a:t>
            </a:r>
            <a:endParaRPr b="0" dirty="0"/>
          </a:p>
        </p:txBody>
      </p:sp>
      <p:sp>
        <p:nvSpPr>
          <p:cNvPr id="338" name="Google Shape;338;p34"/>
          <p:cNvSpPr txBox="1">
            <a:spLocks noGrp="1"/>
          </p:cNvSpPr>
          <p:nvPr>
            <p:ph type="title" idx="7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/>
              <a:t>01</a:t>
            </a:r>
            <a:endParaRPr b="0" dirty="0"/>
          </a:p>
        </p:txBody>
      </p:sp>
      <p:sp>
        <p:nvSpPr>
          <p:cNvPr id="339" name="Google Shape;339;p34"/>
          <p:cNvSpPr txBox="1">
            <a:spLocks noGrp="1"/>
          </p:cNvSpPr>
          <p:nvPr>
            <p:ph type="title" idx="8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02</a:t>
            </a:r>
            <a:endParaRPr b="0"/>
          </a:p>
        </p:txBody>
      </p:sp>
      <p:sp>
        <p:nvSpPr>
          <p:cNvPr id="340" name="Google Shape;340;p34"/>
          <p:cNvSpPr txBox="1">
            <a:spLocks noGrp="1"/>
          </p:cNvSpPr>
          <p:nvPr>
            <p:ph type="title" idx="9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03</a:t>
            </a:r>
            <a:endParaRPr b="0"/>
          </a:p>
        </p:txBody>
      </p:sp>
      <p:sp>
        <p:nvSpPr>
          <p:cNvPr id="341" name="Google Shape;341;p3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 err="1">
                <a:solidFill>
                  <a:schemeClr val="lt1"/>
                </a:solidFill>
              </a:rPr>
              <a:t>Generate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heatmap</a:t>
            </a:r>
            <a:r>
              <a:rPr lang="es-ES" sz="1000" dirty="0">
                <a:solidFill>
                  <a:schemeClr val="lt1"/>
                </a:solidFill>
              </a:rPr>
              <a:t>, </a:t>
            </a:r>
            <a:r>
              <a:rPr lang="es-ES" sz="1000" dirty="0" err="1">
                <a:solidFill>
                  <a:schemeClr val="lt1"/>
                </a:solidFill>
              </a:rPr>
              <a:t>bargraphs</a:t>
            </a:r>
            <a:r>
              <a:rPr lang="es-ES" sz="1000" dirty="0">
                <a:solidFill>
                  <a:schemeClr val="lt1"/>
                </a:solidFill>
              </a:rPr>
              <a:t> &amp; </a:t>
            </a:r>
            <a:r>
              <a:rPr lang="es-ES" sz="1000" dirty="0" err="1">
                <a:solidFill>
                  <a:schemeClr val="lt1"/>
                </a:solidFill>
              </a:rPr>
              <a:t>other</a:t>
            </a:r>
            <a:r>
              <a:rPr lang="es-ES" sz="1000" dirty="0">
                <a:solidFill>
                  <a:schemeClr val="lt1"/>
                </a:solidFill>
              </a:rPr>
              <a:t> </a:t>
            </a:r>
            <a:r>
              <a:rPr lang="es-ES" sz="1000" dirty="0" err="1">
                <a:solidFill>
                  <a:schemeClr val="lt1"/>
                </a:solidFill>
              </a:rPr>
              <a:t>plots</a:t>
            </a:r>
            <a:endParaRPr dirty="0"/>
          </a:p>
        </p:txBody>
      </p:sp>
      <p:sp>
        <p:nvSpPr>
          <p:cNvPr id="342" name="Google Shape;342;p34"/>
          <p:cNvSpPr txBox="1">
            <a:spLocks noGrp="1"/>
          </p:cNvSpPr>
          <p:nvPr>
            <p:ph type="title" idx="15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04</a:t>
            </a:r>
            <a:endParaRPr b="0"/>
          </a:p>
        </p:txBody>
      </p:sp>
      <p:sp>
        <p:nvSpPr>
          <p:cNvPr id="343" name="Google Shape;343;p3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PERFORM EDA AND DATA VISUALISATIONS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ctrTitle"/>
          </p:nvPr>
        </p:nvSpPr>
        <p:spPr>
          <a:xfrm>
            <a:off x="2451370" y="2391878"/>
            <a:ext cx="4332052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650" dirty="0"/>
              <a:t>LOADING AND ANALYSING DATASETS</a:t>
            </a:r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3244350" y="2973010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1200" dirty="0">
                <a:solidFill>
                  <a:schemeClr val="lt1"/>
                </a:solidFill>
              </a:rPr>
              <a:t>Displaying the datasets and dataset information.</a:t>
            </a:r>
            <a:endParaRPr lang="en-US" dirty="0"/>
          </a:p>
        </p:txBody>
      </p:sp>
      <p:sp>
        <p:nvSpPr>
          <p:cNvPr id="356" name="Google Shape;356;p36"/>
          <p:cNvSpPr txBox="1">
            <a:spLocks noGrp="1"/>
          </p:cNvSpPr>
          <p:nvPr>
            <p:ph type="ctrTitle" idx="2"/>
          </p:nvPr>
        </p:nvSpPr>
        <p:spPr>
          <a:xfrm>
            <a:off x="2817979" y="1982075"/>
            <a:ext cx="3508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01</a:t>
            </a:r>
            <a:endParaRPr b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>
            <a:spLocks noGrp="1"/>
          </p:cNvSpPr>
          <p:nvPr>
            <p:ph type="ctrTitle"/>
          </p:nvPr>
        </p:nvSpPr>
        <p:spPr>
          <a:xfrm flipH="1">
            <a:off x="1582365" y="1950950"/>
            <a:ext cx="2614909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s-ES" sz="2400" dirty="0"/>
              <a:t>LOADING AND ANALYSING DATASETS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362" name="Google Shape;362;p37"/>
          <p:cNvSpPr txBox="1">
            <a:spLocks noGrp="1"/>
          </p:cNvSpPr>
          <p:nvPr>
            <p:ph type="subTitle" idx="1"/>
          </p:nvPr>
        </p:nvSpPr>
        <p:spPr>
          <a:xfrm>
            <a:off x="4197275" y="392375"/>
            <a:ext cx="5018917" cy="4358549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533400" lvl="1" indent="-266700" algn="l" rtl="0"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endParaRPr lang="en-US" dirty="0">
              <a:solidFill>
                <a:srgbClr val="FFFFFF"/>
              </a:solidFill>
            </a:endParaRPr>
          </a:p>
          <a:p>
            <a:pPr marL="533400" lvl="1" indent="-266700" algn="l" rtl="0"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Import all the required libraries</a:t>
            </a:r>
          </a:p>
          <a:p>
            <a:pPr marL="1009650" lvl="2">
              <a:buFont typeface="Arial" panose="020B0604020202020204" pitchFamily="34" charset="0"/>
              <a:buChar char="•"/>
            </a:pPr>
            <a:r>
              <a:rPr lang="en-US" sz="900" dirty="0"/>
              <a:t>import pandas as pd</a:t>
            </a:r>
          </a:p>
          <a:p>
            <a:pPr marL="1009650" lvl="2">
              <a:buFont typeface="Arial" panose="020B0604020202020204" pitchFamily="34" charset="0"/>
              <a:buChar char="•"/>
            </a:pPr>
            <a:r>
              <a:rPr lang="en-US" sz="900" dirty="0"/>
              <a:t>import </a:t>
            </a:r>
            <a:r>
              <a:rPr lang="en-US" sz="900" dirty="0" err="1"/>
              <a:t>numpy</a:t>
            </a:r>
            <a:r>
              <a:rPr lang="en-US" sz="900" dirty="0"/>
              <a:t> as np</a:t>
            </a:r>
          </a:p>
          <a:p>
            <a:pPr marL="1009650" lvl="2">
              <a:buFont typeface="Arial" panose="020B0604020202020204" pitchFamily="34" charset="0"/>
              <a:buChar char="•"/>
            </a:pPr>
            <a:r>
              <a:rPr lang="en-US" sz="900" dirty="0"/>
              <a:t>import </a:t>
            </a:r>
            <a:r>
              <a:rPr lang="en-US" sz="900" dirty="0" err="1"/>
              <a:t>matplotlib.pyplot</a:t>
            </a:r>
            <a:r>
              <a:rPr lang="en-US" sz="900" dirty="0"/>
              <a:t> as </a:t>
            </a:r>
            <a:r>
              <a:rPr lang="en-US" sz="900" dirty="0" err="1"/>
              <a:t>plt</a:t>
            </a:r>
            <a:endParaRPr lang="en-US" sz="900" dirty="0"/>
          </a:p>
          <a:p>
            <a:pPr marL="1009650" lvl="2">
              <a:buFont typeface="Arial" panose="020B0604020202020204" pitchFamily="34" charset="0"/>
              <a:buChar char="•"/>
            </a:pPr>
            <a:r>
              <a:rPr lang="en-US" sz="900" dirty="0"/>
              <a:t>import seaborn as </a:t>
            </a:r>
            <a:r>
              <a:rPr lang="en-US" sz="900" dirty="0" err="1"/>
              <a:t>sns</a:t>
            </a:r>
            <a:endParaRPr lang="en-US" sz="900" dirty="0"/>
          </a:p>
          <a:p>
            <a:pPr marL="723900" lvl="2" indent="0"/>
            <a:endParaRPr lang="en-US" sz="1100" dirty="0">
              <a:solidFill>
                <a:srgbClr val="FFFFFF"/>
              </a:solidFill>
            </a:endParaRPr>
          </a:p>
          <a:p>
            <a:pPr marL="533400" lvl="1" indent="-2667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Load the datasets using .</a:t>
            </a:r>
            <a:r>
              <a:rPr lang="en-US" sz="1400" dirty="0" err="1">
                <a:solidFill>
                  <a:srgbClr val="FFFFFF"/>
                </a:solidFill>
              </a:rPr>
              <a:t>read_csv</a:t>
            </a:r>
            <a:r>
              <a:rPr lang="en-US" sz="1400" dirty="0">
                <a:solidFill>
                  <a:srgbClr val="FFFFFF"/>
                </a:solidFill>
              </a:rPr>
              <a:t>(path)</a:t>
            </a:r>
          </a:p>
          <a:p>
            <a:pPr marL="1009650" lvl="2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/>
                </a:solidFill>
              </a:rPr>
              <a:t>df1 = </a:t>
            </a:r>
            <a:r>
              <a:rPr lang="en-US" sz="900" dirty="0" err="1">
                <a:solidFill>
                  <a:srgbClr val="FFFFFF"/>
                </a:solidFill>
              </a:rPr>
              <a:t>pd.read_csv</a:t>
            </a:r>
            <a:r>
              <a:rPr lang="en-US" sz="900" dirty="0">
                <a:solidFill>
                  <a:srgbClr val="FFFFFF"/>
                </a:solidFill>
              </a:rPr>
              <a:t>('dataset_1.csv’)</a:t>
            </a:r>
            <a:endParaRPr lang="en-US" sz="900" dirty="0"/>
          </a:p>
          <a:p>
            <a:pPr marL="1009650" lvl="2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/>
                </a:solidFill>
              </a:rPr>
              <a:t>df2 = </a:t>
            </a:r>
            <a:r>
              <a:rPr lang="en-US" sz="900" dirty="0" err="1">
                <a:solidFill>
                  <a:srgbClr val="FFFFFF"/>
                </a:solidFill>
              </a:rPr>
              <a:t>pd.read_csv</a:t>
            </a:r>
            <a:r>
              <a:rPr lang="en-US" sz="900" dirty="0">
                <a:solidFill>
                  <a:srgbClr val="FFFFFF"/>
                </a:solidFill>
              </a:rPr>
              <a:t>('dataset_2.csv’)</a:t>
            </a:r>
          </a:p>
          <a:p>
            <a:pPr marL="1009650" lvl="2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/>
                </a:solidFill>
              </a:rPr>
              <a:t>df3 = </a:t>
            </a:r>
            <a:r>
              <a:rPr lang="en-US" sz="900" dirty="0" err="1">
                <a:solidFill>
                  <a:srgbClr val="FFFFFF"/>
                </a:solidFill>
              </a:rPr>
              <a:t>pd.read_csv</a:t>
            </a:r>
            <a:r>
              <a:rPr lang="en-US" sz="900" dirty="0">
                <a:solidFill>
                  <a:srgbClr val="FFFFFF"/>
                </a:solidFill>
              </a:rPr>
              <a:t>('dataset_3.csv’)</a:t>
            </a:r>
          </a:p>
          <a:p>
            <a:pPr marL="1009650" lvl="2">
              <a:buFont typeface="Arial" panose="020B0604020202020204" pitchFamily="34" charset="0"/>
              <a:buChar char="•"/>
            </a:pPr>
            <a:r>
              <a:rPr lang="en-US" sz="900" dirty="0" err="1"/>
              <a:t>df_a</a:t>
            </a:r>
            <a:r>
              <a:rPr lang="en-US" sz="900" dirty="0">
                <a:solidFill>
                  <a:srgbClr val="FFFFFF"/>
                </a:solidFill>
              </a:rPr>
              <a:t> = </a:t>
            </a:r>
            <a:r>
              <a:rPr lang="en-US" sz="900" dirty="0" err="1">
                <a:solidFill>
                  <a:srgbClr val="FFFFFF"/>
                </a:solidFill>
              </a:rPr>
              <a:t>pd.read_csv</a:t>
            </a:r>
            <a:r>
              <a:rPr lang="en-US" sz="900" dirty="0">
                <a:solidFill>
                  <a:srgbClr val="FFFFFF"/>
                </a:solidFill>
              </a:rPr>
              <a:t>('dataset_a.csv’)</a:t>
            </a:r>
            <a:endParaRPr lang="en-US" sz="900" dirty="0"/>
          </a:p>
          <a:p>
            <a:pPr marL="1009650" lvl="2">
              <a:buFont typeface="Arial" panose="020B0604020202020204" pitchFamily="34" charset="0"/>
              <a:buChar char="•"/>
            </a:pPr>
            <a:r>
              <a:rPr lang="en-US" sz="900" dirty="0" err="1"/>
              <a:t>d</a:t>
            </a:r>
            <a:r>
              <a:rPr lang="en-US" sz="900" dirty="0" err="1">
                <a:solidFill>
                  <a:srgbClr val="FFFFFF"/>
                </a:solidFill>
              </a:rPr>
              <a:t>f_b</a:t>
            </a:r>
            <a:r>
              <a:rPr lang="en-US" sz="900" dirty="0">
                <a:solidFill>
                  <a:srgbClr val="FFFFFF"/>
                </a:solidFill>
              </a:rPr>
              <a:t> = </a:t>
            </a:r>
            <a:r>
              <a:rPr lang="en-US" sz="900" dirty="0" err="1">
                <a:solidFill>
                  <a:srgbClr val="FFFFFF"/>
                </a:solidFill>
              </a:rPr>
              <a:t>pd.read_csv</a:t>
            </a:r>
            <a:r>
              <a:rPr lang="en-US" sz="900" dirty="0">
                <a:solidFill>
                  <a:srgbClr val="FFFFFF"/>
                </a:solidFill>
              </a:rPr>
              <a:t>('dataset_b.csv')</a:t>
            </a:r>
          </a:p>
          <a:p>
            <a:pPr marL="533400" lvl="1" indent="-2667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endParaRPr sz="1100" dirty="0">
              <a:solidFill>
                <a:srgbClr val="FFFFFF"/>
              </a:solidFill>
            </a:endParaRPr>
          </a:p>
          <a:p>
            <a:pPr marL="533400" lvl="1" indent="-2667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Display dataset and info using </a:t>
            </a:r>
          </a:p>
          <a:p>
            <a:pPr marL="990600" lvl="2" indent="-2667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/>
                </a:solidFill>
              </a:rPr>
              <a:t>.head() </a:t>
            </a:r>
          </a:p>
          <a:p>
            <a:pPr marL="990600" lvl="2" indent="-2667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/>
                </a:solidFill>
              </a:rPr>
              <a:t>.tail()</a:t>
            </a:r>
          </a:p>
          <a:p>
            <a:pPr marL="990600" lvl="2" indent="-2667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/>
                </a:solidFill>
              </a:rPr>
              <a:t>.info()</a:t>
            </a:r>
          </a:p>
          <a:p>
            <a:pPr marL="990600" lvl="2" indent="-26670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FFFFFF"/>
                </a:solidFill>
              </a:rPr>
              <a:t>.describe()  </a:t>
            </a:r>
          </a:p>
          <a:p>
            <a:pPr marL="533400" lvl="1" indent="-2667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endParaRPr lang="en-US" sz="1100" dirty="0">
              <a:solidFill>
                <a:srgbClr val="FFFFFF"/>
              </a:solidFill>
            </a:endParaRPr>
          </a:p>
          <a:p>
            <a:pPr marL="533400" lvl="1" indent="-2667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-US" sz="1400" dirty="0"/>
              <a:t>Check for data inconsistency, null values, duplicate values etc.</a:t>
            </a:r>
            <a:endParaRPr lang="en-US" sz="1400" dirty="0">
              <a:solidFill>
                <a:srgbClr val="FFFFFF"/>
              </a:solidFill>
            </a:endParaRPr>
          </a:p>
          <a:p>
            <a:pPr marL="533400" lvl="1" indent="-2667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br>
              <a:rPr lang="es-ES" sz="1100" dirty="0">
                <a:solidFill>
                  <a:srgbClr val="FFFFFF"/>
                </a:solidFill>
              </a:rPr>
            </a:br>
            <a:endParaRPr sz="1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"/>
          <p:cNvSpPr txBox="1">
            <a:spLocks noGrp="1"/>
          </p:cNvSpPr>
          <p:nvPr>
            <p:ph type="subTitle" idx="1"/>
          </p:nvPr>
        </p:nvSpPr>
        <p:spPr>
          <a:xfrm flipH="1">
            <a:off x="1569395" y="2400303"/>
            <a:ext cx="3491410" cy="91444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800" dirty="0"/>
              <a:t>PREPROCESSISNG AND CLEANING THE DATASETS</a:t>
            </a:r>
          </a:p>
        </p:txBody>
      </p:sp>
      <p:sp>
        <p:nvSpPr>
          <p:cNvPr id="431" name="Google Shape;431;p44"/>
          <p:cNvSpPr txBox="1">
            <a:spLocks noGrp="1"/>
          </p:cNvSpPr>
          <p:nvPr>
            <p:ph type="title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02</a:t>
            </a:r>
            <a:endParaRPr dirty="0"/>
          </a:p>
        </p:txBody>
      </p:sp>
      <p:sp>
        <p:nvSpPr>
          <p:cNvPr id="432" name="Google Shape;432;p44"/>
          <p:cNvSpPr txBox="1">
            <a:spLocks noGrp="1"/>
          </p:cNvSpPr>
          <p:nvPr>
            <p:ph type="subTitle" idx="2"/>
          </p:nvPr>
        </p:nvSpPr>
        <p:spPr>
          <a:xfrm flipH="1">
            <a:off x="5434825" y="2646968"/>
            <a:ext cx="3281158" cy="763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Perform tasks like handling null values, fixing data types, check for duplicate values &amp; data inconsistency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"/>
          <p:cNvSpPr txBox="1">
            <a:spLocks noGrp="1"/>
          </p:cNvSpPr>
          <p:nvPr>
            <p:ph type="subTitle" idx="2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s-ES" sz="1100" dirty="0" err="1">
                <a:solidFill>
                  <a:srgbClr val="FFFFFF"/>
                </a:solidFill>
              </a:rPr>
              <a:t>Check</a:t>
            </a:r>
            <a:r>
              <a:rPr lang="es-ES" sz="1100" dirty="0">
                <a:solidFill>
                  <a:srgbClr val="FFFFFF"/>
                </a:solidFill>
              </a:rPr>
              <a:t> </a:t>
            </a:r>
            <a:r>
              <a:rPr lang="es-ES" sz="1100" dirty="0" err="1">
                <a:solidFill>
                  <a:srgbClr val="FFFFFF"/>
                </a:solidFill>
              </a:rPr>
              <a:t>for</a:t>
            </a:r>
            <a:r>
              <a:rPr lang="es-ES" sz="1100" dirty="0">
                <a:solidFill>
                  <a:srgbClr val="FFFFFF"/>
                </a:solidFill>
              </a:rPr>
              <a:t> </a:t>
            </a:r>
            <a:r>
              <a:rPr lang="es-ES" sz="1100" dirty="0" err="1">
                <a:solidFill>
                  <a:srgbClr val="FFFFFF"/>
                </a:solidFill>
              </a:rPr>
              <a:t>null</a:t>
            </a:r>
            <a:r>
              <a:rPr lang="es-ES" sz="1100" dirty="0">
                <a:solidFill>
                  <a:srgbClr val="FFFFFF"/>
                </a:solidFill>
              </a:rPr>
              <a:t> </a:t>
            </a:r>
            <a:r>
              <a:rPr lang="es-ES" sz="1100" dirty="0" err="1">
                <a:solidFill>
                  <a:srgbClr val="FFFFFF"/>
                </a:solidFill>
              </a:rPr>
              <a:t>values</a:t>
            </a:r>
            <a:r>
              <a:rPr lang="es-ES" sz="1100" dirty="0">
                <a:solidFill>
                  <a:srgbClr val="FFFFFF"/>
                </a:solidFill>
              </a:rPr>
              <a:t> </a:t>
            </a:r>
            <a:r>
              <a:rPr lang="es-ES" sz="1100" dirty="0" err="1">
                <a:solidFill>
                  <a:srgbClr val="FFFFFF"/>
                </a:solidFill>
              </a:rPr>
              <a:t>using</a:t>
            </a:r>
            <a:r>
              <a:rPr lang="es-ES" sz="1100" dirty="0">
                <a:solidFill>
                  <a:srgbClr val="FFFFFF"/>
                </a:solidFill>
              </a:rPr>
              <a:t> .isnull().sum()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s-ES" sz="1100" b="0" dirty="0" err="1"/>
              <a:t>If</a:t>
            </a:r>
            <a:r>
              <a:rPr lang="es-ES" sz="1100" b="0" dirty="0"/>
              <a:t> </a:t>
            </a:r>
            <a:r>
              <a:rPr lang="es-ES" sz="1100" b="0" dirty="0" err="1"/>
              <a:t>null</a:t>
            </a:r>
            <a:r>
              <a:rPr lang="es-ES" sz="1100" b="0" dirty="0"/>
              <a:t> </a:t>
            </a:r>
            <a:r>
              <a:rPr lang="es-ES" sz="1100" b="0" dirty="0" err="1"/>
              <a:t>values</a:t>
            </a:r>
            <a:r>
              <a:rPr lang="es-ES" sz="1100" b="0" dirty="0"/>
              <a:t> </a:t>
            </a:r>
            <a:r>
              <a:rPr lang="es-ES" sz="1100" b="0" dirty="0" err="1"/>
              <a:t>found</a:t>
            </a:r>
            <a:r>
              <a:rPr lang="es-ES" sz="1100" dirty="0"/>
              <a:t>, </a:t>
            </a:r>
            <a:r>
              <a:rPr lang="es-ES" sz="1100" dirty="0" err="1"/>
              <a:t>fill</a:t>
            </a:r>
            <a:r>
              <a:rPr lang="es-ES" sz="1100" dirty="0"/>
              <a:t> </a:t>
            </a:r>
            <a:r>
              <a:rPr lang="es-ES" sz="1100" dirty="0" err="1"/>
              <a:t>with</a:t>
            </a:r>
            <a:r>
              <a:rPr lang="es-ES" sz="1100" dirty="0"/>
              <a:t> mean </a:t>
            </a:r>
            <a:r>
              <a:rPr lang="es-ES" sz="1100" dirty="0" err="1"/>
              <a:t>or</a:t>
            </a:r>
            <a:r>
              <a:rPr lang="es-ES" sz="1100" dirty="0"/>
              <a:t> median</a:t>
            </a:r>
            <a:endParaRPr sz="1100" b="0" dirty="0">
              <a:solidFill>
                <a:srgbClr val="FFFFFF"/>
              </a:solidFill>
            </a:endParaRPr>
          </a:p>
        </p:txBody>
      </p:sp>
      <p:sp>
        <p:nvSpPr>
          <p:cNvPr id="391" name="Google Shape;391;p40"/>
          <p:cNvSpPr txBox="1">
            <a:spLocks noGrp="1"/>
          </p:cNvSpPr>
          <p:nvPr>
            <p:ph type="subTitle" idx="1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HANDLING NULL VALUES</a:t>
            </a:r>
            <a:endParaRPr sz="1400" dirty="0"/>
          </a:p>
        </p:txBody>
      </p:sp>
      <p:sp>
        <p:nvSpPr>
          <p:cNvPr id="392" name="Google Shape;392;p40"/>
          <p:cNvSpPr txBox="1">
            <a:spLocks noGrp="1"/>
          </p:cNvSpPr>
          <p:nvPr>
            <p:ph type="subTitle" idx="3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dirty="0"/>
              <a:t>CHECK IF THE DATA TYPES ARE ACCURATE</a:t>
            </a:r>
            <a:endParaRPr sz="1400" dirty="0"/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5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DELETE DUPLICATE VALUES</a:t>
            </a:r>
            <a:endParaRPr sz="1400" dirty="0"/>
          </a:p>
        </p:txBody>
      </p:sp>
      <p:sp>
        <p:nvSpPr>
          <p:cNvPr id="394" name="Google Shape;394;p40"/>
          <p:cNvSpPr txBox="1">
            <a:spLocks noGrp="1"/>
          </p:cNvSpPr>
          <p:nvPr>
            <p:ph type="subTitle" idx="4"/>
          </p:nvPr>
        </p:nvSpPr>
        <p:spPr>
          <a:xfrm>
            <a:off x="2897813" y="2415113"/>
            <a:ext cx="1514400" cy="189676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</a:rPr>
              <a:t>Use .</a:t>
            </a:r>
            <a:r>
              <a:rPr lang="es-ES" sz="1100" dirty="0" err="1">
                <a:solidFill>
                  <a:schemeClr val="lt1"/>
                </a:solidFill>
              </a:rPr>
              <a:t>dtypes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function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to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list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datatypes</a:t>
            </a:r>
            <a:r>
              <a:rPr lang="es-ES" sz="1100" dirty="0">
                <a:solidFill>
                  <a:schemeClr val="lt1"/>
                </a:solidFill>
              </a:rPr>
              <a:t>. Change </a:t>
            </a:r>
            <a:r>
              <a:rPr lang="es-ES" sz="1100" dirty="0" err="1">
                <a:solidFill>
                  <a:schemeClr val="lt1"/>
                </a:solidFill>
              </a:rPr>
              <a:t>the</a:t>
            </a:r>
            <a:r>
              <a:rPr lang="es-ES" sz="1100" dirty="0">
                <a:solidFill>
                  <a:schemeClr val="lt1"/>
                </a:solidFill>
              </a:rPr>
              <a:t> data </a:t>
            </a:r>
            <a:r>
              <a:rPr lang="es-ES" sz="1100" dirty="0" err="1">
                <a:solidFill>
                  <a:schemeClr val="lt1"/>
                </a:solidFill>
              </a:rPr>
              <a:t>type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if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needed</a:t>
            </a:r>
            <a:r>
              <a:rPr lang="es-ES" sz="1100" dirty="0">
                <a:solidFill>
                  <a:schemeClr val="lt1"/>
                </a:solidFill>
              </a:rPr>
              <a:t>.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</a:rPr>
              <a:t>In dataset_1 and dataset_3 date </a:t>
            </a:r>
            <a:r>
              <a:rPr lang="es-ES" sz="1100" dirty="0" err="1">
                <a:solidFill>
                  <a:schemeClr val="lt1"/>
                </a:solidFill>
              </a:rPr>
              <a:t>column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is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saved</a:t>
            </a:r>
            <a:r>
              <a:rPr lang="es-ES" sz="1100" dirty="0">
                <a:solidFill>
                  <a:schemeClr val="lt1"/>
                </a:solidFill>
              </a:rPr>
              <a:t> as </a:t>
            </a:r>
            <a:r>
              <a:rPr lang="es-ES" sz="1100" dirty="0" err="1">
                <a:solidFill>
                  <a:schemeClr val="lt1"/>
                </a:solidFill>
              </a:rPr>
              <a:t>object</a:t>
            </a:r>
            <a:r>
              <a:rPr lang="es-ES" sz="1100" dirty="0">
                <a:solidFill>
                  <a:schemeClr val="lt1"/>
                </a:solidFill>
              </a:rPr>
              <a:t>.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</a:rPr>
              <a:t>Use .</a:t>
            </a:r>
            <a:r>
              <a:rPr lang="es-ES" sz="1100" dirty="0" err="1">
                <a:solidFill>
                  <a:schemeClr val="lt1"/>
                </a:solidFill>
              </a:rPr>
              <a:t>to_datetime</a:t>
            </a:r>
            <a:r>
              <a:rPr lang="es-ES" sz="1100" dirty="0">
                <a:solidFill>
                  <a:schemeClr val="lt1"/>
                </a:solidFill>
              </a:rPr>
              <a:t>() </a:t>
            </a:r>
            <a:r>
              <a:rPr lang="es-ES" sz="1100" dirty="0" err="1">
                <a:solidFill>
                  <a:schemeClr val="lt1"/>
                </a:solidFill>
              </a:rPr>
              <a:t>function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to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change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datatype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to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datetime</a:t>
            </a:r>
            <a:endParaRPr sz="1100" dirty="0"/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6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</a:rPr>
              <a:t>Use .</a:t>
            </a:r>
            <a:r>
              <a:rPr lang="es-ES" sz="1100" dirty="0" err="1">
                <a:solidFill>
                  <a:schemeClr val="lt1"/>
                </a:solidFill>
              </a:rPr>
              <a:t>duplicated</a:t>
            </a:r>
            <a:r>
              <a:rPr lang="es-ES" sz="1100" dirty="0">
                <a:solidFill>
                  <a:schemeClr val="lt1"/>
                </a:solidFill>
              </a:rPr>
              <a:t>() </a:t>
            </a:r>
            <a:r>
              <a:rPr lang="es-ES" sz="1100" dirty="0" err="1">
                <a:solidFill>
                  <a:schemeClr val="lt1"/>
                </a:solidFill>
              </a:rPr>
              <a:t>to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find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if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any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duplicate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values</a:t>
            </a:r>
            <a:r>
              <a:rPr lang="es-ES" sz="1100" dirty="0">
                <a:solidFill>
                  <a:schemeClr val="lt1"/>
                </a:solidFill>
              </a:rPr>
              <a:t> are </a:t>
            </a:r>
            <a:r>
              <a:rPr lang="es-ES" sz="1100" dirty="0" err="1">
                <a:solidFill>
                  <a:schemeClr val="lt1"/>
                </a:solidFill>
              </a:rPr>
              <a:t>present</a:t>
            </a: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b="0" dirty="0"/>
              <a:t>DROP UNNECESSARY COLUMNS</a:t>
            </a:r>
            <a:endParaRPr sz="1400" b="0" dirty="0"/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2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</a:rPr>
              <a:t>dataset_2 has </a:t>
            </a:r>
            <a:r>
              <a:rPr lang="es-ES" sz="1100" dirty="0" err="1">
                <a:solidFill>
                  <a:schemeClr val="lt1"/>
                </a:solidFill>
              </a:rPr>
              <a:t>an</a:t>
            </a:r>
            <a:r>
              <a:rPr lang="es-ES" sz="1100" dirty="0">
                <a:solidFill>
                  <a:schemeClr val="lt1"/>
                </a:solidFill>
              </a:rPr>
              <a:t> extra </a:t>
            </a:r>
            <a:r>
              <a:rPr lang="es-ES" sz="1100" dirty="0" err="1">
                <a:solidFill>
                  <a:schemeClr val="lt1"/>
                </a:solidFill>
              </a:rPr>
              <a:t>index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column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called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Unnamed</a:t>
            </a:r>
            <a:r>
              <a:rPr lang="es-ES" sz="1100" dirty="0">
                <a:solidFill>
                  <a:schemeClr val="lt1"/>
                </a:solidFill>
              </a:rPr>
              <a:t>: 0 </a:t>
            </a:r>
            <a:r>
              <a:rPr lang="es-ES" sz="1100" dirty="0" err="1">
                <a:solidFill>
                  <a:schemeClr val="lt1"/>
                </a:solidFill>
              </a:rPr>
              <a:t>which</a:t>
            </a:r>
            <a:r>
              <a:rPr lang="es-ES" sz="1100" dirty="0">
                <a:solidFill>
                  <a:schemeClr val="lt1"/>
                </a:solidFill>
              </a:rPr>
              <a:t> can be </a:t>
            </a:r>
            <a:r>
              <a:rPr lang="es-ES" sz="1100" dirty="0" err="1">
                <a:solidFill>
                  <a:schemeClr val="lt1"/>
                </a:solidFill>
              </a:rPr>
              <a:t>deleted</a:t>
            </a:r>
            <a:r>
              <a:rPr lang="es-ES" sz="1100" dirty="0">
                <a:solidFill>
                  <a:schemeClr val="lt1"/>
                </a:solidFill>
              </a:rPr>
              <a:t>.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</a:rPr>
              <a:t>Use del </a:t>
            </a:r>
            <a:r>
              <a:rPr lang="es-ES" sz="1100" dirty="0" err="1">
                <a:solidFill>
                  <a:schemeClr val="lt1"/>
                </a:solidFill>
              </a:rPr>
              <a:t>function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to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delete</a:t>
            </a:r>
            <a:r>
              <a:rPr lang="es-ES" sz="1100" dirty="0">
                <a:solidFill>
                  <a:schemeClr val="lt1"/>
                </a:solidFill>
              </a:rPr>
              <a:t> extra </a:t>
            </a:r>
            <a:r>
              <a:rPr lang="es-ES" sz="1100" dirty="0" err="1">
                <a:solidFill>
                  <a:schemeClr val="lt1"/>
                </a:solidFill>
              </a:rPr>
              <a:t>column</a:t>
            </a:r>
            <a:endParaRPr sz="1100" dirty="0"/>
          </a:p>
        </p:txBody>
      </p:sp>
      <p:sp>
        <p:nvSpPr>
          <p:cNvPr id="376" name="Google Shape;376;p39"/>
          <p:cNvSpPr txBox="1">
            <a:spLocks noGrp="1"/>
          </p:cNvSpPr>
          <p:nvPr>
            <p:ph type="subTitle" idx="3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b="0" dirty="0"/>
              <a:t>CHECK FOR DATA INCONSISTENCIES</a:t>
            </a:r>
            <a:endParaRPr sz="1400" b="0" dirty="0"/>
          </a:p>
        </p:txBody>
      </p:sp>
      <p:sp>
        <p:nvSpPr>
          <p:cNvPr id="377" name="Google Shape;377;p39"/>
          <p:cNvSpPr txBox="1">
            <a:spLocks noGrp="1"/>
          </p:cNvSpPr>
          <p:nvPr>
            <p:ph type="subTitle" idx="4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1"/>
                </a:solidFill>
              </a:rPr>
              <a:t>Perform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other</a:t>
            </a:r>
            <a:r>
              <a:rPr lang="es-ES" sz="1100" dirty="0">
                <a:solidFill>
                  <a:schemeClr val="lt1"/>
                </a:solidFill>
              </a:rPr>
              <a:t> data </a:t>
            </a:r>
            <a:r>
              <a:rPr lang="es-ES" sz="1100" dirty="0" err="1">
                <a:solidFill>
                  <a:schemeClr val="lt1"/>
                </a:solidFill>
              </a:rPr>
              <a:t>wrangling</a:t>
            </a:r>
            <a:r>
              <a:rPr lang="es-ES" sz="1100" dirty="0">
                <a:solidFill>
                  <a:schemeClr val="lt1"/>
                </a:solidFill>
              </a:rPr>
              <a:t> </a:t>
            </a:r>
            <a:r>
              <a:rPr lang="es-ES" sz="1100" dirty="0" err="1">
                <a:solidFill>
                  <a:schemeClr val="lt1"/>
                </a:solidFill>
              </a:rPr>
              <a:t>techniques</a:t>
            </a:r>
            <a:r>
              <a:rPr lang="es-ES" sz="1100" dirty="0">
                <a:solidFill>
                  <a:schemeClr val="lt1"/>
                </a:solidFill>
              </a:rPr>
              <a:t> and </a:t>
            </a:r>
            <a:r>
              <a:rPr lang="en-US" sz="1100" dirty="0">
                <a:solidFill>
                  <a:schemeClr val="lt1"/>
                </a:solidFill>
              </a:rPr>
              <a:t>ensuring data integrity by verifying unique values</a:t>
            </a:r>
            <a:endParaRPr sz="11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52"/>
          <p:cNvSpPr txBox="1">
            <a:spLocks noGrp="1"/>
          </p:cNvSpPr>
          <p:nvPr>
            <p:ph type="subTitle" idx="4294967295"/>
          </p:nvPr>
        </p:nvSpPr>
        <p:spPr>
          <a:xfrm flipH="1">
            <a:off x="4645631" y="2534077"/>
            <a:ext cx="23835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/>
              <a:t>03</a:t>
            </a:r>
            <a:endParaRPr/>
          </a:p>
        </p:txBody>
      </p:sp>
      <p:sp>
        <p:nvSpPr>
          <p:cNvPr id="1556" name="Google Shape;1556;p52"/>
          <p:cNvSpPr txBox="1">
            <a:spLocks noGrp="1"/>
          </p:cNvSpPr>
          <p:nvPr>
            <p:ph type="ctrTitle"/>
          </p:nvPr>
        </p:nvSpPr>
        <p:spPr>
          <a:xfrm>
            <a:off x="2908576" y="2450077"/>
            <a:ext cx="3326841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MERGING THE DATASETS</a:t>
            </a:r>
          </a:p>
        </p:txBody>
      </p:sp>
      <p:sp>
        <p:nvSpPr>
          <p:cNvPr id="1557" name="Google Shape;1557;p52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/>
            <a:r>
              <a:rPr lang="en-US" dirty="0"/>
              <a:t>Join the datasets based on a common column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8" name="Google Shape;1558;p52"/>
          <p:cNvSpPr txBox="1">
            <a:spLocks noGrp="1"/>
          </p:cNvSpPr>
          <p:nvPr>
            <p:ph type="ctrTitle" idx="2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03</a:t>
            </a:r>
            <a:endParaRPr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703</Words>
  <Application>Microsoft Office PowerPoint</Application>
  <PresentationFormat>On-screen Show (16:9)</PresentationFormat>
  <Paragraphs>97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Nunito Sans Black</vt:lpstr>
      <vt:lpstr>Calibri</vt:lpstr>
      <vt:lpstr>Nunito Sans</vt:lpstr>
      <vt:lpstr>Squada One</vt:lpstr>
      <vt:lpstr>Roboto</vt:lpstr>
      <vt:lpstr>Nunito Sans SemiBold</vt:lpstr>
      <vt:lpstr>Arial</vt:lpstr>
      <vt:lpstr>Roboto Slab Light</vt:lpstr>
      <vt:lpstr>Elegant waves by slidesgo</vt:lpstr>
      <vt:lpstr>NEXTHIKES IT SOLUTIONS</vt:lpstr>
      <vt:lpstr>Tasks : Pre process the data sets and perform data visualisations</vt:lpstr>
      <vt:lpstr>STEPS    INVOLVED</vt:lpstr>
      <vt:lpstr>LOADING AND ANALYSING DATASETS</vt:lpstr>
      <vt:lpstr>LOADING AND ANALYSING DATASETS</vt:lpstr>
      <vt:lpstr>02</vt:lpstr>
      <vt:lpstr>PowerPoint Presentation</vt:lpstr>
      <vt:lpstr>PowerPoint Presentation</vt:lpstr>
      <vt:lpstr>MERGING THE DATASETS</vt:lpstr>
      <vt:lpstr>USE .merge() AND .concat() FUNCTIONS TO JOIN DATASETS </vt:lpstr>
      <vt:lpstr>04</vt:lpstr>
      <vt:lpstr>FINAL CLEANED DATASET</vt:lpstr>
      <vt:lpstr>HEATMAP OF CORRELATION MATRIX</vt:lpstr>
      <vt:lpstr>PowerPoint Presentation</vt:lpstr>
      <vt:lpstr>HISTPLOTS</vt:lpstr>
      <vt:lpstr>HISTPLOTS</vt:lpstr>
      <vt:lpstr>SKEWNESS AND KURTOSIS</vt:lpstr>
      <vt:lpstr>BIKE RENTALS FOR HOLIDAYS VS NON HOLIDAYS</vt:lpstr>
      <vt:lpstr>AVERAGE BIKE RENTALS BY WEATHER CONDITIONS</vt:lpstr>
      <vt:lpstr>USER TYPES ACROSS DIFFERENT WEATHER CONDITIONS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Hasan Khan</dc:creator>
  <cp:lastModifiedBy>Hasan Khan</cp:lastModifiedBy>
  <cp:revision>5</cp:revision>
  <dcterms:modified xsi:type="dcterms:W3CDTF">2025-03-19T20:47:28Z</dcterms:modified>
</cp:coreProperties>
</file>