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61" r:id="rId2"/>
    <p:sldId id="469" r:id="rId3"/>
    <p:sldId id="470" r:id="rId4"/>
    <p:sldId id="468" r:id="rId5"/>
    <p:sldId id="467" r:id="rId6"/>
    <p:sldId id="466" r:id="rId7"/>
    <p:sldId id="465" r:id="rId8"/>
    <p:sldId id="464" r:id="rId9"/>
    <p:sldId id="463" r:id="rId10"/>
    <p:sldId id="462" r:id="rId11"/>
    <p:sldId id="461" r:id="rId12"/>
    <p:sldId id="460" r:id="rId13"/>
    <p:sldId id="459" r:id="rId14"/>
    <p:sldId id="488" r:id="rId15"/>
    <p:sldId id="492" r:id="rId16"/>
    <p:sldId id="491" r:id="rId17"/>
    <p:sldId id="364" r:id="rId18"/>
    <p:sldId id="366" r:id="rId19"/>
    <p:sldId id="486" r:id="rId20"/>
    <p:sldId id="487" r:id="rId21"/>
    <p:sldId id="369" r:id="rId22"/>
    <p:sldId id="367" r:id="rId23"/>
    <p:sldId id="455" r:id="rId24"/>
    <p:sldId id="374" r:id="rId25"/>
    <p:sldId id="456" r:id="rId26"/>
    <p:sldId id="457" r:id="rId27"/>
    <p:sldId id="458" r:id="rId28"/>
    <p:sldId id="471" r:id="rId29"/>
    <p:sldId id="472" r:id="rId30"/>
    <p:sldId id="473" r:id="rId31"/>
    <p:sldId id="474" r:id="rId32"/>
    <p:sldId id="475" r:id="rId33"/>
    <p:sldId id="434" r:id="rId34"/>
    <p:sldId id="476" r:id="rId35"/>
    <p:sldId id="477" r:id="rId36"/>
    <p:sldId id="478" r:id="rId37"/>
    <p:sldId id="479" r:id="rId38"/>
    <p:sldId id="480" r:id="rId39"/>
    <p:sldId id="481" r:id="rId40"/>
    <p:sldId id="482" r:id="rId41"/>
    <p:sldId id="483" r:id="rId42"/>
    <p:sldId id="484" r:id="rId43"/>
    <p:sldId id="485" r:id="rId44"/>
    <p:sldId id="41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3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7B377-41AE-402B-B75E-EFDB0CC6933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01DE6-233D-4FFD-9192-55A2939C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3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075-3EC5-4496-AF8B-31393344986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6D1D-3AB1-445A-8D7E-7A66A6E4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5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075-3EC5-4496-AF8B-31393344986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6D1D-3AB1-445A-8D7E-7A66A6E4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0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075-3EC5-4496-AF8B-31393344986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6D1D-3AB1-445A-8D7E-7A66A6E4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075-3EC5-4496-AF8B-31393344986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6D1D-3AB1-445A-8D7E-7A66A6E4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5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075-3EC5-4496-AF8B-31393344986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6D1D-3AB1-445A-8D7E-7A66A6E4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8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075-3EC5-4496-AF8B-31393344986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6D1D-3AB1-445A-8D7E-7A66A6E4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075-3EC5-4496-AF8B-31393344986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6D1D-3AB1-445A-8D7E-7A66A6E4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075-3EC5-4496-AF8B-31393344986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6D1D-3AB1-445A-8D7E-7A66A6E4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075-3EC5-4496-AF8B-31393344986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6D1D-3AB1-445A-8D7E-7A66A6E4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075-3EC5-4496-AF8B-31393344986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6D1D-3AB1-445A-8D7E-7A66A6E4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6075-3EC5-4496-AF8B-31393344986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6D1D-3AB1-445A-8D7E-7A66A6E4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6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6075-3EC5-4496-AF8B-31393344986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36D1D-3AB1-445A-8D7E-7A66A6E4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scripttutorial.net/javascript-dom/javascript-get-child-element/" TargetMode="External"/><Relationship Id="rId2" Type="http://schemas.openxmlformats.org/officeDocument/2006/relationships/hyperlink" Target="https://www.javascripttutorial.net/javascript-dom/javascript-get-parent-element-parentno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scripttutorial.net/javascript-dom/javascript-sibling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scripttutorial.net/javascript-dom/javascript-after/" TargetMode="External"/><Relationship Id="rId2" Type="http://schemas.openxmlformats.org/officeDocument/2006/relationships/hyperlink" Target="https://www.javascripttutorial.net/javascript-dom/javascript-innerht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scripttutorial.net/javascript-dom/javascript-insertbefore/" TargetMode="External"/><Relationship Id="rId5" Type="http://schemas.openxmlformats.org/officeDocument/2006/relationships/hyperlink" Target="https://www.javascripttutorial.net/javascript-dom/javascript-removechild/" TargetMode="External"/><Relationship Id="rId4" Type="http://schemas.openxmlformats.org/officeDocument/2006/relationships/hyperlink" Target="https://www.javascripttutorial.net/javascript-dom/javascript-append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97735" y="862884"/>
            <a:ext cx="9813702" cy="5048519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Js Dom</a:t>
            </a:r>
            <a:br>
              <a:rPr lang="en-US" sz="96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2400" b="1" dirty="0">
                <a:solidFill>
                  <a:srgbClr val="002060"/>
                </a:solidFill>
              </a:rPr>
              <a:t>Section 1. Getting started</a:t>
            </a:r>
            <a:r>
              <a:rPr lang="en-US" sz="9600" b="1" dirty="0"/>
              <a:t/>
            </a:r>
            <a:br>
              <a:rPr lang="en-US" sz="9600" b="1" dirty="0"/>
            </a:br>
            <a:endParaRPr lang="en-US" sz="9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462817" y="3179929"/>
            <a:ext cx="3220872" cy="13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2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347731"/>
            <a:ext cx="10560676" cy="6179910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4" y="459142"/>
            <a:ext cx="9163050" cy="599122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1116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154546"/>
            <a:ext cx="10560676" cy="6542468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52412"/>
            <a:ext cx="9810750" cy="635317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3638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45468" y="750822"/>
            <a:ext cx="4038063" cy="75600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Get Element By Tag Name: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562" y="750822"/>
            <a:ext cx="5334000" cy="114300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62" y="2016403"/>
            <a:ext cx="5553075" cy="399097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46260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238125"/>
            <a:ext cx="12134850" cy="638175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4619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37" y="115911"/>
            <a:ext cx="12121036" cy="661974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76225"/>
            <a:ext cx="12058650" cy="630555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25082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88" y="0"/>
            <a:ext cx="7905750" cy="684847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95816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8" y="47088"/>
            <a:ext cx="10677525" cy="677227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58131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84" y="204718"/>
            <a:ext cx="10713492" cy="6441742"/>
          </a:xfrm>
          <a:ln w="28575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Section 3. Traversing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elements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9600" b="1" dirty="0"/>
              <a:t/>
            </a:r>
            <a:br>
              <a:rPr lang="en-US" sz="9600" b="1" dirty="0"/>
            </a:br>
            <a:r>
              <a:rPr lang="en-US" sz="2000" b="1" dirty="0">
                <a:solidFill>
                  <a:srgbClr val="0070C0"/>
                </a:solidFill>
                <a:hlinkClick r:id="rId2"/>
              </a:rPr>
              <a:t>Get the parent element</a:t>
            </a:r>
            <a:r>
              <a:rPr lang="en-US" sz="2000" b="1" dirty="0">
                <a:solidFill>
                  <a:srgbClr val="0070C0"/>
                </a:solidFill>
              </a:rPr>
              <a:t> – get the parent node of an element.</a:t>
            </a:r>
            <a:br>
              <a:rPr lang="en-US" sz="2000" b="1" dirty="0">
                <a:solidFill>
                  <a:srgbClr val="0070C0"/>
                </a:solidFill>
              </a:rPr>
            </a:br>
            <a:r>
              <a:rPr lang="en-US" sz="2000" b="1" dirty="0">
                <a:solidFill>
                  <a:srgbClr val="0070C0"/>
                </a:solidFill>
                <a:hlinkClick r:id="rId3"/>
              </a:rPr>
              <a:t>Get child elements</a:t>
            </a:r>
            <a:r>
              <a:rPr lang="en-US" sz="2000" b="1" dirty="0">
                <a:solidFill>
                  <a:srgbClr val="0070C0"/>
                </a:solidFill>
              </a:rPr>
              <a:t> – get children of an element.</a:t>
            </a:r>
            <a:br>
              <a:rPr lang="en-US" sz="2000" b="1" dirty="0">
                <a:solidFill>
                  <a:srgbClr val="0070C0"/>
                </a:solidFill>
              </a:rPr>
            </a:br>
            <a:r>
              <a:rPr lang="en-US" sz="2000" b="1" dirty="0">
                <a:solidFill>
                  <a:srgbClr val="0070C0"/>
                </a:solidFill>
                <a:hlinkClick r:id="rId4"/>
              </a:rPr>
              <a:t>Get siblings of an element</a:t>
            </a:r>
            <a:r>
              <a:rPr lang="en-US" sz="2000" b="1" dirty="0">
                <a:solidFill>
                  <a:srgbClr val="0070C0"/>
                </a:solidFill>
              </a:rPr>
              <a:t> – get siblings of an element.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9600" b="1" dirty="0"/>
              <a:t/>
            </a:r>
            <a:br>
              <a:rPr lang="en-US" sz="9600" b="1" dirty="0"/>
            </a:br>
            <a:endParaRPr lang="en-US" sz="9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24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0898" y="334851"/>
            <a:ext cx="10560676" cy="6168980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79" y="466724"/>
            <a:ext cx="66675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063" y="167426"/>
            <a:ext cx="11797920" cy="6545419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35" y="218942"/>
            <a:ext cx="116871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79868" y="732752"/>
            <a:ext cx="3012583" cy="78695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Contents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60175" y="2039136"/>
            <a:ext cx="6000479" cy="3073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Section 2. Selecting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getElementById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getElementByName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Section 3. Traversing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 the parent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 child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 siblings of an element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 startAt="4"/>
            </a:pPr>
            <a:endParaRPr lang="en-US" sz="1600" dirty="0" smtClean="0"/>
          </a:p>
          <a:p>
            <a:pPr marL="342900" indent="-342900">
              <a:buAutoNum type="arabicPeriod" startAt="4"/>
            </a:pPr>
            <a:endParaRPr lang="en-US" sz="1600" b="1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88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0459" y="50442"/>
            <a:ext cx="11184829" cy="6781800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22" y="77274"/>
            <a:ext cx="1106805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5322" y="1357483"/>
            <a:ext cx="10611117" cy="4247317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Section 4. Manipulating elements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hlinkClick r:id="rId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hlinkClick r:id="rId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hlinkClick r:id="rId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hlinkClick r:id="rId2"/>
              </a:rPr>
              <a:t>innerHTML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hlinkClick r:id="rId3"/>
              </a:rPr>
              <a:t>after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hlinkClick r:id="rId3"/>
              </a:rPr>
              <a:t>()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endParaRPr lang="en-US" altLang="en-US" sz="2000" b="1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hlinkClick r:id="rId4"/>
              </a:rPr>
              <a:t>append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hlinkClick r:id="rId4"/>
              </a:rPr>
              <a:t>()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hlinkClick r:id="rId5"/>
              </a:rPr>
              <a:t>removeChild()</a:t>
            </a:r>
            <a:endParaRPr lang="en-US" altLang="en-US" sz="20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hlinkClick r:id="rId6"/>
              </a:rPr>
              <a:t>insertBefore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  <a:hlinkClick r:id="rId6"/>
              </a:rPr>
              <a:t>()</a:t>
            </a: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69005" y="658561"/>
            <a:ext cx="4003447" cy="574339"/>
          </a:xfrm>
          <a:prstGeom prst="rect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70C0"/>
                </a:solidFill>
              </a:rPr>
              <a:t>JavaScript innerHTML: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7" y="2391993"/>
            <a:ext cx="4714875" cy="345757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7" y="1485921"/>
            <a:ext cx="6543675" cy="63817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1546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42233" y="754346"/>
            <a:ext cx="4315379" cy="805217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JavaScript after() </a:t>
            </a:r>
            <a:r>
              <a:rPr lang="en-US" sz="2800" b="1" dirty="0" smtClean="0">
                <a:solidFill>
                  <a:srgbClr val="0070C0"/>
                </a:solidFill>
              </a:rPr>
              <a:t>Method: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624" y="835663"/>
            <a:ext cx="5943600" cy="144780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12" y="2480796"/>
            <a:ext cx="8305800" cy="335280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85916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85612" y="631064"/>
            <a:ext cx="10560676" cy="519018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43" y="1144944"/>
            <a:ext cx="3638550" cy="4162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329" y="1208801"/>
            <a:ext cx="3381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6808" y="785610"/>
            <a:ext cx="4162425" cy="464026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JavaScript </a:t>
            </a:r>
            <a:r>
              <a:rPr lang="en-US" sz="2800" b="1" dirty="0" smtClean="0">
                <a:solidFill>
                  <a:srgbClr val="0070C0"/>
                </a:solidFill>
              </a:rPr>
              <a:t>before Method: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233" y="2118007"/>
            <a:ext cx="4162425" cy="372427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233" y="880799"/>
            <a:ext cx="6172200" cy="96202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91744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75445" y="779997"/>
            <a:ext cx="1459155" cy="430616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0070C0"/>
                </a:solidFill>
              </a:rPr>
              <a:t>Append</a:t>
            </a:r>
            <a:r>
              <a:rPr lang="en-US" sz="2800" b="1" dirty="0" smtClean="0">
                <a:solidFill>
                  <a:srgbClr val="0070C0"/>
                </a:solidFill>
              </a:rPr>
              <a:t>: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115" y="741887"/>
            <a:ext cx="5715000" cy="138112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115" y="2233009"/>
            <a:ext cx="5334000" cy="378142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030666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18503" y="777250"/>
            <a:ext cx="5253507" cy="446244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JavaScript </a:t>
            </a:r>
            <a:r>
              <a:rPr lang="en-US" sz="3100" b="1" dirty="0">
                <a:solidFill>
                  <a:srgbClr val="0070C0"/>
                </a:solidFill>
              </a:rPr>
              <a:t>removeChild</a:t>
            </a:r>
            <a:r>
              <a:rPr lang="en-US" sz="2800" b="1" dirty="0">
                <a:solidFill>
                  <a:srgbClr val="0070C0"/>
                </a:solidFill>
              </a:rPr>
              <a:t>() </a:t>
            </a:r>
            <a:r>
              <a:rPr lang="en-US" sz="2800" b="1" dirty="0" smtClean="0">
                <a:solidFill>
                  <a:srgbClr val="0070C0"/>
                </a:solidFill>
              </a:rPr>
              <a:t>Method: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55" y="1372146"/>
            <a:ext cx="6372225" cy="183832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55" y="3371654"/>
            <a:ext cx="3848100" cy="257175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4018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467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Section 5. Working with </a:t>
            </a:r>
            <a:r>
              <a:rPr lang="en-US" sz="2800" b="1" dirty="0" smtClean="0">
                <a:solidFill>
                  <a:srgbClr val="002060"/>
                </a:solidFill>
              </a:rPr>
              <a:t>Attributes</a:t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/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70C0"/>
                </a:solidFill>
              </a:rPr>
              <a:t>JavaScript </a:t>
            </a:r>
            <a:r>
              <a:rPr lang="en-US" sz="2000" b="1" dirty="0" smtClean="0">
                <a:solidFill>
                  <a:srgbClr val="0070C0"/>
                </a:solidFill>
              </a:rPr>
              <a:t>set Attribute() </a:t>
            </a:r>
            <a:r>
              <a:rPr lang="en-US" sz="2000" b="1" dirty="0">
                <a:solidFill>
                  <a:srgbClr val="0070C0"/>
                </a:solidFill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597499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18504" y="736882"/>
            <a:ext cx="5317901" cy="654036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JavaScript setAttribute() </a:t>
            </a:r>
            <a:r>
              <a:rPr lang="en-US" sz="2800" b="1" dirty="0" smtClean="0">
                <a:solidFill>
                  <a:srgbClr val="0070C0"/>
                </a:solidFill>
              </a:rPr>
              <a:t>Method: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32" y="1593668"/>
            <a:ext cx="5657850" cy="280035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115" y="1593668"/>
            <a:ext cx="4200525" cy="258127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9206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79868" y="732752"/>
            <a:ext cx="3012583" cy="78695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Contents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73054" y="1511059"/>
            <a:ext cx="6489878" cy="437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Section 4. Manipulating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elements</a:t>
            </a:r>
          </a:p>
          <a:p>
            <a:pPr marL="342900" lvl="0" indent="-342900" eaLnBrk="0" fontAlgn="base" hangingPunct="0">
              <a:lnSpc>
                <a:spcPct val="100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innerHTML</a:t>
            </a:r>
          </a:p>
          <a:p>
            <a:pPr marL="342900" lvl="0" indent="-342900" eaLnBrk="0" fontAlgn="base" hangingPunct="0">
              <a:lnSpc>
                <a:spcPct val="100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After()</a:t>
            </a:r>
          </a:p>
          <a:p>
            <a:pPr marL="342900" indent="-342900" eaLnBrk="0" fontAlgn="base" hangingPunct="0">
              <a:lnSpc>
                <a:spcPct val="100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Before()</a:t>
            </a:r>
          </a:p>
          <a:p>
            <a:pPr marL="342900" lvl="0" indent="-342900" eaLnBrk="0" fontAlgn="base" hangingPunct="0">
              <a:lnSpc>
                <a:spcPct val="100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Append()</a:t>
            </a:r>
            <a:endParaRPr lang="en-US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 eaLnBrk="0" fontAlgn="base" hangingPunct="0">
              <a:lnSpc>
                <a:spcPct val="100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removeChild()</a:t>
            </a:r>
            <a:endParaRPr lang="en-US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Section 5. Working with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 setAttribute()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 startAt="4"/>
            </a:pPr>
            <a:endParaRPr lang="en-US" sz="1600" dirty="0" smtClean="0"/>
          </a:p>
          <a:p>
            <a:pPr marL="342900" indent="-342900">
              <a:buAutoNum type="arabicPeriod" startAt="4"/>
            </a:pPr>
            <a:endParaRPr lang="en-US" sz="1600" b="1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39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04175" y="1519707"/>
            <a:ext cx="5576552" cy="412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Section 7. Working with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Events</a:t>
            </a: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 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Page load 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Mouse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Keyboard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Events</a:t>
            </a:r>
            <a:endParaRPr lang="en-US" sz="1600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17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3240" y="759854"/>
            <a:ext cx="2944969" cy="399245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JavaScript events: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209" y="959476"/>
            <a:ext cx="6315075" cy="134302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209" y="2515002"/>
            <a:ext cx="6457950" cy="331470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319388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973" y="648094"/>
            <a:ext cx="11573554" cy="5629284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8906" y="799957"/>
            <a:ext cx="4592492" cy="426220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JavaScript Page Load </a:t>
            </a:r>
            <a:r>
              <a:rPr lang="en-US" sz="2800" dirty="0" smtClean="0">
                <a:solidFill>
                  <a:srgbClr val="0070C0"/>
                </a:solidFill>
              </a:rPr>
              <a:t>Events: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517" y="910036"/>
            <a:ext cx="5743575" cy="510540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06" y="1378040"/>
            <a:ext cx="5334000" cy="129540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61926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1973" y="648094"/>
            <a:ext cx="11573554" cy="5629284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903" y="867173"/>
            <a:ext cx="4476750" cy="519112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7543" y="799957"/>
            <a:ext cx="3922790" cy="426220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JavaScript Page Load </a:t>
            </a:r>
            <a:r>
              <a:rPr lang="en-US" sz="2800" dirty="0" smtClean="0">
                <a:solidFill>
                  <a:srgbClr val="0070C0"/>
                </a:solidFill>
              </a:rPr>
              <a:t>Events: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1973" y="579458"/>
            <a:ext cx="11573554" cy="5705431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8354" y="680745"/>
            <a:ext cx="4012306" cy="481707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JavaScript Mouse </a:t>
            </a:r>
            <a:r>
              <a:rPr lang="en-US" sz="2800" b="1" dirty="0" smtClean="0">
                <a:solidFill>
                  <a:srgbClr val="0070C0"/>
                </a:solidFill>
              </a:rPr>
              <a:t>Events: 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54" y="1537683"/>
            <a:ext cx="4619625" cy="145732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60" y="793748"/>
            <a:ext cx="6229350" cy="527685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0648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84856" y="847123"/>
            <a:ext cx="4430334" cy="415006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JavaScript Keyboard </a:t>
            </a:r>
            <a:r>
              <a:rPr lang="en-US" sz="2800" b="1" dirty="0" smtClean="0">
                <a:solidFill>
                  <a:srgbClr val="0070C0"/>
                </a:solidFill>
              </a:rPr>
              <a:t>Events: 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3" y="1357378"/>
            <a:ext cx="5972175" cy="144780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43" y="2965897"/>
            <a:ext cx="5353050" cy="299085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66741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04175" y="1519707"/>
            <a:ext cx="5576552" cy="412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Section 8. Scripting Web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Forms</a:t>
            </a: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 Handling change Event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 Form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input event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radio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select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checkbox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 Dynamically Add &amp; Remove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9327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38426" y="811370"/>
            <a:ext cx="2722205" cy="386366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JavaScript Form: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631" y="656822"/>
            <a:ext cx="5953125" cy="156210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11" y="2304112"/>
            <a:ext cx="9925050" cy="380047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58319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528034"/>
            <a:ext cx="10560676" cy="5731098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51" y="638330"/>
            <a:ext cx="4686300" cy="547687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36673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025"/>
            <a:ext cx="12192000" cy="569595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4733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79868" y="732752"/>
            <a:ext cx="3012583" cy="78695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Contents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04175" y="1519707"/>
            <a:ext cx="5576552" cy="4123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Section 7. Working with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 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Page load 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Mouse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Keyboard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Events</a:t>
            </a:r>
            <a:endParaRPr lang="en-US" sz="1600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49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6811" y="757314"/>
            <a:ext cx="3644721" cy="473010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JavaScript input </a:t>
            </a:r>
            <a:r>
              <a:rPr lang="en-US" sz="2800" b="1" dirty="0" smtClean="0">
                <a:solidFill>
                  <a:srgbClr val="0070C0"/>
                </a:solidFill>
              </a:rPr>
              <a:t>Event: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02" y="1559592"/>
            <a:ext cx="5962650" cy="137160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402" y="3247979"/>
            <a:ext cx="4610100" cy="255270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31758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528034"/>
            <a:ext cx="10560676" cy="5859887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6033" y="647901"/>
            <a:ext cx="4002178" cy="502276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JavaScript Radio </a:t>
            </a:r>
            <a:r>
              <a:rPr lang="en-US" sz="2800" b="1" dirty="0" smtClean="0">
                <a:solidFill>
                  <a:srgbClr val="0070C0"/>
                </a:solidFill>
              </a:rPr>
              <a:t>Button: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73" y="1270044"/>
            <a:ext cx="98393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6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79824" y="746975"/>
            <a:ext cx="4033090" cy="566665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JavaScript select Element: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26" y="1313640"/>
            <a:ext cx="5495925" cy="456247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773821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425003"/>
            <a:ext cx="10560676" cy="5911403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99011" y="697626"/>
            <a:ext cx="3786389" cy="631066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JavaScript Checkboxes: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90" y="581015"/>
            <a:ext cx="6572250" cy="144780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90" y="2234748"/>
            <a:ext cx="6610350" cy="389572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53433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04812"/>
            <a:ext cx="11772900" cy="604837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15015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79868" y="732752"/>
            <a:ext cx="3012583" cy="78695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Contents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0427" y="1446948"/>
            <a:ext cx="7366908" cy="4078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Section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8. Scripting Web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Forms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 Handling change Event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 Form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input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event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radio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select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checkbox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 Dynamically Add &amp; Remove Option</a:t>
            </a:r>
            <a:endParaRPr lang="en-US" sz="1600" dirty="0" smtClean="0"/>
          </a:p>
          <a:p>
            <a:pPr marL="342900" indent="-342900">
              <a:buAutoNum type="arabicPeriod" startAt="4"/>
            </a:pPr>
            <a:endParaRPr lang="en-US" sz="1600" b="1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2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399" y="1068947"/>
            <a:ext cx="9787944" cy="4610637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Section 2. Selecting elements</a:t>
            </a:r>
            <a:r>
              <a:rPr lang="en-US" sz="4000" b="1" dirty="0">
                <a:solidFill>
                  <a:srgbClr val="C00000"/>
                </a:solidFill>
              </a:rPr>
              <a:t/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getElementById() – </a:t>
            </a:r>
            <a:r>
              <a:rPr lang="en-US" sz="1400" dirty="0">
                <a:solidFill>
                  <a:srgbClr val="0070C0"/>
                </a:solidFill>
              </a:rPr>
              <a:t>select an element by id.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getElementsByName()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– </a:t>
            </a:r>
            <a:r>
              <a:rPr lang="en-US" sz="1400" dirty="0">
                <a:solidFill>
                  <a:srgbClr val="0070C0"/>
                </a:solidFill>
              </a:rPr>
              <a:t>select elements by name.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getElementsByTagName()</a:t>
            </a:r>
            <a:r>
              <a:rPr lang="en-US" sz="2400" dirty="0">
                <a:solidFill>
                  <a:srgbClr val="0070C0"/>
                </a:solidFill>
              </a:rPr>
              <a:t>  </a:t>
            </a:r>
            <a:r>
              <a:rPr lang="en-US" sz="1400" dirty="0">
                <a:solidFill>
                  <a:srgbClr val="0070C0"/>
                </a:solidFill>
              </a:rPr>
              <a:t>– select elements by a tag name.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getElementsByClassName() – </a:t>
            </a:r>
            <a:r>
              <a:rPr lang="en-US" sz="1400" dirty="0">
                <a:solidFill>
                  <a:srgbClr val="0070C0"/>
                </a:solidFill>
              </a:rPr>
              <a:t>select elements by one or more class names.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querySelect()</a:t>
            </a:r>
            <a:r>
              <a:rPr lang="en-US" sz="2400" dirty="0">
                <a:solidFill>
                  <a:srgbClr val="0070C0"/>
                </a:solidFill>
              </a:rPr>
              <a:t> </a:t>
            </a:r>
            <a:r>
              <a:rPr lang="en-US" sz="1400" dirty="0">
                <a:solidFill>
                  <a:srgbClr val="0070C0"/>
                </a:solidFill>
              </a:rPr>
              <a:t> – select elements by CSS selectors.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9600" b="1" dirty="0"/>
              <a:t/>
            </a:r>
            <a:br>
              <a:rPr lang="en-US" sz="9600" b="1" dirty="0"/>
            </a:br>
            <a:endParaRPr lang="en-US" sz="9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9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7141" y="700843"/>
            <a:ext cx="3064099" cy="614148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Get Element By Id: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07" y="1324651"/>
            <a:ext cx="6286500" cy="68580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507" y="2163721"/>
            <a:ext cx="8401050" cy="380047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6924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321972"/>
            <a:ext cx="10560676" cy="6217835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7156" y="539489"/>
            <a:ext cx="3527738" cy="449109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Get Element By Name: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605" y="440911"/>
            <a:ext cx="6019800" cy="109537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65" y="1647271"/>
            <a:ext cx="8420100" cy="478155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3963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898" y="638330"/>
            <a:ext cx="10560676" cy="547913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234" y="1709471"/>
            <a:ext cx="6486525" cy="247650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9869" y="853852"/>
            <a:ext cx="6515636" cy="64009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Get Element By Name Multiple Radio Button: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51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265</Words>
  <Application>Microsoft Office PowerPoint</Application>
  <PresentationFormat>Widescreen</PresentationFormat>
  <Paragraphs>87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Algerian</vt:lpstr>
      <vt:lpstr>Arial</vt:lpstr>
      <vt:lpstr>Calibri</vt:lpstr>
      <vt:lpstr>Calibri Light</vt:lpstr>
      <vt:lpstr>Wingdings</vt:lpstr>
      <vt:lpstr>Office Theme</vt:lpstr>
      <vt:lpstr>Js Dom Section 1. Getting started </vt:lpstr>
      <vt:lpstr>Contents</vt:lpstr>
      <vt:lpstr>Contents</vt:lpstr>
      <vt:lpstr>Contents</vt:lpstr>
      <vt:lpstr>Contents</vt:lpstr>
      <vt:lpstr>Section 2. Selecting elements  getElementById() – select an element by id. getElementsByName() – select elements by name. getElementsByTagName()  – select elements by a tag name. getElementsByClassName() – select elements by one or more class names. querySelect()  – select elements by CSS selectors.  </vt:lpstr>
      <vt:lpstr>Get Element By Id:</vt:lpstr>
      <vt:lpstr>Get Element By Name:</vt:lpstr>
      <vt:lpstr>Get Element By Name Multiple Radio Button:</vt:lpstr>
      <vt:lpstr>PowerPoint Presentation</vt:lpstr>
      <vt:lpstr>PowerPoint Presentation</vt:lpstr>
      <vt:lpstr>Get Element By Tag Name:</vt:lpstr>
      <vt:lpstr>PowerPoint Presentation</vt:lpstr>
      <vt:lpstr>PowerPoint Presentation</vt:lpstr>
      <vt:lpstr>PowerPoint Presentation</vt:lpstr>
      <vt:lpstr>PowerPoint Presentation</vt:lpstr>
      <vt:lpstr>Section 3. Traversing elements  Get the parent element – get the parent node of an element. Get child elements – get children of an element. Get siblings of an element – get siblings of an element.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after() Method:</vt:lpstr>
      <vt:lpstr>PowerPoint Presentation</vt:lpstr>
      <vt:lpstr>JavaScript before Method:</vt:lpstr>
      <vt:lpstr>Append:</vt:lpstr>
      <vt:lpstr>JavaScript removeChild() Method:</vt:lpstr>
      <vt:lpstr>Section 5. Working with Attributes    JavaScript set Attribute() Method</vt:lpstr>
      <vt:lpstr>JavaScript setAttribute() Method:</vt:lpstr>
      <vt:lpstr>PowerPoint Presentation</vt:lpstr>
      <vt:lpstr>JavaScript events:</vt:lpstr>
      <vt:lpstr>JavaScript Page Load Events:</vt:lpstr>
      <vt:lpstr>JavaScript Page Load Events:</vt:lpstr>
      <vt:lpstr>JavaScript Mouse Events: </vt:lpstr>
      <vt:lpstr>JavaScript Keyboard Events: </vt:lpstr>
      <vt:lpstr>PowerPoint Presentation</vt:lpstr>
      <vt:lpstr>JavaScript Form:</vt:lpstr>
      <vt:lpstr>PowerPoint Presentation</vt:lpstr>
      <vt:lpstr>PowerPoint Presentation</vt:lpstr>
      <vt:lpstr>JavaScript input Event:</vt:lpstr>
      <vt:lpstr>JavaScript Radio Button:</vt:lpstr>
      <vt:lpstr>JavaScript select Element:</vt:lpstr>
      <vt:lpstr>JavaScript Checkboxes: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</dc:creator>
  <cp:lastModifiedBy>Hasan</cp:lastModifiedBy>
  <cp:revision>885</cp:revision>
  <dcterms:created xsi:type="dcterms:W3CDTF">2025-05-17T12:52:51Z</dcterms:created>
  <dcterms:modified xsi:type="dcterms:W3CDTF">2025-07-20T07:00:31Z</dcterms:modified>
</cp:coreProperties>
</file>