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5" r:id="rId1"/>
  </p:sldMasterIdLst>
  <p:notesMasterIdLst>
    <p:notesMasterId r:id="rId34"/>
  </p:notesMasterIdLst>
  <p:sldIdLst>
    <p:sldId id="293" r:id="rId2"/>
    <p:sldId id="466" r:id="rId3"/>
    <p:sldId id="467" r:id="rId4"/>
    <p:sldId id="468" r:id="rId5"/>
    <p:sldId id="469" r:id="rId6"/>
    <p:sldId id="470" r:id="rId7"/>
    <p:sldId id="492" r:id="rId8"/>
    <p:sldId id="471" r:id="rId9"/>
    <p:sldId id="472" r:id="rId10"/>
    <p:sldId id="493" r:id="rId11"/>
    <p:sldId id="494" r:id="rId12"/>
    <p:sldId id="495" r:id="rId13"/>
    <p:sldId id="496" r:id="rId14"/>
    <p:sldId id="475" r:id="rId15"/>
    <p:sldId id="497" r:id="rId16"/>
    <p:sldId id="476" r:id="rId17"/>
    <p:sldId id="498" r:id="rId18"/>
    <p:sldId id="477" r:id="rId19"/>
    <p:sldId id="478" r:id="rId20"/>
    <p:sldId id="480" r:id="rId21"/>
    <p:sldId id="481" r:id="rId22"/>
    <p:sldId id="482" r:id="rId23"/>
    <p:sldId id="484" r:id="rId24"/>
    <p:sldId id="486" r:id="rId25"/>
    <p:sldId id="490" r:id="rId26"/>
    <p:sldId id="499" r:id="rId27"/>
    <p:sldId id="500" r:id="rId28"/>
    <p:sldId id="501" r:id="rId29"/>
    <p:sldId id="502" r:id="rId30"/>
    <p:sldId id="503" r:id="rId31"/>
    <p:sldId id="504" r:id="rId32"/>
    <p:sldId id="505" r:id="rId33"/>
  </p:sldIdLst>
  <p:sldSz cx="9144000" cy="6858000" type="screen4x3"/>
  <p:notesSz cx="6858000" cy="9144000"/>
  <p:defaultTextStyle>
    <a:defPPr>
      <a:defRPr lang="en-US"/>
    </a:defPPr>
    <a:lvl1pPr algn="l" rtl="0" fontAlgn="base">
      <a:spcBef>
        <a:spcPct val="0"/>
      </a:spcBef>
      <a:spcAft>
        <a:spcPct val="0"/>
      </a:spcAft>
      <a:defRPr sz="2800" b="1" kern="1200">
        <a:solidFill>
          <a:schemeClr val="tx1"/>
        </a:solidFill>
        <a:latin typeface="Arial" charset="0"/>
        <a:ea typeface="+mn-ea"/>
        <a:cs typeface="+mn-cs"/>
      </a:defRPr>
    </a:lvl1pPr>
    <a:lvl2pPr marL="457200" algn="l" rtl="0" fontAlgn="base">
      <a:spcBef>
        <a:spcPct val="0"/>
      </a:spcBef>
      <a:spcAft>
        <a:spcPct val="0"/>
      </a:spcAft>
      <a:defRPr sz="2800" b="1" kern="1200">
        <a:solidFill>
          <a:schemeClr val="tx1"/>
        </a:solidFill>
        <a:latin typeface="Arial" charset="0"/>
        <a:ea typeface="+mn-ea"/>
        <a:cs typeface="+mn-cs"/>
      </a:defRPr>
    </a:lvl2pPr>
    <a:lvl3pPr marL="914400" algn="l" rtl="0" fontAlgn="base">
      <a:spcBef>
        <a:spcPct val="0"/>
      </a:spcBef>
      <a:spcAft>
        <a:spcPct val="0"/>
      </a:spcAft>
      <a:defRPr sz="2800" b="1" kern="1200">
        <a:solidFill>
          <a:schemeClr val="tx1"/>
        </a:solidFill>
        <a:latin typeface="Arial" charset="0"/>
        <a:ea typeface="+mn-ea"/>
        <a:cs typeface="+mn-cs"/>
      </a:defRPr>
    </a:lvl3pPr>
    <a:lvl4pPr marL="1371600" algn="l" rtl="0" fontAlgn="base">
      <a:spcBef>
        <a:spcPct val="0"/>
      </a:spcBef>
      <a:spcAft>
        <a:spcPct val="0"/>
      </a:spcAft>
      <a:defRPr sz="2800" b="1" kern="1200">
        <a:solidFill>
          <a:schemeClr val="tx1"/>
        </a:solidFill>
        <a:latin typeface="Arial" charset="0"/>
        <a:ea typeface="+mn-ea"/>
        <a:cs typeface="+mn-cs"/>
      </a:defRPr>
    </a:lvl4pPr>
    <a:lvl5pPr marL="1828800" algn="l" rtl="0" fontAlgn="base">
      <a:spcBef>
        <a:spcPct val="0"/>
      </a:spcBef>
      <a:spcAft>
        <a:spcPct val="0"/>
      </a:spcAft>
      <a:defRPr sz="2800" b="1" kern="1200">
        <a:solidFill>
          <a:schemeClr val="tx1"/>
        </a:solidFill>
        <a:latin typeface="Arial" charset="0"/>
        <a:ea typeface="+mn-ea"/>
        <a:cs typeface="+mn-cs"/>
      </a:defRPr>
    </a:lvl5pPr>
    <a:lvl6pPr marL="2286000" algn="l" defTabSz="914400" rtl="0" eaLnBrk="1" latinLnBrk="0" hangingPunct="1">
      <a:defRPr sz="2800" b="1" kern="1200">
        <a:solidFill>
          <a:schemeClr val="tx1"/>
        </a:solidFill>
        <a:latin typeface="Arial" charset="0"/>
        <a:ea typeface="+mn-ea"/>
        <a:cs typeface="+mn-cs"/>
      </a:defRPr>
    </a:lvl6pPr>
    <a:lvl7pPr marL="2743200" algn="l" defTabSz="914400" rtl="0" eaLnBrk="1" latinLnBrk="0" hangingPunct="1">
      <a:defRPr sz="2800" b="1" kern="1200">
        <a:solidFill>
          <a:schemeClr val="tx1"/>
        </a:solidFill>
        <a:latin typeface="Arial" charset="0"/>
        <a:ea typeface="+mn-ea"/>
        <a:cs typeface="+mn-cs"/>
      </a:defRPr>
    </a:lvl7pPr>
    <a:lvl8pPr marL="3200400" algn="l" defTabSz="914400" rtl="0" eaLnBrk="1" latinLnBrk="0" hangingPunct="1">
      <a:defRPr sz="2800" b="1" kern="1200">
        <a:solidFill>
          <a:schemeClr val="tx1"/>
        </a:solidFill>
        <a:latin typeface="Arial" charset="0"/>
        <a:ea typeface="+mn-ea"/>
        <a:cs typeface="+mn-cs"/>
      </a:defRPr>
    </a:lvl8pPr>
    <a:lvl9pPr marL="3657600" algn="l" defTabSz="914400" rtl="0" eaLnBrk="1" latinLnBrk="0" hangingPunct="1">
      <a:defRPr sz="28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00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45" autoAdjust="0"/>
  </p:normalViewPr>
  <p:slideViewPr>
    <p:cSldViewPr snapToGrid="0">
      <p:cViewPr varScale="1">
        <p:scale>
          <a:sx n="85" d="100"/>
          <a:sy n="85" d="100"/>
        </p:scale>
        <p:origin x="1378" y="53"/>
      </p:cViewPr>
      <p:guideLst>
        <p:guide orient="horz" pos="2160"/>
        <p:guide pos="28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8" d="100"/>
          <a:sy n="88" d="100"/>
        </p:scale>
        <p:origin x="-3870" y="-108"/>
      </p:cViewPr>
      <p:guideLst>
        <p:guide orient="horz" pos="2880"/>
        <p:guide pos="2160"/>
      </p:guideLst>
    </p:cSldViewPr>
  </p:notesViewPr>
  <p:gridSpacing cx="360045" cy="36004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276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endParaRPr lang="en-US"/>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76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76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endParaRPr lang="en-US"/>
          </a:p>
        </p:txBody>
      </p:sp>
      <p:sp>
        <p:nvSpPr>
          <p:cNvPr id="276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07E415C7-E55C-45FF-B399-4CA76F16ADFB}" type="slidenum">
              <a:rPr lang="en-US"/>
              <a:pPr/>
              <a:t>‹#›</a:t>
            </a:fld>
            <a:endParaRPr lang="en-US"/>
          </a:p>
        </p:txBody>
      </p:sp>
    </p:spTree>
    <p:extLst>
      <p:ext uri="{BB962C8B-B14F-4D97-AF65-F5344CB8AC3E}">
        <p14:creationId xmlns:p14="http://schemas.microsoft.com/office/powerpoint/2010/main" val="171093741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51E68D-3317-419C-B10C-34A51805AAD2}" type="slidenum">
              <a:rPr lang="en-US"/>
              <a:pPr/>
              <a:t>2</a:t>
            </a:fld>
            <a:endParaRPr lang="en-US"/>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r>
              <a:rPr lang="en-US"/>
              <a:t>Figure 24-1. Capacitors: diagrams of (a) parallel plate, (b) cylindrical (rolled up parallel plate).</a:t>
            </a:r>
          </a:p>
        </p:txBody>
      </p:sp>
    </p:spTree>
    <p:extLst>
      <p:ext uri="{BB962C8B-B14F-4D97-AF65-F5344CB8AC3E}">
        <p14:creationId xmlns:p14="http://schemas.microsoft.com/office/powerpoint/2010/main" val="2019740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567BC7-1174-4423-899D-4CD595C52C73}" type="slidenum">
              <a:rPr lang="en-US"/>
              <a:pPr/>
              <a:t>19</a:t>
            </a:fld>
            <a:endParaRPr lang="en-US"/>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r>
              <a:rPr lang="en-US"/>
              <a:t>Solution: First, find the charge on C</a:t>
            </a:r>
            <a:r>
              <a:rPr lang="en-US" baseline="-25000"/>
              <a:t>1</a:t>
            </a:r>
            <a:r>
              <a:rPr lang="en-US"/>
              <a:t> from Q = CV</a:t>
            </a:r>
            <a:r>
              <a:rPr lang="en-US" baseline="-25000"/>
              <a:t>eq</a:t>
            </a:r>
            <a:r>
              <a:rPr lang="en-US"/>
              <a:t>. This charge is split equally between C</a:t>
            </a:r>
            <a:r>
              <a:rPr lang="en-US" baseline="-25000"/>
              <a:t>2</a:t>
            </a:r>
            <a:r>
              <a:rPr lang="en-US"/>
              <a:t> and C</a:t>
            </a:r>
            <a:r>
              <a:rPr lang="en-US" baseline="-25000"/>
              <a:t>3</a:t>
            </a:r>
            <a:r>
              <a:rPr lang="en-US"/>
              <a:t>. Now we can calculate the voltages across each capacitor, using V = Q/C.</a:t>
            </a:r>
          </a:p>
        </p:txBody>
      </p:sp>
    </p:spTree>
    <p:extLst>
      <p:ext uri="{BB962C8B-B14F-4D97-AF65-F5344CB8AC3E}">
        <p14:creationId xmlns:p14="http://schemas.microsoft.com/office/powerpoint/2010/main" val="2945236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EF2006-936D-41C0-92FE-93CFF5E10989}" type="slidenum">
              <a:rPr lang="en-US"/>
              <a:pPr/>
              <a:t>21</a:t>
            </a:fld>
            <a:endParaRPr lang="en-US"/>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r>
              <a:rPr lang="en-US"/>
              <a:t>Solution: a. U = ½ CV</a:t>
            </a:r>
            <a:r>
              <a:rPr lang="en-US" baseline="30000"/>
              <a:t>2</a:t>
            </a:r>
            <a:r>
              <a:rPr lang="en-US"/>
              <a:t> = 3.0 J.</a:t>
            </a:r>
          </a:p>
          <a:p>
            <a:r>
              <a:rPr lang="en-US"/>
              <a:t>b. P = U/t = 3000 W.</a:t>
            </a:r>
          </a:p>
        </p:txBody>
      </p:sp>
    </p:spTree>
    <p:extLst>
      <p:ext uri="{BB962C8B-B14F-4D97-AF65-F5344CB8AC3E}">
        <p14:creationId xmlns:p14="http://schemas.microsoft.com/office/powerpoint/2010/main" val="2619324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5AEE7F-F78E-4EBC-83DC-C783ECF8660C}" type="slidenum">
              <a:rPr lang="en-US"/>
              <a:pPr/>
              <a:t>22</a:t>
            </a:fld>
            <a:endParaRPr lang="en-US"/>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r>
              <a:rPr lang="en-US"/>
              <a:t>Solution: Increasing the plate separation decreases the capacitance, but the charge remains the same. Therefore the energy, U = ½ Q</a:t>
            </a:r>
            <a:r>
              <a:rPr lang="en-US" baseline="30000"/>
              <a:t>2</a:t>
            </a:r>
            <a:r>
              <a:rPr lang="en-US"/>
              <a:t>/C, doubles.</a:t>
            </a:r>
          </a:p>
        </p:txBody>
      </p:sp>
    </p:spTree>
    <p:extLst>
      <p:ext uri="{BB962C8B-B14F-4D97-AF65-F5344CB8AC3E}">
        <p14:creationId xmlns:p14="http://schemas.microsoft.com/office/powerpoint/2010/main" val="3601602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10E42F-F199-4972-A9BA-17D1B0CE4F04}" type="slidenum">
              <a:rPr lang="en-US"/>
              <a:pPr/>
              <a:t>25</a:t>
            </a:fld>
            <a:endParaRPr lang="en-US"/>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r>
              <a:rPr lang="en-US"/>
              <a:t>Solution: a. C = K</a:t>
            </a:r>
            <a:r>
              <a:rPr lang="el-GR">
                <a:latin typeface="Lucida Grande" pitchFamily="48" charset="0"/>
                <a:cs typeface="Arial" charset="0"/>
              </a:rPr>
              <a:t>ε</a:t>
            </a:r>
            <a:r>
              <a:rPr lang="en-US" baseline="-25000">
                <a:cs typeface="Arial" charset="0"/>
              </a:rPr>
              <a:t>0</a:t>
            </a:r>
            <a:r>
              <a:rPr lang="en-US">
                <a:cs typeface="Arial" charset="0"/>
              </a:rPr>
              <a:t>A/d = 3.0 x 10</a:t>
            </a:r>
            <a:r>
              <a:rPr lang="en-US" baseline="30000">
                <a:cs typeface="Arial" charset="0"/>
              </a:rPr>
              <a:t>-8</a:t>
            </a:r>
            <a:r>
              <a:rPr lang="en-US">
                <a:cs typeface="Arial" charset="0"/>
              </a:rPr>
              <a:t> F. Q = CV = 3.0 x 10</a:t>
            </a:r>
            <a:r>
              <a:rPr lang="en-US" baseline="30000">
                <a:cs typeface="Arial" charset="0"/>
              </a:rPr>
              <a:t>-6</a:t>
            </a:r>
            <a:r>
              <a:rPr lang="en-US">
                <a:cs typeface="Arial" charset="0"/>
              </a:rPr>
              <a:t> C. E = V/d = 25 kV/m. U = ½ CV</a:t>
            </a:r>
            <a:r>
              <a:rPr lang="en-US" baseline="30000">
                <a:cs typeface="Arial" charset="0"/>
              </a:rPr>
              <a:t>2</a:t>
            </a:r>
            <a:r>
              <a:rPr lang="en-US">
                <a:cs typeface="Arial" charset="0"/>
              </a:rPr>
              <a:t> = 1.5 x 10</a:t>
            </a:r>
            <a:r>
              <a:rPr lang="en-US" baseline="30000">
                <a:cs typeface="Arial" charset="0"/>
              </a:rPr>
              <a:t>-4</a:t>
            </a:r>
            <a:r>
              <a:rPr lang="en-US">
                <a:cs typeface="Arial" charset="0"/>
              </a:rPr>
              <a:t> J.</a:t>
            </a:r>
          </a:p>
          <a:p>
            <a:r>
              <a:rPr lang="en-US">
                <a:cs typeface="Arial" charset="0"/>
              </a:rPr>
              <a:t>B. Now C = 8.8 x 10</a:t>
            </a:r>
            <a:r>
              <a:rPr lang="en-US" baseline="30000">
                <a:cs typeface="Arial" charset="0"/>
              </a:rPr>
              <a:t>-9</a:t>
            </a:r>
            <a:r>
              <a:rPr lang="en-US">
                <a:cs typeface="Arial" charset="0"/>
              </a:rPr>
              <a:t> F, Q = 3.0 x 10</a:t>
            </a:r>
            <a:r>
              <a:rPr lang="en-US" baseline="30000">
                <a:cs typeface="Arial" charset="0"/>
              </a:rPr>
              <a:t>-6</a:t>
            </a:r>
            <a:r>
              <a:rPr lang="en-US">
                <a:cs typeface="Arial" charset="0"/>
              </a:rPr>
              <a:t> C (no change), V = 340 V, E = 85 kV/m, U = 5.1 x 10</a:t>
            </a:r>
            <a:r>
              <a:rPr lang="en-US" baseline="30000">
                <a:cs typeface="Arial" charset="0"/>
              </a:rPr>
              <a:t>-4</a:t>
            </a:r>
            <a:r>
              <a:rPr lang="en-US">
                <a:cs typeface="Arial" charset="0"/>
              </a:rPr>
              <a:t> J. The increase in energy comes from the work it takes to remove the dielectric.</a:t>
            </a:r>
            <a:endParaRPr lang="el-GR">
              <a:cs typeface="Arial" charset="0"/>
            </a:endParaRPr>
          </a:p>
        </p:txBody>
      </p:sp>
    </p:spTree>
    <p:extLst>
      <p:ext uri="{BB962C8B-B14F-4D97-AF65-F5344CB8AC3E}">
        <p14:creationId xmlns:p14="http://schemas.microsoft.com/office/powerpoint/2010/main" val="2453539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B8D603-BA74-4ABE-8971-2679EA882EA5}" type="slidenum">
              <a:rPr lang="en-US"/>
              <a:pPr/>
              <a:t>3</a:t>
            </a:fld>
            <a:endParaRPr lang="en-US"/>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r>
              <a:rPr lang="en-US"/>
              <a:t>Figure 24-2. (a) Parallel-plate capacitor connected to a battery. (b) Same circuit shown using symbols.</a:t>
            </a:r>
          </a:p>
        </p:txBody>
      </p:sp>
    </p:spTree>
    <p:extLst>
      <p:ext uri="{BB962C8B-B14F-4D97-AF65-F5344CB8AC3E}">
        <p14:creationId xmlns:p14="http://schemas.microsoft.com/office/powerpoint/2010/main" val="233484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80B5A9-92AD-4B21-BA66-F58401416FAD}" type="slidenum">
              <a:rPr lang="en-US"/>
              <a:pPr/>
              <a:t>5</a:t>
            </a:fld>
            <a:endParaRPr lang="en-US"/>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r>
              <a:rPr lang="en-US"/>
              <a:t>Figure 24-4. Parallel-plate capacitor, each of whose plates has area </a:t>
            </a:r>
            <a:r>
              <a:rPr lang="en-US" i="1"/>
              <a:t>A</a:t>
            </a:r>
            <a:r>
              <a:rPr lang="en-US"/>
              <a:t>. Fringing of the field is ignored.</a:t>
            </a:r>
          </a:p>
        </p:txBody>
      </p:sp>
    </p:spTree>
    <p:extLst>
      <p:ext uri="{BB962C8B-B14F-4D97-AF65-F5344CB8AC3E}">
        <p14:creationId xmlns:p14="http://schemas.microsoft.com/office/powerpoint/2010/main" val="2401717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6308A-C55C-4597-990C-7B9852A7789B}" type="slidenum">
              <a:rPr lang="en-US"/>
              <a:pPr/>
              <a:t>6</a:t>
            </a:fld>
            <a:endParaRPr 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lang="en-US"/>
              <a:t>Solution: a. C = 53 pF.</a:t>
            </a:r>
          </a:p>
          <a:p>
            <a:r>
              <a:rPr lang="en-US"/>
              <a:t>b. Q = CV = 6.4 x 10</a:t>
            </a:r>
            <a:r>
              <a:rPr lang="en-US" baseline="30000"/>
              <a:t>-10</a:t>
            </a:r>
            <a:r>
              <a:rPr lang="en-US"/>
              <a:t> C.</a:t>
            </a:r>
          </a:p>
          <a:p>
            <a:r>
              <a:rPr lang="en-US"/>
              <a:t>c. E = V/d = 1.2 x 10</a:t>
            </a:r>
            <a:r>
              <a:rPr lang="en-US" baseline="30000"/>
              <a:t>4</a:t>
            </a:r>
            <a:r>
              <a:rPr lang="en-US"/>
              <a:t> V/m.</a:t>
            </a:r>
          </a:p>
          <a:p>
            <a:r>
              <a:rPr lang="en-US"/>
              <a:t>d. A = Cd/</a:t>
            </a:r>
            <a:r>
              <a:rPr lang="el-GR">
                <a:latin typeface="Lucida Grande" pitchFamily="48" charset="0"/>
                <a:cs typeface="Arial" charset="0"/>
              </a:rPr>
              <a:t>ε</a:t>
            </a:r>
            <a:r>
              <a:rPr lang="en-US" baseline="-25000">
                <a:cs typeface="Arial" charset="0"/>
              </a:rPr>
              <a:t>0</a:t>
            </a:r>
            <a:r>
              <a:rPr lang="en-US">
                <a:cs typeface="Arial" charset="0"/>
              </a:rPr>
              <a:t> = 10</a:t>
            </a:r>
            <a:r>
              <a:rPr lang="en-US" baseline="30000">
                <a:cs typeface="Arial" charset="0"/>
              </a:rPr>
              <a:t>8</a:t>
            </a:r>
            <a:r>
              <a:rPr lang="en-US">
                <a:cs typeface="Arial" charset="0"/>
              </a:rPr>
              <a:t> m</a:t>
            </a:r>
            <a:r>
              <a:rPr lang="en-US" baseline="30000">
                <a:cs typeface="Arial" charset="0"/>
              </a:rPr>
              <a:t>2</a:t>
            </a:r>
            <a:r>
              <a:rPr lang="en-US">
                <a:cs typeface="Arial" charset="0"/>
              </a:rPr>
              <a:t>.</a:t>
            </a:r>
            <a:endParaRPr lang="el-GR">
              <a:cs typeface="Arial" charset="0"/>
            </a:endParaRPr>
          </a:p>
        </p:txBody>
      </p:sp>
    </p:spTree>
    <p:extLst>
      <p:ext uri="{BB962C8B-B14F-4D97-AF65-F5344CB8AC3E}">
        <p14:creationId xmlns:p14="http://schemas.microsoft.com/office/powerpoint/2010/main" val="3840599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DF786D-0CB5-443F-AD7F-F7F20E6EC026}" type="slidenum">
              <a:rPr lang="en-US"/>
              <a:pPr/>
              <a:t>8</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Figure 24-5. Key on a computer keyboard. Pressing the key reduces the capacitor spacing thus increasing the capacitance which can be detected electronically.</a:t>
            </a:r>
          </a:p>
        </p:txBody>
      </p:sp>
    </p:spTree>
    <p:extLst>
      <p:ext uri="{BB962C8B-B14F-4D97-AF65-F5344CB8AC3E}">
        <p14:creationId xmlns:p14="http://schemas.microsoft.com/office/powerpoint/2010/main" val="1787892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4E2282-9017-458C-8E00-1A2CBEE12A71}" type="slidenum">
              <a:rPr lang="en-US"/>
              <a:pPr/>
              <a:t>9</a:t>
            </a:fld>
            <a:endParaRPr 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r>
              <a:rPr lang="en-US"/>
              <a:t>Figure 24-6. (a) Cylindrical capacitor consists of two coaxial cylindrical conductors. (b) The electric field lines are shown in cross-sectional view.</a:t>
            </a:r>
          </a:p>
          <a:p>
            <a:r>
              <a:rPr lang="en-US"/>
              <a:t>Solution: We need to find the potential difference between the cylinders; we can do this by integrating the field (which was calculated for a long wire already). The field is proportional to 1/R, so the potential is proportional to ln R</a:t>
            </a:r>
            <a:r>
              <a:rPr lang="en-US" baseline="-25000"/>
              <a:t>a</a:t>
            </a:r>
            <a:r>
              <a:rPr lang="en-US"/>
              <a:t>/R</a:t>
            </a:r>
            <a:r>
              <a:rPr lang="en-US" baseline="-25000"/>
              <a:t>b</a:t>
            </a:r>
            <a:r>
              <a:rPr lang="en-US"/>
              <a:t>. Then C = Q/V.</a:t>
            </a:r>
          </a:p>
        </p:txBody>
      </p:sp>
    </p:spTree>
    <p:extLst>
      <p:ext uri="{BB962C8B-B14F-4D97-AF65-F5344CB8AC3E}">
        <p14:creationId xmlns:p14="http://schemas.microsoft.com/office/powerpoint/2010/main" val="527211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F709B5-ADF7-4A6D-8B0F-EF8D3A999C1D}" type="slidenum">
              <a:rPr lang="en-US"/>
              <a:pPr/>
              <a:t>14</a:t>
            </a:fld>
            <a:endParaRPr 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r>
              <a:rPr lang="en-US"/>
              <a:t>Figure 24-9. Capacitors in parallel: C</a:t>
            </a:r>
            <a:r>
              <a:rPr lang="en-US" baseline="-25000"/>
              <a:t>eq</a:t>
            </a:r>
            <a:r>
              <a:rPr lang="en-US"/>
              <a:t> = C</a:t>
            </a:r>
            <a:r>
              <a:rPr lang="en-US" baseline="-25000"/>
              <a:t>1</a:t>
            </a:r>
            <a:r>
              <a:rPr lang="en-US"/>
              <a:t> + C</a:t>
            </a:r>
            <a:r>
              <a:rPr lang="en-US" baseline="-25000"/>
              <a:t>2</a:t>
            </a:r>
            <a:r>
              <a:rPr lang="en-US"/>
              <a:t> + C</a:t>
            </a:r>
            <a:r>
              <a:rPr lang="en-US" baseline="-25000"/>
              <a:t>3</a:t>
            </a:r>
            <a:r>
              <a:rPr lang="en-US"/>
              <a:t> .</a:t>
            </a:r>
          </a:p>
        </p:txBody>
      </p:sp>
    </p:spTree>
    <p:extLst>
      <p:ext uri="{BB962C8B-B14F-4D97-AF65-F5344CB8AC3E}">
        <p14:creationId xmlns:p14="http://schemas.microsoft.com/office/powerpoint/2010/main" val="535601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B76EDB-BBBB-437D-8AF0-76AC2D4BBD8F}" type="slidenum">
              <a:rPr lang="en-US"/>
              <a:pPr/>
              <a:t>16</a:t>
            </a:fld>
            <a:endParaRPr 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r>
              <a:rPr lang="en-US"/>
              <a:t>Figure 24-10. Capacitors in series: 1/C</a:t>
            </a:r>
            <a:r>
              <a:rPr lang="en-US" baseline="-25000"/>
              <a:t>eq</a:t>
            </a:r>
            <a:r>
              <a:rPr lang="en-US"/>
              <a:t> = 1/C</a:t>
            </a:r>
            <a:r>
              <a:rPr lang="en-US" baseline="-25000"/>
              <a:t>1</a:t>
            </a:r>
            <a:r>
              <a:rPr lang="en-US"/>
              <a:t> + 1/C</a:t>
            </a:r>
            <a:r>
              <a:rPr lang="en-US" baseline="-25000"/>
              <a:t>2</a:t>
            </a:r>
            <a:r>
              <a:rPr lang="en-US"/>
              <a:t> + 1/C</a:t>
            </a:r>
            <a:r>
              <a:rPr lang="en-US" baseline="-25000"/>
              <a:t>3</a:t>
            </a:r>
            <a:r>
              <a:rPr lang="en-US"/>
              <a:t>.</a:t>
            </a:r>
          </a:p>
        </p:txBody>
      </p:sp>
    </p:spTree>
    <p:extLst>
      <p:ext uri="{BB962C8B-B14F-4D97-AF65-F5344CB8AC3E}">
        <p14:creationId xmlns:p14="http://schemas.microsoft.com/office/powerpoint/2010/main" val="4174466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3630CC-CC0D-4D9D-8140-47E212323781}" type="slidenum">
              <a:rPr lang="en-US"/>
              <a:pPr/>
              <a:t>18</a:t>
            </a:fld>
            <a:endParaRPr lang="en-US"/>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r>
              <a:rPr lang="en-US"/>
              <a:t>Solution: First, find the equivalent capacitance of the two capacitors in parallel (2C); then the equivalent of that capacitor in series with the third (2/3 C).</a:t>
            </a:r>
          </a:p>
        </p:txBody>
      </p:sp>
    </p:spTree>
    <p:extLst>
      <p:ext uri="{BB962C8B-B14F-4D97-AF65-F5344CB8AC3E}">
        <p14:creationId xmlns:p14="http://schemas.microsoft.com/office/powerpoint/2010/main" val="1851049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F8DD645-B9B4-46EE-B031-35C24A448A04}" type="datetimeFigureOut">
              <a:rPr lang="en-US" smtClean="0"/>
              <a:t>4/7/2021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Phys101 Lecture 1 - </a:t>
            </a:r>
            <a:fld id="{37E6DCD5-F7E4-4CBA-91F8-A8F25C3DC99D}" type="slidenum">
              <a:rPr lang="en-US" smtClean="0"/>
              <a:pPr/>
              <a:t>‹#›</a:t>
            </a:fld>
            <a:endParaRPr lang="en-US"/>
          </a:p>
        </p:txBody>
      </p:sp>
    </p:spTree>
    <p:extLst>
      <p:ext uri="{BB962C8B-B14F-4D97-AF65-F5344CB8AC3E}">
        <p14:creationId xmlns:p14="http://schemas.microsoft.com/office/powerpoint/2010/main" val="2238748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E61780-2E25-4081-A2D9-4C0805256F67}" type="datetimeFigureOut">
              <a:rPr lang="en-US" smtClean="0"/>
              <a:t>4/7/2021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Phys101 Lecture 1 - </a:t>
            </a:r>
            <a:fld id="{FA04800F-CBE4-4571-A669-3FC1C371C815}" type="slidenum">
              <a:rPr lang="en-US" smtClean="0"/>
              <a:pPr/>
              <a:t>‹#›</a:t>
            </a:fld>
            <a:endParaRPr lang="en-US"/>
          </a:p>
        </p:txBody>
      </p:sp>
    </p:spTree>
    <p:extLst>
      <p:ext uri="{BB962C8B-B14F-4D97-AF65-F5344CB8AC3E}">
        <p14:creationId xmlns:p14="http://schemas.microsoft.com/office/powerpoint/2010/main" val="205729530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E61780-2E25-4081-A2D9-4C0805256F67}" type="datetimeFigureOut">
              <a:rPr lang="en-US" smtClean="0"/>
              <a:t>4/7/2021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Phys101 Lecture 1 - </a:t>
            </a:r>
            <a:fld id="{FA04800F-CBE4-4571-A669-3FC1C371C815}"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1241504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E61780-2E25-4081-A2D9-4C0805256F67}" type="datetimeFigureOut">
              <a:rPr lang="en-US" smtClean="0"/>
              <a:t>4/7/2021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Phys101 Lecture 1 - </a:t>
            </a:r>
            <a:fld id="{FA04800F-CBE4-4571-A669-3FC1C371C815}" type="slidenum">
              <a:rPr lang="en-US" smtClean="0"/>
              <a:pPr/>
              <a:t>‹#›</a:t>
            </a:fld>
            <a:endParaRPr lang="en-US"/>
          </a:p>
        </p:txBody>
      </p:sp>
    </p:spTree>
    <p:extLst>
      <p:ext uri="{BB962C8B-B14F-4D97-AF65-F5344CB8AC3E}">
        <p14:creationId xmlns:p14="http://schemas.microsoft.com/office/powerpoint/2010/main" val="287002653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E61780-2E25-4081-A2D9-4C0805256F67}" type="datetimeFigureOut">
              <a:rPr lang="en-US" smtClean="0"/>
              <a:t>4/7/2021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Phys101 Lecture 1 - </a:t>
            </a:r>
            <a:fld id="{FA04800F-CBE4-4571-A669-3FC1C371C815}"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7865250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E61780-2E25-4081-A2D9-4C0805256F67}" type="datetimeFigureOut">
              <a:rPr lang="en-US" smtClean="0"/>
              <a:t>4/7/2021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Phys101 Lecture 1 - </a:t>
            </a:r>
            <a:fld id="{FA04800F-CBE4-4571-A669-3FC1C371C815}" type="slidenum">
              <a:rPr lang="en-US" smtClean="0"/>
              <a:pPr/>
              <a:t>‹#›</a:t>
            </a:fld>
            <a:endParaRPr lang="en-US"/>
          </a:p>
        </p:txBody>
      </p:sp>
    </p:spTree>
    <p:extLst>
      <p:ext uri="{BB962C8B-B14F-4D97-AF65-F5344CB8AC3E}">
        <p14:creationId xmlns:p14="http://schemas.microsoft.com/office/powerpoint/2010/main" val="38777577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1580A0-ED6C-4884-9FFE-87471827F59A}" type="datetimeFigureOut">
              <a:rPr lang="en-US" smtClean="0"/>
              <a:t>4/7/2021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Phys101 Lecture 1 - </a:t>
            </a:r>
            <a:fld id="{1733237B-5B4A-445B-81EC-AFA2B8506F9F}" type="slidenum">
              <a:rPr lang="en-US" smtClean="0"/>
              <a:pPr/>
              <a:t>‹#›</a:t>
            </a:fld>
            <a:endParaRPr lang="en-US"/>
          </a:p>
        </p:txBody>
      </p:sp>
    </p:spTree>
    <p:extLst>
      <p:ext uri="{BB962C8B-B14F-4D97-AF65-F5344CB8AC3E}">
        <p14:creationId xmlns:p14="http://schemas.microsoft.com/office/powerpoint/2010/main" val="4133942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474D98-3273-47CE-B312-A00AAFA2779F}" type="datetimeFigureOut">
              <a:rPr lang="en-US" smtClean="0"/>
              <a:t>4/7/2021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Phys101 Lecture 1 - </a:t>
            </a:r>
            <a:fld id="{72ED44A9-CED0-4278-A21F-E7D178ECB3F3}" type="slidenum">
              <a:rPr lang="en-US" smtClean="0"/>
              <a:pPr/>
              <a:t>‹#›</a:t>
            </a:fld>
            <a:endParaRPr lang="en-US"/>
          </a:p>
        </p:txBody>
      </p:sp>
    </p:spTree>
    <p:extLst>
      <p:ext uri="{BB962C8B-B14F-4D97-AF65-F5344CB8AC3E}">
        <p14:creationId xmlns:p14="http://schemas.microsoft.com/office/powerpoint/2010/main" val="317416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6993E9-CEF0-47B7-AEA6-AFACC79966BA}" type="datetimeFigureOut">
              <a:rPr lang="en-US" smtClean="0"/>
              <a:t>4/7/2021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Phys102 Lecture 1 - </a:t>
            </a:r>
            <a:fld id="{2C54EDF7-6B01-4969-A457-2F7C939B3B6C}" type="slidenum">
              <a:rPr lang="en-US" smtClean="0"/>
              <a:pPr/>
              <a:t>‹#›</a:t>
            </a:fld>
            <a:endParaRPr lang="en-US" dirty="0"/>
          </a:p>
        </p:txBody>
      </p:sp>
    </p:spTree>
    <p:extLst>
      <p:ext uri="{BB962C8B-B14F-4D97-AF65-F5344CB8AC3E}">
        <p14:creationId xmlns:p14="http://schemas.microsoft.com/office/powerpoint/2010/main" val="2444933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434F47-3A99-4701-A7D9-FE6C4D9DA92E}" type="datetimeFigureOut">
              <a:rPr lang="en-US" smtClean="0"/>
              <a:t>4/7/2021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smtClean="0"/>
              <a:t>Phys101 Lecture 1 - </a:t>
            </a:r>
            <a:fld id="{F8846498-5F92-45C7-BF06-6ABF85370D9A}" type="slidenum">
              <a:rPr lang="en-US" smtClean="0"/>
              <a:pPr/>
              <a:t>‹#›</a:t>
            </a:fld>
            <a:endParaRPr lang="en-US"/>
          </a:p>
        </p:txBody>
      </p:sp>
    </p:spTree>
    <p:extLst>
      <p:ext uri="{BB962C8B-B14F-4D97-AF65-F5344CB8AC3E}">
        <p14:creationId xmlns:p14="http://schemas.microsoft.com/office/powerpoint/2010/main" val="1511814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E62588-EC5C-453B-A942-AA1C7EFEEF33}" type="datetimeFigureOut">
              <a:rPr lang="en-US" smtClean="0"/>
              <a:t>4/7/2021</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Phys101 Lecture 1 - </a:t>
            </a:r>
            <a:fld id="{EAFDB06A-777E-47ED-B54B-F74CD4AB36B5}" type="slidenum">
              <a:rPr lang="en-US" smtClean="0"/>
              <a:pPr/>
              <a:t>‹#›</a:t>
            </a:fld>
            <a:endParaRPr lang="en-US"/>
          </a:p>
        </p:txBody>
      </p:sp>
    </p:spTree>
    <p:extLst>
      <p:ext uri="{BB962C8B-B14F-4D97-AF65-F5344CB8AC3E}">
        <p14:creationId xmlns:p14="http://schemas.microsoft.com/office/powerpoint/2010/main" val="4265041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D5D575-BDA5-4AAF-81DC-5D38C213A391}" type="datetimeFigureOut">
              <a:rPr lang="en-US" smtClean="0"/>
              <a:t>4/7/2021</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smtClean="0"/>
              <a:t>Phys101 Lecture 1 - </a:t>
            </a:r>
            <a:fld id="{B16988AF-CA04-451F-AFD6-4E6DC48E1BDD}" type="slidenum">
              <a:rPr lang="en-US" smtClean="0"/>
              <a:pPr/>
              <a:t>‹#›</a:t>
            </a:fld>
            <a:endParaRPr lang="en-US"/>
          </a:p>
        </p:txBody>
      </p:sp>
    </p:spTree>
    <p:extLst>
      <p:ext uri="{BB962C8B-B14F-4D97-AF65-F5344CB8AC3E}">
        <p14:creationId xmlns:p14="http://schemas.microsoft.com/office/powerpoint/2010/main" val="3326842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F9C5B0-21BA-48EA-B067-5E37072B4F18}" type="datetimeFigureOut">
              <a:rPr lang="en-US" smtClean="0"/>
              <a:t>4/7/2021</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smtClean="0"/>
              <a:t>Phys101 Lecture 3 - </a:t>
            </a:r>
            <a:fld id="{95D10FED-2770-4F55-802C-02F68444EFF0}" type="slidenum">
              <a:rPr lang="en-US" smtClean="0"/>
              <a:pPr/>
              <a:t>‹#›</a:t>
            </a:fld>
            <a:endParaRPr lang="en-US" dirty="0"/>
          </a:p>
        </p:txBody>
      </p:sp>
    </p:spTree>
    <p:extLst>
      <p:ext uri="{BB962C8B-B14F-4D97-AF65-F5344CB8AC3E}">
        <p14:creationId xmlns:p14="http://schemas.microsoft.com/office/powerpoint/2010/main" val="2539590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B959AD-49F4-478E-A013-BE606CDD1B41}" type="datetimeFigureOut">
              <a:rPr lang="en-US" smtClean="0"/>
              <a:t>4/7/2021</a:t>
            </a:fld>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smtClean="0"/>
              <a:t>Phys101 Lecture 1 - </a:t>
            </a:r>
            <a:fld id="{199F23CD-3CFD-41C7-9927-DC5E1542CE83}" type="slidenum">
              <a:rPr lang="en-US" smtClean="0"/>
              <a:pPr/>
              <a:t>‹#›</a:t>
            </a:fld>
            <a:endParaRPr lang="en-US"/>
          </a:p>
        </p:txBody>
      </p:sp>
    </p:spTree>
    <p:extLst>
      <p:ext uri="{BB962C8B-B14F-4D97-AF65-F5344CB8AC3E}">
        <p14:creationId xmlns:p14="http://schemas.microsoft.com/office/powerpoint/2010/main" val="2601717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55E8D2-BCEE-4D3D-AE6D-93BD204BAD0C}" type="datetimeFigureOut">
              <a:rPr lang="en-US" smtClean="0"/>
              <a:t>4/7/2021</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Phys101 Lecture 1 - </a:t>
            </a:r>
            <a:fld id="{7A3C5FCE-07B8-49F4-A372-57F11D3710B5}" type="slidenum">
              <a:rPr lang="en-US" smtClean="0"/>
              <a:pPr/>
              <a:t>‹#›</a:t>
            </a:fld>
            <a:endParaRPr lang="en-US"/>
          </a:p>
        </p:txBody>
      </p:sp>
    </p:spTree>
    <p:extLst>
      <p:ext uri="{BB962C8B-B14F-4D97-AF65-F5344CB8AC3E}">
        <p14:creationId xmlns:p14="http://schemas.microsoft.com/office/powerpoint/2010/main" val="673351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BF110E-D48F-4A61-BE6D-11D38A61FE05}" type="datetimeFigureOut">
              <a:rPr lang="en-US" smtClean="0"/>
              <a:t>4/7/2021</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smtClean="0"/>
              <a:t>Phys101 Lecture 1 - </a:t>
            </a:r>
            <a:fld id="{42B41F48-1C29-4CDC-B0B7-441BD778D5E8}" type="slidenum">
              <a:rPr lang="en-US" smtClean="0"/>
              <a:pPr/>
              <a:t>‹#›</a:t>
            </a:fld>
            <a:endParaRPr lang="en-US"/>
          </a:p>
        </p:txBody>
      </p:sp>
    </p:spTree>
    <p:extLst>
      <p:ext uri="{BB962C8B-B14F-4D97-AF65-F5344CB8AC3E}">
        <p14:creationId xmlns:p14="http://schemas.microsoft.com/office/powerpoint/2010/main" val="1413605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E61780-2E25-4081-A2D9-4C0805256F67}" type="datetimeFigureOut">
              <a:rPr lang="en-US" smtClean="0"/>
              <a:t>4/7/2021</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r>
              <a:rPr lang="en-US" smtClean="0"/>
              <a:t>Phys101 Lecture 1 - </a:t>
            </a:r>
            <a:fld id="{FA04800F-CBE4-4571-A669-3FC1C371C815}" type="slidenum">
              <a:rPr lang="en-US" smtClean="0"/>
              <a:pPr/>
              <a:t>‹#›</a:t>
            </a:fld>
            <a:endParaRPr lang="en-US"/>
          </a:p>
        </p:txBody>
      </p:sp>
    </p:spTree>
    <p:extLst>
      <p:ext uri="{BB962C8B-B14F-4D97-AF65-F5344CB8AC3E}">
        <p14:creationId xmlns:p14="http://schemas.microsoft.com/office/powerpoint/2010/main" val="948204546"/>
      </p:ext>
    </p:extLst>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 id="2147484066" r:id="rId11"/>
    <p:sldLayoutId id="2147484067" r:id="rId12"/>
    <p:sldLayoutId id="2147484068" r:id="rId13"/>
    <p:sldLayoutId id="2147484069" r:id="rId14"/>
    <p:sldLayoutId id="2147484070" r:id="rId15"/>
    <p:sldLayoutId id="2147484071"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0.jpeg"/></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3.jpeg"/></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34.wmf"/><Relationship Id="rId4"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 Id="rId4" Type="http://schemas.openxmlformats.org/officeDocument/2006/relationships/image" Target="../media/image48.png"/></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oleObject1.bin"/><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68313" y="188914"/>
            <a:ext cx="8229600" cy="1118594"/>
          </a:xfrm>
        </p:spPr>
        <p:txBody>
          <a:bodyPr/>
          <a:lstStyle/>
          <a:p>
            <a:r>
              <a:rPr lang="en-US" sz="2400" b="1" dirty="0" smtClean="0">
                <a:latin typeface="+mn-lt"/>
              </a:rPr>
              <a:t>Phys102</a:t>
            </a:r>
            <a:br>
              <a:rPr lang="en-US" sz="2400" b="1" dirty="0" smtClean="0">
                <a:latin typeface="+mn-lt"/>
              </a:rPr>
            </a:br>
            <a:r>
              <a:rPr lang="en-US" sz="3600" dirty="0" smtClean="0"/>
              <a:t> Capacitors</a:t>
            </a:r>
            <a:endParaRPr lang="en-CA" sz="3600" b="1" dirty="0">
              <a:latin typeface="+mn-lt"/>
            </a:endParaRPr>
          </a:p>
        </p:txBody>
      </p:sp>
      <p:sp>
        <p:nvSpPr>
          <p:cNvPr id="57347" name="Rectangle 3"/>
          <p:cNvSpPr>
            <a:spLocks noGrp="1" noChangeArrowheads="1"/>
          </p:cNvSpPr>
          <p:nvPr>
            <p:ph idx="1"/>
          </p:nvPr>
        </p:nvSpPr>
        <p:spPr>
          <a:xfrm>
            <a:off x="606751" y="1467545"/>
            <a:ext cx="8323604" cy="5138353"/>
          </a:xfrm>
        </p:spPr>
        <p:txBody>
          <a:bodyPr/>
          <a:lstStyle/>
          <a:p>
            <a:pPr>
              <a:lnSpc>
                <a:spcPct val="80000"/>
              </a:lnSpc>
              <a:buNone/>
            </a:pPr>
            <a:r>
              <a:rPr lang="en-CA" sz="2400" b="1" dirty="0" smtClean="0"/>
              <a:t>Key Points</a:t>
            </a:r>
          </a:p>
          <a:p>
            <a:pPr>
              <a:spcBef>
                <a:spcPct val="50000"/>
              </a:spcBef>
            </a:pPr>
            <a:r>
              <a:rPr lang="en-US" sz="2400" dirty="0" smtClean="0">
                <a:solidFill>
                  <a:schemeClr val="accent2"/>
                </a:solidFill>
              </a:rPr>
              <a:t>Capacitors</a:t>
            </a:r>
          </a:p>
          <a:p>
            <a:pPr>
              <a:spcBef>
                <a:spcPct val="50000"/>
              </a:spcBef>
            </a:pPr>
            <a:r>
              <a:rPr lang="en-US" sz="2400" dirty="0" smtClean="0">
                <a:solidFill>
                  <a:schemeClr val="accent2"/>
                </a:solidFill>
              </a:rPr>
              <a:t> Determination of Capacitance</a:t>
            </a:r>
          </a:p>
          <a:p>
            <a:pPr>
              <a:spcBef>
                <a:spcPct val="50000"/>
              </a:spcBef>
            </a:pPr>
            <a:r>
              <a:rPr lang="en-US" sz="2400" dirty="0" smtClean="0">
                <a:solidFill>
                  <a:schemeClr val="accent2"/>
                </a:solidFill>
              </a:rPr>
              <a:t> Capacitors in Series and Parallel</a:t>
            </a:r>
          </a:p>
          <a:p>
            <a:pPr>
              <a:spcBef>
                <a:spcPct val="50000"/>
              </a:spcBef>
            </a:pPr>
            <a:r>
              <a:rPr lang="en-US" sz="2400" dirty="0" smtClean="0">
                <a:solidFill>
                  <a:schemeClr val="accent2"/>
                </a:solidFill>
              </a:rPr>
              <a:t> Electric Energy Storage</a:t>
            </a:r>
          </a:p>
          <a:p>
            <a:pPr>
              <a:spcBef>
                <a:spcPct val="50000"/>
              </a:spcBef>
            </a:pPr>
            <a:r>
              <a:rPr lang="en-US" sz="2400" dirty="0" smtClean="0">
                <a:solidFill>
                  <a:schemeClr val="accent2"/>
                </a:solidFill>
              </a:rPr>
              <a:t> Dielectrics</a:t>
            </a:r>
          </a:p>
          <a:p>
            <a:pPr>
              <a:lnSpc>
                <a:spcPct val="80000"/>
              </a:lnSpc>
              <a:buNone/>
            </a:pPr>
            <a:endParaRPr lang="en-CA" sz="2400" b="1" dirty="0" smtClean="0"/>
          </a:p>
          <a:p>
            <a:pPr>
              <a:lnSpc>
                <a:spcPct val="80000"/>
              </a:lnSpc>
              <a:buNone/>
            </a:pPr>
            <a:r>
              <a:rPr lang="en-US" sz="2400" b="1" dirty="0" err="1" smtClean="0"/>
              <a:t>Fatemeh</a:t>
            </a:r>
            <a:r>
              <a:rPr lang="en-US" sz="2400" b="1" dirty="0" smtClean="0"/>
              <a:t> </a:t>
            </a:r>
            <a:r>
              <a:rPr lang="en-US" sz="2400" b="1" dirty="0" err="1" smtClean="0"/>
              <a:t>Mirekhtiary</a:t>
            </a:r>
            <a:endParaRPr lang="en-US" sz="24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smtClean="0"/>
              <a:t>Phys101 Lecture 3 - </a:t>
            </a:r>
            <a:fld id="{95D10FED-2770-4F55-802C-02F68444EFF0}" type="slidenum">
              <a:rPr lang="en-US" smtClean="0"/>
              <a:pPr/>
              <a:t>10</a:t>
            </a:fld>
            <a:endParaRPr lang="en-US" dirty="0"/>
          </a:p>
        </p:txBody>
      </p:sp>
      <p:pic>
        <p:nvPicPr>
          <p:cNvPr id="4" name="Picture 3"/>
          <p:cNvPicPr>
            <a:picLocks noChangeAspect="1"/>
          </p:cNvPicPr>
          <p:nvPr/>
        </p:nvPicPr>
        <p:blipFill>
          <a:blip r:embed="rId2"/>
          <a:stretch>
            <a:fillRect/>
          </a:stretch>
        </p:blipFill>
        <p:spPr>
          <a:xfrm>
            <a:off x="161365" y="2133601"/>
            <a:ext cx="7532034" cy="4550149"/>
          </a:xfrm>
          <a:prstGeom prst="rect">
            <a:avLst/>
          </a:prstGeom>
        </p:spPr>
      </p:pic>
      <p:pic>
        <p:nvPicPr>
          <p:cNvPr id="5" name="Picture 4"/>
          <p:cNvPicPr>
            <a:picLocks noChangeAspect="1"/>
          </p:cNvPicPr>
          <p:nvPr/>
        </p:nvPicPr>
        <p:blipFill>
          <a:blip r:embed="rId3"/>
          <a:stretch>
            <a:fillRect/>
          </a:stretch>
        </p:blipFill>
        <p:spPr>
          <a:xfrm>
            <a:off x="6815137" y="161621"/>
            <a:ext cx="2077851" cy="2315719"/>
          </a:xfrm>
          <a:prstGeom prst="rect">
            <a:avLst/>
          </a:prstGeom>
        </p:spPr>
      </p:pic>
    </p:spTree>
    <p:extLst>
      <p:ext uri="{BB962C8B-B14F-4D97-AF65-F5344CB8AC3E}">
        <p14:creationId xmlns:p14="http://schemas.microsoft.com/office/powerpoint/2010/main" val="1377235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3435" y="681319"/>
            <a:ext cx="8785412" cy="5035804"/>
          </a:xfrm>
          <a:prstGeom prst="rect">
            <a:avLst/>
          </a:prstGeom>
        </p:spPr>
      </p:pic>
    </p:spTree>
    <p:extLst>
      <p:ext uri="{BB962C8B-B14F-4D97-AF65-F5344CB8AC3E}">
        <p14:creationId xmlns:p14="http://schemas.microsoft.com/office/powerpoint/2010/main" val="4062602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18565" y="414057"/>
            <a:ext cx="7431741" cy="1009650"/>
          </a:xfrm>
          <a:prstGeom prst="rect">
            <a:avLst/>
          </a:prstGeom>
        </p:spPr>
      </p:pic>
      <p:pic>
        <p:nvPicPr>
          <p:cNvPr id="6" name="Picture 5"/>
          <p:cNvPicPr>
            <a:picLocks noChangeAspect="1"/>
          </p:cNvPicPr>
          <p:nvPr/>
        </p:nvPicPr>
        <p:blipFill>
          <a:blip r:embed="rId3"/>
          <a:stretch>
            <a:fillRect/>
          </a:stretch>
        </p:blipFill>
        <p:spPr>
          <a:xfrm>
            <a:off x="2043954" y="1907800"/>
            <a:ext cx="3890682" cy="1624293"/>
          </a:xfrm>
          <a:prstGeom prst="rect">
            <a:avLst/>
          </a:prstGeom>
        </p:spPr>
      </p:pic>
      <p:pic>
        <p:nvPicPr>
          <p:cNvPr id="7" name="Picture 6"/>
          <p:cNvPicPr>
            <a:picLocks noChangeAspect="1"/>
          </p:cNvPicPr>
          <p:nvPr/>
        </p:nvPicPr>
        <p:blipFill>
          <a:blip r:embed="rId4"/>
          <a:stretch>
            <a:fillRect/>
          </a:stretch>
        </p:blipFill>
        <p:spPr>
          <a:xfrm>
            <a:off x="782450" y="3885359"/>
            <a:ext cx="6772275" cy="1704975"/>
          </a:xfrm>
          <a:prstGeom prst="rect">
            <a:avLst/>
          </a:prstGeom>
        </p:spPr>
      </p:pic>
    </p:spTree>
    <p:extLst>
      <p:ext uri="{BB962C8B-B14F-4D97-AF65-F5344CB8AC3E}">
        <p14:creationId xmlns:p14="http://schemas.microsoft.com/office/powerpoint/2010/main" val="1782535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smtClean="0"/>
              <a:t>Phys101 Lecture 3 - </a:t>
            </a:r>
            <a:fld id="{95D10FED-2770-4F55-802C-02F68444EFF0}" type="slidenum">
              <a:rPr lang="en-US" smtClean="0"/>
              <a:pPr/>
              <a:t>13</a:t>
            </a:fld>
            <a:endParaRPr lang="en-US" dirty="0"/>
          </a:p>
        </p:txBody>
      </p:sp>
      <p:pic>
        <p:nvPicPr>
          <p:cNvPr id="4" name="Picture 3"/>
          <p:cNvPicPr>
            <a:picLocks noChangeAspect="1"/>
          </p:cNvPicPr>
          <p:nvPr/>
        </p:nvPicPr>
        <p:blipFill>
          <a:blip r:embed="rId2"/>
          <a:stretch>
            <a:fillRect/>
          </a:stretch>
        </p:blipFill>
        <p:spPr>
          <a:xfrm>
            <a:off x="650501" y="285190"/>
            <a:ext cx="2524125" cy="1428750"/>
          </a:xfrm>
          <a:prstGeom prst="rect">
            <a:avLst/>
          </a:prstGeom>
        </p:spPr>
      </p:pic>
      <p:pic>
        <p:nvPicPr>
          <p:cNvPr id="5" name="Picture 4"/>
          <p:cNvPicPr>
            <a:picLocks noChangeAspect="1"/>
          </p:cNvPicPr>
          <p:nvPr/>
        </p:nvPicPr>
        <p:blipFill>
          <a:blip r:embed="rId3"/>
          <a:stretch>
            <a:fillRect/>
          </a:stretch>
        </p:blipFill>
        <p:spPr>
          <a:xfrm>
            <a:off x="4161865" y="568698"/>
            <a:ext cx="2876550" cy="628650"/>
          </a:xfrm>
          <a:prstGeom prst="rect">
            <a:avLst/>
          </a:prstGeom>
        </p:spPr>
      </p:pic>
      <p:pic>
        <p:nvPicPr>
          <p:cNvPr id="6" name="Picture 5"/>
          <p:cNvPicPr>
            <a:picLocks noChangeAspect="1"/>
          </p:cNvPicPr>
          <p:nvPr/>
        </p:nvPicPr>
        <p:blipFill>
          <a:blip r:embed="rId4"/>
          <a:stretch>
            <a:fillRect/>
          </a:stretch>
        </p:blipFill>
        <p:spPr>
          <a:xfrm>
            <a:off x="828115" y="1907241"/>
            <a:ext cx="6667500" cy="4610100"/>
          </a:xfrm>
          <a:prstGeom prst="rect">
            <a:avLst/>
          </a:prstGeom>
        </p:spPr>
      </p:pic>
    </p:spTree>
    <p:extLst>
      <p:ext uri="{BB962C8B-B14F-4D97-AF65-F5344CB8AC3E}">
        <p14:creationId xmlns:p14="http://schemas.microsoft.com/office/powerpoint/2010/main" val="221281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 Box 3"/>
          <p:cNvSpPr txBox="1">
            <a:spLocks noChangeArrowheads="1"/>
          </p:cNvSpPr>
          <p:nvPr/>
        </p:nvSpPr>
        <p:spPr bwMode="auto">
          <a:xfrm>
            <a:off x="365125" y="1460500"/>
            <a:ext cx="4206875" cy="3508375"/>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Capacitors in parallel have the same voltage across each one. The equivalent capacitor is one that stores the same charge when connected to the same battery:</a:t>
            </a:r>
          </a:p>
        </p:txBody>
      </p:sp>
      <p:sp>
        <p:nvSpPr>
          <p:cNvPr id="49157" name="Rectangle 5"/>
          <p:cNvSpPr>
            <a:spLocks noGrp="1" noChangeArrowheads="1"/>
          </p:cNvSpPr>
          <p:nvPr>
            <p:ph type="title"/>
          </p:nvPr>
        </p:nvSpPr>
        <p:spPr>
          <a:xfrm>
            <a:off x="243840" y="172720"/>
            <a:ext cx="8371840" cy="924560"/>
          </a:xfrm>
        </p:spPr>
        <p:txBody>
          <a:bodyPr/>
          <a:lstStyle/>
          <a:p>
            <a:r>
              <a:rPr lang="en-US" sz="3600" b="1" dirty="0" smtClean="0"/>
              <a:t>Capacitors </a:t>
            </a:r>
            <a:r>
              <a:rPr lang="en-US" sz="3600" b="1" dirty="0"/>
              <a:t>in Series and Parallel</a:t>
            </a:r>
          </a:p>
        </p:txBody>
      </p:sp>
      <p:pic>
        <p:nvPicPr>
          <p:cNvPr id="49160" name="Picture 8" descr="Figure_24_09"/>
          <p:cNvPicPr>
            <a:picLocks noChangeAspect="1" noChangeArrowheads="1"/>
          </p:cNvPicPr>
          <p:nvPr/>
        </p:nvPicPr>
        <p:blipFill>
          <a:blip r:embed="rId3" cstate="print"/>
          <a:srcRect b="2153"/>
          <a:stretch>
            <a:fillRect/>
          </a:stretch>
        </p:blipFill>
        <p:spPr bwMode="auto">
          <a:xfrm>
            <a:off x="5132388" y="1098550"/>
            <a:ext cx="3062287" cy="4040188"/>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24831" y="381000"/>
            <a:ext cx="7058025" cy="2438400"/>
          </a:xfrm>
          <a:prstGeom prst="rect">
            <a:avLst/>
          </a:prstGeom>
        </p:spPr>
      </p:pic>
      <p:pic>
        <p:nvPicPr>
          <p:cNvPr id="5" name="Picture 9" descr="24-3"/>
          <p:cNvPicPr>
            <a:picLocks noChangeAspect="1" noChangeArrowheads="1"/>
          </p:cNvPicPr>
          <p:nvPr/>
        </p:nvPicPr>
        <p:blipFill>
          <a:blip r:embed="rId3" cstate="print"/>
          <a:srcRect l="16145" t="47327" r="10686"/>
          <a:stretch>
            <a:fillRect/>
          </a:stretch>
        </p:blipFill>
        <p:spPr bwMode="auto">
          <a:xfrm>
            <a:off x="189030" y="3372994"/>
            <a:ext cx="6902450" cy="622300"/>
          </a:xfrm>
          <a:prstGeom prst="rect">
            <a:avLst/>
          </a:prstGeom>
          <a:noFill/>
        </p:spPr>
      </p:pic>
      <p:pic>
        <p:nvPicPr>
          <p:cNvPr id="6" name="Picture 8" descr="Figure_24_09"/>
          <p:cNvPicPr>
            <a:picLocks noChangeAspect="1" noChangeArrowheads="1"/>
          </p:cNvPicPr>
          <p:nvPr/>
        </p:nvPicPr>
        <p:blipFill>
          <a:blip r:embed="rId4" cstate="print"/>
          <a:srcRect b="2153"/>
          <a:stretch>
            <a:fillRect/>
          </a:stretch>
        </p:blipFill>
        <p:spPr bwMode="auto">
          <a:xfrm>
            <a:off x="5754408" y="2819400"/>
            <a:ext cx="2188322" cy="4040188"/>
          </a:xfrm>
          <a:prstGeom prst="rect">
            <a:avLst/>
          </a:prstGeom>
          <a:noFill/>
        </p:spPr>
      </p:pic>
    </p:spTree>
    <p:extLst>
      <p:ext uri="{BB962C8B-B14F-4D97-AF65-F5344CB8AC3E}">
        <p14:creationId xmlns:p14="http://schemas.microsoft.com/office/powerpoint/2010/main" val="276785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ext Box 3"/>
          <p:cNvSpPr txBox="1">
            <a:spLocks noChangeArrowheads="1"/>
          </p:cNvSpPr>
          <p:nvPr/>
        </p:nvSpPr>
        <p:spPr bwMode="auto">
          <a:xfrm>
            <a:off x="461963" y="804863"/>
            <a:ext cx="8218487" cy="222726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Capacitors in series have the same charge. In this case, the equivalent capacitor has the same charge across the total voltage drop. Note that the formula is for the inverse of the capacitance and not the capacitance itself!</a:t>
            </a:r>
          </a:p>
        </p:txBody>
      </p:sp>
      <p:sp>
        <p:nvSpPr>
          <p:cNvPr id="51205" name="Rectangle 5"/>
          <p:cNvSpPr>
            <a:spLocks noGrp="1" noChangeArrowheads="1"/>
          </p:cNvSpPr>
          <p:nvPr>
            <p:ph type="title"/>
          </p:nvPr>
        </p:nvSpPr>
        <p:spPr>
          <a:xfrm>
            <a:off x="0" y="0"/>
            <a:ext cx="9144000" cy="862013"/>
          </a:xfrm>
        </p:spPr>
        <p:txBody>
          <a:bodyPr/>
          <a:lstStyle/>
          <a:p>
            <a:r>
              <a:rPr lang="en-US" sz="3600" dirty="0" smtClean="0"/>
              <a:t>Capacitors </a:t>
            </a:r>
            <a:r>
              <a:rPr lang="en-US" sz="3600" dirty="0"/>
              <a:t>in </a:t>
            </a:r>
            <a:r>
              <a:rPr lang="en-US" sz="3600" dirty="0" smtClean="0"/>
              <a:t>Series</a:t>
            </a:r>
            <a:endParaRPr lang="en-US" sz="3600" dirty="0"/>
          </a:p>
        </p:txBody>
      </p:sp>
      <p:pic>
        <p:nvPicPr>
          <p:cNvPr id="51208" name="Picture 8" descr="Figure_24_10"/>
          <p:cNvPicPr>
            <a:picLocks noChangeAspect="1" noChangeArrowheads="1"/>
          </p:cNvPicPr>
          <p:nvPr/>
        </p:nvPicPr>
        <p:blipFill>
          <a:blip r:embed="rId3" cstate="print"/>
          <a:srcRect b="2773"/>
          <a:stretch>
            <a:fillRect/>
          </a:stretch>
        </p:blipFill>
        <p:spPr bwMode="auto">
          <a:xfrm>
            <a:off x="2294499" y="3474944"/>
            <a:ext cx="3416300" cy="2484438"/>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7919" y="296957"/>
            <a:ext cx="7162800" cy="3771900"/>
          </a:xfrm>
          <a:prstGeom prst="rect">
            <a:avLst/>
          </a:prstGeom>
        </p:spPr>
      </p:pic>
      <p:pic>
        <p:nvPicPr>
          <p:cNvPr id="5" name="Picture 9" descr="24-4"/>
          <p:cNvPicPr>
            <a:picLocks noChangeAspect="1" noChangeArrowheads="1"/>
          </p:cNvPicPr>
          <p:nvPr/>
        </p:nvPicPr>
        <p:blipFill>
          <a:blip r:embed="rId3" cstate="print"/>
          <a:srcRect l="14894" t="51988" r="9795"/>
          <a:stretch>
            <a:fillRect/>
          </a:stretch>
        </p:blipFill>
        <p:spPr bwMode="auto">
          <a:xfrm>
            <a:off x="0" y="4289799"/>
            <a:ext cx="7070725" cy="1033463"/>
          </a:xfrm>
          <a:prstGeom prst="rect">
            <a:avLst/>
          </a:prstGeom>
          <a:noFill/>
        </p:spPr>
      </p:pic>
      <p:pic>
        <p:nvPicPr>
          <p:cNvPr id="6" name="Picture 8" descr="Figure_24_10"/>
          <p:cNvPicPr>
            <a:picLocks noChangeAspect="1" noChangeArrowheads="1"/>
          </p:cNvPicPr>
          <p:nvPr/>
        </p:nvPicPr>
        <p:blipFill>
          <a:blip r:embed="rId4" cstate="print"/>
          <a:srcRect b="2773"/>
          <a:stretch>
            <a:fillRect/>
          </a:stretch>
        </p:blipFill>
        <p:spPr bwMode="auto">
          <a:xfrm>
            <a:off x="3535362" y="4194363"/>
            <a:ext cx="3416300" cy="2484438"/>
          </a:xfrm>
          <a:prstGeom prst="rect">
            <a:avLst/>
          </a:prstGeom>
          <a:noFill/>
        </p:spPr>
      </p:pic>
    </p:spTree>
    <p:extLst>
      <p:ext uri="{BB962C8B-B14F-4D97-AF65-F5344CB8AC3E}">
        <p14:creationId xmlns:p14="http://schemas.microsoft.com/office/powerpoint/2010/main" val="105395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5" name="Text Box 5"/>
          <p:cNvSpPr txBox="1">
            <a:spLocks noChangeArrowheads="1"/>
          </p:cNvSpPr>
          <p:nvPr/>
        </p:nvSpPr>
        <p:spPr bwMode="auto">
          <a:xfrm>
            <a:off x="575678" y="375151"/>
            <a:ext cx="7913688" cy="1169551"/>
          </a:xfrm>
          <a:prstGeom prst="rect">
            <a:avLst/>
          </a:prstGeom>
          <a:noFill/>
          <a:ln w="9525">
            <a:noFill/>
            <a:miter lim="800000"/>
            <a:headEnd/>
            <a:tailEnd/>
          </a:ln>
          <a:effectLst/>
        </p:spPr>
        <p:txBody>
          <a:bodyPr>
            <a:spAutoFit/>
          </a:bodyPr>
          <a:lstStyle/>
          <a:p>
            <a:pPr>
              <a:spcBef>
                <a:spcPct val="50000"/>
              </a:spcBef>
            </a:pPr>
            <a:r>
              <a:rPr lang="en-US" sz="2000" dirty="0" smtClean="0">
                <a:solidFill>
                  <a:schemeClr val="accent2"/>
                </a:solidFill>
              </a:rPr>
              <a:t>Example: </a:t>
            </a:r>
            <a:r>
              <a:rPr lang="en-US" sz="2000" dirty="0">
                <a:solidFill>
                  <a:schemeClr val="accent2"/>
                </a:solidFill>
              </a:rPr>
              <a:t>Equivalent capacitance.</a:t>
            </a:r>
          </a:p>
          <a:p>
            <a:pPr>
              <a:spcBef>
                <a:spcPct val="50000"/>
              </a:spcBef>
            </a:pPr>
            <a:r>
              <a:rPr lang="en-US" sz="2000" dirty="0">
                <a:solidFill>
                  <a:schemeClr val="accent2"/>
                </a:solidFill>
              </a:rPr>
              <a:t>Determine the capacitance of a single capacitor that will have the same effect as the combination shown.</a:t>
            </a:r>
          </a:p>
        </p:txBody>
      </p:sp>
      <p:pic>
        <p:nvPicPr>
          <p:cNvPr id="97287" name="Picture 7" descr="Figure_24_11a"/>
          <p:cNvPicPr>
            <a:picLocks noChangeAspect="1" noChangeArrowheads="1"/>
          </p:cNvPicPr>
          <p:nvPr/>
        </p:nvPicPr>
        <p:blipFill>
          <a:blip r:embed="rId3" cstate="print"/>
          <a:srcRect b="12135"/>
          <a:stretch>
            <a:fillRect/>
          </a:stretch>
        </p:blipFill>
        <p:spPr bwMode="auto">
          <a:xfrm>
            <a:off x="5782104" y="4383740"/>
            <a:ext cx="3361896" cy="2377456"/>
          </a:xfrm>
          <a:prstGeom prst="rect">
            <a:avLst/>
          </a:prstGeom>
          <a:noFill/>
        </p:spPr>
      </p:pic>
      <p:pic>
        <p:nvPicPr>
          <p:cNvPr id="2" name="Picture 1"/>
          <p:cNvPicPr>
            <a:picLocks noChangeAspect="1"/>
          </p:cNvPicPr>
          <p:nvPr/>
        </p:nvPicPr>
        <p:blipFill>
          <a:blip r:embed="rId4"/>
          <a:stretch>
            <a:fillRect/>
          </a:stretch>
        </p:blipFill>
        <p:spPr>
          <a:xfrm>
            <a:off x="83763" y="1544702"/>
            <a:ext cx="6753225" cy="3619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Text Box 3"/>
          <p:cNvSpPr txBox="1">
            <a:spLocks noChangeArrowheads="1"/>
          </p:cNvSpPr>
          <p:nvPr/>
        </p:nvSpPr>
        <p:spPr bwMode="auto">
          <a:xfrm>
            <a:off x="367716" y="256673"/>
            <a:ext cx="8088312" cy="1169551"/>
          </a:xfrm>
          <a:prstGeom prst="rect">
            <a:avLst/>
          </a:prstGeom>
          <a:noFill/>
          <a:ln w="9525">
            <a:noFill/>
            <a:miter lim="800000"/>
            <a:headEnd/>
            <a:tailEnd/>
          </a:ln>
          <a:effectLst/>
        </p:spPr>
        <p:txBody>
          <a:bodyPr>
            <a:spAutoFit/>
          </a:bodyPr>
          <a:lstStyle/>
          <a:p>
            <a:pPr>
              <a:spcBef>
                <a:spcPct val="50000"/>
              </a:spcBef>
            </a:pPr>
            <a:r>
              <a:rPr lang="en-US" sz="2000" dirty="0" smtClean="0">
                <a:solidFill>
                  <a:schemeClr val="accent2"/>
                </a:solidFill>
              </a:rPr>
              <a:t>Example: </a:t>
            </a:r>
            <a:r>
              <a:rPr lang="en-US" sz="2000" dirty="0">
                <a:solidFill>
                  <a:schemeClr val="accent2"/>
                </a:solidFill>
              </a:rPr>
              <a:t>Charge and voltage on capacitors.</a:t>
            </a:r>
          </a:p>
          <a:p>
            <a:pPr>
              <a:spcBef>
                <a:spcPct val="50000"/>
              </a:spcBef>
            </a:pPr>
            <a:r>
              <a:rPr lang="en-US" sz="2000" dirty="0">
                <a:solidFill>
                  <a:schemeClr val="accent2"/>
                </a:solidFill>
              </a:rPr>
              <a:t>Determine the charge on each capacitor and the voltage across each, assuming </a:t>
            </a:r>
            <a:r>
              <a:rPr lang="en-US" sz="2000" i="1" dirty="0">
                <a:solidFill>
                  <a:schemeClr val="accent2"/>
                </a:solidFill>
                <a:latin typeface="Times New Roman" pitchFamily="48" charset="0"/>
              </a:rPr>
              <a:t>C</a:t>
            </a:r>
            <a:r>
              <a:rPr lang="en-US" sz="2000" dirty="0">
                <a:solidFill>
                  <a:schemeClr val="accent2"/>
                </a:solidFill>
              </a:rPr>
              <a:t> = 3.0 </a:t>
            </a:r>
            <a:r>
              <a:rPr lang="el-GR" sz="2000" i="1" dirty="0">
                <a:solidFill>
                  <a:schemeClr val="accent2"/>
                </a:solidFill>
                <a:latin typeface="Lucida Grande" pitchFamily="48" charset="0"/>
                <a:cs typeface="Arial" charset="0"/>
              </a:rPr>
              <a:t>μ</a:t>
            </a:r>
            <a:r>
              <a:rPr lang="en-US" sz="2000" dirty="0">
                <a:solidFill>
                  <a:schemeClr val="accent2"/>
                </a:solidFill>
                <a:cs typeface="Arial" charset="0"/>
              </a:rPr>
              <a:t>F and the battery voltage is </a:t>
            </a:r>
            <a:r>
              <a:rPr lang="en-US" sz="2000" i="1" dirty="0">
                <a:solidFill>
                  <a:schemeClr val="accent2"/>
                </a:solidFill>
                <a:latin typeface="Times New Roman" pitchFamily="48" charset="0"/>
                <a:cs typeface="Arial" charset="0"/>
              </a:rPr>
              <a:t>V</a:t>
            </a:r>
            <a:r>
              <a:rPr lang="en-US" sz="2000" dirty="0">
                <a:solidFill>
                  <a:schemeClr val="accent2"/>
                </a:solidFill>
                <a:cs typeface="Arial" charset="0"/>
              </a:rPr>
              <a:t> = 4.0 V.</a:t>
            </a:r>
            <a:endParaRPr lang="el-GR" sz="2000" dirty="0">
              <a:solidFill>
                <a:schemeClr val="accent2"/>
              </a:solidFill>
              <a:cs typeface="Arial" charset="0"/>
            </a:endParaRPr>
          </a:p>
        </p:txBody>
      </p:sp>
      <p:pic>
        <p:nvPicPr>
          <p:cNvPr id="2" name="Picture 1"/>
          <p:cNvPicPr>
            <a:picLocks noChangeAspect="1"/>
          </p:cNvPicPr>
          <p:nvPr/>
        </p:nvPicPr>
        <p:blipFill>
          <a:blip r:embed="rId3"/>
          <a:stretch>
            <a:fillRect/>
          </a:stretch>
        </p:blipFill>
        <p:spPr>
          <a:xfrm>
            <a:off x="894229" y="1514755"/>
            <a:ext cx="6781800" cy="488632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5" name="Picture 7" descr="Figure_24_01"/>
          <p:cNvPicPr>
            <a:picLocks noChangeAspect="1" noChangeArrowheads="1"/>
          </p:cNvPicPr>
          <p:nvPr/>
        </p:nvPicPr>
        <p:blipFill>
          <a:blip r:embed="rId3" cstate="print"/>
          <a:srcRect b="3761"/>
          <a:stretch>
            <a:fillRect/>
          </a:stretch>
        </p:blipFill>
        <p:spPr bwMode="auto">
          <a:xfrm>
            <a:off x="1757363" y="2698750"/>
            <a:ext cx="5529262" cy="3898900"/>
          </a:xfrm>
          <a:prstGeom prst="rect">
            <a:avLst/>
          </a:prstGeom>
          <a:noFill/>
        </p:spPr>
      </p:pic>
      <p:sp>
        <p:nvSpPr>
          <p:cNvPr id="32771" name="Text Box 3"/>
          <p:cNvSpPr txBox="1">
            <a:spLocks noChangeArrowheads="1"/>
          </p:cNvSpPr>
          <p:nvPr/>
        </p:nvSpPr>
        <p:spPr bwMode="auto">
          <a:xfrm>
            <a:off x="841375" y="833438"/>
            <a:ext cx="7373938" cy="1800225"/>
          </a:xfrm>
          <a:prstGeom prst="rect">
            <a:avLst/>
          </a:prstGeom>
          <a:noFill/>
          <a:ln w="9525">
            <a:noFill/>
            <a:miter lim="800000"/>
            <a:headEnd/>
            <a:tailEnd/>
          </a:ln>
          <a:effectLst/>
        </p:spPr>
        <p:txBody>
          <a:bodyPr>
            <a:spAutoFit/>
          </a:bodyPr>
          <a:lstStyle/>
          <a:p>
            <a:pPr>
              <a:spcBef>
                <a:spcPct val="50000"/>
              </a:spcBef>
            </a:pPr>
            <a:r>
              <a:rPr lang="en-US" dirty="0">
                <a:solidFill>
                  <a:schemeClr val="accent2"/>
                </a:solidFill>
              </a:rPr>
              <a:t>A capacitor consists of two conductors that are close but not touching. A capacitor has the ability to store electric charge.</a:t>
            </a:r>
          </a:p>
        </p:txBody>
      </p:sp>
      <p:sp>
        <p:nvSpPr>
          <p:cNvPr id="32776" name="Rectangle 8"/>
          <p:cNvSpPr>
            <a:spLocks noChangeArrowheads="1"/>
          </p:cNvSpPr>
          <p:nvPr/>
        </p:nvSpPr>
        <p:spPr bwMode="auto">
          <a:xfrm>
            <a:off x="1739900" y="6299200"/>
            <a:ext cx="368300" cy="342900"/>
          </a:xfrm>
          <a:prstGeom prst="rect">
            <a:avLst/>
          </a:prstGeom>
          <a:solidFill>
            <a:schemeClr val="bg1"/>
          </a:solidFill>
          <a:ln w="9525">
            <a:noFill/>
            <a:miter lim="800000"/>
            <a:headEnd/>
            <a:tailEnd/>
          </a:ln>
          <a:effectLst/>
        </p:spPr>
        <p:txBody>
          <a:bodyPr wrap="none" anchor="ctr"/>
          <a:lstStyle/>
          <a:p>
            <a:endParaRPr lang="en-US"/>
          </a:p>
        </p:txBody>
      </p:sp>
      <p:sp>
        <p:nvSpPr>
          <p:cNvPr id="32777" name="Rectangle 9"/>
          <p:cNvSpPr>
            <a:spLocks noChangeArrowheads="1"/>
          </p:cNvSpPr>
          <p:nvPr/>
        </p:nvSpPr>
        <p:spPr bwMode="auto">
          <a:xfrm>
            <a:off x="5943600" y="6273800"/>
            <a:ext cx="482600" cy="381000"/>
          </a:xfrm>
          <a:prstGeom prst="rect">
            <a:avLst/>
          </a:prstGeom>
          <a:solidFill>
            <a:schemeClr val="bg1"/>
          </a:solidFill>
          <a:ln w="9525">
            <a:noFill/>
            <a:miter lim="800000"/>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771"/>
                                        </p:tgtEl>
                                        <p:attrNameLst>
                                          <p:attrName>style.visibility</p:attrName>
                                        </p:attrNameLst>
                                      </p:cBhvr>
                                      <p:to>
                                        <p:strVal val="visible"/>
                                      </p:to>
                                    </p:set>
                                    <p:anim calcmode="lin" valueType="num">
                                      <p:cBhvr additive="base">
                                        <p:cTn id="7" dur="500" fill="hold"/>
                                        <p:tgtEl>
                                          <p:spTgt spid="32771"/>
                                        </p:tgtEl>
                                        <p:attrNameLst>
                                          <p:attrName>ppt_x</p:attrName>
                                        </p:attrNameLst>
                                      </p:cBhvr>
                                      <p:tavLst>
                                        <p:tav tm="0">
                                          <p:val>
                                            <p:strVal val="#ppt_x"/>
                                          </p:val>
                                        </p:tav>
                                        <p:tav tm="100000">
                                          <p:val>
                                            <p:strVal val="#ppt_x"/>
                                          </p:val>
                                        </p:tav>
                                      </p:tavLst>
                                    </p:anim>
                                    <p:anim calcmode="lin" valueType="num">
                                      <p:cBhvr additive="base">
                                        <p:cTn id="8" dur="500" fill="hold"/>
                                        <p:tgtEl>
                                          <p:spTgt spid="3277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775"/>
                                        </p:tgtEl>
                                        <p:attrNameLst>
                                          <p:attrName>style.visibility</p:attrName>
                                        </p:attrNameLst>
                                      </p:cBhvr>
                                      <p:to>
                                        <p:strVal val="visible"/>
                                      </p:to>
                                    </p:set>
                                    <p:anim calcmode="lin" valueType="num">
                                      <p:cBhvr additive="base">
                                        <p:cTn id="13" dur="500" fill="hold"/>
                                        <p:tgtEl>
                                          <p:spTgt spid="32775"/>
                                        </p:tgtEl>
                                        <p:attrNameLst>
                                          <p:attrName>ppt_x</p:attrName>
                                        </p:attrNameLst>
                                      </p:cBhvr>
                                      <p:tavLst>
                                        <p:tav tm="0">
                                          <p:val>
                                            <p:strVal val="#ppt_x"/>
                                          </p:val>
                                        </p:tav>
                                        <p:tav tm="100000">
                                          <p:val>
                                            <p:strVal val="#ppt_x"/>
                                          </p:val>
                                        </p:tav>
                                      </p:tavLst>
                                    </p:anim>
                                    <p:anim calcmode="lin" valueType="num">
                                      <p:cBhvr additive="base">
                                        <p:cTn id="14" dur="500" fill="hold"/>
                                        <p:tgtEl>
                                          <p:spTgt spid="327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3"/>
          <p:cNvSpPr txBox="1">
            <a:spLocks noChangeArrowheads="1"/>
          </p:cNvSpPr>
          <p:nvPr/>
        </p:nvSpPr>
        <p:spPr bwMode="auto">
          <a:xfrm>
            <a:off x="522288" y="1152525"/>
            <a:ext cx="7956550" cy="1373188"/>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A charged capacitor stores electric energy; the energy stored is equal to the work done to charge the capacitor:</a:t>
            </a:r>
          </a:p>
        </p:txBody>
      </p:sp>
      <p:sp>
        <p:nvSpPr>
          <p:cNvPr id="24582" name="Rectangle 6"/>
          <p:cNvSpPr>
            <a:spLocks noGrp="1" noChangeArrowheads="1"/>
          </p:cNvSpPr>
          <p:nvPr>
            <p:ph type="title"/>
          </p:nvPr>
        </p:nvSpPr>
        <p:spPr>
          <a:xfrm>
            <a:off x="457200" y="274638"/>
            <a:ext cx="8229600" cy="782002"/>
          </a:xfrm>
        </p:spPr>
        <p:txBody>
          <a:bodyPr/>
          <a:lstStyle/>
          <a:p>
            <a:r>
              <a:rPr lang="en-US" dirty="0" smtClean="0"/>
              <a:t>Electric </a:t>
            </a:r>
            <a:r>
              <a:rPr lang="en-US" dirty="0"/>
              <a:t>Energy Storage </a:t>
            </a:r>
          </a:p>
        </p:txBody>
      </p:sp>
      <p:pic>
        <p:nvPicPr>
          <p:cNvPr id="24584" name="Picture 8" descr="24-5"/>
          <p:cNvPicPr>
            <a:picLocks noChangeAspect="1" noChangeArrowheads="1"/>
          </p:cNvPicPr>
          <p:nvPr/>
        </p:nvPicPr>
        <p:blipFill>
          <a:blip r:embed="rId2" cstate="print"/>
          <a:srcRect r="49721"/>
          <a:stretch>
            <a:fillRect/>
          </a:stretch>
        </p:blipFill>
        <p:spPr bwMode="auto">
          <a:xfrm>
            <a:off x="2098675" y="2924175"/>
            <a:ext cx="4540250" cy="1198563"/>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Rectangle 4"/>
          <p:cNvSpPr>
            <a:spLocks noGrp="1" noChangeArrowheads="1"/>
          </p:cNvSpPr>
          <p:nvPr>
            <p:ph type="title"/>
          </p:nvPr>
        </p:nvSpPr>
        <p:spPr>
          <a:xfrm>
            <a:off x="447040" y="162878"/>
            <a:ext cx="8229600" cy="863282"/>
          </a:xfrm>
        </p:spPr>
        <p:txBody>
          <a:bodyPr/>
          <a:lstStyle/>
          <a:p>
            <a:r>
              <a:rPr lang="en-US" sz="3600" b="1" dirty="0" smtClean="0"/>
              <a:t>Electric </a:t>
            </a:r>
            <a:r>
              <a:rPr lang="en-US" sz="3600" b="1" dirty="0"/>
              <a:t>Energy Storage</a:t>
            </a:r>
          </a:p>
        </p:txBody>
      </p:sp>
      <p:sp>
        <p:nvSpPr>
          <p:cNvPr id="104453" name="Text Box 5"/>
          <p:cNvSpPr txBox="1">
            <a:spLocks noChangeArrowheads="1"/>
          </p:cNvSpPr>
          <p:nvPr/>
        </p:nvSpPr>
        <p:spPr bwMode="auto">
          <a:xfrm>
            <a:off x="252414" y="968375"/>
            <a:ext cx="8683040" cy="1477328"/>
          </a:xfrm>
          <a:prstGeom prst="rect">
            <a:avLst/>
          </a:prstGeom>
          <a:noFill/>
          <a:ln w="9525">
            <a:noFill/>
            <a:miter lim="800000"/>
            <a:headEnd/>
            <a:tailEnd/>
          </a:ln>
          <a:effectLst/>
        </p:spPr>
        <p:txBody>
          <a:bodyPr wrap="square">
            <a:spAutoFit/>
          </a:bodyPr>
          <a:lstStyle/>
          <a:p>
            <a:pPr>
              <a:spcBef>
                <a:spcPct val="50000"/>
              </a:spcBef>
            </a:pPr>
            <a:r>
              <a:rPr lang="en-US" sz="2000" dirty="0" smtClean="0">
                <a:solidFill>
                  <a:schemeClr val="accent2"/>
                </a:solidFill>
              </a:rPr>
              <a:t>Example: </a:t>
            </a:r>
            <a:r>
              <a:rPr lang="en-US" sz="2000" dirty="0">
                <a:solidFill>
                  <a:schemeClr val="accent2"/>
                </a:solidFill>
              </a:rPr>
              <a:t>Energy stored in a capacitor.</a:t>
            </a:r>
          </a:p>
          <a:p>
            <a:pPr>
              <a:spcBef>
                <a:spcPct val="50000"/>
              </a:spcBef>
            </a:pPr>
            <a:r>
              <a:rPr lang="en-US" sz="2000" dirty="0">
                <a:solidFill>
                  <a:schemeClr val="accent2"/>
                </a:solidFill>
              </a:rPr>
              <a:t>A camera flash unit stores energy in a 150-</a:t>
            </a:r>
            <a:r>
              <a:rPr lang="el-GR" sz="2000" i="1" dirty="0">
                <a:solidFill>
                  <a:schemeClr val="accent2"/>
                </a:solidFill>
                <a:latin typeface="Lucida Grande" pitchFamily="48" charset="0"/>
                <a:cs typeface="Arial" charset="0"/>
              </a:rPr>
              <a:t>μ</a:t>
            </a:r>
            <a:r>
              <a:rPr lang="en-US" sz="2000" dirty="0">
                <a:solidFill>
                  <a:schemeClr val="accent2"/>
                </a:solidFill>
                <a:cs typeface="Arial" charset="0"/>
              </a:rPr>
              <a:t>F</a:t>
            </a:r>
            <a:r>
              <a:rPr lang="en-US" sz="2000" dirty="0">
                <a:solidFill>
                  <a:schemeClr val="accent2"/>
                </a:solidFill>
              </a:rPr>
              <a:t> capacitor at 200 V. (a) How much electric energy can be stored? (b) What is the power output if nearly all this energy is released in 1.0 ms?</a:t>
            </a:r>
          </a:p>
        </p:txBody>
      </p:sp>
      <p:pic>
        <p:nvPicPr>
          <p:cNvPr id="104455" name="Picture 7" descr="Figure_24_13"/>
          <p:cNvPicPr>
            <a:picLocks noChangeAspect="1" noChangeArrowheads="1"/>
          </p:cNvPicPr>
          <p:nvPr/>
        </p:nvPicPr>
        <p:blipFill>
          <a:blip r:embed="rId3" cstate="print"/>
          <a:srcRect b="5753"/>
          <a:stretch>
            <a:fillRect/>
          </a:stretch>
        </p:blipFill>
        <p:spPr bwMode="auto">
          <a:xfrm>
            <a:off x="1664704" y="2620869"/>
            <a:ext cx="4679950" cy="3121025"/>
          </a:xfrm>
          <a:prstGeom prst="rect">
            <a:avLst/>
          </a:prstGeom>
          <a:noFill/>
        </p:spPr>
      </p:pic>
      <p:pic>
        <p:nvPicPr>
          <p:cNvPr id="2" name="Picture 1"/>
          <p:cNvPicPr>
            <a:picLocks noChangeAspect="1"/>
          </p:cNvPicPr>
          <p:nvPr/>
        </p:nvPicPr>
        <p:blipFill>
          <a:blip r:embed="rId4"/>
          <a:stretch>
            <a:fillRect/>
          </a:stretch>
        </p:blipFill>
        <p:spPr>
          <a:xfrm>
            <a:off x="253510" y="3226640"/>
            <a:ext cx="7538197" cy="190948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453"/>
                                        </p:tgtEl>
                                        <p:attrNameLst>
                                          <p:attrName>style.visibility</p:attrName>
                                        </p:attrNameLst>
                                      </p:cBhvr>
                                      <p:to>
                                        <p:strVal val="visible"/>
                                      </p:to>
                                    </p:set>
                                    <p:anim calcmode="lin" valueType="num">
                                      <p:cBhvr additive="base">
                                        <p:cTn id="7" dur="500" fill="hold"/>
                                        <p:tgtEl>
                                          <p:spTgt spid="104453"/>
                                        </p:tgtEl>
                                        <p:attrNameLst>
                                          <p:attrName>ppt_x</p:attrName>
                                        </p:attrNameLst>
                                      </p:cBhvr>
                                      <p:tavLst>
                                        <p:tav tm="0">
                                          <p:val>
                                            <p:strVal val="#ppt_x"/>
                                          </p:val>
                                        </p:tav>
                                        <p:tav tm="100000">
                                          <p:val>
                                            <p:strVal val="#ppt_x"/>
                                          </p:val>
                                        </p:tav>
                                      </p:tavLst>
                                    </p:anim>
                                    <p:anim calcmode="lin" valueType="num">
                                      <p:cBhvr additive="base">
                                        <p:cTn id="8" dur="500" fill="hold"/>
                                        <p:tgtEl>
                                          <p:spTgt spid="10445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4455"/>
                                        </p:tgtEl>
                                        <p:attrNameLst>
                                          <p:attrName>style.visibility</p:attrName>
                                        </p:attrNameLst>
                                      </p:cBhvr>
                                      <p:to>
                                        <p:strVal val="visible"/>
                                      </p:to>
                                    </p:set>
                                    <p:anim calcmode="lin" valueType="num">
                                      <p:cBhvr additive="base">
                                        <p:cTn id="13" dur="500" fill="hold"/>
                                        <p:tgtEl>
                                          <p:spTgt spid="104455"/>
                                        </p:tgtEl>
                                        <p:attrNameLst>
                                          <p:attrName>ppt_x</p:attrName>
                                        </p:attrNameLst>
                                      </p:cBhvr>
                                      <p:tavLst>
                                        <p:tav tm="0">
                                          <p:val>
                                            <p:strVal val="#ppt_x"/>
                                          </p:val>
                                        </p:tav>
                                        <p:tav tm="100000">
                                          <p:val>
                                            <p:strVal val="#ppt_x"/>
                                          </p:val>
                                        </p:tav>
                                      </p:tavLst>
                                    </p:anim>
                                    <p:anim calcmode="lin" valueType="num">
                                      <p:cBhvr additive="base">
                                        <p:cTn id="14" dur="500" fill="hold"/>
                                        <p:tgtEl>
                                          <p:spTgt spid="10445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59746" y="270341"/>
            <a:ext cx="6677025" cy="1171575"/>
          </a:xfrm>
          <a:prstGeom prst="rect">
            <a:avLst/>
          </a:prstGeom>
        </p:spPr>
      </p:pic>
      <p:pic>
        <p:nvPicPr>
          <p:cNvPr id="3" name="Picture 2"/>
          <p:cNvPicPr>
            <a:picLocks noChangeAspect="1"/>
          </p:cNvPicPr>
          <p:nvPr/>
        </p:nvPicPr>
        <p:blipFill>
          <a:blip r:embed="rId4"/>
          <a:stretch>
            <a:fillRect/>
          </a:stretch>
        </p:blipFill>
        <p:spPr>
          <a:xfrm>
            <a:off x="1099051" y="2234172"/>
            <a:ext cx="5798413" cy="301018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3"/>
          <p:cNvSpPr txBox="1">
            <a:spLocks noChangeArrowheads="1"/>
          </p:cNvSpPr>
          <p:nvPr/>
        </p:nvSpPr>
        <p:spPr bwMode="auto">
          <a:xfrm>
            <a:off x="322263" y="1009650"/>
            <a:ext cx="8574087" cy="2092881"/>
          </a:xfrm>
          <a:prstGeom prst="rect">
            <a:avLst/>
          </a:prstGeom>
          <a:noFill/>
          <a:ln w="9525">
            <a:noFill/>
            <a:miter lim="800000"/>
            <a:headEnd/>
            <a:tailEnd/>
          </a:ln>
          <a:effectLst/>
        </p:spPr>
        <p:txBody>
          <a:bodyPr>
            <a:spAutoFit/>
          </a:bodyPr>
          <a:lstStyle/>
          <a:p>
            <a:pPr>
              <a:spcBef>
                <a:spcPct val="50000"/>
              </a:spcBef>
            </a:pPr>
            <a:r>
              <a:rPr lang="en-US" sz="2000" dirty="0">
                <a:solidFill>
                  <a:schemeClr val="accent2"/>
                </a:solidFill>
              </a:rPr>
              <a:t>The energy density, defined as the energy per unit volume, is the same no matter the origin of the electric field</a:t>
            </a:r>
            <a:r>
              <a:rPr lang="en-US" sz="2000" dirty="0" smtClean="0">
                <a:solidFill>
                  <a:schemeClr val="accent2"/>
                </a:solidFill>
              </a:rPr>
              <a:t>:</a:t>
            </a:r>
          </a:p>
          <a:p>
            <a:pPr>
              <a:spcBef>
                <a:spcPct val="50000"/>
              </a:spcBef>
            </a:pPr>
            <a:endParaRPr lang="en-CA" sz="2000" dirty="0" smtClean="0">
              <a:solidFill>
                <a:schemeClr val="accent2"/>
              </a:solidFill>
            </a:endParaRPr>
          </a:p>
          <a:p>
            <a:pPr>
              <a:spcBef>
                <a:spcPct val="50000"/>
              </a:spcBef>
            </a:pPr>
            <a:endParaRPr lang="en-CA" sz="2000" dirty="0" smtClean="0">
              <a:solidFill>
                <a:schemeClr val="accent2"/>
              </a:solidFill>
            </a:endParaRPr>
          </a:p>
          <a:p>
            <a:pPr>
              <a:spcBef>
                <a:spcPct val="50000"/>
              </a:spcBef>
            </a:pPr>
            <a:r>
              <a:rPr lang="en-CA" sz="2000" dirty="0" smtClean="0">
                <a:solidFill>
                  <a:schemeClr val="accent2"/>
                </a:solidFill>
              </a:rPr>
              <a:t>For a parallel-plate capacitor:</a:t>
            </a:r>
            <a:endParaRPr lang="en-US" sz="2000" dirty="0">
              <a:solidFill>
                <a:schemeClr val="accent2"/>
              </a:solidFill>
            </a:endParaRPr>
          </a:p>
        </p:txBody>
      </p:sp>
      <p:sp>
        <p:nvSpPr>
          <p:cNvPr id="23558" name="Text Box 6"/>
          <p:cNvSpPr txBox="1">
            <a:spLocks noChangeArrowheads="1"/>
          </p:cNvSpPr>
          <p:nvPr/>
        </p:nvSpPr>
        <p:spPr bwMode="auto">
          <a:xfrm>
            <a:off x="348933" y="5027613"/>
            <a:ext cx="8420100" cy="1015663"/>
          </a:xfrm>
          <a:prstGeom prst="rect">
            <a:avLst/>
          </a:prstGeom>
          <a:noFill/>
          <a:ln w="9525">
            <a:noFill/>
            <a:miter lim="800000"/>
            <a:headEnd/>
            <a:tailEnd/>
          </a:ln>
          <a:effectLst/>
        </p:spPr>
        <p:txBody>
          <a:bodyPr>
            <a:spAutoFit/>
          </a:bodyPr>
          <a:lstStyle/>
          <a:p>
            <a:pPr>
              <a:spcBef>
                <a:spcPct val="50000"/>
              </a:spcBef>
            </a:pPr>
            <a:r>
              <a:rPr lang="en-US" sz="2000" dirty="0">
                <a:solidFill>
                  <a:schemeClr val="accent2"/>
                </a:solidFill>
              </a:rPr>
              <a:t>The sudden discharge of electric energy can be harmful or fatal. Capacitors can retain their charge indefinitely even when disconnected from a voltage source – be careful!</a:t>
            </a:r>
          </a:p>
        </p:txBody>
      </p:sp>
      <p:sp>
        <p:nvSpPr>
          <p:cNvPr id="23559" name="Rectangle 7"/>
          <p:cNvSpPr>
            <a:spLocks noGrp="1" noChangeArrowheads="1"/>
          </p:cNvSpPr>
          <p:nvPr>
            <p:ph type="title"/>
          </p:nvPr>
        </p:nvSpPr>
        <p:spPr>
          <a:xfrm>
            <a:off x="447040" y="132398"/>
            <a:ext cx="8229600" cy="842962"/>
          </a:xfrm>
        </p:spPr>
        <p:txBody>
          <a:bodyPr/>
          <a:lstStyle/>
          <a:p>
            <a:r>
              <a:rPr lang="en-US" sz="3600" b="1" dirty="0" smtClean="0"/>
              <a:t> </a:t>
            </a:r>
            <a:r>
              <a:rPr lang="en-US" sz="3600" b="1" dirty="0"/>
              <a:t>Electric Energy Storage</a:t>
            </a:r>
          </a:p>
        </p:txBody>
      </p:sp>
      <p:pic>
        <p:nvPicPr>
          <p:cNvPr id="23561" name="Picture 9" descr="24-6"/>
          <p:cNvPicPr>
            <a:picLocks noChangeAspect="1" noChangeArrowheads="1"/>
          </p:cNvPicPr>
          <p:nvPr/>
        </p:nvPicPr>
        <p:blipFill>
          <a:blip r:embed="rId3" cstate="print"/>
          <a:srcRect r="49716"/>
          <a:stretch>
            <a:fillRect/>
          </a:stretch>
        </p:blipFill>
        <p:spPr bwMode="auto">
          <a:xfrm>
            <a:off x="1587818" y="1871028"/>
            <a:ext cx="5737225" cy="693737"/>
          </a:xfrm>
          <a:prstGeom prst="rect">
            <a:avLst/>
          </a:prstGeom>
          <a:noFill/>
        </p:spPr>
      </p:pic>
      <p:graphicFrame>
        <p:nvGraphicFramePr>
          <p:cNvPr id="6" name="Object 5"/>
          <p:cNvGraphicFramePr>
            <a:graphicFrameLocks noChangeAspect="1"/>
          </p:cNvGraphicFramePr>
          <p:nvPr/>
        </p:nvGraphicFramePr>
        <p:xfrm>
          <a:off x="1645919" y="3322791"/>
          <a:ext cx="4991269" cy="1157769"/>
        </p:xfrm>
        <a:graphic>
          <a:graphicData uri="http://schemas.openxmlformats.org/presentationml/2006/ole">
            <mc:AlternateContent xmlns:mc="http://schemas.openxmlformats.org/markup-compatibility/2006">
              <mc:Choice xmlns:v="urn:schemas-microsoft-com:vml" Requires="v">
                <p:oleObj spid="_x0000_s263181" name="Equation" r:id="rId4" imgW="2463480" imgH="571320" progId="Equation.3">
                  <p:embed/>
                </p:oleObj>
              </mc:Choice>
              <mc:Fallback>
                <p:oleObj name="Equation" r:id="rId4" imgW="2463480" imgH="57132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5919" y="3322791"/>
                        <a:ext cx="4991269" cy="11577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555">
                                            <p:txEl>
                                              <p:pRg st="3" end="3"/>
                                            </p:txEl>
                                          </p:spTgt>
                                        </p:tgtEl>
                                        <p:attrNameLst>
                                          <p:attrName>style.visibility</p:attrName>
                                        </p:attrNameLst>
                                      </p:cBhvr>
                                      <p:to>
                                        <p:strVal val="visible"/>
                                      </p:to>
                                    </p:set>
                                    <p:animEffect transition="in" filter="blinds(horizontal)">
                                      <p:cBhvr>
                                        <p:cTn id="7" dur="500"/>
                                        <p:tgtEl>
                                          <p:spTgt spid="2355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558"/>
                                        </p:tgtEl>
                                        <p:attrNameLst>
                                          <p:attrName>style.visibility</p:attrName>
                                        </p:attrNameLst>
                                      </p:cBhvr>
                                      <p:to>
                                        <p:strVal val="visible"/>
                                      </p:to>
                                    </p:set>
                                    <p:animEffect transition="in" filter="blinds(horizontal)">
                                      <p:cBhvr>
                                        <p:cTn id="17" dur="500"/>
                                        <p:tgtEl>
                                          <p:spTgt spid="23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3"/>
          <p:cNvSpPr txBox="1">
            <a:spLocks noChangeArrowheads="1"/>
          </p:cNvSpPr>
          <p:nvPr/>
        </p:nvSpPr>
        <p:spPr bwMode="auto">
          <a:xfrm>
            <a:off x="546100" y="835025"/>
            <a:ext cx="8051800" cy="2014538"/>
          </a:xfrm>
          <a:prstGeom prst="rect">
            <a:avLst/>
          </a:prstGeom>
          <a:noFill/>
          <a:ln w="9525">
            <a:noFill/>
            <a:miter lim="800000"/>
            <a:headEnd/>
            <a:tailEnd/>
          </a:ln>
          <a:effectLst/>
        </p:spPr>
        <p:txBody>
          <a:bodyPr>
            <a:spAutoFit/>
          </a:bodyPr>
          <a:lstStyle/>
          <a:p>
            <a:pPr>
              <a:spcBef>
                <a:spcPct val="50000"/>
              </a:spcBef>
            </a:pPr>
            <a:r>
              <a:rPr lang="en-US" dirty="0">
                <a:solidFill>
                  <a:schemeClr val="accent2"/>
                </a:solidFill>
              </a:rPr>
              <a:t>A dielectric is an insulator, and is characterized by a dielectric constant </a:t>
            </a:r>
            <a:r>
              <a:rPr lang="en-US" i="1" dirty="0">
                <a:solidFill>
                  <a:schemeClr val="accent2"/>
                </a:solidFill>
                <a:latin typeface="Times New Roman" pitchFamily="48" charset="0"/>
              </a:rPr>
              <a:t>K</a:t>
            </a:r>
            <a:r>
              <a:rPr lang="en-US" dirty="0">
                <a:solidFill>
                  <a:schemeClr val="accent2"/>
                </a:solidFill>
              </a:rPr>
              <a:t>.</a:t>
            </a:r>
          </a:p>
          <a:p>
            <a:pPr>
              <a:spcBef>
                <a:spcPct val="50000"/>
              </a:spcBef>
            </a:pPr>
            <a:r>
              <a:rPr lang="en-US" dirty="0">
                <a:solidFill>
                  <a:schemeClr val="accent2"/>
                </a:solidFill>
              </a:rPr>
              <a:t>Capacitance of a parallel-plate capacitor filled with dielectric:</a:t>
            </a:r>
          </a:p>
        </p:txBody>
      </p:sp>
      <p:sp>
        <p:nvSpPr>
          <p:cNvPr id="28678" name="Rectangle 6"/>
          <p:cNvSpPr>
            <a:spLocks noGrp="1" noChangeArrowheads="1"/>
          </p:cNvSpPr>
          <p:nvPr>
            <p:ph type="title"/>
          </p:nvPr>
        </p:nvSpPr>
        <p:spPr>
          <a:xfrm>
            <a:off x="426720" y="121920"/>
            <a:ext cx="8229600" cy="883920"/>
          </a:xfrm>
        </p:spPr>
        <p:txBody>
          <a:bodyPr/>
          <a:lstStyle/>
          <a:p>
            <a:r>
              <a:rPr lang="en-US" sz="3600" b="1" dirty="0" smtClean="0"/>
              <a:t>Dielectrics</a:t>
            </a:r>
            <a:endParaRPr lang="en-US" sz="3600" b="1" dirty="0"/>
          </a:p>
        </p:txBody>
      </p:sp>
      <p:sp>
        <p:nvSpPr>
          <p:cNvPr id="28680" name="Text Box 8"/>
          <p:cNvSpPr txBox="1">
            <a:spLocks noChangeArrowheads="1"/>
          </p:cNvSpPr>
          <p:nvPr/>
        </p:nvSpPr>
        <p:spPr bwMode="auto">
          <a:xfrm>
            <a:off x="538163" y="3941763"/>
            <a:ext cx="7532687" cy="946150"/>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Using the dielectric constant, we define the permittivity:</a:t>
            </a:r>
          </a:p>
        </p:txBody>
      </p:sp>
      <p:pic>
        <p:nvPicPr>
          <p:cNvPr id="28683" name="Picture 11" descr="24-9"/>
          <p:cNvPicPr>
            <a:picLocks noChangeAspect="1" noChangeArrowheads="1"/>
          </p:cNvPicPr>
          <p:nvPr/>
        </p:nvPicPr>
        <p:blipFill>
          <a:blip r:embed="rId2" cstate="print"/>
          <a:srcRect r="77597"/>
          <a:stretch>
            <a:fillRect/>
          </a:stretch>
        </p:blipFill>
        <p:spPr bwMode="auto">
          <a:xfrm>
            <a:off x="3063875" y="5121275"/>
            <a:ext cx="2576513" cy="595313"/>
          </a:xfrm>
          <a:prstGeom prst="rect">
            <a:avLst/>
          </a:prstGeom>
          <a:noFill/>
        </p:spPr>
      </p:pic>
      <p:grpSp>
        <p:nvGrpSpPr>
          <p:cNvPr id="2" name="Group 13"/>
          <p:cNvGrpSpPr>
            <a:grpSpLocks/>
          </p:cNvGrpSpPr>
          <p:nvPr/>
        </p:nvGrpSpPr>
        <p:grpSpPr bwMode="auto">
          <a:xfrm>
            <a:off x="1368425" y="2938463"/>
            <a:ext cx="6153150" cy="825500"/>
            <a:chOff x="1353" y="1865"/>
            <a:chExt cx="2981" cy="350"/>
          </a:xfrm>
        </p:grpSpPr>
        <p:pic>
          <p:nvPicPr>
            <p:cNvPr id="28682" name="Picture 10" descr="24-8"/>
            <p:cNvPicPr>
              <a:picLocks noChangeAspect="1" noChangeArrowheads="1"/>
            </p:cNvPicPr>
            <p:nvPr/>
          </p:nvPicPr>
          <p:blipFill>
            <a:blip r:embed="rId3" cstate="print"/>
            <a:srcRect r="13231"/>
            <a:stretch>
              <a:fillRect/>
            </a:stretch>
          </p:blipFill>
          <p:spPr bwMode="auto">
            <a:xfrm>
              <a:off x="1353" y="1865"/>
              <a:ext cx="2981" cy="350"/>
            </a:xfrm>
            <a:prstGeom prst="rect">
              <a:avLst/>
            </a:prstGeom>
            <a:noFill/>
          </p:spPr>
        </p:pic>
        <p:pic>
          <p:nvPicPr>
            <p:cNvPr id="28684" name="Picture 12" descr="24-8"/>
            <p:cNvPicPr>
              <a:picLocks noChangeAspect="1" noChangeArrowheads="1"/>
            </p:cNvPicPr>
            <p:nvPr/>
          </p:nvPicPr>
          <p:blipFill>
            <a:blip r:embed="rId3" cstate="print"/>
            <a:srcRect l="86560" t="29167" r="11475" b="25000"/>
            <a:stretch>
              <a:fillRect/>
            </a:stretch>
          </p:blipFill>
          <p:spPr bwMode="auto">
            <a:xfrm>
              <a:off x="2055" y="1937"/>
              <a:ext cx="73" cy="154"/>
            </a:xfrm>
            <a:prstGeom prst="rect">
              <a:avLst/>
            </a:prstGeom>
            <a:noFill/>
          </p:spPr>
        </p:pic>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457200" y="0"/>
            <a:ext cx="8229600" cy="679450"/>
          </a:xfrm>
        </p:spPr>
        <p:txBody>
          <a:bodyPr>
            <a:normAutofit/>
          </a:bodyPr>
          <a:lstStyle/>
          <a:p>
            <a:r>
              <a:rPr lang="en-US" dirty="0" smtClean="0"/>
              <a:t>Dielectrics</a:t>
            </a:r>
            <a:endParaRPr lang="en-US" dirty="0"/>
          </a:p>
        </p:txBody>
      </p:sp>
      <p:sp>
        <p:nvSpPr>
          <p:cNvPr id="115715" name="Text Box 3"/>
          <p:cNvSpPr txBox="1">
            <a:spLocks noChangeArrowheads="1"/>
          </p:cNvSpPr>
          <p:nvPr/>
        </p:nvSpPr>
        <p:spPr bwMode="auto">
          <a:xfrm>
            <a:off x="110958" y="1088356"/>
            <a:ext cx="6175375" cy="5478423"/>
          </a:xfrm>
          <a:prstGeom prst="rect">
            <a:avLst/>
          </a:prstGeom>
          <a:noFill/>
          <a:ln w="9525">
            <a:noFill/>
            <a:miter lim="800000"/>
            <a:headEnd/>
            <a:tailEnd/>
          </a:ln>
          <a:effectLst/>
        </p:spPr>
        <p:txBody>
          <a:bodyPr>
            <a:spAutoFit/>
          </a:bodyPr>
          <a:lstStyle/>
          <a:p>
            <a:pPr>
              <a:spcBef>
                <a:spcPct val="50000"/>
              </a:spcBef>
            </a:pPr>
            <a:r>
              <a:rPr lang="en-US" sz="2000" dirty="0" smtClean="0">
                <a:solidFill>
                  <a:schemeClr val="accent2"/>
                </a:solidFill>
              </a:rPr>
              <a:t>Example: </a:t>
            </a:r>
            <a:r>
              <a:rPr lang="en-US" sz="2000" dirty="0">
                <a:solidFill>
                  <a:schemeClr val="accent2"/>
                </a:solidFill>
              </a:rPr>
              <a:t>Dielectric removal.</a:t>
            </a:r>
          </a:p>
          <a:p>
            <a:pPr>
              <a:spcBef>
                <a:spcPct val="50000"/>
              </a:spcBef>
            </a:pPr>
            <a:r>
              <a:rPr lang="en-US" sz="2000" dirty="0">
                <a:solidFill>
                  <a:schemeClr val="accent2"/>
                </a:solidFill>
              </a:rPr>
              <a:t>A parallel-plate capacitor, filled with a </a:t>
            </a:r>
            <a:br>
              <a:rPr lang="en-US" sz="2000" dirty="0">
                <a:solidFill>
                  <a:schemeClr val="accent2"/>
                </a:solidFill>
              </a:rPr>
            </a:br>
            <a:r>
              <a:rPr lang="en-US" sz="2000" dirty="0">
                <a:solidFill>
                  <a:schemeClr val="accent2"/>
                </a:solidFill>
              </a:rPr>
              <a:t>dielectric with </a:t>
            </a:r>
            <a:r>
              <a:rPr lang="en-US" sz="2000" i="1" dirty="0">
                <a:solidFill>
                  <a:schemeClr val="accent2"/>
                </a:solidFill>
                <a:latin typeface="Times New Roman" pitchFamily="48" charset="0"/>
              </a:rPr>
              <a:t>K</a:t>
            </a:r>
            <a:r>
              <a:rPr lang="en-US" sz="2000" dirty="0">
                <a:solidFill>
                  <a:schemeClr val="accent2"/>
                </a:solidFill>
              </a:rPr>
              <a:t> </a:t>
            </a:r>
            <a:r>
              <a:rPr lang="en-US" sz="2000" dirty="0">
                <a:solidFill>
                  <a:schemeClr val="accent2"/>
                </a:solidFill>
                <a:latin typeface="Times New Roman" pitchFamily="48" charset="0"/>
              </a:rPr>
              <a:t>= 3.4,</a:t>
            </a:r>
            <a:r>
              <a:rPr lang="en-US" sz="2000" dirty="0">
                <a:solidFill>
                  <a:schemeClr val="accent2"/>
                </a:solidFill>
              </a:rPr>
              <a:t> is connected to </a:t>
            </a:r>
            <a:br>
              <a:rPr lang="en-US" sz="2000" dirty="0">
                <a:solidFill>
                  <a:schemeClr val="accent2"/>
                </a:solidFill>
              </a:rPr>
            </a:br>
            <a:r>
              <a:rPr lang="en-US" sz="2000" dirty="0">
                <a:solidFill>
                  <a:schemeClr val="accent2"/>
                </a:solidFill>
              </a:rPr>
              <a:t>a </a:t>
            </a:r>
            <a:r>
              <a:rPr lang="en-US" sz="2000" dirty="0">
                <a:solidFill>
                  <a:schemeClr val="accent2"/>
                </a:solidFill>
                <a:latin typeface="Times New Roman" pitchFamily="48" charset="0"/>
              </a:rPr>
              <a:t>100-V </a:t>
            </a:r>
            <a:r>
              <a:rPr lang="en-US" sz="2000" dirty="0">
                <a:solidFill>
                  <a:schemeClr val="accent2"/>
                </a:solidFill>
              </a:rPr>
              <a:t>battery. After the capacitor is </a:t>
            </a:r>
            <a:br>
              <a:rPr lang="en-US" sz="2000" dirty="0">
                <a:solidFill>
                  <a:schemeClr val="accent2"/>
                </a:solidFill>
              </a:rPr>
            </a:br>
            <a:r>
              <a:rPr lang="en-US" sz="2000" dirty="0">
                <a:solidFill>
                  <a:schemeClr val="accent2"/>
                </a:solidFill>
              </a:rPr>
              <a:t>fully charged, the battery is </a:t>
            </a:r>
            <a:br>
              <a:rPr lang="en-US" sz="2000" dirty="0">
                <a:solidFill>
                  <a:schemeClr val="accent2"/>
                </a:solidFill>
              </a:rPr>
            </a:br>
            <a:r>
              <a:rPr lang="en-US" sz="2000" dirty="0">
                <a:solidFill>
                  <a:schemeClr val="accent2"/>
                </a:solidFill>
              </a:rPr>
              <a:t>disconnected. The plates have area </a:t>
            </a:r>
            <a:r>
              <a:rPr lang="en-US" sz="2000" i="1" dirty="0">
                <a:solidFill>
                  <a:schemeClr val="accent2"/>
                </a:solidFill>
                <a:latin typeface="Times New Roman" pitchFamily="48" charset="0"/>
              </a:rPr>
              <a:t>A</a:t>
            </a:r>
            <a:r>
              <a:rPr lang="en-US" sz="2000" dirty="0">
                <a:solidFill>
                  <a:schemeClr val="accent2"/>
                </a:solidFill>
                <a:latin typeface="Times New Roman" pitchFamily="48" charset="0"/>
              </a:rPr>
              <a:t> </a:t>
            </a:r>
            <a:br>
              <a:rPr lang="en-US" sz="2000" dirty="0">
                <a:solidFill>
                  <a:schemeClr val="accent2"/>
                </a:solidFill>
                <a:latin typeface="Times New Roman" pitchFamily="48" charset="0"/>
              </a:rPr>
            </a:br>
            <a:r>
              <a:rPr lang="en-US" sz="2000" dirty="0">
                <a:solidFill>
                  <a:schemeClr val="accent2"/>
                </a:solidFill>
                <a:latin typeface="Times New Roman" pitchFamily="48" charset="0"/>
              </a:rPr>
              <a:t>= 4.0 </a:t>
            </a:r>
            <a:r>
              <a:rPr lang="en-US" sz="2000" dirty="0">
                <a:solidFill>
                  <a:schemeClr val="accent2"/>
                </a:solidFill>
              </a:rPr>
              <a:t>m</a:t>
            </a:r>
            <a:r>
              <a:rPr lang="en-US" sz="2000" baseline="30000" dirty="0">
                <a:solidFill>
                  <a:schemeClr val="accent2"/>
                </a:solidFill>
                <a:latin typeface="Times New Roman" pitchFamily="48" charset="0"/>
              </a:rPr>
              <a:t>2</a:t>
            </a:r>
            <a:r>
              <a:rPr lang="en-US" sz="2000" dirty="0">
                <a:solidFill>
                  <a:schemeClr val="accent2"/>
                </a:solidFill>
              </a:rPr>
              <a:t> and are separated by </a:t>
            </a:r>
            <a:r>
              <a:rPr lang="en-US" sz="2000" i="1" dirty="0">
                <a:solidFill>
                  <a:schemeClr val="accent2"/>
                </a:solidFill>
                <a:latin typeface="Times New Roman" pitchFamily="48" charset="0"/>
              </a:rPr>
              <a:t>d</a:t>
            </a:r>
            <a:r>
              <a:rPr lang="en-US" sz="2000" dirty="0">
                <a:solidFill>
                  <a:schemeClr val="accent2"/>
                </a:solidFill>
                <a:latin typeface="Times New Roman" pitchFamily="48" charset="0"/>
              </a:rPr>
              <a:t> = 4.0 </a:t>
            </a:r>
            <a:br>
              <a:rPr lang="en-US" sz="2000" dirty="0">
                <a:solidFill>
                  <a:schemeClr val="accent2"/>
                </a:solidFill>
                <a:latin typeface="Times New Roman" pitchFamily="48" charset="0"/>
              </a:rPr>
            </a:br>
            <a:r>
              <a:rPr lang="en-US" sz="2000" dirty="0">
                <a:solidFill>
                  <a:schemeClr val="accent2"/>
                </a:solidFill>
              </a:rPr>
              <a:t>mm. (a) Find the capacitance, the </a:t>
            </a:r>
            <a:br>
              <a:rPr lang="en-US" sz="2000" dirty="0">
                <a:solidFill>
                  <a:schemeClr val="accent2"/>
                </a:solidFill>
              </a:rPr>
            </a:br>
            <a:r>
              <a:rPr lang="en-US" sz="2000" dirty="0">
                <a:solidFill>
                  <a:schemeClr val="accent2"/>
                </a:solidFill>
              </a:rPr>
              <a:t>charge on the capacitor, the electric </a:t>
            </a:r>
            <a:br>
              <a:rPr lang="en-US" sz="2000" dirty="0">
                <a:solidFill>
                  <a:schemeClr val="accent2"/>
                </a:solidFill>
              </a:rPr>
            </a:br>
            <a:r>
              <a:rPr lang="en-US" sz="2000" dirty="0">
                <a:solidFill>
                  <a:schemeClr val="accent2"/>
                </a:solidFill>
              </a:rPr>
              <a:t>field strength, and the energy stored </a:t>
            </a:r>
            <a:br>
              <a:rPr lang="en-US" sz="2000" dirty="0">
                <a:solidFill>
                  <a:schemeClr val="accent2"/>
                </a:solidFill>
              </a:rPr>
            </a:br>
            <a:r>
              <a:rPr lang="en-US" sz="2000" dirty="0">
                <a:solidFill>
                  <a:schemeClr val="accent2"/>
                </a:solidFill>
              </a:rPr>
              <a:t>in the capacitor. (b) The dielectric is </a:t>
            </a:r>
            <a:br>
              <a:rPr lang="en-US" sz="2000" dirty="0">
                <a:solidFill>
                  <a:schemeClr val="accent2"/>
                </a:solidFill>
              </a:rPr>
            </a:br>
            <a:r>
              <a:rPr lang="en-US" sz="2000" dirty="0">
                <a:solidFill>
                  <a:schemeClr val="accent2"/>
                </a:solidFill>
              </a:rPr>
              <a:t>carefully removed, without changing </a:t>
            </a:r>
            <a:br>
              <a:rPr lang="en-US" sz="2000" dirty="0">
                <a:solidFill>
                  <a:schemeClr val="accent2"/>
                </a:solidFill>
              </a:rPr>
            </a:br>
            <a:r>
              <a:rPr lang="en-US" sz="2000" dirty="0">
                <a:solidFill>
                  <a:schemeClr val="accent2"/>
                </a:solidFill>
              </a:rPr>
              <a:t>the plate separation nor does any </a:t>
            </a:r>
            <a:br>
              <a:rPr lang="en-US" sz="2000" dirty="0">
                <a:solidFill>
                  <a:schemeClr val="accent2"/>
                </a:solidFill>
              </a:rPr>
            </a:br>
            <a:r>
              <a:rPr lang="en-US" sz="2000" dirty="0">
                <a:solidFill>
                  <a:schemeClr val="accent2"/>
                </a:solidFill>
              </a:rPr>
              <a:t>charge leave the capacitor. Find the </a:t>
            </a:r>
            <a:br>
              <a:rPr lang="en-US" sz="2000" dirty="0">
                <a:solidFill>
                  <a:schemeClr val="accent2"/>
                </a:solidFill>
              </a:rPr>
            </a:br>
            <a:r>
              <a:rPr lang="en-US" sz="2000" dirty="0">
                <a:solidFill>
                  <a:schemeClr val="accent2"/>
                </a:solidFill>
              </a:rPr>
              <a:t>new values of capacitance, electric </a:t>
            </a:r>
            <a:br>
              <a:rPr lang="en-US" sz="2000" dirty="0">
                <a:solidFill>
                  <a:schemeClr val="accent2"/>
                </a:solidFill>
              </a:rPr>
            </a:br>
            <a:r>
              <a:rPr lang="en-US" sz="2000" dirty="0">
                <a:solidFill>
                  <a:schemeClr val="accent2"/>
                </a:solidFill>
              </a:rPr>
              <a:t>field strength, voltage between the plates, and the energy stored in the capacitor.</a:t>
            </a:r>
          </a:p>
        </p:txBody>
      </p:sp>
      <p:pic>
        <p:nvPicPr>
          <p:cNvPr id="115717" name="Picture 5" descr="Figure_24_16"/>
          <p:cNvPicPr>
            <a:picLocks noChangeAspect="1" noChangeArrowheads="1"/>
          </p:cNvPicPr>
          <p:nvPr/>
        </p:nvPicPr>
        <p:blipFill>
          <a:blip r:embed="rId3" cstate="print"/>
          <a:srcRect b="2673"/>
          <a:stretch>
            <a:fillRect/>
          </a:stretch>
        </p:blipFill>
        <p:spPr bwMode="auto">
          <a:xfrm>
            <a:off x="5600700" y="2106613"/>
            <a:ext cx="3443288" cy="3236912"/>
          </a:xfrm>
          <a:prstGeom prst="rect">
            <a:avLst/>
          </a:prstGeom>
          <a:noFill/>
        </p:spPr>
      </p:pic>
      <p:grpSp>
        <p:nvGrpSpPr>
          <p:cNvPr id="2" name="Group 9"/>
          <p:cNvGrpSpPr>
            <a:grpSpLocks/>
          </p:cNvGrpSpPr>
          <p:nvPr/>
        </p:nvGrpSpPr>
        <p:grpSpPr bwMode="auto">
          <a:xfrm>
            <a:off x="6908800" y="3086100"/>
            <a:ext cx="390525" cy="2298700"/>
            <a:chOff x="4352" y="1944"/>
            <a:chExt cx="246" cy="1448"/>
          </a:xfrm>
        </p:grpSpPr>
        <p:sp>
          <p:nvSpPr>
            <p:cNvPr id="115718" name="Rectangle 6"/>
            <p:cNvSpPr>
              <a:spLocks noChangeArrowheads="1"/>
            </p:cNvSpPr>
            <p:nvPr/>
          </p:nvSpPr>
          <p:spPr bwMode="auto">
            <a:xfrm>
              <a:off x="4352" y="1944"/>
              <a:ext cx="216" cy="224"/>
            </a:xfrm>
            <a:prstGeom prst="rect">
              <a:avLst/>
            </a:prstGeom>
            <a:solidFill>
              <a:schemeClr val="bg1"/>
            </a:solidFill>
            <a:ln w="9525">
              <a:noFill/>
              <a:miter lim="800000"/>
              <a:headEnd/>
              <a:tailEnd/>
            </a:ln>
            <a:effectLst/>
          </p:spPr>
          <p:txBody>
            <a:bodyPr wrap="none" anchor="ctr"/>
            <a:lstStyle/>
            <a:p>
              <a:endParaRPr lang="en-US"/>
            </a:p>
          </p:txBody>
        </p:sp>
        <p:sp>
          <p:nvSpPr>
            <p:cNvPr id="115719" name="Rectangle 7"/>
            <p:cNvSpPr>
              <a:spLocks noChangeArrowheads="1"/>
            </p:cNvSpPr>
            <p:nvPr/>
          </p:nvSpPr>
          <p:spPr bwMode="auto">
            <a:xfrm>
              <a:off x="4382" y="3168"/>
              <a:ext cx="216" cy="224"/>
            </a:xfrm>
            <a:prstGeom prst="rect">
              <a:avLst/>
            </a:prstGeom>
            <a:solidFill>
              <a:schemeClr val="bg1"/>
            </a:solidFill>
            <a:ln w="9525">
              <a:noFill/>
              <a:miter lim="800000"/>
              <a:headEnd/>
              <a:tailEnd/>
            </a:ln>
            <a:effec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51647" y="1165412"/>
            <a:ext cx="6194331" cy="3997138"/>
          </a:xfrm>
          <a:prstGeom prst="rect">
            <a:avLst/>
          </a:prstGeom>
        </p:spPr>
      </p:pic>
    </p:spTree>
    <p:extLst>
      <p:ext uri="{BB962C8B-B14F-4D97-AF65-F5344CB8AC3E}">
        <p14:creationId xmlns:p14="http://schemas.microsoft.com/office/powerpoint/2010/main" val="2932293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70330" y="73175"/>
            <a:ext cx="9144000" cy="1868605"/>
          </a:xfrm>
          <a:prstGeom prst="rect">
            <a:avLst/>
          </a:prstGeom>
        </p:spPr>
      </p:pic>
      <p:sp>
        <p:nvSpPr>
          <p:cNvPr id="3" name="Slide Number Placeholder 2"/>
          <p:cNvSpPr>
            <a:spLocks noGrp="1"/>
          </p:cNvSpPr>
          <p:nvPr>
            <p:ph type="sldNum" sz="quarter" idx="12"/>
          </p:nvPr>
        </p:nvSpPr>
        <p:spPr/>
        <p:txBody>
          <a:bodyPr/>
          <a:lstStyle/>
          <a:p>
            <a:r>
              <a:rPr lang="en-US" smtClean="0"/>
              <a:t>Phys101 Lecture 3 - </a:t>
            </a:r>
            <a:fld id="{95D10FED-2770-4F55-802C-02F68444EFF0}" type="slidenum">
              <a:rPr lang="en-US" smtClean="0"/>
              <a:pPr/>
              <a:t>27</a:t>
            </a:fld>
            <a:endParaRPr lang="en-US" dirty="0"/>
          </a:p>
        </p:txBody>
      </p:sp>
      <p:pic>
        <p:nvPicPr>
          <p:cNvPr id="4" name="Picture 3"/>
          <p:cNvPicPr>
            <a:picLocks noChangeAspect="1"/>
          </p:cNvPicPr>
          <p:nvPr/>
        </p:nvPicPr>
        <p:blipFill>
          <a:blip r:embed="rId3"/>
          <a:stretch>
            <a:fillRect/>
          </a:stretch>
        </p:blipFill>
        <p:spPr>
          <a:xfrm>
            <a:off x="793096" y="2017059"/>
            <a:ext cx="6715125" cy="4637554"/>
          </a:xfrm>
          <a:prstGeom prst="rect">
            <a:avLst/>
          </a:prstGeom>
        </p:spPr>
      </p:pic>
    </p:spTree>
    <p:extLst>
      <p:ext uri="{BB962C8B-B14F-4D97-AF65-F5344CB8AC3E}">
        <p14:creationId xmlns:p14="http://schemas.microsoft.com/office/powerpoint/2010/main" val="137697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62230" y="469806"/>
            <a:ext cx="6734175" cy="2619375"/>
          </a:xfrm>
          <a:prstGeom prst="rect">
            <a:avLst/>
          </a:prstGeom>
        </p:spPr>
      </p:pic>
      <p:pic>
        <p:nvPicPr>
          <p:cNvPr id="6" name="Picture 5"/>
          <p:cNvPicPr>
            <a:picLocks noChangeAspect="1"/>
          </p:cNvPicPr>
          <p:nvPr/>
        </p:nvPicPr>
        <p:blipFill>
          <a:blip r:embed="rId3"/>
          <a:stretch>
            <a:fillRect/>
          </a:stretch>
        </p:blipFill>
        <p:spPr>
          <a:xfrm>
            <a:off x="2480142" y="3197318"/>
            <a:ext cx="2695575" cy="3457575"/>
          </a:xfrm>
          <a:prstGeom prst="rect">
            <a:avLst/>
          </a:prstGeom>
        </p:spPr>
      </p:pic>
    </p:spTree>
    <p:extLst>
      <p:ext uri="{BB962C8B-B14F-4D97-AF65-F5344CB8AC3E}">
        <p14:creationId xmlns:p14="http://schemas.microsoft.com/office/powerpoint/2010/main" val="1403725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10447" y="212071"/>
            <a:ext cx="2695575" cy="3457575"/>
          </a:xfrm>
          <a:prstGeom prst="rect">
            <a:avLst/>
          </a:prstGeom>
        </p:spPr>
      </p:pic>
      <p:pic>
        <p:nvPicPr>
          <p:cNvPr id="5" name="Picture 4"/>
          <p:cNvPicPr>
            <a:picLocks noChangeAspect="1"/>
          </p:cNvPicPr>
          <p:nvPr/>
        </p:nvPicPr>
        <p:blipFill>
          <a:blip r:embed="rId3"/>
          <a:stretch>
            <a:fillRect/>
          </a:stretch>
        </p:blipFill>
        <p:spPr>
          <a:xfrm>
            <a:off x="1064559" y="3977528"/>
            <a:ext cx="6781800" cy="857250"/>
          </a:xfrm>
          <a:prstGeom prst="rect">
            <a:avLst/>
          </a:prstGeom>
        </p:spPr>
      </p:pic>
      <p:pic>
        <p:nvPicPr>
          <p:cNvPr id="6" name="Picture 5"/>
          <p:cNvPicPr>
            <a:picLocks noChangeAspect="1"/>
          </p:cNvPicPr>
          <p:nvPr/>
        </p:nvPicPr>
        <p:blipFill>
          <a:blip r:embed="rId4"/>
          <a:stretch>
            <a:fillRect/>
          </a:stretch>
        </p:blipFill>
        <p:spPr>
          <a:xfrm>
            <a:off x="1224521" y="5469591"/>
            <a:ext cx="6067425" cy="723900"/>
          </a:xfrm>
          <a:prstGeom prst="rect">
            <a:avLst/>
          </a:prstGeom>
        </p:spPr>
      </p:pic>
    </p:spTree>
    <p:extLst>
      <p:ext uri="{BB962C8B-B14F-4D97-AF65-F5344CB8AC3E}">
        <p14:creationId xmlns:p14="http://schemas.microsoft.com/office/powerpoint/2010/main" val="393077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3"/>
          <p:cNvSpPr txBox="1">
            <a:spLocks noChangeArrowheads="1"/>
          </p:cNvSpPr>
          <p:nvPr/>
        </p:nvSpPr>
        <p:spPr bwMode="auto">
          <a:xfrm>
            <a:off x="355600" y="962025"/>
            <a:ext cx="8324850" cy="946150"/>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Parallel-plate capacitor connected to battery. (b) is a circuit diagram.</a:t>
            </a:r>
          </a:p>
        </p:txBody>
      </p:sp>
      <p:pic>
        <p:nvPicPr>
          <p:cNvPr id="31751" name="Picture 7" descr="Figure_24_02"/>
          <p:cNvPicPr>
            <a:picLocks noChangeAspect="1" noChangeArrowheads="1"/>
          </p:cNvPicPr>
          <p:nvPr/>
        </p:nvPicPr>
        <p:blipFill>
          <a:blip r:embed="rId3" cstate="print"/>
          <a:srcRect b="3040"/>
          <a:stretch>
            <a:fillRect/>
          </a:stretch>
        </p:blipFill>
        <p:spPr bwMode="auto">
          <a:xfrm>
            <a:off x="1776413" y="2106613"/>
            <a:ext cx="5586412" cy="45085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97286" y="418539"/>
            <a:ext cx="6619875" cy="1162050"/>
          </a:xfrm>
          <a:prstGeom prst="rect">
            <a:avLst/>
          </a:prstGeom>
        </p:spPr>
      </p:pic>
      <p:pic>
        <p:nvPicPr>
          <p:cNvPr id="5" name="Picture 4"/>
          <p:cNvPicPr>
            <a:picLocks noChangeAspect="1"/>
          </p:cNvPicPr>
          <p:nvPr/>
        </p:nvPicPr>
        <p:blipFill>
          <a:blip r:embed="rId3"/>
          <a:stretch>
            <a:fillRect/>
          </a:stretch>
        </p:blipFill>
        <p:spPr>
          <a:xfrm>
            <a:off x="534240" y="1912563"/>
            <a:ext cx="6677025" cy="2028825"/>
          </a:xfrm>
          <a:prstGeom prst="rect">
            <a:avLst/>
          </a:prstGeom>
        </p:spPr>
      </p:pic>
      <p:pic>
        <p:nvPicPr>
          <p:cNvPr id="6" name="Picture 5"/>
          <p:cNvPicPr>
            <a:picLocks noChangeAspect="1"/>
          </p:cNvPicPr>
          <p:nvPr/>
        </p:nvPicPr>
        <p:blipFill>
          <a:blip r:embed="rId4"/>
          <a:stretch>
            <a:fillRect/>
          </a:stretch>
        </p:blipFill>
        <p:spPr>
          <a:xfrm>
            <a:off x="1062318" y="4514850"/>
            <a:ext cx="5334000" cy="876300"/>
          </a:xfrm>
          <a:prstGeom prst="rect">
            <a:avLst/>
          </a:prstGeom>
        </p:spPr>
      </p:pic>
    </p:spTree>
    <p:extLst>
      <p:ext uri="{BB962C8B-B14F-4D97-AF65-F5344CB8AC3E}">
        <p14:creationId xmlns:p14="http://schemas.microsoft.com/office/powerpoint/2010/main" val="1917987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00343" y="625848"/>
            <a:ext cx="6762750" cy="2952750"/>
          </a:xfrm>
          <a:prstGeom prst="rect">
            <a:avLst/>
          </a:prstGeom>
        </p:spPr>
      </p:pic>
      <p:pic>
        <p:nvPicPr>
          <p:cNvPr id="5" name="Picture 4"/>
          <p:cNvPicPr>
            <a:picLocks noChangeAspect="1"/>
          </p:cNvPicPr>
          <p:nvPr/>
        </p:nvPicPr>
        <p:blipFill>
          <a:blip r:embed="rId3"/>
          <a:stretch>
            <a:fillRect/>
          </a:stretch>
        </p:blipFill>
        <p:spPr>
          <a:xfrm>
            <a:off x="1291478" y="4338493"/>
            <a:ext cx="4552950" cy="942975"/>
          </a:xfrm>
          <a:prstGeom prst="rect">
            <a:avLst/>
          </a:prstGeom>
        </p:spPr>
      </p:pic>
    </p:spTree>
    <p:extLst>
      <p:ext uri="{BB962C8B-B14F-4D97-AF65-F5344CB8AC3E}">
        <p14:creationId xmlns:p14="http://schemas.microsoft.com/office/powerpoint/2010/main" val="117524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THANK YOU FOR YOUR ATTENTION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309" y="1725706"/>
            <a:ext cx="5132294" cy="5132294"/>
          </a:xfrm>
          <a:prstGeom prst="rect">
            <a:avLst/>
          </a:prstGeom>
        </p:spPr>
      </p:pic>
    </p:spTree>
    <p:extLst>
      <p:ext uri="{BB962C8B-B14F-4D97-AF65-F5344CB8AC3E}">
        <p14:creationId xmlns:p14="http://schemas.microsoft.com/office/powerpoint/2010/main" val="25496277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3"/>
          <p:cNvSpPr txBox="1">
            <a:spLocks noChangeArrowheads="1"/>
          </p:cNvSpPr>
          <p:nvPr/>
        </p:nvSpPr>
        <p:spPr bwMode="auto">
          <a:xfrm>
            <a:off x="439738" y="1163638"/>
            <a:ext cx="8193087" cy="1373187"/>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When a capacitor is connected to a battery, the charge on its plates is proportional to the voltage:</a:t>
            </a:r>
          </a:p>
        </p:txBody>
      </p:sp>
      <p:sp>
        <p:nvSpPr>
          <p:cNvPr id="30726" name="Text Box 6"/>
          <p:cNvSpPr txBox="1">
            <a:spLocks noChangeArrowheads="1"/>
          </p:cNvSpPr>
          <p:nvPr/>
        </p:nvSpPr>
        <p:spPr bwMode="auto">
          <a:xfrm>
            <a:off x="628650" y="3954463"/>
            <a:ext cx="7886700" cy="1801812"/>
          </a:xfrm>
          <a:prstGeom prst="rect">
            <a:avLst/>
          </a:prstGeom>
          <a:noFill/>
          <a:ln w="9525">
            <a:noFill/>
            <a:miter lim="800000"/>
            <a:headEnd/>
            <a:tailEnd/>
          </a:ln>
          <a:effectLst/>
        </p:spPr>
        <p:txBody>
          <a:bodyPr>
            <a:spAutoFit/>
          </a:bodyPr>
          <a:lstStyle/>
          <a:p>
            <a:pPr>
              <a:spcBef>
                <a:spcPct val="50000"/>
              </a:spcBef>
            </a:pPr>
            <a:r>
              <a:rPr lang="en-US" dirty="0">
                <a:solidFill>
                  <a:schemeClr val="accent2"/>
                </a:solidFill>
              </a:rPr>
              <a:t>The quantity </a:t>
            </a:r>
            <a:r>
              <a:rPr lang="en-US" i="1" dirty="0">
                <a:solidFill>
                  <a:schemeClr val="accent2"/>
                </a:solidFill>
                <a:latin typeface="Times New Roman" pitchFamily="48" charset="0"/>
              </a:rPr>
              <a:t>C</a:t>
            </a:r>
            <a:r>
              <a:rPr lang="en-US" dirty="0">
                <a:solidFill>
                  <a:schemeClr val="accent2"/>
                </a:solidFill>
              </a:rPr>
              <a:t> is called the capacitance.</a:t>
            </a:r>
          </a:p>
          <a:p>
            <a:pPr>
              <a:spcBef>
                <a:spcPct val="50000"/>
              </a:spcBef>
            </a:pPr>
            <a:r>
              <a:rPr lang="en-US" dirty="0">
                <a:solidFill>
                  <a:schemeClr val="accent2"/>
                </a:solidFill>
              </a:rPr>
              <a:t>Unit of capacitance: the farad (</a:t>
            </a:r>
            <a:r>
              <a:rPr lang="en-US" dirty="0">
                <a:solidFill>
                  <a:schemeClr val="accent2"/>
                </a:solidFill>
                <a:latin typeface="Times New Roman" pitchFamily="48" charset="0"/>
              </a:rPr>
              <a:t>F</a:t>
            </a:r>
            <a:r>
              <a:rPr lang="en-US" dirty="0">
                <a:solidFill>
                  <a:schemeClr val="accent2"/>
                </a:solidFill>
              </a:rPr>
              <a:t>):</a:t>
            </a:r>
          </a:p>
          <a:p>
            <a:pPr algn="ctr">
              <a:spcBef>
                <a:spcPct val="50000"/>
              </a:spcBef>
            </a:pPr>
            <a:r>
              <a:rPr lang="en-US" dirty="0">
                <a:solidFill>
                  <a:schemeClr val="accent2"/>
                </a:solidFill>
                <a:latin typeface="Times New Roman" pitchFamily="48" charset="0"/>
              </a:rPr>
              <a:t>1 F = 1 C/V.</a:t>
            </a:r>
          </a:p>
        </p:txBody>
      </p:sp>
      <p:sp>
        <p:nvSpPr>
          <p:cNvPr id="30727" name="Rectangle 7"/>
          <p:cNvSpPr>
            <a:spLocks noGrp="1" noChangeArrowheads="1"/>
          </p:cNvSpPr>
          <p:nvPr>
            <p:ph type="title"/>
          </p:nvPr>
        </p:nvSpPr>
        <p:spPr/>
        <p:txBody>
          <a:bodyPr/>
          <a:lstStyle/>
          <a:p>
            <a:r>
              <a:rPr lang="en-US" dirty="0" smtClean="0"/>
              <a:t>Capacitors</a:t>
            </a:r>
            <a:endParaRPr lang="en-US" dirty="0"/>
          </a:p>
        </p:txBody>
      </p:sp>
      <p:pic>
        <p:nvPicPr>
          <p:cNvPr id="30729" name="Picture 9" descr="24-1"/>
          <p:cNvPicPr>
            <a:picLocks noChangeAspect="1" noChangeArrowheads="1"/>
          </p:cNvPicPr>
          <p:nvPr/>
        </p:nvPicPr>
        <p:blipFill>
          <a:blip r:embed="rId2" cstate="print"/>
          <a:srcRect r="78949"/>
          <a:stretch>
            <a:fillRect/>
          </a:stretch>
        </p:blipFill>
        <p:spPr bwMode="auto">
          <a:xfrm>
            <a:off x="3482975" y="2506663"/>
            <a:ext cx="2159000" cy="10001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29"/>
                                        </p:tgtEl>
                                        <p:attrNameLst>
                                          <p:attrName>style.visibility</p:attrName>
                                        </p:attrNameLst>
                                      </p:cBhvr>
                                      <p:to>
                                        <p:strVal val="visible"/>
                                      </p:to>
                                    </p:set>
                                    <p:anim calcmode="lin" valueType="num">
                                      <p:cBhvr additive="base">
                                        <p:cTn id="7" dur="500" fill="hold"/>
                                        <p:tgtEl>
                                          <p:spTgt spid="30729"/>
                                        </p:tgtEl>
                                        <p:attrNameLst>
                                          <p:attrName>ppt_x</p:attrName>
                                        </p:attrNameLst>
                                      </p:cBhvr>
                                      <p:tavLst>
                                        <p:tav tm="0">
                                          <p:val>
                                            <p:strVal val="#ppt_x"/>
                                          </p:val>
                                        </p:tav>
                                        <p:tav tm="100000">
                                          <p:val>
                                            <p:strVal val="#ppt_x"/>
                                          </p:val>
                                        </p:tav>
                                      </p:tavLst>
                                    </p:anim>
                                    <p:anim calcmode="lin" valueType="num">
                                      <p:cBhvr additive="base">
                                        <p:cTn id="8" dur="500" fill="hold"/>
                                        <p:tgtEl>
                                          <p:spTgt spid="307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26"/>
                                        </p:tgtEl>
                                        <p:attrNameLst>
                                          <p:attrName>style.visibility</p:attrName>
                                        </p:attrNameLst>
                                      </p:cBhvr>
                                      <p:to>
                                        <p:strVal val="visible"/>
                                      </p:to>
                                    </p:set>
                                    <p:anim calcmode="lin" valueType="num">
                                      <p:cBhvr additive="base">
                                        <p:cTn id="13" dur="500" fill="hold"/>
                                        <p:tgtEl>
                                          <p:spTgt spid="30726"/>
                                        </p:tgtEl>
                                        <p:attrNameLst>
                                          <p:attrName>ppt_x</p:attrName>
                                        </p:attrNameLst>
                                      </p:cBhvr>
                                      <p:tavLst>
                                        <p:tav tm="0">
                                          <p:val>
                                            <p:strVal val="#ppt_x"/>
                                          </p:val>
                                        </p:tav>
                                        <p:tav tm="100000">
                                          <p:val>
                                            <p:strVal val="#ppt_x"/>
                                          </p:val>
                                        </p:tav>
                                      </p:tavLst>
                                    </p:anim>
                                    <p:anim calcmode="lin" valueType="num">
                                      <p:cBhvr additive="base">
                                        <p:cTn id="14" dur="500" fill="hold"/>
                                        <p:tgtEl>
                                          <p:spTgt spid="307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4"/>
          <p:cNvSpPr>
            <a:spLocks noGrp="1" noChangeArrowheads="1"/>
          </p:cNvSpPr>
          <p:nvPr>
            <p:ph type="title"/>
          </p:nvPr>
        </p:nvSpPr>
        <p:spPr>
          <a:xfrm>
            <a:off x="487680" y="0"/>
            <a:ext cx="8229600" cy="751840"/>
          </a:xfrm>
        </p:spPr>
        <p:txBody>
          <a:bodyPr/>
          <a:lstStyle/>
          <a:p>
            <a:r>
              <a:rPr lang="en-US" sz="3600" b="1" dirty="0" smtClean="0"/>
              <a:t>Determination </a:t>
            </a:r>
            <a:r>
              <a:rPr lang="en-US" sz="3600" b="1" dirty="0"/>
              <a:t>of Capacitance</a:t>
            </a:r>
          </a:p>
        </p:txBody>
      </p:sp>
      <p:sp>
        <p:nvSpPr>
          <p:cNvPr id="76806" name="Text Box 6"/>
          <p:cNvSpPr txBox="1">
            <a:spLocks noChangeArrowheads="1"/>
          </p:cNvSpPr>
          <p:nvPr/>
        </p:nvSpPr>
        <p:spPr bwMode="auto">
          <a:xfrm>
            <a:off x="3321050" y="793750"/>
            <a:ext cx="5105400" cy="3970318"/>
          </a:xfrm>
          <a:prstGeom prst="rect">
            <a:avLst/>
          </a:prstGeom>
          <a:noFill/>
          <a:ln w="9525">
            <a:noFill/>
            <a:miter lim="800000"/>
            <a:headEnd/>
            <a:tailEnd/>
          </a:ln>
          <a:effectLst/>
        </p:spPr>
        <p:txBody>
          <a:bodyPr>
            <a:spAutoFit/>
          </a:bodyPr>
          <a:lstStyle/>
          <a:p>
            <a:pPr>
              <a:spcBef>
                <a:spcPct val="50000"/>
              </a:spcBef>
            </a:pPr>
            <a:r>
              <a:rPr lang="en-US" dirty="0">
                <a:solidFill>
                  <a:schemeClr val="accent2"/>
                </a:solidFill>
              </a:rPr>
              <a:t>For a parallel-plate capacitor as shown, the field between the plates is</a:t>
            </a:r>
          </a:p>
          <a:p>
            <a:pPr algn="ctr">
              <a:spcBef>
                <a:spcPct val="50000"/>
              </a:spcBef>
            </a:pPr>
            <a:r>
              <a:rPr lang="en-US" i="1" dirty="0">
                <a:solidFill>
                  <a:schemeClr val="accent2"/>
                </a:solidFill>
                <a:latin typeface="Times New Roman" pitchFamily="48" charset="0"/>
              </a:rPr>
              <a:t>E</a:t>
            </a:r>
            <a:r>
              <a:rPr lang="en-US" dirty="0">
                <a:solidFill>
                  <a:schemeClr val="accent2"/>
                </a:solidFill>
                <a:latin typeface="Times New Roman" pitchFamily="48" charset="0"/>
              </a:rPr>
              <a:t> = </a:t>
            </a:r>
            <a:r>
              <a:rPr lang="en-US" i="1" dirty="0">
                <a:solidFill>
                  <a:schemeClr val="accent2"/>
                </a:solidFill>
                <a:latin typeface="Times New Roman" pitchFamily="48" charset="0"/>
              </a:rPr>
              <a:t>Q</a:t>
            </a:r>
            <a:r>
              <a:rPr lang="en-US" dirty="0">
                <a:solidFill>
                  <a:schemeClr val="accent2"/>
                </a:solidFill>
                <a:latin typeface="Times New Roman" pitchFamily="48" charset="0"/>
              </a:rPr>
              <a:t>/</a:t>
            </a:r>
            <a:r>
              <a:rPr lang="el-GR" i="1" dirty="0">
                <a:solidFill>
                  <a:schemeClr val="accent2"/>
                </a:solidFill>
                <a:latin typeface="Lucida Grande" pitchFamily="48" charset="0"/>
                <a:cs typeface="Times New Roman" pitchFamily="48" charset="0"/>
              </a:rPr>
              <a:t>ε</a:t>
            </a:r>
            <a:r>
              <a:rPr lang="en-US" baseline="-25000" dirty="0">
                <a:solidFill>
                  <a:schemeClr val="accent2"/>
                </a:solidFill>
                <a:latin typeface="Times New Roman" pitchFamily="48" charset="0"/>
                <a:cs typeface="Times New Roman" pitchFamily="48" charset="0"/>
              </a:rPr>
              <a:t>0</a:t>
            </a:r>
            <a:r>
              <a:rPr lang="en-US" i="1" dirty="0">
                <a:solidFill>
                  <a:schemeClr val="accent2"/>
                </a:solidFill>
                <a:latin typeface="Times New Roman" pitchFamily="48" charset="0"/>
                <a:cs typeface="Times New Roman" pitchFamily="48" charset="0"/>
              </a:rPr>
              <a:t>A.</a:t>
            </a:r>
            <a:endParaRPr lang="en-US" i="1" dirty="0">
              <a:solidFill>
                <a:schemeClr val="accent2"/>
              </a:solidFill>
              <a:cs typeface="Times New Roman" pitchFamily="48" charset="0"/>
            </a:endParaRPr>
          </a:p>
          <a:p>
            <a:pPr>
              <a:spcBef>
                <a:spcPct val="50000"/>
              </a:spcBef>
            </a:pPr>
            <a:r>
              <a:rPr lang="en-US" dirty="0" smtClean="0">
                <a:solidFill>
                  <a:schemeClr val="accent2"/>
                </a:solidFill>
                <a:cs typeface="Times New Roman" pitchFamily="48" charset="0"/>
              </a:rPr>
              <a:t>The </a:t>
            </a:r>
            <a:r>
              <a:rPr lang="en-US" dirty="0">
                <a:solidFill>
                  <a:schemeClr val="accent2"/>
                </a:solidFill>
                <a:cs typeface="Times New Roman" pitchFamily="48" charset="0"/>
              </a:rPr>
              <a:t>potential difference:</a:t>
            </a:r>
          </a:p>
          <a:p>
            <a:pPr algn="ctr">
              <a:spcBef>
                <a:spcPct val="50000"/>
              </a:spcBef>
            </a:pPr>
            <a:r>
              <a:rPr lang="en-US" i="1" dirty="0" err="1">
                <a:solidFill>
                  <a:schemeClr val="accent2"/>
                </a:solidFill>
                <a:latin typeface="Times New Roman" pitchFamily="48" charset="0"/>
                <a:cs typeface="Times New Roman" pitchFamily="48" charset="0"/>
              </a:rPr>
              <a:t>V</a:t>
            </a:r>
            <a:r>
              <a:rPr lang="en-US" baseline="-25000" dirty="0" err="1">
                <a:solidFill>
                  <a:schemeClr val="accent2"/>
                </a:solidFill>
                <a:latin typeface="Times New Roman" pitchFamily="48" charset="0"/>
                <a:cs typeface="Times New Roman" pitchFamily="48" charset="0"/>
              </a:rPr>
              <a:t>ba</a:t>
            </a:r>
            <a:r>
              <a:rPr lang="en-US" dirty="0">
                <a:solidFill>
                  <a:schemeClr val="accent2"/>
                </a:solidFill>
                <a:latin typeface="Times New Roman" pitchFamily="48" charset="0"/>
                <a:cs typeface="Times New Roman" pitchFamily="48" charset="0"/>
              </a:rPr>
              <a:t> </a:t>
            </a:r>
            <a:r>
              <a:rPr lang="en-US" dirty="0" smtClean="0">
                <a:solidFill>
                  <a:schemeClr val="accent2"/>
                </a:solidFill>
                <a:latin typeface="Times New Roman" pitchFamily="48" charset="0"/>
                <a:cs typeface="Times New Roman" pitchFamily="48" charset="0"/>
              </a:rPr>
              <a:t>= </a:t>
            </a:r>
            <a:r>
              <a:rPr lang="en-US" i="1" dirty="0" smtClean="0">
                <a:solidFill>
                  <a:schemeClr val="accent2"/>
                </a:solidFill>
                <a:latin typeface="Times New Roman" pitchFamily="48" charset="0"/>
                <a:cs typeface="Times New Roman" pitchFamily="48" charset="0"/>
              </a:rPr>
              <a:t>Ed </a:t>
            </a:r>
            <a:r>
              <a:rPr lang="en-US" dirty="0" smtClean="0">
                <a:solidFill>
                  <a:schemeClr val="accent2"/>
                </a:solidFill>
                <a:latin typeface="Times New Roman" pitchFamily="48" charset="0"/>
                <a:cs typeface="Times New Roman" pitchFamily="48" charset="0"/>
              </a:rPr>
              <a:t>= </a:t>
            </a:r>
            <a:r>
              <a:rPr lang="en-US" i="1" dirty="0" err="1">
                <a:solidFill>
                  <a:schemeClr val="accent2"/>
                </a:solidFill>
                <a:latin typeface="Times New Roman" pitchFamily="48" charset="0"/>
                <a:cs typeface="Times New Roman" pitchFamily="48" charset="0"/>
              </a:rPr>
              <a:t>Qd</a:t>
            </a:r>
            <a:r>
              <a:rPr lang="en-US" dirty="0">
                <a:solidFill>
                  <a:schemeClr val="accent2"/>
                </a:solidFill>
                <a:latin typeface="Times New Roman" pitchFamily="48" charset="0"/>
                <a:cs typeface="Times New Roman" pitchFamily="48" charset="0"/>
              </a:rPr>
              <a:t>/</a:t>
            </a:r>
            <a:r>
              <a:rPr lang="el-GR" i="1" dirty="0">
                <a:solidFill>
                  <a:schemeClr val="accent2"/>
                </a:solidFill>
                <a:latin typeface="Lucida Grande" pitchFamily="48" charset="0"/>
                <a:cs typeface="Times New Roman" pitchFamily="48" charset="0"/>
              </a:rPr>
              <a:t>ε</a:t>
            </a:r>
            <a:r>
              <a:rPr lang="en-US" baseline="-25000" dirty="0">
                <a:solidFill>
                  <a:schemeClr val="accent2"/>
                </a:solidFill>
                <a:latin typeface="Times New Roman" pitchFamily="48" charset="0"/>
                <a:cs typeface="Times New Roman" pitchFamily="48" charset="0"/>
              </a:rPr>
              <a:t>0</a:t>
            </a:r>
            <a:r>
              <a:rPr lang="en-US" i="1" dirty="0">
                <a:solidFill>
                  <a:schemeClr val="accent2"/>
                </a:solidFill>
                <a:latin typeface="Times New Roman" pitchFamily="48" charset="0"/>
                <a:cs typeface="Times New Roman" pitchFamily="48" charset="0"/>
              </a:rPr>
              <a:t>A.</a:t>
            </a:r>
          </a:p>
          <a:p>
            <a:pPr>
              <a:spcBef>
                <a:spcPct val="50000"/>
              </a:spcBef>
            </a:pPr>
            <a:r>
              <a:rPr lang="en-US" dirty="0">
                <a:solidFill>
                  <a:schemeClr val="accent2"/>
                </a:solidFill>
                <a:cs typeface="Times New Roman" pitchFamily="48" charset="0"/>
              </a:rPr>
              <a:t>This gives the capacitance:</a:t>
            </a:r>
            <a:endParaRPr lang="el-GR" dirty="0">
              <a:solidFill>
                <a:schemeClr val="accent2"/>
              </a:solidFill>
              <a:cs typeface="Times New Roman" pitchFamily="48" charset="0"/>
            </a:endParaRPr>
          </a:p>
        </p:txBody>
      </p:sp>
      <p:pic>
        <p:nvPicPr>
          <p:cNvPr id="76808" name="Picture 8" descr="Figure_24_04"/>
          <p:cNvPicPr>
            <a:picLocks noChangeAspect="1" noChangeArrowheads="1"/>
          </p:cNvPicPr>
          <p:nvPr/>
        </p:nvPicPr>
        <p:blipFill>
          <a:blip r:embed="rId3" cstate="print"/>
          <a:srcRect b="2180"/>
          <a:stretch>
            <a:fillRect/>
          </a:stretch>
        </p:blipFill>
        <p:spPr bwMode="auto">
          <a:xfrm>
            <a:off x="246063" y="885825"/>
            <a:ext cx="2744787" cy="5695950"/>
          </a:xfrm>
          <a:prstGeom prst="rect">
            <a:avLst/>
          </a:prstGeom>
          <a:noFill/>
        </p:spPr>
      </p:pic>
      <p:pic>
        <p:nvPicPr>
          <p:cNvPr id="76809" name="Picture 9" descr="24-2"/>
          <p:cNvPicPr>
            <a:picLocks noChangeAspect="1" noChangeArrowheads="1"/>
          </p:cNvPicPr>
          <p:nvPr/>
        </p:nvPicPr>
        <p:blipFill>
          <a:blip r:embed="rId4" cstate="print"/>
          <a:srcRect r="15898"/>
          <a:stretch>
            <a:fillRect/>
          </a:stretch>
        </p:blipFill>
        <p:spPr bwMode="auto">
          <a:xfrm>
            <a:off x="2749550" y="5116588"/>
            <a:ext cx="6394450" cy="7080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6809"/>
                                        </p:tgtEl>
                                        <p:attrNameLst>
                                          <p:attrName>style.visibility</p:attrName>
                                        </p:attrNameLst>
                                      </p:cBhvr>
                                      <p:to>
                                        <p:strVal val="visible"/>
                                      </p:to>
                                    </p:set>
                                    <p:anim calcmode="lin" valueType="num">
                                      <p:cBhvr additive="base">
                                        <p:cTn id="7" dur="500" fill="hold"/>
                                        <p:tgtEl>
                                          <p:spTgt spid="76809"/>
                                        </p:tgtEl>
                                        <p:attrNameLst>
                                          <p:attrName>ppt_x</p:attrName>
                                        </p:attrNameLst>
                                      </p:cBhvr>
                                      <p:tavLst>
                                        <p:tav tm="0">
                                          <p:val>
                                            <p:strVal val="#ppt_x"/>
                                          </p:val>
                                        </p:tav>
                                        <p:tav tm="100000">
                                          <p:val>
                                            <p:strVal val="#ppt_x"/>
                                          </p:val>
                                        </p:tav>
                                      </p:tavLst>
                                    </p:anim>
                                    <p:anim calcmode="lin" valueType="num">
                                      <p:cBhvr additive="base">
                                        <p:cTn id="8" dur="500" fill="hold"/>
                                        <p:tgtEl>
                                          <p:spTgt spid="768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70330" y="672352"/>
            <a:ext cx="7915567" cy="5592277"/>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r>
              <a:rPr lang="en-US" smtClean="0"/>
              <a:t>Phys101 Lecture 3 - </a:t>
            </a:r>
            <a:fld id="{95D10FED-2770-4F55-802C-02F68444EFF0}" type="slidenum">
              <a:rPr lang="en-US" smtClean="0"/>
              <a:pPr/>
              <a:t>7</a:t>
            </a:fld>
            <a:endParaRPr lang="en-US" dirty="0"/>
          </a:p>
        </p:txBody>
      </p:sp>
      <p:pic>
        <p:nvPicPr>
          <p:cNvPr id="4" name="Picture 3"/>
          <p:cNvPicPr>
            <a:picLocks noChangeAspect="1"/>
          </p:cNvPicPr>
          <p:nvPr/>
        </p:nvPicPr>
        <p:blipFill>
          <a:blip r:embed="rId2"/>
          <a:stretch>
            <a:fillRect/>
          </a:stretch>
        </p:blipFill>
        <p:spPr>
          <a:xfrm>
            <a:off x="295835" y="459422"/>
            <a:ext cx="7853082" cy="5508850"/>
          </a:xfrm>
          <a:prstGeom prst="rect">
            <a:avLst/>
          </a:prstGeom>
        </p:spPr>
      </p:pic>
    </p:spTree>
    <p:extLst>
      <p:ext uri="{BB962C8B-B14F-4D97-AF65-F5344CB8AC3E}">
        <p14:creationId xmlns:p14="http://schemas.microsoft.com/office/powerpoint/2010/main" val="42895514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8" name="Picture 6" descr="Figure_24_05"/>
          <p:cNvPicPr>
            <a:picLocks noChangeAspect="1" noChangeArrowheads="1"/>
          </p:cNvPicPr>
          <p:nvPr/>
        </p:nvPicPr>
        <p:blipFill>
          <a:blip r:embed="rId3" cstate="print"/>
          <a:srcRect b="3456"/>
          <a:stretch>
            <a:fillRect/>
          </a:stretch>
        </p:blipFill>
        <p:spPr bwMode="auto">
          <a:xfrm>
            <a:off x="4229100" y="3852863"/>
            <a:ext cx="4772025" cy="2482850"/>
          </a:xfrm>
          <a:prstGeom prst="rect">
            <a:avLst/>
          </a:prstGeom>
          <a:noFill/>
        </p:spPr>
      </p:pic>
      <p:sp>
        <p:nvSpPr>
          <p:cNvPr id="79875" name="Text Box 3"/>
          <p:cNvSpPr txBox="1">
            <a:spLocks noChangeArrowheads="1"/>
          </p:cNvSpPr>
          <p:nvPr/>
        </p:nvSpPr>
        <p:spPr bwMode="auto">
          <a:xfrm>
            <a:off x="544513" y="860425"/>
            <a:ext cx="8032750" cy="2654300"/>
          </a:xfrm>
          <a:prstGeom prst="rect">
            <a:avLst/>
          </a:prstGeom>
          <a:noFill/>
          <a:ln w="9525">
            <a:noFill/>
            <a:miter lim="800000"/>
            <a:headEnd/>
            <a:tailEnd/>
          </a:ln>
          <a:effectLst/>
        </p:spPr>
        <p:txBody>
          <a:bodyPr>
            <a:spAutoFit/>
          </a:bodyPr>
          <a:lstStyle/>
          <a:p>
            <a:pPr>
              <a:spcBef>
                <a:spcPct val="50000"/>
              </a:spcBef>
            </a:pPr>
            <a:r>
              <a:rPr lang="en-US" dirty="0">
                <a:solidFill>
                  <a:schemeClr val="accent2"/>
                </a:solidFill>
              </a:rPr>
              <a:t>Capacitors are now made with capacitances of 1 farad or more, but they are not parallel-plate capacitors. Instead, they are activated carbon, which acts as a capacitor on a very small scale. The capacitance of 0.1 g of activated carbon is about 1 farad.</a:t>
            </a:r>
          </a:p>
        </p:txBody>
      </p:sp>
      <p:sp>
        <p:nvSpPr>
          <p:cNvPr id="79876" name="Text Box 4"/>
          <p:cNvSpPr txBox="1">
            <a:spLocks noChangeArrowheads="1"/>
          </p:cNvSpPr>
          <p:nvPr/>
        </p:nvSpPr>
        <p:spPr bwMode="auto">
          <a:xfrm>
            <a:off x="531813" y="3594100"/>
            <a:ext cx="4872037" cy="3081338"/>
          </a:xfrm>
          <a:prstGeom prst="rect">
            <a:avLst/>
          </a:prstGeom>
          <a:noFill/>
          <a:ln w="9525">
            <a:noFill/>
            <a:miter lim="800000"/>
            <a:headEnd/>
            <a:tailEnd/>
          </a:ln>
          <a:effectLst/>
        </p:spPr>
        <p:txBody>
          <a:bodyPr>
            <a:spAutoFit/>
          </a:bodyPr>
          <a:lstStyle/>
          <a:p>
            <a:pPr>
              <a:spcBef>
                <a:spcPct val="50000"/>
              </a:spcBef>
            </a:pPr>
            <a:r>
              <a:rPr lang="en-US" dirty="0">
                <a:solidFill>
                  <a:schemeClr val="accent2"/>
                </a:solidFill>
              </a:rPr>
              <a:t>Some computer keyboards use capacitors; </a:t>
            </a:r>
            <a:br>
              <a:rPr lang="en-US" dirty="0">
                <a:solidFill>
                  <a:schemeClr val="accent2"/>
                </a:solidFill>
              </a:rPr>
            </a:br>
            <a:r>
              <a:rPr lang="en-US" dirty="0">
                <a:solidFill>
                  <a:schemeClr val="accent2"/>
                </a:solidFill>
              </a:rPr>
              <a:t>depressing the </a:t>
            </a:r>
            <a:br>
              <a:rPr lang="en-US" dirty="0">
                <a:solidFill>
                  <a:schemeClr val="accent2"/>
                </a:solidFill>
              </a:rPr>
            </a:br>
            <a:r>
              <a:rPr lang="en-US" dirty="0">
                <a:solidFill>
                  <a:schemeClr val="accent2"/>
                </a:solidFill>
              </a:rPr>
              <a:t>key changes the </a:t>
            </a:r>
            <a:br>
              <a:rPr lang="en-US" dirty="0">
                <a:solidFill>
                  <a:schemeClr val="accent2"/>
                </a:solidFill>
              </a:rPr>
            </a:br>
            <a:r>
              <a:rPr lang="en-US" dirty="0">
                <a:solidFill>
                  <a:schemeClr val="accent2"/>
                </a:solidFill>
              </a:rPr>
              <a:t>capacitance, which </a:t>
            </a:r>
            <a:br>
              <a:rPr lang="en-US" dirty="0">
                <a:solidFill>
                  <a:schemeClr val="accent2"/>
                </a:solidFill>
              </a:rPr>
            </a:br>
            <a:r>
              <a:rPr lang="en-US" dirty="0">
                <a:solidFill>
                  <a:schemeClr val="accent2"/>
                </a:solidFill>
              </a:rPr>
              <a:t>is detected in a </a:t>
            </a:r>
            <a:br>
              <a:rPr lang="en-US" dirty="0">
                <a:solidFill>
                  <a:schemeClr val="accent2"/>
                </a:solidFill>
              </a:rPr>
            </a:br>
            <a:r>
              <a:rPr lang="en-US" dirty="0">
                <a:solidFill>
                  <a:schemeClr val="accent2"/>
                </a:solidFill>
              </a:rPr>
              <a:t>circuit.</a:t>
            </a:r>
            <a:endParaRPr lang="en-US" dirty="0"/>
          </a:p>
        </p:txBody>
      </p:sp>
      <p:pic>
        <p:nvPicPr>
          <p:cNvPr id="2" name="Picture 1"/>
          <p:cNvPicPr>
            <a:picLocks noChangeAspect="1"/>
          </p:cNvPicPr>
          <p:nvPr/>
        </p:nvPicPr>
        <p:blipFill>
          <a:blip r:embed="rId4"/>
          <a:stretch>
            <a:fillRect/>
          </a:stretch>
        </p:blipFill>
        <p:spPr>
          <a:xfrm>
            <a:off x="188258" y="153987"/>
            <a:ext cx="8689041" cy="73342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Text Box 3"/>
          <p:cNvSpPr txBox="1">
            <a:spLocks noChangeArrowheads="1"/>
          </p:cNvSpPr>
          <p:nvPr/>
        </p:nvSpPr>
        <p:spPr bwMode="auto">
          <a:xfrm>
            <a:off x="293521" y="298450"/>
            <a:ext cx="4800600" cy="4555093"/>
          </a:xfrm>
          <a:prstGeom prst="rect">
            <a:avLst/>
          </a:prstGeom>
          <a:noFill/>
          <a:ln w="9525">
            <a:noFill/>
            <a:miter lim="800000"/>
            <a:headEnd/>
            <a:tailEnd/>
          </a:ln>
          <a:effectLst/>
        </p:spPr>
        <p:txBody>
          <a:bodyPr>
            <a:spAutoFit/>
          </a:bodyPr>
          <a:lstStyle/>
          <a:p>
            <a:pPr>
              <a:spcBef>
                <a:spcPct val="50000"/>
              </a:spcBef>
            </a:pPr>
            <a:r>
              <a:rPr lang="en-US" sz="2000" dirty="0" smtClean="0">
                <a:solidFill>
                  <a:schemeClr val="accent2"/>
                </a:solidFill>
              </a:rPr>
              <a:t>Example: </a:t>
            </a:r>
            <a:r>
              <a:rPr lang="en-US" sz="2000" dirty="0">
                <a:solidFill>
                  <a:schemeClr val="accent2"/>
                </a:solidFill>
              </a:rPr>
              <a:t>Cylindrical capacitor.</a:t>
            </a:r>
          </a:p>
          <a:p>
            <a:pPr>
              <a:spcBef>
                <a:spcPct val="50000"/>
              </a:spcBef>
            </a:pPr>
            <a:r>
              <a:rPr lang="en-US" sz="2000" dirty="0">
                <a:solidFill>
                  <a:schemeClr val="accent2"/>
                </a:solidFill>
              </a:rPr>
              <a:t>A cylindrical capacitor consists of a cylinder (or wire) of radius </a:t>
            </a:r>
            <a:r>
              <a:rPr lang="en-US" sz="2000" i="1" dirty="0" err="1">
                <a:solidFill>
                  <a:schemeClr val="accent2"/>
                </a:solidFill>
                <a:latin typeface="Times New Roman" pitchFamily="48" charset="0"/>
              </a:rPr>
              <a:t>R</a:t>
            </a:r>
            <a:r>
              <a:rPr lang="en-US" sz="2000" baseline="-25000" dirty="0" err="1">
                <a:solidFill>
                  <a:schemeClr val="accent2"/>
                </a:solidFill>
                <a:latin typeface="Times New Roman" pitchFamily="48" charset="0"/>
              </a:rPr>
              <a:t>b</a:t>
            </a:r>
            <a:r>
              <a:rPr lang="en-US" sz="2000" dirty="0">
                <a:solidFill>
                  <a:schemeClr val="accent2"/>
                </a:solidFill>
              </a:rPr>
              <a:t> surrounded by a coaxial cylindrical shell of inner radius </a:t>
            </a:r>
            <a:r>
              <a:rPr lang="en-US" sz="2000" i="1" dirty="0">
                <a:solidFill>
                  <a:schemeClr val="accent2"/>
                </a:solidFill>
                <a:latin typeface="Times New Roman" pitchFamily="48" charset="0"/>
              </a:rPr>
              <a:t>R</a:t>
            </a:r>
            <a:r>
              <a:rPr lang="en-US" sz="2000" baseline="-25000" dirty="0">
                <a:solidFill>
                  <a:schemeClr val="accent2"/>
                </a:solidFill>
                <a:latin typeface="Times New Roman" pitchFamily="48" charset="0"/>
              </a:rPr>
              <a:t>a</a:t>
            </a:r>
            <a:r>
              <a:rPr lang="en-US" sz="2000" dirty="0">
                <a:solidFill>
                  <a:schemeClr val="accent2"/>
                </a:solidFill>
              </a:rPr>
              <a:t>. Both cylinders have length </a:t>
            </a:r>
            <a:r>
              <a:rPr lang="en-US" sz="2000" i="1" dirty="0">
                <a:solidFill>
                  <a:schemeClr val="bg1"/>
                </a:solidFill>
                <a:latin typeface="Times New Roman" pitchFamily="48" charset="0"/>
              </a:rPr>
              <a:t>l</a:t>
            </a:r>
            <a:r>
              <a:rPr lang="en-US" sz="2000" dirty="0">
                <a:solidFill>
                  <a:schemeClr val="accent2"/>
                </a:solidFill>
              </a:rPr>
              <a:t> which we assume is much greater than the separation of the cylinders, so we can neglect end effects. The capacitor is charged (by connecting it to a battery) so that one cylinder has a charge </a:t>
            </a:r>
            <a:r>
              <a:rPr lang="en-US" sz="2000" dirty="0">
                <a:solidFill>
                  <a:schemeClr val="accent2"/>
                </a:solidFill>
                <a:latin typeface="Times New Roman" pitchFamily="48" charset="0"/>
              </a:rPr>
              <a:t>+</a:t>
            </a:r>
            <a:r>
              <a:rPr lang="en-US" sz="2000" i="1" dirty="0">
                <a:solidFill>
                  <a:schemeClr val="accent2"/>
                </a:solidFill>
                <a:latin typeface="Times New Roman" pitchFamily="48" charset="0"/>
              </a:rPr>
              <a:t>Q</a:t>
            </a:r>
            <a:r>
              <a:rPr lang="en-US" sz="2000" dirty="0">
                <a:solidFill>
                  <a:schemeClr val="accent2"/>
                </a:solidFill>
              </a:rPr>
              <a:t> (say, the inner one) and the other one a charge </a:t>
            </a:r>
            <a:r>
              <a:rPr lang="en-US" sz="2000" dirty="0">
                <a:solidFill>
                  <a:schemeClr val="accent2"/>
                </a:solidFill>
                <a:latin typeface="Times New Roman" pitchFamily="48" charset="0"/>
              </a:rPr>
              <a:t>–</a:t>
            </a:r>
            <a:r>
              <a:rPr lang="en-US" sz="2000" i="1" dirty="0">
                <a:solidFill>
                  <a:schemeClr val="accent2"/>
                </a:solidFill>
                <a:latin typeface="Times New Roman" pitchFamily="48" charset="0"/>
              </a:rPr>
              <a:t>Q</a:t>
            </a:r>
            <a:r>
              <a:rPr lang="en-US" sz="2000" dirty="0">
                <a:solidFill>
                  <a:schemeClr val="accent2"/>
                </a:solidFill>
              </a:rPr>
              <a:t>. Determine a formula for the capacitance.</a:t>
            </a:r>
          </a:p>
        </p:txBody>
      </p:sp>
      <p:pic>
        <p:nvPicPr>
          <p:cNvPr id="80901" name="Picture 5" descr="Figure_24_06"/>
          <p:cNvPicPr>
            <a:picLocks noChangeAspect="1" noChangeArrowheads="1"/>
          </p:cNvPicPr>
          <p:nvPr/>
        </p:nvPicPr>
        <p:blipFill>
          <a:blip r:embed="rId4" cstate="print"/>
          <a:srcRect b="7123"/>
          <a:stretch>
            <a:fillRect/>
          </a:stretch>
        </p:blipFill>
        <p:spPr bwMode="auto">
          <a:xfrm>
            <a:off x="5630863" y="957263"/>
            <a:ext cx="3100387" cy="5299075"/>
          </a:xfrm>
          <a:prstGeom prst="rect">
            <a:avLst/>
          </a:prstGeom>
          <a:noFill/>
        </p:spPr>
      </p:pic>
      <p:sp>
        <p:nvSpPr>
          <p:cNvPr id="80902" name="Rectangle 6"/>
          <p:cNvSpPr>
            <a:spLocks noChangeArrowheads="1"/>
          </p:cNvSpPr>
          <p:nvPr/>
        </p:nvSpPr>
        <p:spPr bwMode="auto">
          <a:xfrm>
            <a:off x="6934200" y="2514600"/>
            <a:ext cx="431800" cy="330200"/>
          </a:xfrm>
          <a:prstGeom prst="rect">
            <a:avLst/>
          </a:prstGeom>
          <a:solidFill>
            <a:schemeClr val="bg1"/>
          </a:solidFill>
          <a:ln w="9525">
            <a:noFill/>
            <a:miter lim="800000"/>
            <a:headEnd/>
            <a:tailEnd/>
          </a:ln>
          <a:effectLst/>
        </p:spPr>
        <p:txBody>
          <a:bodyPr wrap="none" anchor="ctr"/>
          <a:lstStyle/>
          <a:p>
            <a:endParaRPr lang="en-US"/>
          </a:p>
        </p:txBody>
      </p:sp>
      <p:graphicFrame>
        <p:nvGraphicFramePr>
          <p:cNvPr id="80903" name="Object 7"/>
          <p:cNvGraphicFramePr>
            <a:graphicFrameLocks noChangeAspect="1"/>
          </p:cNvGraphicFramePr>
          <p:nvPr/>
        </p:nvGraphicFramePr>
        <p:xfrm>
          <a:off x="3144838" y="3346450"/>
          <a:ext cx="177800" cy="266700"/>
        </p:xfrm>
        <a:graphic>
          <a:graphicData uri="http://schemas.openxmlformats.org/presentationml/2006/ole">
            <mc:AlternateContent xmlns:mc="http://schemas.openxmlformats.org/markup-compatibility/2006">
              <mc:Choice xmlns:v="urn:schemas-microsoft-com:vml" Requires="v">
                <p:oleObj spid="_x0000_s236557" name="Equation" r:id="rId5" imgW="177480" imgH="266400" progId="">
                  <p:embed/>
                </p:oleObj>
              </mc:Choice>
              <mc:Fallback>
                <p:oleObj name="Equation" r:id="rId5" imgW="177480" imgH="26640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4838" y="3346450"/>
                        <a:ext cx="177800"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4181</TotalTime>
  <Words>1120</Words>
  <Application>Microsoft Office PowerPoint</Application>
  <PresentationFormat>On-screen Show (4:3)</PresentationFormat>
  <Paragraphs>89</Paragraphs>
  <Slides>32</Slides>
  <Notes>13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9" baseType="lpstr">
      <vt:lpstr>Arial</vt:lpstr>
      <vt:lpstr>Lucida Grande</vt:lpstr>
      <vt:lpstr>Times New Roman</vt:lpstr>
      <vt:lpstr>Trebuchet MS</vt:lpstr>
      <vt:lpstr>Wingdings 3</vt:lpstr>
      <vt:lpstr>Facet</vt:lpstr>
      <vt:lpstr>Equation</vt:lpstr>
      <vt:lpstr>Phys102  Capacitors</vt:lpstr>
      <vt:lpstr>PowerPoint Presentation</vt:lpstr>
      <vt:lpstr>PowerPoint Presentation</vt:lpstr>
      <vt:lpstr>Capacitors</vt:lpstr>
      <vt:lpstr>Determination of Capacitance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Capacitors in Series and Parallel</vt:lpstr>
      <vt:lpstr>PowerPoint Presentation</vt:lpstr>
      <vt:lpstr>Capacitors in Series</vt:lpstr>
      <vt:lpstr>PowerPoint Presentation</vt:lpstr>
      <vt:lpstr>PowerPoint Presentation</vt:lpstr>
      <vt:lpstr>PowerPoint Presentation</vt:lpstr>
      <vt:lpstr>Electric Energy Storage </vt:lpstr>
      <vt:lpstr>Electric Energy Storage</vt:lpstr>
      <vt:lpstr>PowerPoint Presentation</vt:lpstr>
      <vt:lpstr> Electric Energy Storage</vt:lpstr>
      <vt:lpstr>Dielectrics</vt:lpstr>
      <vt:lpstr>Dielectrics</vt:lpstr>
      <vt:lpstr>PowerPoint Presentation</vt:lpstr>
      <vt:lpstr>PowerPoint Presentation</vt:lpstr>
      <vt:lpstr>PowerPoint Presentation</vt:lpstr>
      <vt:lpstr>PowerPoint Presentation</vt:lpstr>
      <vt:lpstr>PowerPoint Presentation</vt:lpstr>
      <vt:lpstr>PowerPoint Presentation</vt:lpstr>
      <vt:lpstr>THANK YOU FOR YOUR ATTENTION</vt:lpstr>
    </vt:vector>
  </TitlesOfParts>
  <Company>Progressive Info. 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mxchen</dc:creator>
  <cp:lastModifiedBy>Lansman Computer</cp:lastModifiedBy>
  <cp:revision>249</cp:revision>
  <dcterms:modified xsi:type="dcterms:W3CDTF">2021-04-07T07:36:19Z</dcterms:modified>
</cp:coreProperties>
</file>