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7461" y="373831"/>
            <a:ext cx="8674043" cy="11214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Introduction To Computer</a:t>
            </a:r>
            <a:br>
              <a:rPr lang="en-US" dirty="0" smtClean="0"/>
            </a:br>
            <a:r>
              <a:rPr lang="en-US" sz="3300" dirty="0" smtClean="0">
                <a:solidFill>
                  <a:srgbClr val="FF0000"/>
                </a:solidFill>
              </a:rPr>
              <a:t>Primary Logic </a:t>
            </a:r>
            <a:r>
              <a:rPr lang="en-US" sz="3300" dirty="0" smtClean="0">
                <a:solidFill>
                  <a:srgbClr val="FF0000"/>
                </a:solidFill>
              </a:rPr>
              <a:t>Gates</a:t>
            </a:r>
            <a:endParaRPr lang="en-US" sz="3300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986782" y="1980074"/>
            <a:ext cx="8915399" cy="2625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Footlight MT Light" panose="0204060206030A020304" pitchFamily="18" charset="0"/>
              </a:rPr>
              <a:t>Instructor: </a:t>
            </a:r>
          </a:p>
          <a:p>
            <a:pPr algn="ctr"/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Footlight MT Light" panose="0204060206030A020304" pitchFamily="18" charset="0"/>
              </a:rPr>
              <a:t>Mohammad Hasan</a:t>
            </a:r>
          </a:p>
          <a:p>
            <a:pPr algn="ctr"/>
            <a:r>
              <a:rPr lang="en-US" sz="2800" b="1" dirty="0" err="1" smtClean="0">
                <a:solidFill>
                  <a:schemeClr val="accent4">
                    <a:lumMod val="75000"/>
                  </a:schemeClr>
                </a:solidFill>
                <a:latin typeface="Footlight MT Light" panose="0204060206030A020304" pitchFamily="18" charset="0"/>
              </a:rPr>
              <a:t>B.Sc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Footlight MT Light" panose="0204060206030A020304" pitchFamily="18" charset="0"/>
              </a:rPr>
              <a:t> Engineering in CSE</a:t>
            </a:r>
          </a:p>
          <a:p>
            <a:pPr algn="ctr"/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Footlight MT Light" panose="0204060206030A020304" pitchFamily="18" charset="0"/>
              </a:rPr>
              <a:t>Final Semester, Final Year.</a:t>
            </a:r>
          </a:p>
          <a:p>
            <a:pPr algn="ctr"/>
            <a:endParaRPr lang="en-US" sz="2800" b="1" dirty="0">
              <a:solidFill>
                <a:schemeClr val="accent4">
                  <a:lumMod val="75000"/>
                </a:schemeClr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862" y="4813376"/>
            <a:ext cx="638391" cy="6470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7253" y="4952239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Kryptonite Lab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89703" y="490567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Coding Flow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73" y="4865438"/>
            <a:ext cx="467230" cy="45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7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3205907" y="2478794"/>
            <a:ext cx="2291509" cy="1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510968" y="2486925"/>
            <a:ext cx="2291509" cy="1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68069" y="2283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738171" y="4230477"/>
            <a:ext cx="20633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NOT Symbol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 rot="5400000">
            <a:off x="5376229" y="2150911"/>
            <a:ext cx="936436" cy="69406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092327" y="2258457"/>
            <a:ext cx="418641" cy="4186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39204" y="2294128"/>
            <a:ext cx="166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   =   A 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68995" y="2294128"/>
            <a:ext cx="407624" cy="110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3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3" grpId="0" animBg="1"/>
      <p:bldP spid="4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407" y="1481431"/>
            <a:ext cx="94129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 </a:t>
            </a:r>
            <a:r>
              <a:rPr lang="en-US" sz="2800" b="1" dirty="0">
                <a:solidFill>
                  <a:srgbClr val="FF0000"/>
                </a:solidFill>
              </a:rPr>
              <a:t>logic gate</a:t>
            </a:r>
            <a:r>
              <a:rPr lang="en-US" sz="2800" dirty="0">
                <a:solidFill>
                  <a:srgbClr val="FF0000"/>
                </a:solidFill>
              </a:rPr>
              <a:t> is an electronic component that can be used to </a:t>
            </a:r>
            <a:r>
              <a:rPr lang="en-US" sz="2800" dirty="0" smtClean="0">
                <a:solidFill>
                  <a:srgbClr val="FF0000"/>
                </a:solidFill>
              </a:rPr>
              <a:t>construct the circuit.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5209" y="2931754"/>
            <a:ext cx="32223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Primary Logic </a:t>
            </a:r>
            <a:r>
              <a:rPr lang="en-US" sz="2500" dirty="0" smtClean="0"/>
              <a:t>gates</a:t>
            </a:r>
            <a:endParaRPr 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5378822" y="3905025"/>
            <a:ext cx="34308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/>
              <a:t>OR Gate</a:t>
            </a:r>
          </a:p>
          <a:p>
            <a:endParaRPr lang="en-US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/>
              <a:t>AND Gate</a:t>
            </a:r>
          </a:p>
          <a:p>
            <a:endParaRPr lang="en-US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/>
              <a:t>NOT Gate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0881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7614" y="683045"/>
            <a:ext cx="41665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accent5">
                    <a:lumMod val="50000"/>
                  </a:schemeClr>
                </a:solidFill>
              </a:rPr>
              <a:t>Key Point of Logic Gates- </a:t>
            </a:r>
            <a:endParaRPr lang="en-US" sz="25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9796" y="2186848"/>
            <a:ext cx="3316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/>
              <a:t>Truth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/>
              <a:t>Symbol of the Gate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1516656" y="3983039"/>
            <a:ext cx="1021630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22222"/>
                </a:solidFill>
              </a:rPr>
              <a:t>A </a:t>
            </a:r>
            <a:r>
              <a:rPr lang="en-US" sz="2200" b="1" dirty="0">
                <a:solidFill>
                  <a:srgbClr val="222222"/>
                </a:solidFill>
              </a:rPr>
              <a:t>truth table</a:t>
            </a:r>
            <a:r>
              <a:rPr lang="en-US" sz="2200" dirty="0">
                <a:solidFill>
                  <a:srgbClr val="222222"/>
                </a:solidFill>
              </a:rPr>
              <a:t> is a mathematical </a:t>
            </a:r>
            <a:r>
              <a:rPr lang="en-US" sz="2200" b="1" dirty="0">
                <a:solidFill>
                  <a:srgbClr val="222222"/>
                </a:solidFill>
              </a:rPr>
              <a:t>table</a:t>
            </a:r>
            <a:r>
              <a:rPr lang="en-US" sz="2200" dirty="0">
                <a:solidFill>
                  <a:srgbClr val="222222"/>
                </a:solidFill>
              </a:rPr>
              <a:t> used in logic—specifically in connection with Boolean algebra, </a:t>
            </a:r>
            <a:r>
              <a:rPr lang="en-US" sz="2200" dirty="0" smtClean="0">
                <a:solidFill>
                  <a:srgbClr val="222222"/>
                </a:solidFill>
              </a:rPr>
              <a:t>Boolean </a:t>
            </a:r>
            <a:r>
              <a:rPr lang="en-US" sz="2200" dirty="0">
                <a:solidFill>
                  <a:srgbClr val="222222"/>
                </a:solidFill>
              </a:rPr>
              <a:t>functions, and propositional calculus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8773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9460" y="1432193"/>
            <a:ext cx="45849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How many rows in a truth table?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31413" y="2192357"/>
            <a:ext cx="2115238" cy="13991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Depends on input numbers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5531413" y="2224178"/>
            <a:ext cx="2115238" cy="16965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If </a:t>
            </a:r>
            <a:r>
              <a:rPr lang="en-US" sz="2200" dirty="0" smtClean="0">
                <a:solidFill>
                  <a:srgbClr val="FF0000"/>
                </a:solidFill>
              </a:rPr>
              <a:t>N</a:t>
            </a:r>
            <a:r>
              <a:rPr lang="en-US" sz="2200" dirty="0" smtClean="0"/>
              <a:t> input, then the number of rows will </a:t>
            </a:r>
            <a:r>
              <a:rPr lang="en-US" sz="2200" dirty="0">
                <a:solidFill>
                  <a:srgbClr val="FF0000"/>
                </a:solidFill>
              </a:rPr>
              <a:t>2</a:t>
            </a:r>
            <a:r>
              <a:rPr lang="en-US" sz="2200" baseline="30000" dirty="0">
                <a:solidFill>
                  <a:srgbClr val="FF0000"/>
                </a:solidFill>
              </a:rPr>
              <a:t>N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31413" y="2222949"/>
            <a:ext cx="2115238" cy="16965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If </a:t>
            </a:r>
            <a:r>
              <a:rPr lang="en-US" sz="2200" dirty="0" smtClean="0">
                <a:solidFill>
                  <a:srgbClr val="FF0000"/>
                </a:solidFill>
              </a:rPr>
              <a:t>2</a:t>
            </a:r>
            <a:r>
              <a:rPr lang="en-US" sz="2200" dirty="0" smtClean="0"/>
              <a:t> input, then the number of rows will </a:t>
            </a:r>
            <a:r>
              <a:rPr lang="en-US" sz="2200" dirty="0" smtClean="0">
                <a:solidFill>
                  <a:srgbClr val="FF0000"/>
                </a:solidFill>
              </a:rPr>
              <a:t>2</a:t>
            </a:r>
            <a:r>
              <a:rPr lang="en-US" sz="2200" baseline="30000" dirty="0" smtClean="0">
                <a:solidFill>
                  <a:srgbClr val="FF0000"/>
                </a:solidFill>
              </a:rPr>
              <a:t>2</a:t>
            </a:r>
            <a:r>
              <a:rPr lang="en-US" sz="2200" dirty="0" smtClean="0">
                <a:solidFill>
                  <a:srgbClr val="FF0000"/>
                </a:solidFill>
              </a:rPr>
              <a:t> = 4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30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7614" y="683045"/>
            <a:ext cx="18261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accent5">
                    <a:lumMod val="50000"/>
                  </a:schemeClr>
                </a:solidFill>
              </a:rPr>
              <a:t>OR Gate - </a:t>
            </a:r>
            <a:endParaRPr lang="en-US" sz="25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612021"/>
              </p:ext>
            </p:extLst>
          </p:nvPr>
        </p:nvGraphicFramePr>
        <p:xfrm>
          <a:off x="3794700" y="2313542"/>
          <a:ext cx="5217098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49330"/>
                <a:gridCol w="1685580"/>
                <a:gridCol w="20821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4538949" y="1421176"/>
            <a:ext cx="594911" cy="89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420299" y="1421176"/>
            <a:ext cx="626125" cy="89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68955" y="1035411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Input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56083" y="1035411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Output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 flipH="1" flipV="1">
            <a:off x="7989242" y="1435521"/>
            <a:ext cx="1" cy="87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46416" y="1450042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Symbol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60855" y="232997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204412" y="2321715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  =  A   +   B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886765" y="23299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8087622" y="2343904"/>
            <a:ext cx="396608" cy="3249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+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8285926" y="1778699"/>
            <a:ext cx="2" cy="60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638046" y="2313542"/>
            <a:ext cx="2115238" cy="16965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If </a:t>
            </a:r>
            <a:r>
              <a:rPr lang="en-US" sz="2200" dirty="0" smtClean="0">
                <a:solidFill>
                  <a:srgbClr val="FF0000"/>
                </a:solidFill>
              </a:rPr>
              <a:t>2</a:t>
            </a:r>
            <a:r>
              <a:rPr lang="en-US" sz="2200" dirty="0" smtClean="0"/>
              <a:t> input, then the number of rows will </a:t>
            </a:r>
            <a:r>
              <a:rPr lang="en-US" sz="2200" dirty="0" smtClean="0">
                <a:solidFill>
                  <a:srgbClr val="FF0000"/>
                </a:solidFill>
              </a:rPr>
              <a:t>2</a:t>
            </a:r>
            <a:r>
              <a:rPr lang="en-US" sz="2200" baseline="30000" dirty="0" smtClean="0">
                <a:solidFill>
                  <a:srgbClr val="FF0000"/>
                </a:solidFill>
              </a:rPr>
              <a:t>2</a:t>
            </a:r>
            <a:r>
              <a:rPr lang="en-US" sz="2200" dirty="0" smtClean="0">
                <a:solidFill>
                  <a:srgbClr val="FF0000"/>
                </a:solidFill>
              </a:rPr>
              <a:t> = 4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60855" y="2713119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360854" y="3082451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784461" y="2674500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902381" y="3082451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902381" y="2713119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784460" y="3049629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784459" y="3455500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770214" y="3825474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886765" y="3831827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360853" y="3804516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360852" y="3465595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902378" y="3435184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302491" y="5184510"/>
            <a:ext cx="8605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If all of the input is 0 then the output be 0 otherwise output is 1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36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5" grpId="0"/>
      <p:bldP spid="26" grpId="0"/>
      <p:bldP spid="27" grpId="0"/>
      <p:bldP spid="28" grpId="0"/>
      <p:bldP spid="29" grpId="0" animBg="1"/>
      <p:bldP spid="31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4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3294041" y="2203373"/>
            <a:ext cx="2291509" cy="1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294042" y="2774414"/>
            <a:ext cx="2291509" cy="1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oon 6"/>
          <p:cNvSpPr/>
          <p:nvPr/>
        </p:nvSpPr>
        <p:spPr>
          <a:xfrm rot="10800000">
            <a:off x="5001654" y="1773715"/>
            <a:ext cx="1344061" cy="1366092"/>
          </a:xfrm>
          <a:prstGeom prst="mo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45715" y="2456761"/>
            <a:ext cx="2291509" cy="1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37853" y="202972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37853" y="25897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637224" y="228311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 = A + B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738171" y="4230477"/>
            <a:ext cx="18710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OR Symbol</a:t>
            </a:r>
            <a:endParaRPr 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3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7614" y="683045"/>
            <a:ext cx="20697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accent5">
                    <a:lumMod val="50000"/>
                  </a:schemeClr>
                </a:solidFill>
              </a:rPr>
              <a:t>AND Gate - </a:t>
            </a:r>
            <a:endParaRPr lang="en-US" sz="25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592077"/>
              </p:ext>
            </p:extLst>
          </p:nvPr>
        </p:nvGraphicFramePr>
        <p:xfrm>
          <a:off x="3794700" y="2313542"/>
          <a:ext cx="5217098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49330"/>
                <a:gridCol w="1685580"/>
                <a:gridCol w="20821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4538949" y="1421176"/>
            <a:ext cx="594911" cy="89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420299" y="1421176"/>
            <a:ext cx="626125" cy="89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68955" y="1035411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Input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56083" y="1035411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Output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 flipH="1" flipV="1">
            <a:off x="7989242" y="1435521"/>
            <a:ext cx="1" cy="87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46416" y="1450042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Symbol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60855" y="232997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204412" y="232171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  =  A    .   B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886765" y="23299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8039447" y="2331277"/>
            <a:ext cx="396608" cy="3249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8285926" y="1778699"/>
            <a:ext cx="2" cy="60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638046" y="2313542"/>
            <a:ext cx="2115238" cy="16965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If </a:t>
            </a:r>
            <a:r>
              <a:rPr lang="en-US" sz="2200" dirty="0" smtClean="0">
                <a:solidFill>
                  <a:srgbClr val="FF0000"/>
                </a:solidFill>
              </a:rPr>
              <a:t>2</a:t>
            </a:r>
            <a:r>
              <a:rPr lang="en-US" sz="2200" dirty="0" smtClean="0"/>
              <a:t> input, then the number of rows will </a:t>
            </a:r>
            <a:r>
              <a:rPr lang="en-US" sz="2200" dirty="0" smtClean="0">
                <a:solidFill>
                  <a:srgbClr val="FF0000"/>
                </a:solidFill>
              </a:rPr>
              <a:t>2</a:t>
            </a:r>
            <a:r>
              <a:rPr lang="en-US" sz="2200" baseline="30000" dirty="0" smtClean="0">
                <a:solidFill>
                  <a:srgbClr val="FF0000"/>
                </a:solidFill>
              </a:rPr>
              <a:t>2</a:t>
            </a:r>
            <a:r>
              <a:rPr lang="en-US" sz="2200" dirty="0" smtClean="0">
                <a:solidFill>
                  <a:srgbClr val="FF0000"/>
                </a:solidFill>
              </a:rPr>
              <a:t> = 4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60855" y="2713119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360854" y="3082451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784461" y="2674500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902381" y="3082451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902381" y="2713119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784460" y="3049629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784459" y="3455500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770214" y="3825474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886765" y="3831827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360853" y="3804516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360852" y="3465595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902378" y="3435184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302491" y="5184510"/>
            <a:ext cx="8605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If all of the input is 1 then the output be 1 otherwise output is 0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2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5" grpId="0"/>
      <p:bldP spid="26" grpId="0"/>
      <p:bldP spid="27" grpId="0"/>
      <p:bldP spid="28" grpId="0"/>
      <p:bldP spid="29" grpId="0" animBg="1"/>
      <p:bldP spid="31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3294041" y="2203373"/>
            <a:ext cx="2291509" cy="1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294042" y="2774414"/>
            <a:ext cx="2291509" cy="1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345715" y="2456761"/>
            <a:ext cx="2291509" cy="1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37853" y="202972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37853" y="25897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637224" y="228311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 = A + B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738171" y="4230477"/>
            <a:ext cx="21210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AND Symbol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2" name="Chord 1"/>
          <p:cNvSpPr/>
          <p:nvPr/>
        </p:nvSpPr>
        <p:spPr>
          <a:xfrm rot="12208447">
            <a:off x="5025882" y="1757190"/>
            <a:ext cx="1454227" cy="1421176"/>
          </a:xfrm>
          <a:prstGeom prst="chor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2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7614" y="683045"/>
            <a:ext cx="20120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accent5">
                    <a:lumMod val="50000"/>
                  </a:schemeClr>
                </a:solidFill>
              </a:rPr>
              <a:t>NOT Gate - </a:t>
            </a:r>
            <a:endParaRPr lang="en-US" sz="25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973304"/>
              </p:ext>
            </p:extLst>
          </p:nvPr>
        </p:nvGraphicFramePr>
        <p:xfrm>
          <a:off x="4554863" y="2335577"/>
          <a:ext cx="2859490" cy="132698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29745"/>
                <a:gridCol w="1429745"/>
              </a:tblGrid>
              <a:tr h="5288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9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90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21868" y="244014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21717" y="2440142"/>
            <a:ext cx="166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   =   A 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751508" y="2478607"/>
            <a:ext cx="407624" cy="110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199961" y="1457554"/>
            <a:ext cx="1" cy="87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91836" y="1057444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Input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531166" y="1457553"/>
            <a:ext cx="1" cy="87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82633" y="1536773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Symbol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969519" y="1896563"/>
            <a:ext cx="2" cy="56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59092" y="1072838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Output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4053" y="5283661"/>
            <a:ext cx="10716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It is an inverter operation, if input 0 then output 1 or if input is 1 then output is 0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56991" y="2838562"/>
            <a:ext cx="285937" cy="383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56990" y="3306635"/>
            <a:ext cx="285937" cy="383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465571" y="2858994"/>
            <a:ext cx="285937" cy="383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476078" y="3306635"/>
            <a:ext cx="285937" cy="383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4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/>
      <p:bldP spid="17" grpId="0"/>
      <p:bldP spid="20" grpId="0"/>
      <p:bldP spid="22" grpId="0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</TotalTime>
  <Words>250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Footlight MT Light</vt:lpstr>
      <vt:lpstr>Wingdings</vt:lpstr>
      <vt:lpstr>Wingdings 3</vt:lpstr>
      <vt:lpstr>Wisp</vt:lpstr>
      <vt:lpstr>Introduction To Computer Primary Logic Gates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Primary Logic Gate</dc:title>
  <dc:creator>CSC Mohammad Hasan</dc:creator>
  <cp:lastModifiedBy>CSC Mohammad Hasan</cp:lastModifiedBy>
  <cp:revision>14</cp:revision>
  <dcterms:created xsi:type="dcterms:W3CDTF">2020-04-18T06:04:09Z</dcterms:created>
  <dcterms:modified xsi:type="dcterms:W3CDTF">2020-04-18T10:24:52Z</dcterms:modified>
</cp:coreProperties>
</file>