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5" r:id="rId6"/>
    <p:sldId id="266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061351" y="61401"/>
            <a:ext cx="8915399" cy="1132308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Introduction To Computer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7177" y="1487729"/>
            <a:ext cx="47965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Number Conversion Part III</a:t>
            </a:r>
          </a:p>
          <a:p>
            <a:pPr algn="ctr"/>
            <a:r>
              <a:rPr lang="en-US" sz="2800" b="1" dirty="0"/>
              <a:t> </a:t>
            </a:r>
            <a:r>
              <a:rPr lang="en-US" sz="2800" b="1" dirty="0" smtClean="0"/>
              <a:t>Others to Decimal</a:t>
            </a:r>
            <a:endParaRPr lang="en-US" sz="2800" b="1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483969" y="2542422"/>
            <a:ext cx="8915399" cy="2625503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Instructor: 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Mohammad Hasan</a:t>
            </a:r>
          </a:p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Footlight MT Light" panose="0204060206030A020304" pitchFamily="18" charset="0"/>
              </a:rPr>
              <a:t>B.Sc</a:t>
            </a:r>
            <a:r>
              <a:rPr lang="en-US" sz="2800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 Engineering in CSE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Footlight MT Light" panose="0204060206030A020304" pitchFamily="18" charset="0"/>
              </a:rPr>
              <a:t>Final Semester, Final Year.</a:t>
            </a:r>
          </a:p>
          <a:p>
            <a:pPr algn="ctr"/>
            <a:endParaRPr lang="en-US" sz="2800" dirty="0">
              <a:latin typeface="Footlight MT Light" panose="0204060206030A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7253" y="4972832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Kryptonite Lab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862" y="4822209"/>
            <a:ext cx="638391" cy="6470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14574" y="4985357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Coding Flow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344" y="4939859"/>
            <a:ext cx="467230" cy="45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4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00995" y="193213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Number Conversion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93418" y="356909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 smtClean="0">
                <a:solidFill>
                  <a:srgbClr val="002060"/>
                </a:solidFill>
              </a:rPr>
              <a:t>Others to Decimal</a:t>
            </a:r>
            <a:endParaRPr lang="en-US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00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21557" y="602594"/>
            <a:ext cx="8347602" cy="828173"/>
          </a:xfrm>
        </p:spPr>
        <p:txBody>
          <a:bodyPr/>
          <a:lstStyle/>
          <a:p>
            <a:r>
              <a:rPr lang="en-US" b="1" dirty="0" smtClean="0"/>
              <a:t>Others to Decimal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815958" y="1690811"/>
            <a:ext cx="1128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Rules</a:t>
            </a:r>
            <a:endParaRPr lang="en-US" sz="30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380376" y="2159569"/>
            <a:ext cx="2" cy="45453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2936837" y="2609210"/>
            <a:ext cx="6658983" cy="318315"/>
          </a:xfrm>
          <a:prstGeom prst="flowChartProcess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Determine the Positional value of each digit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380376" y="2927525"/>
            <a:ext cx="0" cy="32893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2936837" y="3251565"/>
            <a:ext cx="6658983" cy="318315"/>
          </a:xfrm>
          <a:prstGeom prst="flowChartProcess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positional value will be the power at the base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80376" y="3569880"/>
            <a:ext cx="0" cy="32893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2936837" y="3893920"/>
            <a:ext cx="6658983" cy="318315"/>
          </a:xfrm>
          <a:prstGeom prst="flowChartProcess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Positional values * The digits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380376" y="4212235"/>
            <a:ext cx="0" cy="32893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/>
          <p:cNvSpPr/>
          <p:nvPr/>
        </p:nvSpPr>
        <p:spPr>
          <a:xfrm>
            <a:off x="2936837" y="4525652"/>
            <a:ext cx="6658983" cy="318315"/>
          </a:xfrm>
          <a:prstGeom prst="flowChartProcess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Sum of the products calculated in 3</a:t>
            </a:r>
            <a:r>
              <a:rPr lang="en-US" sz="2000" baseline="30000" dirty="0" smtClean="0">
                <a:solidFill>
                  <a:srgbClr val="FF0000"/>
                </a:solidFill>
              </a:rPr>
              <a:t>rd</a:t>
            </a:r>
            <a:r>
              <a:rPr lang="en-US" sz="2000" dirty="0" smtClean="0">
                <a:solidFill>
                  <a:srgbClr val="FF0000"/>
                </a:solidFill>
              </a:rPr>
              <a:t> step 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81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 animBg="1"/>
      <p:bldP spid="14" grpId="0" animBg="1"/>
      <p:bldP spid="15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67168" y="627119"/>
            <a:ext cx="8347602" cy="828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Binary To Decimal-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613273" y="1578235"/>
            <a:ext cx="2953053" cy="1182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(11101)</a:t>
            </a:r>
            <a:r>
              <a:rPr lang="en-US" sz="3000" baseline="-25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   </a:t>
            </a: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= ?</a:t>
            </a:r>
            <a:r>
              <a:rPr lang="en-US" sz="3000" baseline="-25000" dirty="0" smtClean="0"/>
              <a:t>10</a:t>
            </a:r>
            <a:endParaRPr lang="en-US" sz="3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3000" baseline="-25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48518" y="2097741"/>
            <a:ext cx="0" cy="39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143948" y="2097741"/>
            <a:ext cx="0" cy="39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371652" y="2097741"/>
            <a:ext cx="0" cy="39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567083" y="2097741"/>
            <a:ext cx="0" cy="39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784029" y="2097741"/>
            <a:ext cx="0" cy="39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83063" y="24437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978493" y="2436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206198" y="24348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36472" y="24348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25836" y="24437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4926"/>
              </p:ext>
            </p:extLst>
          </p:nvPr>
        </p:nvGraphicFramePr>
        <p:xfrm>
          <a:off x="4004949" y="3892574"/>
          <a:ext cx="2711776" cy="41757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49079"/>
                <a:gridCol w="549079"/>
                <a:gridCol w="549079"/>
                <a:gridCol w="549079"/>
                <a:gridCol w="515460"/>
              </a:tblGrid>
              <a:tr h="34783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0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0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0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0" name="Rectangle 79"/>
          <p:cNvSpPr/>
          <p:nvPr/>
        </p:nvSpPr>
        <p:spPr>
          <a:xfrm>
            <a:off x="4664009" y="3934279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7" name="Elbow Connector 86"/>
          <p:cNvCxnSpPr>
            <a:stCxn id="8" idx="2"/>
          </p:cNvCxnSpPr>
          <p:nvPr/>
        </p:nvCxnSpPr>
        <p:spPr>
          <a:xfrm rot="5400000">
            <a:off x="4059196" y="3013947"/>
            <a:ext cx="1081153" cy="679488"/>
          </a:xfrm>
          <a:prstGeom prst="bentConnector3">
            <a:avLst>
              <a:gd name="adj1" fmla="val 499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4061095" y="3934609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3" name="Elbow Connector 92"/>
          <p:cNvCxnSpPr/>
          <p:nvPr/>
        </p:nvCxnSpPr>
        <p:spPr>
          <a:xfrm rot="5400000">
            <a:off x="4447190" y="3219939"/>
            <a:ext cx="1103508" cy="272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5370794" y="2804187"/>
            <a:ext cx="7063" cy="108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 rot="16200000" flipH="1">
            <a:off x="5209015" y="3188038"/>
            <a:ext cx="1072226" cy="367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/>
          <p:nvPr/>
        </p:nvCxnSpPr>
        <p:spPr>
          <a:xfrm rot="16200000" flipH="1">
            <a:off x="5573353" y="3041681"/>
            <a:ext cx="1081154" cy="6598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5163718" y="3934279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691933" y="3938978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244898" y="3934279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47459"/>
              </p:ext>
            </p:extLst>
          </p:nvPr>
        </p:nvGraphicFramePr>
        <p:xfrm>
          <a:off x="2667896" y="4916343"/>
          <a:ext cx="4561243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561243"/>
              </a:tblGrid>
              <a:tr h="34783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2829261" y="4937760"/>
            <a:ext cx="623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1*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3453150" y="49377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3744950" y="4928924"/>
            <a:ext cx="623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1*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4367081" y="491489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4660639" y="4914894"/>
            <a:ext cx="623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1*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5237455" y="490281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5464972" y="4902816"/>
            <a:ext cx="623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r>
              <a:rPr lang="en-US" dirty="0" smtClean="0"/>
              <a:t>*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6021112" y="490494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6263716" y="4902815"/>
            <a:ext cx="623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1*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4624390" y="5399425"/>
            <a:ext cx="3561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=</a:t>
            </a:r>
            <a:endParaRPr lang="en-US" sz="2200" dirty="0"/>
          </a:p>
        </p:txBody>
      </p:sp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333984"/>
              </p:ext>
            </p:extLst>
          </p:nvPr>
        </p:nvGraphicFramePr>
        <p:xfrm>
          <a:off x="3387952" y="5803998"/>
          <a:ext cx="2875764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875764"/>
              </a:tblGrid>
              <a:tr h="34783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5" name="TextBox 124"/>
          <p:cNvSpPr txBox="1"/>
          <p:nvPr/>
        </p:nvSpPr>
        <p:spPr>
          <a:xfrm>
            <a:off x="3556705" y="58303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3929274" y="583031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4172127" y="58303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458935" y="583031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4743480" y="58229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5021581" y="583031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5294211" y="58182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561583" y="58304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5812461" y="58174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6575660" y="5755930"/>
            <a:ext cx="3561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=</a:t>
            </a:r>
            <a:endParaRPr lang="en-US" sz="2200" dirty="0"/>
          </a:p>
        </p:txBody>
      </p:sp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828301"/>
              </p:ext>
            </p:extLst>
          </p:nvPr>
        </p:nvGraphicFramePr>
        <p:xfrm>
          <a:off x="7149797" y="5795403"/>
          <a:ext cx="681770" cy="41757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81770"/>
              </a:tblGrid>
              <a:tr h="332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aseline="0" dirty="0" smtClean="0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</a:rPr>
                        <a:t>29</a:t>
                      </a:r>
                      <a:r>
                        <a:rPr lang="en-US" sz="2000" baseline="-250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89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9" grpId="0"/>
      <p:bldP spid="50" grpId="0"/>
      <p:bldP spid="51" grpId="0"/>
      <p:bldP spid="52" grpId="0"/>
      <p:bldP spid="80" grpId="0"/>
      <p:bldP spid="89" grpId="0"/>
      <p:bldP spid="109" grpId="0"/>
      <p:bldP spid="110" grpId="0"/>
      <p:bldP spid="111" grpId="0"/>
      <p:bldP spid="113" grpId="0"/>
      <p:bldP spid="114" grpId="0"/>
      <p:bldP spid="115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67168" y="627119"/>
            <a:ext cx="8347602" cy="828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Octal To Decimal-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613273" y="1578235"/>
            <a:ext cx="2953053" cy="1182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(75432)</a:t>
            </a:r>
            <a:r>
              <a:rPr lang="en-US" sz="30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3000" baseline="-25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= ?</a:t>
            </a:r>
            <a:r>
              <a:rPr lang="en-US" sz="3000" baseline="-25000" dirty="0" smtClean="0"/>
              <a:t>10</a:t>
            </a:r>
            <a:endParaRPr lang="en-US" sz="3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3000" baseline="-25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9517" y="2097741"/>
            <a:ext cx="0" cy="39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163922" y="2097741"/>
            <a:ext cx="0" cy="39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385138" y="2097741"/>
            <a:ext cx="0" cy="39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587668" y="2097741"/>
            <a:ext cx="0" cy="39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812461" y="2097741"/>
            <a:ext cx="0" cy="39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92159" y="24437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021908" y="24371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239213" y="2436622"/>
            <a:ext cx="312475" cy="38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68118" y="24348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38106" y="24437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/>
          </p:nvPr>
        </p:nvGraphicFramePr>
        <p:xfrm>
          <a:off x="4004949" y="3892574"/>
          <a:ext cx="2711776" cy="41757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49079"/>
                <a:gridCol w="549079"/>
                <a:gridCol w="549079"/>
                <a:gridCol w="549079"/>
                <a:gridCol w="515460"/>
              </a:tblGrid>
              <a:tr h="34783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0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0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0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0" name="Rectangle 79"/>
          <p:cNvSpPr/>
          <p:nvPr/>
        </p:nvSpPr>
        <p:spPr>
          <a:xfrm>
            <a:off x="4664009" y="3934279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7" name="Elbow Connector 86"/>
          <p:cNvCxnSpPr>
            <a:stCxn id="8" idx="2"/>
          </p:cNvCxnSpPr>
          <p:nvPr/>
        </p:nvCxnSpPr>
        <p:spPr>
          <a:xfrm rot="5400000">
            <a:off x="4068293" y="3013948"/>
            <a:ext cx="1081152" cy="6794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4061095" y="3934609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3" name="Elbow Connector 92"/>
          <p:cNvCxnSpPr/>
          <p:nvPr/>
        </p:nvCxnSpPr>
        <p:spPr>
          <a:xfrm rot="5400000">
            <a:off x="4499811" y="3217690"/>
            <a:ext cx="1103508" cy="272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5403814" y="2806502"/>
            <a:ext cx="7063" cy="108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 rot="16200000" flipH="1">
            <a:off x="5241592" y="3166001"/>
            <a:ext cx="1072226" cy="367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/>
          <p:nvPr/>
        </p:nvCxnSpPr>
        <p:spPr>
          <a:xfrm rot="16200000" flipH="1">
            <a:off x="5606632" y="3009872"/>
            <a:ext cx="1081154" cy="6598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5163718" y="3934279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691933" y="3938978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244898" y="3934279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2" name="Table 111"/>
          <p:cNvGraphicFramePr>
            <a:graphicFrameLocks noGrp="1"/>
          </p:cNvGraphicFramePr>
          <p:nvPr>
            <p:extLst/>
          </p:nvPr>
        </p:nvGraphicFramePr>
        <p:xfrm>
          <a:off x="2667896" y="4916343"/>
          <a:ext cx="4561243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561243"/>
              </a:tblGrid>
              <a:tr h="34783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2829261" y="4937760"/>
            <a:ext cx="623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7*</a:t>
            </a:r>
            <a:r>
              <a:rPr lang="en-US" dirty="0">
                <a:cs typeface="Times New Roman" panose="02020603050405020304" pitchFamily="18" charset="0"/>
              </a:rPr>
              <a:t>8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3453150" y="49377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3744950" y="4928924"/>
            <a:ext cx="623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5*</a:t>
            </a:r>
            <a:r>
              <a:rPr lang="en-US" dirty="0">
                <a:cs typeface="Times New Roman" panose="02020603050405020304" pitchFamily="18" charset="0"/>
              </a:rPr>
              <a:t>8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4367081" y="491489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4660639" y="4914894"/>
            <a:ext cx="623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4*</a:t>
            </a:r>
            <a:r>
              <a:rPr lang="en-US" dirty="0">
                <a:cs typeface="Times New Roman" panose="02020603050405020304" pitchFamily="18" charset="0"/>
              </a:rPr>
              <a:t>8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5237455" y="490281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5464972" y="4902816"/>
            <a:ext cx="623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3*</a:t>
            </a:r>
            <a:r>
              <a:rPr lang="en-US" dirty="0">
                <a:cs typeface="Times New Roman" panose="02020603050405020304" pitchFamily="18" charset="0"/>
              </a:rPr>
              <a:t>8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6021112" y="490494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6263716" y="4902815"/>
            <a:ext cx="623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2*</a:t>
            </a:r>
            <a:r>
              <a:rPr lang="en-US" dirty="0">
                <a:cs typeface="Times New Roman" panose="02020603050405020304" pitchFamily="18" charset="0"/>
              </a:rPr>
              <a:t>8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4624390" y="5399425"/>
            <a:ext cx="3561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=</a:t>
            </a:r>
            <a:endParaRPr lang="en-US" sz="2200" dirty="0"/>
          </a:p>
        </p:txBody>
      </p:sp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537269"/>
              </p:ext>
            </p:extLst>
          </p:nvPr>
        </p:nvGraphicFramePr>
        <p:xfrm>
          <a:off x="2086984" y="5806395"/>
          <a:ext cx="4488676" cy="40301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488676"/>
              </a:tblGrid>
              <a:tr h="40301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5" name="TextBox 124"/>
          <p:cNvSpPr txBox="1"/>
          <p:nvPr/>
        </p:nvSpPr>
        <p:spPr>
          <a:xfrm>
            <a:off x="2602582" y="580639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28672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3425660" y="579755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3709297" y="580639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2560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298670" y="579674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4507465" y="579641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256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4978956" y="57964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5196079" y="57843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5518585" y="579755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5822331" y="5784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6954374" y="5784335"/>
            <a:ext cx="3561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=</a:t>
            </a:r>
            <a:endParaRPr lang="en-US" sz="2200" dirty="0"/>
          </a:p>
        </p:txBody>
      </p:sp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366301"/>
              </p:ext>
            </p:extLst>
          </p:nvPr>
        </p:nvGraphicFramePr>
        <p:xfrm>
          <a:off x="7674860" y="5730378"/>
          <a:ext cx="1154149" cy="53879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54149"/>
              </a:tblGrid>
              <a:tr h="5387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aseline="0" dirty="0" smtClean="0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</a:rPr>
                        <a:t>31514</a:t>
                      </a:r>
                      <a:r>
                        <a:rPr lang="en-US" sz="2000" baseline="-250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91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9" grpId="0"/>
      <p:bldP spid="50" grpId="0"/>
      <p:bldP spid="51" grpId="0"/>
      <p:bldP spid="52" grpId="0"/>
      <p:bldP spid="80" grpId="0"/>
      <p:bldP spid="89" grpId="0"/>
      <p:bldP spid="109" grpId="0"/>
      <p:bldP spid="110" grpId="0"/>
      <p:bldP spid="111" grpId="0"/>
      <p:bldP spid="113" grpId="0"/>
      <p:bldP spid="114" grpId="0"/>
      <p:bldP spid="115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67168" y="627119"/>
            <a:ext cx="8347602" cy="828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Hexadecimal To Decimal-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613273" y="1578235"/>
            <a:ext cx="2457724" cy="1182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(7A)</a:t>
            </a:r>
            <a:r>
              <a:rPr lang="en-US" sz="3000" baseline="-25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16  </a:t>
            </a: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= ?</a:t>
            </a:r>
            <a:r>
              <a:rPr lang="en-US" sz="3000" baseline="-25000" dirty="0" smtClean="0"/>
              <a:t>10</a:t>
            </a:r>
            <a:endParaRPr lang="en-US" sz="3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3000" baseline="-25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194560" y="2076225"/>
            <a:ext cx="0" cy="39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932102" y="2076225"/>
            <a:ext cx="0" cy="39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56662" y="2503346"/>
            <a:ext cx="24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792158" y="24935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269698"/>
              </p:ext>
            </p:extLst>
          </p:nvPr>
        </p:nvGraphicFramePr>
        <p:xfrm>
          <a:off x="4529145" y="3476292"/>
          <a:ext cx="903467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16129"/>
                <a:gridCol w="487338"/>
              </a:tblGrid>
              <a:tr h="34783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787124"/>
              </p:ext>
            </p:extLst>
          </p:nvPr>
        </p:nvGraphicFramePr>
        <p:xfrm>
          <a:off x="4058110" y="4703630"/>
          <a:ext cx="2342690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342690"/>
              </a:tblGrid>
              <a:tr h="34783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0" name="TextBox 119"/>
          <p:cNvSpPr txBox="1"/>
          <p:nvPr/>
        </p:nvSpPr>
        <p:spPr>
          <a:xfrm>
            <a:off x="4087882" y="4712845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7*</a:t>
            </a:r>
            <a:r>
              <a:rPr lang="en-US" dirty="0" smtClean="0">
                <a:cs typeface="Times New Roman" panose="02020603050405020304" pitchFamily="18" charset="0"/>
              </a:rPr>
              <a:t>16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4861089" y="47128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5198442" y="4684342"/>
            <a:ext cx="1221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A(10)*</a:t>
            </a:r>
            <a:r>
              <a:rPr lang="en-US" dirty="0" smtClean="0">
                <a:cs typeface="Times New Roman" panose="02020603050405020304" pitchFamily="18" charset="0"/>
              </a:rPr>
              <a:t>16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4957575" y="5211706"/>
            <a:ext cx="3561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=</a:t>
            </a:r>
            <a:endParaRPr lang="en-US" sz="2200" dirty="0"/>
          </a:p>
        </p:txBody>
      </p:sp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030884"/>
              </p:ext>
            </p:extLst>
          </p:nvPr>
        </p:nvGraphicFramePr>
        <p:xfrm>
          <a:off x="4087882" y="5785896"/>
          <a:ext cx="2119280" cy="40301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119280"/>
              </a:tblGrid>
              <a:tr h="40301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7" name="TextBox 126"/>
          <p:cNvSpPr txBox="1"/>
          <p:nvPr/>
        </p:nvSpPr>
        <p:spPr>
          <a:xfrm>
            <a:off x="4400828" y="577822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112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5026445" y="578433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5399823" y="577822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6434232" y="5779600"/>
            <a:ext cx="3561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=</a:t>
            </a:r>
            <a:endParaRPr lang="en-US" sz="2200" dirty="0"/>
          </a:p>
        </p:txBody>
      </p:sp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855201"/>
              </p:ext>
            </p:extLst>
          </p:nvPr>
        </p:nvGraphicFramePr>
        <p:xfrm>
          <a:off x="7070997" y="5746764"/>
          <a:ext cx="920160" cy="43225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20160"/>
              </a:tblGrid>
              <a:tr h="4322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aseline="0" dirty="0" smtClean="0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</a:rPr>
                        <a:t>122</a:t>
                      </a:r>
                      <a:r>
                        <a:rPr lang="en-US" sz="2000" baseline="-250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53" name="Elbow Connector 52"/>
          <p:cNvCxnSpPr/>
          <p:nvPr/>
        </p:nvCxnSpPr>
        <p:spPr>
          <a:xfrm rot="16200000" flipH="1">
            <a:off x="4907223" y="3073955"/>
            <a:ext cx="683198" cy="1085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5400000">
            <a:off x="4471553" y="3020646"/>
            <a:ext cx="707490" cy="2270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898601" y="3491784"/>
            <a:ext cx="526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baseline="30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460734" y="3482000"/>
            <a:ext cx="526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65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120" grpId="0"/>
      <p:bldP spid="121" grpId="0"/>
      <p:bldP spid="122" grpId="0"/>
      <p:bldP spid="123" grpId="0"/>
      <p:bldP spid="127" grpId="0"/>
      <p:bldP spid="128" grpId="0"/>
      <p:bldP spid="129" grpId="0"/>
      <p:bldP spid="134" grpId="0"/>
      <p:bldP spid="57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0622" y="4612163"/>
            <a:ext cx="1909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Kryptonite</a:t>
            </a:r>
            <a:r>
              <a:rPr lang="en-US" b="1" dirty="0" smtClean="0">
                <a:solidFill>
                  <a:srgbClr val="FF0000"/>
                </a:solidFill>
              </a:rPr>
              <a:t> Lab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218" y="4522212"/>
            <a:ext cx="749404" cy="7595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305" y="5632387"/>
            <a:ext cx="467230" cy="4561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4595" y="5675787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Coding Flow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1030" name="Picture 6" descr="Woody Woodpecker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614" y="1568026"/>
            <a:ext cx="22764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90039" y="1447906"/>
            <a:ext cx="2691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Thank You Everyone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032" name="Picture 8" descr="Hand Cartoon clipart - Finger, Face, Hand, transparent clip 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28460" y="2935492"/>
            <a:ext cx="885168" cy="81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47127" y="3047929"/>
            <a:ext cx="3321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See you in the next video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68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352</TotalTime>
  <Words>185</Words>
  <Application>Microsoft Office PowerPoint</Application>
  <PresentationFormat>Widescreen</PresentationFormat>
  <Paragraphs>105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Footlight MT Light</vt:lpstr>
      <vt:lpstr>Times New Roman</vt:lpstr>
      <vt:lpstr>Wingdings 3</vt:lpstr>
      <vt:lpstr>Wisp</vt:lpstr>
      <vt:lpstr>Introduction To Computer</vt:lpstr>
      <vt:lpstr>Number Conversion</vt:lpstr>
      <vt:lpstr>Others to Decimal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</dc:title>
  <dc:creator>CSC Mohammad Hasan</dc:creator>
  <cp:lastModifiedBy>CSC Mohammad Hasan</cp:lastModifiedBy>
  <cp:revision>49</cp:revision>
  <dcterms:created xsi:type="dcterms:W3CDTF">2020-04-03T03:40:01Z</dcterms:created>
  <dcterms:modified xsi:type="dcterms:W3CDTF">2020-04-12T04:17:22Z</dcterms:modified>
</cp:coreProperties>
</file>