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061351" y="61401"/>
            <a:ext cx="8915399" cy="113230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Computer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5117" y="1487729"/>
            <a:ext cx="4860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Number Conversion Part IV</a:t>
            </a:r>
          </a:p>
          <a:p>
            <a:pPr algn="ctr"/>
            <a:r>
              <a:rPr lang="en-US" sz="2800" b="1" dirty="0"/>
              <a:t> </a:t>
            </a:r>
            <a:r>
              <a:rPr lang="en-US" sz="2800" b="1" dirty="0" smtClean="0"/>
              <a:t>Others to Decimal</a:t>
            </a:r>
            <a:endParaRPr lang="en-US" sz="2800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83969" y="2542422"/>
            <a:ext cx="8915399" cy="262550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Instructor: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Mohammad Hasan</a:t>
            </a: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Footlight MT Light" panose="0204060206030A020304" pitchFamily="18" charset="0"/>
              </a:rPr>
              <a:t>B.Sc</a:t>
            </a:r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 Engineering in CSE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Final Semester, Final Year.</a:t>
            </a:r>
          </a:p>
          <a:p>
            <a:pPr algn="ctr"/>
            <a:endParaRPr lang="en-US" sz="2800" dirty="0">
              <a:latin typeface="Footlight MT Light" panose="0204060206030A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7253" y="497283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Kryptonite Lab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62" y="4822209"/>
            <a:ext cx="638391" cy="647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14574" y="498535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344" y="4939859"/>
            <a:ext cx="467230" cy="4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00995" y="193213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Number Conversion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93418" y="356909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Others to Decimal</a:t>
            </a:r>
          </a:p>
          <a:p>
            <a:pPr algn="ctr"/>
            <a:endParaRPr lang="en-US" sz="4800" dirty="0" smtClean="0">
              <a:solidFill>
                <a:srgbClr val="002060"/>
              </a:solidFill>
            </a:endParaRPr>
          </a:p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Floating Number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21557" y="602594"/>
            <a:ext cx="8347602" cy="828173"/>
          </a:xfrm>
        </p:spPr>
        <p:txBody>
          <a:bodyPr/>
          <a:lstStyle/>
          <a:p>
            <a:r>
              <a:rPr lang="en-US" b="1" dirty="0" smtClean="0"/>
              <a:t>Others to Decimal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15958" y="1690811"/>
            <a:ext cx="1128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Rules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380376" y="2159569"/>
            <a:ext cx="2" cy="4545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2936837" y="2609210"/>
            <a:ext cx="6658983" cy="318315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Determine the Positional value of each digit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80376" y="2927525"/>
            <a:ext cx="0" cy="32893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2936837" y="3251565"/>
            <a:ext cx="6658983" cy="318315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positional value will be the power at the base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0376" y="3569880"/>
            <a:ext cx="0" cy="32893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2936837" y="3893920"/>
            <a:ext cx="6658983" cy="318315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Positional values * The digits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80376" y="4212235"/>
            <a:ext cx="0" cy="32893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936837" y="4525652"/>
            <a:ext cx="6658983" cy="318315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Sum of the products calculated in 3</a:t>
            </a:r>
            <a:r>
              <a:rPr lang="en-US" sz="2000" baseline="30000" dirty="0" smtClean="0">
                <a:solidFill>
                  <a:srgbClr val="FF0000"/>
                </a:solidFill>
              </a:rPr>
              <a:t>rd</a:t>
            </a:r>
            <a:r>
              <a:rPr lang="en-US" sz="2000" dirty="0" smtClean="0">
                <a:solidFill>
                  <a:srgbClr val="FF0000"/>
                </a:solidFill>
              </a:rPr>
              <a:t> step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579" y="3410174"/>
            <a:ext cx="2119256" cy="113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 positional value will positive before decimal point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50822" y="3410174"/>
            <a:ext cx="2119256" cy="1130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 positional value will negative after decimal point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Elbow Connector 5"/>
          <p:cNvCxnSpPr>
            <a:stCxn id="12" idx="1"/>
          </p:cNvCxnSpPr>
          <p:nvPr/>
        </p:nvCxnSpPr>
        <p:spPr>
          <a:xfrm rot="10800000" flipV="1">
            <a:off x="2334409" y="2768368"/>
            <a:ext cx="602428" cy="6418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3"/>
          </p:cNvCxnSpPr>
          <p:nvPr/>
        </p:nvCxnSpPr>
        <p:spPr>
          <a:xfrm>
            <a:off x="9595820" y="2768368"/>
            <a:ext cx="602429" cy="6418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822" y="668991"/>
            <a:ext cx="2286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  <p:bldP spid="14" grpId="0" animBg="1"/>
      <p:bldP spid="15" grpId="0" animBg="1"/>
      <p:bldP spid="19" grpId="0" animBg="1"/>
      <p:bldP spid="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7168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Binary To Decimal-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13273" y="1578235"/>
            <a:ext cx="3485249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(11101.11)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 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= ?</a:t>
            </a:r>
            <a:r>
              <a:rPr lang="en-US" sz="3000" baseline="-25000" dirty="0" smtClean="0"/>
              <a:t>10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5497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22895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01959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7083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75238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51121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48518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45506" y="2699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630" y="2699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15162" y="26905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4668" y="2690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99200" y="267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80925" y="2699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41933" y="2701313"/>
            <a:ext cx="42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75541"/>
              </p:ext>
            </p:extLst>
          </p:nvPr>
        </p:nvGraphicFramePr>
        <p:xfrm>
          <a:off x="3913783" y="3965273"/>
          <a:ext cx="3463446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6934"/>
                <a:gridCol w="505609"/>
                <a:gridCol w="474527"/>
                <a:gridCol w="494851"/>
                <a:gridCol w="430306"/>
                <a:gridCol w="505610"/>
                <a:gridCol w="50560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Elbow Connector 33"/>
          <p:cNvCxnSpPr>
            <a:stCxn id="20" idx="2"/>
          </p:cNvCxnSpPr>
          <p:nvPr/>
        </p:nvCxnSpPr>
        <p:spPr>
          <a:xfrm rot="5400000">
            <a:off x="4115347" y="3129266"/>
            <a:ext cx="920442" cy="760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4466937" y="3324403"/>
            <a:ext cx="900841" cy="389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4842969" y="3440926"/>
            <a:ext cx="900841" cy="156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2"/>
            <a:endCxn id="30" idx="0"/>
          </p:cNvCxnSpPr>
          <p:nvPr/>
        </p:nvCxnSpPr>
        <p:spPr>
          <a:xfrm rot="16200000" flipH="1">
            <a:off x="5158024" y="3477790"/>
            <a:ext cx="896541" cy="78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6" idx="2"/>
          </p:cNvCxnSpPr>
          <p:nvPr/>
        </p:nvCxnSpPr>
        <p:spPr>
          <a:xfrm rot="16200000" flipH="1">
            <a:off x="5514157" y="3356534"/>
            <a:ext cx="896540" cy="32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1" idx="2"/>
          </p:cNvCxnSpPr>
          <p:nvPr/>
        </p:nvCxnSpPr>
        <p:spPr>
          <a:xfrm rot="16200000" flipH="1">
            <a:off x="5874585" y="3269997"/>
            <a:ext cx="896540" cy="494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9" idx="2"/>
          </p:cNvCxnSpPr>
          <p:nvPr/>
        </p:nvCxnSpPr>
        <p:spPr>
          <a:xfrm rot="16200000" flipH="1">
            <a:off x="6291416" y="3135125"/>
            <a:ext cx="894627" cy="765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73263"/>
              </p:ext>
            </p:extLst>
          </p:nvPr>
        </p:nvGraphicFramePr>
        <p:xfrm>
          <a:off x="2646382" y="4916342"/>
          <a:ext cx="6228678" cy="44096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228678"/>
              </a:tblGrid>
              <a:tr h="44096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829261" y="4937760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1*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53150" y="49377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44950" y="4928924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1*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367081" y="49148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60639" y="4914894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1*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237455" y="490281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464972" y="4902816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*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21112" y="49049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263716" y="4902815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1*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19604" y="490338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075731" y="4902814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1*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82915" y="489159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887209" y="4902814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1*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1371" y="5368647"/>
            <a:ext cx="356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=</a:t>
            </a:r>
            <a:endParaRPr lang="en-US" sz="2200" dirty="0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57206"/>
              </p:ext>
            </p:extLst>
          </p:nvPr>
        </p:nvGraphicFramePr>
        <p:xfrm>
          <a:off x="5026279" y="5863583"/>
          <a:ext cx="1501273" cy="41757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01273"/>
              </a:tblGrid>
              <a:tr h="33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  (29.75)</a:t>
                      </a:r>
                      <a:r>
                        <a:rPr lang="en-US" sz="2000" baseline="-25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6843751" y="3965843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935973" y="395929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52601" y="395929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005556" y="3966027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99519" y="395929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870217" y="395929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311237" y="3961771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4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9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7168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Octal to Decimal</a:t>
            </a:r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13273" y="1578235"/>
            <a:ext cx="3485249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(21403.67)</a:t>
            </a:r>
            <a:r>
              <a:rPr lang="en-US" sz="3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= ?</a:t>
            </a:r>
            <a:r>
              <a:rPr lang="en-US" sz="3000" baseline="-25000" dirty="0" smtClean="0"/>
              <a:t>10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5497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22895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01959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7083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75238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51121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48518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45506" y="2699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630" y="2699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15162" y="26905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4668" y="2690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99200" y="2679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80925" y="2699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41933" y="2701313"/>
            <a:ext cx="42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913783" y="3965273"/>
          <a:ext cx="3463446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6934"/>
                <a:gridCol w="505609"/>
                <a:gridCol w="474527"/>
                <a:gridCol w="494851"/>
                <a:gridCol w="430306"/>
                <a:gridCol w="505610"/>
                <a:gridCol w="50560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Elbow Connector 33"/>
          <p:cNvCxnSpPr>
            <a:stCxn id="20" idx="2"/>
          </p:cNvCxnSpPr>
          <p:nvPr/>
        </p:nvCxnSpPr>
        <p:spPr>
          <a:xfrm rot="5400000">
            <a:off x="4115347" y="3129266"/>
            <a:ext cx="920442" cy="760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4466937" y="3324403"/>
            <a:ext cx="900841" cy="389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4842969" y="3440926"/>
            <a:ext cx="900841" cy="156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2"/>
            <a:endCxn id="30" idx="0"/>
          </p:cNvCxnSpPr>
          <p:nvPr/>
        </p:nvCxnSpPr>
        <p:spPr>
          <a:xfrm rot="16200000" flipH="1">
            <a:off x="5158024" y="3477790"/>
            <a:ext cx="896541" cy="78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6" idx="2"/>
          </p:cNvCxnSpPr>
          <p:nvPr/>
        </p:nvCxnSpPr>
        <p:spPr>
          <a:xfrm rot="16200000" flipH="1">
            <a:off x="5514157" y="3356534"/>
            <a:ext cx="896540" cy="32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1" idx="2"/>
          </p:cNvCxnSpPr>
          <p:nvPr/>
        </p:nvCxnSpPr>
        <p:spPr>
          <a:xfrm rot="16200000" flipH="1">
            <a:off x="5874585" y="3269997"/>
            <a:ext cx="896540" cy="494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9" idx="2"/>
          </p:cNvCxnSpPr>
          <p:nvPr/>
        </p:nvCxnSpPr>
        <p:spPr>
          <a:xfrm rot="16200000" flipH="1">
            <a:off x="6291416" y="3135125"/>
            <a:ext cx="894627" cy="765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2646382" y="4916342"/>
          <a:ext cx="6228678" cy="44096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228678"/>
              </a:tblGrid>
              <a:tr h="44096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829261" y="4937760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2*</a:t>
            </a:r>
            <a:r>
              <a:rPr lang="en-US" dirty="0"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53150" y="49377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44950" y="4928924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1*</a:t>
            </a:r>
            <a:r>
              <a:rPr lang="en-US" dirty="0"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367081" y="49148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60639" y="4914894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4*</a:t>
            </a:r>
            <a:r>
              <a:rPr lang="en-US" dirty="0"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237455" y="490281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464972" y="4902816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0*</a:t>
            </a:r>
            <a:r>
              <a:rPr lang="en-US" dirty="0"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21112" y="49049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263716" y="4902815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3*</a:t>
            </a:r>
            <a:r>
              <a:rPr lang="en-US" dirty="0"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19604" y="490338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075731" y="4902814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6*</a:t>
            </a:r>
            <a:r>
              <a:rPr lang="en-US" dirty="0"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82915" y="489159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887209" y="4902814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7*</a:t>
            </a:r>
            <a:r>
              <a:rPr lang="en-US" dirty="0"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1371" y="5368647"/>
            <a:ext cx="356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=</a:t>
            </a:r>
            <a:endParaRPr lang="en-US" sz="2200" dirty="0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14570"/>
              </p:ext>
            </p:extLst>
          </p:nvPr>
        </p:nvGraphicFramePr>
        <p:xfrm>
          <a:off x="4893223" y="5960402"/>
          <a:ext cx="1817472" cy="41757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17472"/>
              </a:tblGrid>
              <a:tr h="33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  (8963.85)</a:t>
                      </a:r>
                      <a:r>
                        <a:rPr lang="en-US" sz="2000" baseline="-25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6843751" y="3965843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935973" y="395929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52601" y="395929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005556" y="3966027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99519" y="395929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870217" y="395929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311237" y="3961771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2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9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7168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Hexadecimal to Decimal-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13273" y="1578235"/>
            <a:ext cx="3493264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(32A . B2)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16 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= ?</a:t>
            </a:r>
            <a:r>
              <a:rPr lang="en-US" sz="3000" baseline="-25000" dirty="0" smtClean="0"/>
              <a:t>10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50844" y="2075456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34631" y="2075456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75238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51121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48518" y="2043953"/>
            <a:ext cx="0" cy="6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9521" y="26797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33345" y="268539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37042" y="26797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6444" y="2678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10312" y="2670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4" name="Elbow Connector 33"/>
          <p:cNvCxnSpPr>
            <a:stCxn id="20" idx="2"/>
          </p:cNvCxnSpPr>
          <p:nvPr/>
        </p:nvCxnSpPr>
        <p:spPr>
          <a:xfrm rot="5400000">
            <a:off x="4126461" y="3120083"/>
            <a:ext cx="920443" cy="760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4466937" y="3324403"/>
            <a:ext cx="900841" cy="389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4842969" y="3440926"/>
            <a:ext cx="900841" cy="156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>
            <a:off x="5393137" y="3441056"/>
            <a:ext cx="921462" cy="148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H="1">
            <a:off x="5870019" y="3356167"/>
            <a:ext cx="896540" cy="282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2646382" y="4916342"/>
          <a:ext cx="6228678" cy="44096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228678"/>
              </a:tblGrid>
              <a:tr h="44096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829261" y="4937760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3*</a:t>
            </a:r>
            <a:r>
              <a:rPr lang="en-US" dirty="0" smtClean="0">
                <a:cs typeface="Times New Roman" panose="02020603050405020304" pitchFamily="18" charset="0"/>
              </a:rPr>
              <a:t>16</a:t>
            </a:r>
            <a:r>
              <a:rPr lang="en-US" baseline="30000" dirty="0">
                <a:cs typeface="Times New Roman" panose="02020603050405020304" pitchFamily="18" charset="0"/>
              </a:rPr>
              <a:t>2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53150" y="49377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44950" y="4928924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2*</a:t>
            </a:r>
            <a:r>
              <a:rPr lang="en-US" dirty="0" smtClean="0">
                <a:cs typeface="Times New Roman" panose="02020603050405020304" pitchFamily="18" charset="0"/>
              </a:rPr>
              <a:t>16</a:t>
            </a:r>
            <a:r>
              <a:rPr lang="en-US" baseline="30000" dirty="0">
                <a:cs typeface="Times New Roman" panose="02020603050405020304" pitchFamily="18" charset="0"/>
              </a:rPr>
              <a:t>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367081" y="49148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60639" y="4914894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A(10)*</a:t>
            </a:r>
            <a:r>
              <a:rPr lang="en-US" dirty="0" smtClean="0">
                <a:cs typeface="Times New Roman" panose="02020603050405020304" pitchFamily="18" charset="0"/>
              </a:rPr>
              <a:t>16</a:t>
            </a:r>
            <a:r>
              <a:rPr lang="en-US" baseline="30000" dirty="0" smtClean="0">
                <a:cs typeface="Times New Roman" panose="02020603050405020304" pitchFamily="18" charset="0"/>
              </a:rPr>
              <a:t>0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766206" y="4938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55801" y="4914101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B(11)*</a:t>
            </a:r>
            <a:r>
              <a:rPr lang="en-US" dirty="0" smtClean="0">
                <a:cs typeface="Times New Roman" panose="02020603050405020304" pitchFamily="18" charset="0"/>
              </a:rPr>
              <a:t>16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165331" y="49148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454926" y="4926780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2*</a:t>
            </a:r>
            <a:r>
              <a:rPr lang="en-US" dirty="0" smtClean="0">
                <a:cs typeface="Times New Roman" panose="02020603050405020304" pitchFamily="18" charset="0"/>
              </a:rPr>
              <a:t>16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1371" y="5368647"/>
            <a:ext cx="356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=</a:t>
            </a:r>
            <a:endParaRPr lang="en-US" sz="2200" dirty="0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67543"/>
              </p:ext>
            </p:extLst>
          </p:nvPr>
        </p:nvGraphicFramePr>
        <p:xfrm>
          <a:off x="4893223" y="5960402"/>
          <a:ext cx="1817472" cy="41757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17472"/>
              </a:tblGrid>
              <a:tr h="33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  (810.69)</a:t>
                      </a:r>
                      <a:r>
                        <a:rPr lang="en-US" sz="2000" baseline="-25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6106633" y="3981615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935973" y="395929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52601" y="395929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975711" y="3985267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452601" y="3987968"/>
            <a:ext cx="59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73414" y="3985267"/>
            <a:ext cx="59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20275" y="3987969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45701"/>
              </p:ext>
            </p:extLst>
          </p:nvPr>
        </p:nvGraphicFramePr>
        <p:xfrm>
          <a:off x="3999170" y="3964141"/>
          <a:ext cx="2719532" cy="40498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3906"/>
                <a:gridCol w="543906"/>
                <a:gridCol w="492690"/>
                <a:gridCol w="595124"/>
                <a:gridCol w="543906"/>
              </a:tblGrid>
              <a:tr h="404983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1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52" grpId="0"/>
      <p:bldP spid="53" grpId="0"/>
      <p:bldP spid="54" grpId="0"/>
      <p:bldP spid="55" grpId="0"/>
      <p:bldP spid="56" grpId="0"/>
      <p:bldP spid="57" grpId="0"/>
      <p:bldP spid="62" grpId="0"/>
      <p:bldP spid="63" grpId="0"/>
      <p:bldP spid="64" grpId="0"/>
      <p:bldP spid="65" grpId="0"/>
      <p:bldP spid="67" grpId="0"/>
      <p:bldP spid="70" grpId="0"/>
      <p:bldP spid="71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622" y="4612163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Kryptonite</a:t>
            </a:r>
            <a:r>
              <a:rPr lang="en-US" b="1" dirty="0" smtClean="0">
                <a:solidFill>
                  <a:srgbClr val="FF0000"/>
                </a:solidFill>
              </a:rPr>
              <a:t> Lab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18" y="4522212"/>
            <a:ext cx="749404" cy="759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05" y="5632387"/>
            <a:ext cx="467230" cy="4561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4595" y="567578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30" name="Picture 6" descr="Woody Woodpecker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14" y="1568026"/>
            <a:ext cx="22764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0039" y="144790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Thank You Everyone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32" name="Picture 8" descr="Hand Cartoon clipart - Finger, Face, Hand, transparen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28460" y="2935492"/>
            <a:ext cx="885168" cy="8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7127" y="3047929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See you in the next video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4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247</Words>
  <Application>Microsoft Office PowerPoint</Application>
  <PresentationFormat>Widescreen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Footlight MT Light</vt:lpstr>
      <vt:lpstr>Times New Roman</vt:lpstr>
      <vt:lpstr>Wingdings 3</vt:lpstr>
      <vt:lpstr>Wisp</vt:lpstr>
      <vt:lpstr>Introduction To Computer</vt:lpstr>
      <vt:lpstr>Number Conversion</vt:lpstr>
      <vt:lpstr>Others to Decimal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</dc:title>
  <dc:creator>CSC Mohammad Hasan</dc:creator>
  <cp:lastModifiedBy>CSC Mohammad Hasan</cp:lastModifiedBy>
  <cp:revision>20</cp:revision>
  <dcterms:created xsi:type="dcterms:W3CDTF">2020-04-12T03:27:01Z</dcterms:created>
  <dcterms:modified xsi:type="dcterms:W3CDTF">2020-04-12T15:58:31Z</dcterms:modified>
</cp:coreProperties>
</file>