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4" r:id="rId5"/>
    <p:sldId id="273" r:id="rId6"/>
    <p:sldId id="272" r:id="rId7"/>
    <p:sldId id="258" r:id="rId8"/>
    <p:sldId id="265" r:id="rId9"/>
    <p:sldId id="261" r:id="rId10"/>
    <p:sldId id="266" r:id="rId11"/>
    <p:sldId id="262" r:id="rId12"/>
    <p:sldId id="259" r:id="rId13"/>
    <p:sldId id="267" r:id="rId14"/>
    <p:sldId id="260" r:id="rId15"/>
    <p:sldId id="263" r:id="rId16"/>
    <p:sldId id="268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76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3835D-F233-129D-C420-EE89F203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108" y="0"/>
            <a:ext cx="10899912" cy="714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25294" y="2577897"/>
            <a:ext cx="8983494" cy="2013558"/>
          </a:xfrm>
        </p:spPr>
        <p:txBody>
          <a:bodyPr>
            <a:noAutofit/>
          </a:bodyPr>
          <a:lstStyle/>
          <a:p>
            <a:r>
              <a:rPr sz="4800" dirty="0">
                <a:latin typeface="Arial Black" panose="020B0A04020102020204" pitchFamily="34" charset="0"/>
                <a:ea typeface="Roboto" panose="02000000000000000000" pitchFamily="2" charset="0"/>
              </a:rPr>
              <a:t>Healthcare Service Analysis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 - 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4" y="1193800"/>
            <a:ext cx="8777592" cy="50157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3600" dirty="0">
                <a:latin typeface="Arial Black" panose="020B0A04020102020204" pitchFamily="34" charset="0"/>
              </a:rPr>
              <a:t>Test Results and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Test Results Summary: Distribution of normal, abnormal, and inconclusive results.</a:t>
            </a:r>
          </a:p>
          <a:p>
            <a:pPr marL="0" indent="0">
              <a:buNone/>
            </a:pPr>
            <a:r>
              <a:rPr sz="2400" dirty="0"/>
              <a:t>• Key Medical Conditions: Test results for conditions such as asthma, cancer, and diabetes.</a:t>
            </a:r>
          </a:p>
          <a:p>
            <a:pPr marL="0" indent="0">
              <a:buNone/>
            </a:pPr>
            <a:r>
              <a:rPr sz="2400" dirty="0"/>
              <a:t>• Consultation Revenue: Analysis by doctor type (ANCHOR, LOCUM, FLOATING).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rial Black" panose="020B0A04020102020204" pitchFamily="34" charset="0"/>
              </a:rPr>
              <a:t>Financial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Revenue Sources: Consultation, medication, and insurance contributions.</a:t>
            </a:r>
          </a:p>
          <a:p>
            <a:pPr marL="0" indent="0">
              <a:buNone/>
            </a:pPr>
            <a:r>
              <a:rPr sz="2400" dirty="0"/>
              <a:t>• Insurance Providers: Major providers include Medicare, Blue Cross, Cigna, UnitedHealthcare, Aetna.</a:t>
            </a:r>
          </a:p>
          <a:p>
            <a:pPr marL="0" indent="0">
              <a:buNone/>
            </a:pPr>
            <a:r>
              <a:rPr sz="2400" dirty="0"/>
              <a:t>• Billing and Financial Trends: Analysis of billing amounts by insurance provider.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4201" y="274638"/>
            <a:ext cx="9526557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Treatment Outcomes and Department Performance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4" y="1417638"/>
            <a:ext cx="8740715" cy="49946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rial Black" panose="020B0A04020102020204" pitchFamily="34" charset="0"/>
              </a:rPr>
              <a:t>Healthcare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Service Delays and Wait Times: Potential dissatisfaction in emergency and urgent cases.</a:t>
            </a:r>
          </a:p>
          <a:p>
            <a:pPr marL="0" indent="0">
              <a:buNone/>
            </a:pPr>
            <a:r>
              <a:rPr sz="2400" dirty="0"/>
              <a:t>• Resource Allocation: Challenges in managing resources effectively for various admission types.</a:t>
            </a:r>
          </a:p>
          <a:p>
            <a:pPr marL="0" indent="0">
              <a:buNone/>
            </a:pPr>
            <a:r>
              <a:rPr sz="2400" dirty="0"/>
              <a:t>• Financial Disparities: Differences in service access by insurance coverage and financial class.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1. Enhance resource allocation for high-demand periods.</a:t>
            </a:r>
          </a:p>
          <a:p>
            <a:pPr marL="0" indent="0">
              <a:buNone/>
            </a:pPr>
            <a:r>
              <a:rPr sz="2400" dirty="0"/>
              <a:t>2. Strengthen emergency care protocols.</a:t>
            </a:r>
          </a:p>
          <a:p>
            <a:pPr marL="0" indent="0">
              <a:buNone/>
            </a:pPr>
            <a:r>
              <a:rPr sz="2400" dirty="0"/>
              <a:t>3. Focus on chronic conditions like arthritis and asthma.</a:t>
            </a:r>
          </a:p>
          <a:p>
            <a:pPr marL="0" indent="0">
              <a:buNone/>
            </a:pPr>
            <a:r>
              <a:rPr sz="2400" dirty="0"/>
              <a:t>4. Optimize billing for Medicare patients.</a:t>
            </a:r>
          </a:p>
          <a:p>
            <a:pPr marL="0" indent="0">
              <a:buNone/>
            </a:pPr>
            <a:r>
              <a:rPr sz="2400" dirty="0"/>
              <a:t>5. Redistribute patient loads among doctors to avoid burnout.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Forecasting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1147312"/>
            <a:ext cx="8880893" cy="50747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A062-5221-72F0-34DE-52436F6A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2062"/>
          </a:xfrm>
        </p:spPr>
        <p:txBody>
          <a:bodyPr>
            <a:normAutofit/>
          </a:bodyPr>
          <a:lstStyle/>
          <a:p>
            <a:r>
              <a:rPr lang="en-US" sz="8800" b="1" dirty="0"/>
              <a:t>THANK YOU</a:t>
            </a:r>
            <a:endParaRPr lang="en-PK" sz="8800" b="1" dirty="0"/>
          </a:p>
        </p:txBody>
      </p:sp>
    </p:spTree>
    <p:extLst>
      <p:ext uri="{BB962C8B-B14F-4D97-AF65-F5344CB8AC3E}">
        <p14:creationId xmlns:p14="http://schemas.microsoft.com/office/powerpoint/2010/main" val="167444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E128-47CE-7B8C-C5BF-4C95C1BD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108" y="0"/>
            <a:ext cx="10899912" cy="71401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0119" y="1585609"/>
            <a:ext cx="9854119" cy="4525963"/>
          </a:xfrm>
        </p:spPr>
        <p:txBody>
          <a:bodyPr>
            <a:normAutofit lnSpcReduction="10000"/>
          </a:bodyPr>
          <a:lstStyle/>
          <a:p>
            <a:r>
              <a:rPr sz="3600" dirty="0"/>
              <a:t>This report provides an analysis of a healthcare service dataset, focusing on </a:t>
            </a:r>
            <a:endParaRPr lang="en-US" sz="3600" dirty="0"/>
          </a:p>
          <a:p>
            <a:r>
              <a:rPr sz="3600" dirty="0"/>
              <a:t>patient demographics,</a:t>
            </a:r>
            <a:endParaRPr lang="en-US" sz="3600" dirty="0"/>
          </a:p>
          <a:p>
            <a:r>
              <a:rPr sz="3600" dirty="0"/>
              <a:t> resource utilization, </a:t>
            </a:r>
            <a:endParaRPr lang="en-US" sz="3600" dirty="0"/>
          </a:p>
          <a:p>
            <a:r>
              <a:rPr sz="3600" dirty="0"/>
              <a:t> key operational challenges</a:t>
            </a:r>
            <a:r>
              <a:rPr lang="en-US" sz="3600" dirty="0"/>
              <a:t>,</a:t>
            </a:r>
            <a:r>
              <a:rPr sz="3600" dirty="0"/>
              <a:t> </a:t>
            </a:r>
            <a:endParaRPr lang="en-US" sz="3600" dirty="0"/>
          </a:p>
          <a:p>
            <a:r>
              <a:rPr sz="3600" dirty="0"/>
              <a:t>It also includes recommendations for improving hospital operations, resource utilization, and patient care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B887-C020-B396-9273-95F5A2D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Background of the Identified Healthcare Service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B32D-ADF8-D921-4FAE-E46F3D6C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790700"/>
            <a:ext cx="8547100" cy="416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Advantages</a:t>
            </a:r>
            <a:r>
              <a:rPr lang="en-US" sz="240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Comprehensive Patient Data</a:t>
            </a:r>
            <a:r>
              <a:rPr lang="en-US" sz="2400" dirty="0">
                <a:effectLst/>
              </a:rPr>
              <a:t>: The dataset includes detailed patient </a:t>
            </a:r>
            <a:r>
              <a:rPr lang="en-US" sz="2800" dirty="0">
                <a:effectLst/>
              </a:rPr>
              <a:t>demographics</a:t>
            </a:r>
            <a:r>
              <a:rPr lang="en-US" sz="2400" dirty="0">
                <a:effectLst/>
              </a:rPr>
              <a:t> (age, gender, blood type), medical history, billing, and treatment information, which can be used to improve personalized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Revenue Generation</a:t>
            </a:r>
            <a:r>
              <a:rPr lang="en-US" sz="2400" dirty="0">
                <a:effectLst/>
              </a:rPr>
              <a:t>: Revenue data from medications and consultations helps assess financial performance and allocate resources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169919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669D-DA89-D797-6EFF-95800E18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Diverse Admission Types</a:t>
            </a:r>
            <a:r>
              <a:rPr lang="en-US" sz="2400" dirty="0">
                <a:effectLst/>
              </a:rPr>
              <a:t>: Different types of admissions (e.g., Urgent, Emergency, Elective) allow us to see how patient needs vary, enabling tailored strategies for resource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Insurance Coverage</a:t>
            </a:r>
            <a:r>
              <a:rPr lang="en-US" sz="2400" dirty="0">
                <a:effectLst/>
              </a:rPr>
              <a:t>: Information on insurance providers can aid in assessing payment trends, understanding financial class impact, and developing plans to manage uncompensated care.</a:t>
            </a:r>
          </a:p>
        </p:txBody>
      </p:sp>
    </p:spTree>
    <p:extLst>
      <p:ext uri="{BB962C8B-B14F-4D97-AF65-F5344CB8AC3E}">
        <p14:creationId xmlns:p14="http://schemas.microsoft.com/office/powerpoint/2010/main" val="193626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B67A-6EA9-FE6A-ECB7-7BF036042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Disadvantages</a:t>
            </a:r>
            <a:r>
              <a:rPr lang="en-US" sz="2400" dirty="0">
                <a:effectLst/>
              </a:rPr>
              <a:t>:</a:t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High Costs</a:t>
            </a:r>
            <a:r>
              <a:rPr lang="en-US" sz="2400" dirty="0">
                <a:effectLst/>
              </a:rPr>
              <a:t>: Some patients incur significant billing amounts, particularly in urgent or emergency cases, which could strain hospital finances if costs aren’t managed.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Complexity in Resource Allocation</a:t>
            </a:r>
            <a:r>
              <a:rPr lang="en-US" sz="2400" dirty="0">
                <a:effectLst/>
              </a:rPr>
              <a:t>: The diverse needs (e.g., cancer, obesity, diabetes) and varied admission types may require flexible resource allocation, which can be challenging to manage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Inconsistent Patient Outcomes</a:t>
            </a:r>
            <a:r>
              <a:rPr lang="en-US" sz="2400" dirty="0">
                <a:effectLst/>
              </a:rPr>
              <a:t>: Variability in test results (Normal, Abnormal, Inconclusive) highlights differences in treatment effectiveness, suggesting that outcome predictability is limited.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28771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6816-43E7-2D32-CBB6-02F10B01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2600"/>
            <a:ext cx="8229600" cy="935038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</a:rPr>
              <a:t>Problems Faced (Health Informatics Context)</a:t>
            </a:r>
            <a:br>
              <a:rPr lang="en-US" sz="3200" dirty="0">
                <a:effectLst/>
              </a:rPr>
            </a:b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B45F-A597-E98F-B069-AE2F9A15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2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r>
              <a:rPr lang="en-US" sz="2400" b="1" dirty="0">
                <a:effectLst/>
              </a:rPr>
              <a:t>Service Delays and Wait Times</a:t>
            </a:r>
            <a:r>
              <a:rPr lang="en-US" sz="2400" dirty="0">
                <a:effectLst/>
              </a:rPr>
              <a:t>: Variance in “Entry Time,” “Post-Consultation Time,” and “Completion Time” could lead to patient dissatisfaction, especially in urgent or emergency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High Medication and Lab Costs</a:t>
            </a:r>
            <a:r>
              <a:rPr lang="en-US" sz="2400" dirty="0">
                <a:effectLst/>
              </a:rPr>
              <a:t>: Lab and medication costs might not always align with patient outcomes, highlighting potential inefficiencies.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Inefficient Resource Usage</a:t>
            </a:r>
            <a:r>
              <a:rPr lang="en-US" sz="2400" dirty="0">
                <a:effectLst/>
              </a:rPr>
              <a:t>: In cases where specialized doctors or specific rooms are overbooked, it can lead to delays and strain on certain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Financial Disparities</a:t>
            </a:r>
            <a:r>
              <a:rPr lang="en-US" sz="2400" dirty="0">
                <a:effectLst/>
              </a:rPr>
              <a:t>: Patients with different financial classes and insurance providers might have different access to services, which could affect equity in care delivery.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9838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343900" cy="1143000"/>
          </a:xfrm>
        </p:spPr>
        <p:txBody>
          <a:bodyPr>
            <a:noAutofit/>
          </a:bodyPr>
          <a:lstStyle/>
          <a:p>
            <a:r>
              <a:rPr sz="3200" dirty="0">
                <a:latin typeface="Arial Black" panose="020B0A04020102020204" pitchFamily="34" charset="0"/>
              </a:rPr>
              <a:t>Patient Demographics and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Total Patients: 40.24K</a:t>
            </a:r>
          </a:p>
          <a:p>
            <a:pPr marL="0" indent="0">
              <a:buNone/>
            </a:pPr>
            <a:r>
              <a:rPr sz="2400" dirty="0"/>
              <a:t>• Gender Distribution: Male (49.9%), Female (50.1%)</a:t>
            </a:r>
          </a:p>
          <a:p>
            <a:pPr marL="0" indent="0">
              <a:buNone/>
            </a:pPr>
            <a:r>
              <a:rPr sz="2400" dirty="0"/>
              <a:t>• Blood Types and Medical Conditions: Overview of common conditions such as arthritis, diabetes, and hypertension.</a:t>
            </a:r>
          </a:p>
          <a:p>
            <a:pPr marL="0" indent="0">
              <a:buNone/>
            </a:pPr>
            <a:r>
              <a:rPr sz="2400" dirty="0"/>
              <a:t>• Admission Types: Breakdown of admissions - Elective, Urgent, Emergency.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Overview &amp; Patient Care Summary 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312295"/>
            <a:ext cx="8928100" cy="5101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rial Black" panose="020B0A04020102020204" pitchFamily="34" charset="0"/>
              </a:rPr>
              <a:t>Resource Utilization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584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Doctor and Room Allocations: High patient loads on specific doctors (e.g., Dr. Michael Smith).</a:t>
            </a:r>
          </a:p>
          <a:p>
            <a:pPr marL="0" indent="0">
              <a:buNone/>
            </a:pPr>
            <a:r>
              <a:rPr dirty="0"/>
              <a:t>• Total Rooms and Distribution: Insights into room availability across months and conditions.</a:t>
            </a:r>
          </a:p>
          <a:p>
            <a:pPr marL="0" indent="0">
              <a:buNone/>
            </a:pPr>
            <a:r>
              <a:rPr dirty="0"/>
              <a:t>• Doctor Types: Dependence on specific doctor roles (e.g., ANCHOR doctors handling a majority of cases).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C6D9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710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Office Theme</vt:lpstr>
      <vt:lpstr>Healthcare Service Analysis Report</vt:lpstr>
      <vt:lpstr>Introduction</vt:lpstr>
      <vt:lpstr>Background of the Identified Healthcare Service</vt:lpstr>
      <vt:lpstr>PowerPoint Presentation</vt:lpstr>
      <vt:lpstr>PowerPoint Presentation</vt:lpstr>
      <vt:lpstr>Problems Faced (Health Informatics Context) </vt:lpstr>
      <vt:lpstr>Patient Demographics and Overview</vt:lpstr>
      <vt:lpstr>Overview &amp; Patient Care Summary </vt:lpstr>
      <vt:lpstr>Resource Utilization</vt:lpstr>
      <vt:lpstr>Data Visualization - Page 3</vt:lpstr>
      <vt:lpstr>Test Results and Treatment Outcomes</vt:lpstr>
      <vt:lpstr>Financial Performance</vt:lpstr>
      <vt:lpstr>Treatment Outcomes and Department Performance</vt:lpstr>
      <vt:lpstr>Healthcare Challenges</vt:lpstr>
      <vt:lpstr>Recommendations</vt:lpstr>
      <vt:lpstr>Forecasting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Service Analysis Report</dc:title>
  <dc:subject/>
  <dc:creator>W10</dc:creator>
  <cp:keywords/>
  <dc:description>generated using python-pptx</dc:description>
  <cp:lastModifiedBy>Hassan Ayaz</cp:lastModifiedBy>
  <cp:revision>2</cp:revision>
  <dcterms:created xsi:type="dcterms:W3CDTF">2013-01-27T09:14:16Z</dcterms:created>
  <dcterms:modified xsi:type="dcterms:W3CDTF">2024-11-13T06:42:24Z</dcterms:modified>
  <cp:category/>
</cp:coreProperties>
</file>