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4"/>
  </p:notes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799" autoAdjust="0"/>
  </p:normalViewPr>
  <p:slideViewPr>
    <p:cSldViewPr snapToGrid="0">
      <p:cViewPr varScale="1">
        <p:scale>
          <a:sx n="51" d="100"/>
          <a:sy n="51" d="100"/>
        </p:scale>
        <p:origin x="1877"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059C6-103B-407D-A9C3-CCE9337227E0}" type="datetimeFigureOut">
              <a:rPr lang="en-US" smtClean="0"/>
              <a:t>10/13/2023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23238-17E3-437C-AB6E-F2A08E9AAFAB}" type="slidenum">
              <a:rPr lang="en-US" smtClean="0"/>
              <a:t>‹Nr.›</a:t>
            </a:fld>
            <a:endParaRPr lang="en-US"/>
          </a:p>
        </p:txBody>
      </p:sp>
    </p:spTree>
    <p:extLst>
      <p:ext uri="{BB962C8B-B14F-4D97-AF65-F5344CB8AC3E}">
        <p14:creationId xmlns:p14="http://schemas.microsoft.com/office/powerpoint/2010/main" val="2934960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374151"/>
                </a:solidFill>
                <a:effectLst/>
                <a:latin typeface="Söhne"/>
              </a:rPr>
              <a:t>Guten Tag zusammen,</a:t>
            </a:r>
          </a:p>
          <a:p>
            <a:pPr algn="l"/>
            <a:r>
              <a:rPr lang="de-DE" b="0" i="0" dirty="0">
                <a:solidFill>
                  <a:srgbClr val="374151"/>
                </a:solidFill>
                <a:effectLst/>
                <a:latin typeface="Söhne"/>
              </a:rPr>
              <a:t>ich freue mich, Ihnen heute meinen Vortrag zum Foto-Sensor-Projekt vorzustellen. Mein Schwerpunkt liegt auf dem Decoder-Teil.</a:t>
            </a:r>
          </a:p>
          <a:p>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1</a:t>
            </a:fld>
            <a:endParaRPr lang="en-US"/>
          </a:p>
        </p:txBody>
      </p:sp>
    </p:spTree>
    <p:extLst>
      <p:ext uri="{BB962C8B-B14F-4D97-AF65-F5344CB8AC3E}">
        <p14:creationId xmlns:p14="http://schemas.microsoft.com/office/powerpoint/2010/main" val="2705615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1000"/>
              </a:lnSpc>
              <a:spcBef>
                <a:spcPts val="0"/>
              </a:spcBef>
              <a:spcAft>
                <a:spcPts val="800"/>
              </a:spcAft>
            </a:pPr>
            <a:r>
              <a:rPr lang="de-DE" sz="1800" kern="150" dirty="0">
                <a:effectLst/>
                <a:latin typeface="Times New Roman" panose="02020603050405020304" pitchFamily="18" charset="0"/>
                <a:ea typeface="Calibri" panose="020F0502020204030204" pitchFamily="34" charset="0"/>
                <a:cs typeface="Arial" panose="020B0604020202020204" pitchFamily="34" charset="0"/>
              </a:rPr>
              <a:t>Um die Simulation in S-Edit durchzuführen, werden fünf Quellen mit dem Decoder verbunden. Diese Quellen haben eine Frequenz von n*F, wie in der folgenden Tabelle gezeigt.</a:t>
            </a:r>
            <a:endParaRPr lang="en-US" sz="1800" kern="15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Foliennummernplatzhalter 3"/>
          <p:cNvSpPr>
            <a:spLocks noGrp="1"/>
          </p:cNvSpPr>
          <p:nvPr>
            <p:ph type="sldNum" sz="quarter" idx="5"/>
          </p:nvPr>
        </p:nvSpPr>
        <p:spPr/>
        <p:txBody>
          <a:bodyPr/>
          <a:lstStyle/>
          <a:p>
            <a:fld id="{C0023238-17E3-437C-AB6E-F2A08E9AAFAB}" type="slidenum">
              <a:rPr lang="en-US" smtClean="0"/>
              <a:t>10</a:t>
            </a:fld>
            <a:endParaRPr lang="en-US"/>
          </a:p>
        </p:txBody>
      </p:sp>
    </p:spTree>
    <p:extLst>
      <p:ext uri="{BB962C8B-B14F-4D97-AF65-F5344CB8AC3E}">
        <p14:creationId xmlns:p14="http://schemas.microsoft.com/office/powerpoint/2010/main" val="3115182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50" dirty="0">
                <a:effectLst/>
                <a:latin typeface="Times New Roman" panose="02020603050405020304" pitchFamily="18" charset="0"/>
                <a:ea typeface="Calibri" panose="020F0502020204030204" pitchFamily="34" charset="0"/>
                <a:cs typeface="Arial" panose="020B0604020202020204" pitchFamily="34" charset="0"/>
              </a:rPr>
              <a:t>Aber die Simulation stimmt nicht 100% mit unserem erwarteten Ergebnis, weil ein paar Glitsche werden in S4 und Z4 beobachtet werden.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kern="15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50" dirty="0">
                <a:effectLst/>
                <a:latin typeface="Times New Roman" panose="02020603050405020304" pitchFamily="18" charset="0"/>
                <a:ea typeface="Calibri" panose="020F0502020204030204" pitchFamily="34" charset="0"/>
                <a:cs typeface="Arial" panose="020B0604020202020204" pitchFamily="34" charset="0"/>
              </a:rPr>
              <a:t>Diese Glitsche wegen der Überschreitung von A- und B-Signale, wo einer auf positive Flanke geht und die zweite auf einer negativen Flanke geht. Um solches Problem zu lösen, müssen wir sicher seine, dass keine nacheinander Signale überschreiten werden. Dieses Prinzip kann durch Gray-Code erreicht. </a:t>
            </a:r>
            <a:endParaRPr lang="en-US" sz="1800" kern="15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kern="15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kern="15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50" dirty="0">
                <a:effectLst/>
                <a:latin typeface="Times New Roman" panose="02020603050405020304" pitchFamily="18" charset="0"/>
                <a:ea typeface="Calibri" panose="020F0502020204030204" pitchFamily="34" charset="0"/>
                <a:cs typeface="Arial" panose="020B0604020202020204" pitchFamily="34" charset="0"/>
              </a:rPr>
              <a:t>Diese Glitsche wegen der Überschreitung von A- und B-Signale, wo einer auf positive Flanke geht und die zweite auf einer negativen Flanke geht. Um solches Problem zu lösen, müssen wir sicher seine, dass keine nacheinander Signale überschreiten werden. Dieses Prinzip kann durch Gray-Code erreicht. </a:t>
            </a:r>
            <a:endParaRPr lang="en-US" sz="1800" kern="150" dirty="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50" dirty="0">
              <a:effectLst/>
              <a:latin typeface="Times New Roman" panose="02020603050405020304" pitchFamily="18" charset="0"/>
              <a:ea typeface="Calibri" panose="020F0502020204030204" pitchFamily="34" charset="0"/>
              <a:cs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11</a:t>
            </a:fld>
            <a:endParaRPr lang="en-US"/>
          </a:p>
        </p:txBody>
      </p:sp>
    </p:spTree>
    <p:extLst>
      <p:ext uri="{BB962C8B-B14F-4D97-AF65-F5344CB8AC3E}">
        <p14:creationId xmlns:p14="http://schemas.microsoft.com/office/powerpoint/2010/main" val="3202350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12</a:t>
            </a:fld>
            <a:endParaRPr lang="en-US"/>
          </a:p>
        </p:txBody>
      </p:sp>
    </p:spTree>
    <p:extLst>
      <p:ext uri="{BB962C8B-B14F-4D97-AF65-F5344CB8AC3E}">
        <p14:creationId xmlns:p14="http://schemas.microsoft.com/office/powerpoint/2010/main" val="103848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800" b="0" i="0" dirty="0">
                <a:solidFill>
                  <a:srgbClr val="374151"/>
                </a:solidFill>
                <a:effectLst/>
                <a:latin typeface="Söhne"/>
              </a:rPr>
              <a:t>Nach der Simulation mit dem Gray Code wurde kein </a:t>
            </a:r>
            <a:r>
              <a:rPr lang="de-DE" sz="2800" b="0" i="0" dirty="0" err="1">
                <a:solidFill>
                  <a:srgbClr val="374151"/>
                </a:solidFill>
                <a:effectLst/>
                <a:latin typeface="Söhne"/>
              </a:rPr>
              <a:t>Glitch</a:t>
            </a:r>
            <a:r>
              <a:rPr lang="de-DE" sz="2800" b="0" i="0" dirty="0">
                <a:solidFill>
                  <a:srgbClr val="374151"/>
                </a:solidFill>
                <a:effectLst/>
                <a:latin typeface="Söhne"/>
              </a:rPr>
              <a:t> im Simulationsergebnis festgestellt.</a:t>
            </a:r>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13</a:t>
            </a:fld>
            <a:endParaRPr lang="en-US"/>
          </a:p>
        </p:txBody>
      </p:sp>
    </p:spTree>
    <p:extLst>
      <p:ext uri="{BB962C8B-B14F-4D97-AF65-F5344CB8AC3E}">
        <p14:creationId xmlns:p14="http://schemas.microsoft.com/office/powerpoint/2010/main" val="3937027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800" b="0" i="0" dirty="0">
                <a:solidFill>
                  <a:srgbClr val="374151"/>
                </a:solidFill>
                <a:effectLst/>
                <a:latin typeface="Söhne"/>
              </a:rPr>
              <a:t>Allerdings wurde die Reihenfolge des Ein- und Ausschaltens der Pixel geändert, wie in der folgenden Tabelle und dem Bild dargestellt. Die neue Reihenfolge lautet: 1 - 2 - 4 - 3 und endet bei 9.</a:t>
            </a:r>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14</a:t>
            </a:fld>
            <a:endParaRPr lang="en-US"/>
          </a:p>
        </p:txBody>
      </p:sp>
    </p:spTree>
    <p:extLst>
      <p:ext uri="{BB962C8B-B14F-4D97-AF65-F5344CB8AC3E}">
        <p14:creationId xmlns:p14="http://schemas.microsoft.com/office/powerpoint/2010/main" val="4097471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74151"/>
                </a:solidFill>
                <a:effectLst/>
                <a:latin typeface="Söhne"/>
              </a:rPr>
              <a:t>Jetzt werden die Layouts für jedes Gatter mit der L-Edit-Software erstellt. Hier sehen Sie das Layout für das NOT- und NAND-Gatter.</a:t>
            </a:r>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15</a:t>
            </a:fld>
            <a:endParaRPr lang="en-US"/>
          </a:p>
        </p:txBody>
      </p:sp>
    </p:spTree>
    <p:extLst>
      <p:ext uri="{BB962C8B-B14F-4D97-AF65-F5344CB8AC3E}">
        <p14:creationId xmlns:p14="http://schemas.microsoft.com/office/powerpoint/2010/main" val="1659863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74151"/>
                </a:solidFill>
                <a:effectLst/>
                <a:latin typeface="Söhne"/>
              </a:rPr>
              <a:t>Nachdem beide Layouts verbunden wurden, wurde das Layout für das AND-Gatter erstellt.</a:t>
            </a:r>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16</a:t>
            </a:fld>
            <a:endParaRPr lang="en-US"/>
          </a:p>
        </p:txBody>
      </p:sp>
    </p:spTree>
    <p:extLst>
      <p:ext uri="{BB962C8B-B14F-4D97-AF65-F5344CB8AC3E}">
        <p14:creationId xmlns:p14="http://schemas.microsoft.com/office/powerpoint/2010/main" val="5761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b="0" i="0" dirty="0">
                <a:solidFill>
                  <a:srgbClr val="374151"/>
                </a:solidFill>
                <a:effectLst/>
                <a:latin typeface="Söhne"/>
              </a:rPr>
              <a:t>Bei der Beobachtung der Decoder-Gatterschaltung wurde festgestellt, dass sich wiederholende Blöcke ergeben, aus denen der gesamte Decoder aufgebaut werden kann. Daher wurde der erste Block erstellt, indem alle </a:t>
            </a:r>
            <a:r>
              <a:rPr lang="de-DE" b="0" i="0" dirty="0" err="1">
                <a:solidFill>
                  <a:srgbClr val="374151"/>
                </a:solidFill>
                <a:effectLst/>
                <a:latin typeface="Söhne"/>
              </a:rPr>
              <a:t>Vdd</a:t>
            </a:r>
            <a:r>
              <a:rPr lang="de-DE" b="0" i="0" dirty="0">
                <a:solidFill>
                  <a:srgbClr val="374151"/>
                </a:solidFill>
                <a:effectLst/>
                <a:latin typeface="Söhne"/>
              </a:rPr>
              <a:t>- und GND-Verbindungen hergestellt wurden, sowie die Eingänge und Ausgänge gemäß der Decoder-Gatterschaltung.</a:t>
            </a:r>
          </a:p>
          <a:p>
            <a:pPr algn="l"/>
            <a:r>
              <a:rPr lang="de-DE" b="0" i="0" dirty="0">
                <a:solidFill>
                  <a:srgbClr val="374151"/>
                </a:solidFill>
                <a:effectLst/>
                <a:latin typeface="Söhne"/>
              </a:rPr>
              <a:t>Außerdem wurde eine </a:t>
            </a:r>
            <a:r>
              <a:rPr lang="de-DE" b="0" i="0" dirty="0" err="1">
                <a:solidFill>
                  <a:srgbClr val="374151"/>
                </a:solidFill>
                <a:effectLst/>
                <a:latin typeface="Söhne"/>
              </a:rPr>
              <a:t>Reset</a:t>
            </a:r>
            <a:r>
              <a:rPr lang="de-DE" b="0" i="0" dirty="0">
                <a:solidFill>
                  <a:srgbClr val="374151"/>
                </a:solidFill>
                <a:effectLst/>
                <a:latin typeface="Söhne"/>
              </a:rPr>
              <a:t>-Schaltung, die nur aus NOT-Gattern besteht, mit dem ersten Block verbunden.</a:t>
            </a:r>
          </a:p>
          <a:p>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17</a:t>
            </a:fld>
            <a:endParaRPr lang="en-US"/>
          </a:p>
        </p:txBody>
      </p:sp>
    </p:spTree>
    <p:extLst>
      <p:ext uri="{BB962C8B-B14F-4D97-AF65-F5344CB8AC3E}">
        <p14:creationId xmlns:p14="http://schemas.microsoft.com/office/powerpoint/2010/main" val="412341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74151"/>
                </a:solidFill>
                <a:effectLst/>
                <a:latin typeface="Söhne"/>
              </a:rPr>
              <a:t>Am Ende wurde der gesamte Decoder erstellt, indem die wiederholenden Blöcke übereinander angeordnet wurden. Anschließend wurden die Hauptversorgung, die Eingänge und Ausgänge implementiert.</a:t>
            </a:r>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20</a:t>
            </a:fld>
            <a:endParaRPr lang="en-US"/>
          </a:p>
        </p:txBody>
      </p:sp>
    </p:spTree>
    <p:extLst>
      <p:ext uri="{BB962C8B-B14F-4D97-AF65-F5344CB8AC3E}">
        <p14:creationId xmlns:p14="http://schemas.microsoft.com/office/powerpoint/2010/main" val="76616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74151"/>
                </a:solidFill>
                <a:effectLst/>
                <a:latin typeface="Söhne"/>
              </a:rPr>
              <a:t>Zwei Tests wurden durchgeführt, der DRC-Test und der LVS-Test. Beide Tests waren erfolgreich, obwohl einige unwichtige </a:t>
            </a:r>
            <a:r>
              <a:rPr lang="de-DE" b="0" i="0" dirty="0" err="1">
                <a:solidFill>
                  <a:srgbClr val="374151"/>
                </a:solidFill>
                <a:effectLst/>
                <a:latin typeface="Söhne"/>
              </a:rPr>
              <a:t>Labeling</a:t>
            </a:r>
            <a:r>
              <a:rPr lang="de-DE" b="0" i="0" dirty="0">
                <a:solidFill>
                  <a:srgbClr val="374151"/>
                </a:solidFill>
                <a:effectLst/>
                <a:latin typeface="Söhne"/>
              </a:rPr>
              <a:t>-Warnungen beim LVS-Test angezeigt wurden.</a:t>
            </a:r>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21</a:t>
            </a:fld>
            <a:endParaRPr lang="en-US"/>
          </a:p>
        </p:txBody>
      </p:sp>
    </p:spTree>
    <p:extLst>
      <p:ext uri="{BB962C8B-B14F-4D97-AF65-F5344CB8AC3E}">
        <p14:creationId xmlns:p14="http://schemas.microsoft.com/office/powerpoint/2010/main" val="117552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74151"/>
                </a:solidFill>
                <a:effectLst/>
                <a:latin typeface="Söhne"/>
              </a:rPr>
              <a:t>In meiner Präsentation werde ich die folgenden Punkte erläutern: Zunächst gebe ich eine kurze Beschreibung des Decoders. Dann erkläre ich, wie ich das Design dieses Decoders entwickelt habe. Anschließend gehe ich auf den Prozess der Umwandlung vom Schaltplan zur Transistorschaltung ein. Zum Schluss zeige ich Ihnen die Simulationen und das Layout-Design.</a:t>
            </a:r>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2</a:t>
            </a:fld>
            <a:endParaRPr lang="en-US"/>
          </a:p>
        </p:txBody>
      </p:sp>
    </p:spTree>
    <p:extLst>
      <p:ext uri="{BB962C8B-B14F-4D97-AF65-F5344CB8AC3E}">
        <p14:creationId xmlns:p14="http://schemas.microsoft.com/office/powerpoint/2010/main" val="1584851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Vielen Dank für Ihre Aufmerksamkeit. Ich stehe Ihnen nun für Fragen zur Verfügung.</a:t>
            </a:r>
          </a:p>
        </p:txBody>
      </p:sp>
      <p:sp>
        <p:nvSpPr>
          <p:cNvPr id="4" name="Foliennummernplatzhalter 3"/>
          <p:cNvSpPr>
            <a:spLocks noGrp="1"/>
          </p:cNvSpPr>
          <p:nvPr>
            <p:ph type="sldNum" sz="quarter" idx="5"/>
          </p:nvPr>
        </p:nvSpPr>
        <p:spPr/>
        <p:txBody>
          <a:bodyPr/>
          <a:lstStyle/>
          <a:p>
            <a:fld id="{C0023238-17E3-437C-AB6E-F2A08E9AAFAB}" type="slidenum">
              <a:rPr lang="en-US" smtClean="0"/>
              <a:t>22</a:t>
            </a:fld>
            <a:endParaRPr lang="en-US"/>
          </a:p>
        </p:txBody>
      </p:sp>
    </p:spTree>
    <p:extLst>
      <p:ext uri="{BB962C8B-B14F-4D97-AF65-F5344CB8AC3E}">
        <p14:creationId xmlns:p14="http://schemas.microsoft.com/office/powerpoint/2010/main" val="195781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2000"/>
              </a:lnSpc>
              <a:spcBef>
                <a:spcPts val="0"/>
              </a:spcBef>
              <a:spcAft>
                <a:spcPts val="800"/>
              </a:spcAft>
            </a:pPr>
            <a:r>
              <a:rPr lang="de-DE" sz="1800" kern="150" dirty="0">
                <a:effectLst/>
                <a:latin typeface="Times New Roman" panose="02020603050405020304" pitchFamily="18" charset="0"/>
                <a:ea typeface="Calibri" panose="020F0502020204030204" pitchFamily="34" charset="0"/>
                <a:cs typeface="Arial" panose="020B0604020202020204" pitchFamily="34" charset="0"/>
              </a:rPr>
              <a:t>Fange ich mit der Projektbeschreibung an, in diesem Anteil das Projekt ist die Hauptidee ein Decoder zu entworfen, die die Steuerung von 4x4 Pixels-Matrix regeln kann durch Zeilenauswahl und Spaltenauswahl.  </a:t>
            </a:r>
            <a:endParaRPr lang="en-US" sz="1800" kern="15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4" name="Foliennummernplatzhalter 3"/>
          <p:cNvSpPr>
            <a:spLocks noGrp="1"/>
          </p:cNvSpPr>
          <p:nvPr>
            <p:ph type="sldNum" sz="quarter" idx="5"/>
          </p:nvPr>
        </p:nvSpPr>
        <p:spPr/>
        <p:txBody>
          <a:bodyPr/>
          <a:lstStyle/>
          <a:p>
            <a:fld id="{C0023238-17E3-437C-AB6E-F2A08E9AAFAB}" type="slidenum">
              <a:rPr lang="en-US" smtClean="0"/>
              <a:t>3</a:t>
            </a:fld>
            <a:endParaRPr lang="en-US"/>
          </a:p>
        </p:txBody>
      </p:sp>
    </p:spTree>
    <p:extLst>
      <p:ext uri="{BB962C8B-B14F-4D97-AF65-F5344CB8AC3E}">
        <p14:creationId xmlns:p14="http://schemas.microsoft.com/office/powerpoint/2010/main" val="1967719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800" b="0" i="0" dirty="0">
                <a:solidFill>
                  <a:srgbClr val="374151"/>
                </a:solidFill>
                <a:effectLst/>
                <a:latin typeface="Söhne"/>
              </a:rPr>
              <a:t>Nun zum Design-Entwurf: Der erste Schritt besteht darin, eine Wahrheitstabelle zu erstellen. Dafür benötigen wir die Eingangs- und Ausgangssignale des Systems. Die Eingangssignale sind Enable, A, B, C und D, während die Ausgangssignale Z1 bis Z4 und S1 bis S4 die vier Zeilen bzw. Spalten in der Pixel-Matrix repräsentieren. Die Eingangssignale können anhand des Timing-Diagramms dargestellt werden. Gemäß diesem Diagramm werden die Pixel nacheinander ein- und ausgeschaltet, beginnend mit der ersten Zeile und dann der ersten Spalte</a:t>
            </a:r>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4</a:t>
            </a:fld>
            <a:endParaRPr lang="en-US"/>
          </a:p>
        </p:txBody>
      </p:sp>
    </p:spTree>
    <p:extLst>
      <p:ext uri="{BB962C8B-B14F-4D97-AF65-F5344CB8AC3E}">
        <p14:creationId xmlns:p14="http://schemas.microsoft.com/office/powerpoint/2010/main" val="4111193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0000"/>
              </a:lnSpc>
              <a:spcBef>
                <a:spcPts val="0"/>
              </a:spcBef>
              <a:spcAft>
                <a:spcPts val="800"/>
              </a:spcAft>
            </a:pPr>
            <a:r>
              <a:rPr lang="de-DE" sz="1800" kern="150" dirty="0">
                <a:effectLst/>
                <a:latin typeface="Times New Roman" panose="02020603050405020304" pitchFamily="18" charset="0"/>
                <a:ea typeface="Calibri" panose="020F0502020204030204" pitchFamily="34" charset="0"/>
                <a:cs typeface="Arial" panose="020B0604020202020204" pitchFamily="34" charset="0"/>
              </a:rPr>
              <a:t>Basierend auf dieser Sequenz von Zeilen und Spalten können wir die entsprechende Wahrheitstabelle erstellen. Die Ausdrücke für die Ausgangssignale werden gemäß dieser Wahrheitstabelle formuliert und die Ausdrücke können durch eine Kombination von NOT-Gatter und 2-Eingangs-AND-Gattern dargestellt werden, wie im Diagramm gezeigt. Z.B:</a:t>
            </a:r>
            <a:endParaRPr lang="en-US" sz="1800" kern="15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4000"/>
              </a:lnSpc>
              <a:spcBef>
                <a:spcPts val="0"/>
              </a:spcBef>
              <a:spcAft>
                <a:spcPts val="0"/>
              </a:spcAft>
              <a:buFont typeface="Symbol" panose="05050102010706020507" pitchFamily="18" charset="2"/>
              <a:buChar char="-"/>
            </a:pPr>
            <a:r>
              <a:rPr lang="de-DE" sz="1800" kern="150" dirty="0">
                <a:effectLst/>
                <a:latin typeface="Times New Roman" panose="02020603050405020304" pitchFamily="18" charset="0"/>
                <a:ea typeface="Calibri" panose="020F0502020204030204" pitchFamily="34" charset="0"/>
                <a:cs typeface="Times New Roman" panose="02020603050405020304" pitchFamily="18" charset="0"/>
              </a:rPr>
              <a:t>S1 = Enable ~D ~C</a:t>
            </a:r>
            <a:endParaRPr lang="en-US"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4000"/>
              </a:lnSpc>
              <a:spcBef>
                <a:spcPts val="0"/>
              </a:spcBef>
              <a:spcAft>
                <a:spcPts val="0"/>
              </a:spcAft>
              <a:buFont typeface="Symbol" panose="05050102010706020507" pitchFamily="18" charset="2"/>
              <a:buChar char="-"/>
            </a:pPr>
            <a:r>
              <a:rPr lang="de-DE" sz="1800" kern="150" dirty="0">
                <a:effectLst/>
                <a:latin typeface="Times New Roman" panose="02020603050405020304" pitchFamily="18" charset="0"/>
                <a:ea typeface="Calibri" panose="020F0502020204030204" pitchFamily="34" charset="0"/>
                <a:cs typeface="Times New Roman" panose="02020603050405020304" pitchFamily="18" charset="0"/>
              </a:rPr>
              <a:t>S2 = Enable ~D C</a:t>
            </a:r>
            <a:endParaRPr lang="en-US"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4000"/>
              </a:lnSpc>
              <a:spcBef>
                <a:spcPts val="0"/>
              </a:spcBef>
              <a:spcAft>
                <a:spcPts val="0"/>
              </a:spcAft>
              <a:buFont typeface="Symbol" panose="05050102010706020507" pitchFamily="18" charset="2"/>
              <a:buChar char="-"/>
            </a:pPr>
            <a:r>
              <a:rPr lang="de-DE" sz="1800" kern="150" dirty="0">
                <a:effectLst/>
                <a:latin typeface="Times New Roman" panose="02020603050405020304" pitchFamily="18" charset="0"/>
                <a:ea typeface="Calibri" panose="020F0502020204030204" pitchFamily="34" charset="0"/>
                <a:cs typeface="Times New Roman" panose="02020603050405020304" pitchFamily="18" charset="0"/>
              </a:rPr>
              <a:t>S3 = Enable D ~C</a:t>
            </a:r>
            <a:endParaRPr lang="en-US"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4000"/>
              </a:lnSpc>
              <a:spcBef>
                <a:spcPts val="0"/>
              </a:spcBef>
              <a:spcAft>
                <a:spcPts val="0"/>
              </a:spcAft>
              <a:buFont typeface="Symbol" panose="05050102010706020507" pitchFamily="18" charset="2"/>
              <a:buChar char="-"/>
            </a:pPr>
            <a:r>
              <a:rPr lang="de-DE" sz="1800" kern="150" dirty="0">
                <a:effectLst/>
                <a:latin typeface="Times New Roman" panose="02020603050405020304" pitchFamily="18" charset="0"/>
                <a:ea typeface="Calibri" panose="020F0502020204030204" pitchFamily="34" charset="0"/>
                <a:cs typeface="Times New Roman" panose="02020603050405020304" pitchFamily="18" charset="0"/>
              </a:rPr>
              <a:t>S4 = Enable D C</a:t>
            </a:r>
            <a:endParaRPr lang="en-US"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4000"/>
              </a:lnSpc>
              <a:spcBef>
                <a:spcPts val="0"/>
              </a:spcBef>
              <a:spcAft>
                <a:spcPts val="0"/>
              </a:spcAft>
              <a:buFont typeface="Symbol" panose="05050102010706020507" pitchFamily="18" charset="2"/>
              <a:buChar char="-"/>
            </a:pPr>
            <a:r>
              <a:rPr lang="de-DE" sz="1800" kern="150" dirty="0">
                <a:effectLst/>
                <a:latin typeface="Times New Roman" panose="02020603050405020304" pitchFamily="18" charset="0"/>
                <a:ea typeface="Calibri" panose="020F0502020204030204" pitchFamily="34" charset="0"/>
                <a:cs typeface="Times New Roman" panose="02020603050405020304" pitchFamily="18" charset="0"/>
              </a:rPr>
              <a:t>Z1 = Enable ~B ~A</a:t>
            </a:r>
            <a:endParaRPr lang="en-US"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4000"/>
              </a:lnSpc>
              <a:spcBef>
                <a:spcPts val="0"/>
              </a:spcBef>
              <a:spcAft>
                <a:spcPts val="0"/>
              </a:spcAft>
              <a:buFont typeface="Symbol" panose="05050102010706020507" pitchFamily="18" charset="2"/>
              <a:buChar char="-"/>
            </a:pPr>
            <a:r>
              <a:rPr lang="de-DE" sz="1800" kern="150" dirty="0">
                <a:effectLst/>
                <a:latin typeface="Times New Roman" panose="02020603050405020304" pitchFamily="18" charset="0"/>
                <a:ea typeface="Calibri" panose="020F0502020204030204" pitchFamily="34" charset="0"/>
                <a:cs typeface="Times New Roman" panose="02020603050405020304" pitchFamily="18" charset="0"/>
              </a:rPr>
              <a:t>Z2 = Enable ~B A</a:t>
            </a:r>
            <a:endParaRPr lang="en-US"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4000"/>
              </a:lnSpc>
              <a:spcBef>
                <a:spcPts val="0"/>
              </a:spcBef>
              <a:spcAft>
                <a:spcPts val="0"/>
              </a:spcAft>
              <a:buFont typeface="Symbol" panose="05050102010706020507" pitchFamily="18" charset="2"/>
              <a:buChar char="-"/>
            </a:pPr>
            <a:r>
              <a:rPr lang="de-DE" sz="1800" kern="150" dirty="0">
                <a:effectLst/>
                <a:latin typeface="Times New Roman" panose="02020603050405020304" pitchFamily="18" charset="0"/>
                <a:ea typeface="Calibri" panose="020F0502020204030204" pitchFamily="34" charset="0"/>
                <a:cs typeface="Times New Roman" panose="02020603050405020304" pitchFamily="18" charset="0"/>
              </a:rPr>
              <a:t>Z3 = Enable B ~A</a:t>
            </a:r>
            <a:endParaRPr lang="en-US"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4000"/>
              </a:lnSpc>
              <a:spcBef>
                <a:spcPts val="0"/>
              </a:spcBef>
              <a:spcAft>
                <a:spcPts val="800"/>
              </a:spcAft>
              <a:buFont typeface="Symbol" panose="05050102010706020507" pitchFamily="18" charset="2"/>
              <a:buChar char="-"/>
            </a:pPr>
            <a:r>
              <a:rPr lang="de-DE" sz="1800" kern="150" dirty="0">
                <a:effectLst/>
                <a:latin typeface="Times New Roman" panose="02020603050405020304" pitchFamily="18" charset="0"/>
                <a:ea typeface="Calibri" panose="020F0502020204030204" pitchFamily="34" charset="0"/>
                <a:cs typeface="Times New Roman" panose="02020603050405020304" pitchFamily="18" charset="0"/>
              </a:rPr>
              <a:t>Z4 = Enable B A</a:t>
            </a:r>
            <a:endParaRPr lang="en-US"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5</a:t>
            </a:fld>
            <a:endParaRPr lang="en-US"/>
          </a:p>
        </p:txBody>
      </p:sp>
    </p:spTree>
    <p:extLst>
      <p:ext uri="{BB962C8B-B14F-4D97-AF65-F5344CB8AC3E}">
        <p14:creationId xmlns:p14="http://schemas.microsoft.com/office/powerpoint/2010/main" val="3598635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effectLst/>
                <a:latin typeface="Times New Roman" panose="02020603050405020304" pitchFamily="18" charset="0"/>
                <a:ea typeface="Calibri" panose="020F0502020204030204" pitchFamily="34" charset="0"/>
                <a:cs typeface="Arial" panose="020B0604020202020204" pitchFamily="34" charset="0"/>
              </a:rPr>
              <a:t>Das NOT-Gatter wird aufgebaut, indem der Drain-Anschluss des NMOS mit dem Source-Anschluss des PMOS verbunden wird. Das Eingangssignal wird an den Gate-Anschluss des NMOS angelegt und der Ausgang wird vom Drain-Anschluss des PMOS abgenommen. </a:t>
            </a:r>
          </a:p>
          <a:p>
            <a:endParaRPr lang="de-DE" dirty="0"/>
          </a:p>
          <a:p>
            <a:pPr marL="0" marR="0" lvl="0" indent="0" rtl="0">
              <a:lnSpc>
                <a:spcPct val="103000"/>
              </a:lnSpc>
              <a:spcBef>
                <a:spcPts val="0"/>
              </a:spcBef>
              <a:spcAft>
                <a:spcPts val="0"/>
              </a:spcAft>
              <a:buFont typeface="Symbol" panose="05050102010706020507" pitchFamily="18" charset="2"/>
              <a:buNone/>
            </a:pPr>
            <a:r>
              <a:rPr lang="de-DE" sz="1800" kern="150" dirty="0">
                <a:effectLst/>
                <a:latin typeface="Times New Roman" panose="02020603050405020304" pitchFamily="18" charset="0"/>
                <a:ea typeface="Calibri" panose="020F0502020204030204" pitchFamily="34" charset="0"/>
                <a:cs typeface="Times New Roman" panose="02020603050405020304" pitchFamily="18" charset="0"/>
              </a:rPr>
              <a:t>Wenn das Eingangssignal LOW (logisch 0) ist, ist der NMOS ausgeschaltet und es fließt kein Strom durch ihn. Das bedeutet, dass am Source-Anschluss des PMOS eine höhere Spannung anliegt als am Drain-Anschluss, wodurch sich der PMOSFET in einem aktiven Zustand befindet. Dadurch kann Strom vom Drain- zum Source-Anschluss des PMOSFET fließen und der Ausgang ist HIGH (logisch 1).</a:t>
            </a:r>
            <a:endParaRPr lang="en-US"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3000"/>
              </a:lnSpc>
              <a:spcBef>
                <a:spcPts val="0"/>
              </a:spcBef>
              <a:spcAft>
                <a:spcPts val="0"/>
              </a:spcAft>
              <a:buFont typeface="Symbol" panose="05050102010706020507" pitchFamily="18" charset="2"/>
              <a:buNone/>
            </a:pPr>
            <a:endParaRPr lang="de-DE"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3000"/>
              </a:lnSpc>
              <a:spcBef>
                <a:spcPts val="0"/>
              </a:spcBef>
              <a:spcAft>
                <a:spcPts val="0"/>
              </a:spcAft>
              <a:buFont typeface="Symbol" panose="05050102010706020507" pitchFamily="18" charset="2"/>
              <a:buNone/>
            </a:pPr>
            <a:r>
              <a:rPr lang="de-DE" sz="1800" kern="150" dirty="0">
                <a:effectLst/>
                <a:latin typeface="Times New Roman" panose="02020603050405020304" pitchFamily="18" charset="0"/>
                <a:ea typeface="Calibri" panose="020F0502020204030204" pitchFamily="34" charset="0"/>
                <a:cs typeface="Times New Roman" panose="02020603050405020304" pitchFamily="18" charset="0"/>
              </a:rPr>
              <a:t>Umgekehrt ist der NMOSFET eingeschaltet, wenn das Eingangssignal HIGH (logisch 1) ist. Dadurch entsteht ein Pfad für den Stromfluss vom Drain- zum Source-Anschluss des NMOSFET. Dadurch wird der Source-Anschluss des PMOSFET auf eine niedrigere Spannung als der Drain-Anschluss gezogen, wodurch sich der PMOSFET in einem inaktiven Zustand befindet. Dadurch wird der Stromfluss durch den PMOSFET unterbrochen und der Ausgang geht auf LOW (logisch 0).</a:t>
            </a:r>
            <a:endParaRPr lang="en-US"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3000"/>
              </a:lnSpc>
              <a:spcBef>
                <a:spcPts val="0"/>
              </a:spcBef>
              <a:spcAft>
                <a:spcPts val="800"/>
              </a:spcAft>
              <a:buFont typeface="Symbol" panose="05050102010706020507" pitchFamily="18" charset="2"/>
              <a:buNone/>
            </a:pPr>
            <a:endParaRPr lang="de-DE"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3000"/>
              </a:lnSpc>
              <a:spcBef>
                <a:spcPts val="0"/>
              </a:spcBef>
              <a:spcAft>
                <a:spcPts val="800"/>
              </a:spcAft>
              <a:buFont typeface="Symbol" panose="05050102010706020507" pitchFamily="18" charset="2"/>
              <a:buNone/>
            </a:pPr>
            <a:r>
              <a:rPr lang="de-DE" sz="1800" kern="150" dirty="0">
                <a:effectLst/>
                <a:latin typeface="Times New Roman" panose="02020603050405020304" pitchFamily="18" charset="0"/>
                <a:ea typeface="Calibri" panose="020F0502020204030204" pitchFamily="34" charset="0"/>
                <a:cs typeface="Times New Roman" panose="02020603050405020304" pitchFamily="18" charset="0"/>
              </a:rPr>
              <a:t>Und dass ist genau entsprecht den Wahrheitstabelle der NOT-Gatter</a:t>
            </a:r>
            <a:endParaRPr lang="en-US" sz="1800" kern="15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6</a:t>
            </a:fld>
            <a:endParaRPr lang="en-US"/>
          </a:p>
        </p:txBody>
      </p:sp>
    </p:spTree>
    <p:extLst>
      <p:ext uri="{BB962C8B-B14F-4D97-AF65-F5344CB8AC3E}">
        <p14:creationId xmlns:p14="http://schemas.microsoft.com/office/powerpoint/2010/main" val="2659231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1000"/>
              </a:lnSpc>
              <a:spcBef>
                <a:spcPts val="0"/>
              </a:spcBef>
              <a:spcAft>
                <a:spcPts val="800"/>
              </a:spcAft>
            </a:pPr>
            <a:r>
              <a:rPr lang="de-DE" sz="1800" kern="150" dirty="0">
                <a:effectLst/>
                <a:latin typeface="Times New Roman" panose="02020603050405020304" pitchFamily="18" charset="0"/>
                <a:ea typeface="Calibri" panose="020F0502020204030204" pitchFamily="34" charset="0"/>
                <a:cs typeface="Arial" panose="020B0604020202020204" pitchFamily="34" charset="0"/>
              </a:rPr>
              <a:t>Bevor ich zum AND-Gatter-Transistordesign übergehe, erkläre ich kurz die NAND-Gatter. Das NAND-Gatter wird aufgebaut, indem der Drain-Anschluss eines NMOS mit dem Source-Anschluss eines anderen N-MOSFET und der Drain-Anschluss eines PMOSFET mit dem Source-Anschluss eines anderen PMOSFET verbunden wird. Die Eingangssignale werden an die Gate-Anschlüsse der NMOS angelegt und der Ausgang wird vom Drain-Anschluss des PMOS abgenommen. Die Funktionsweise des NAND-Gatters kann anhand der Wahrheitstabelle erklärt werden.</a:t>
            </a:r>
            <a:endParaRPr lang="en-US" sz="1800" kern="15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Foliennummernplatzhalter 3"/>
          <p:cNvSpPr>
            <a:spLocks noGrp="1"/>
          </p:cNvSpPr>
          <p:nvPr>
            <p:ph type="sldNum" sz="quarter" idx="5"/>
          </p:nvPr>
        </p:nvSpPr>
        <p:spPr/>
        <p:txBody>
          <a:bodyPr/>
          <a:lstStyle/>
          <a:p>
            <a:fld id="{C0023238-17E3-437C-AB6E-F2A08E9AAFAB}" type="slidenum">
              <a:rPr lang="en-US" smtClean="0"/>
              <a:t>7</a:t>
            </a:fld>
            <a:endParaRPr lang="en-US"/>
          </a:p>
        </p:txBody>
      </p:sp>
    </p:spTree>
    <p:extLst>
      <p:ext uri="{BB962C8B-B14F-4D97-AF65-F5344CB8AC3E}">
        <p14:creationId xmlns:p14="http://schemas.microsoft.com/office/powerpoint/2010/main" val="1636498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1000"/>
              </a:lnSpc>
              <a:spcBef>
                <a:spcPts val="0"/>
              </a:spcBef>
              <a:spcAft>
                <a:spcPts val="800"/>
              </a:spcAft>
            </a:pPr>
            <a:r>
              <a:rPr lang="de-DE" sz="1800" kern="150" dirty="0">
                <a:effectLst/>
                <a:latin typeface="Times New Roman" panose="02020603050405020304" pitchFamily="18" charset="0"/>
                <a:ea typeface="Calibri" panose="020F0502020204030204" pitchFamily="34" charset="0"/>
                <a:cs typeface="Arial" panose="020B0604020202020204" pitchFamily="34" charset="0"/>
              </a:rPr>
              <a:t>Das AND-Gatter kann durch die Verbindung eines NOT-Gatters gefolgt von einem AND-Gatter aufgebaut werden. Das heißt, NOT (A NAND B) entspricht A AND B.</a:t>
            </a:r>
            <a:endParaRPr lang="en-US" sz="1800" kern="150" dirty="0">
              <a:effectLst/>
              <a:latin typeface="Times New Roman" panose="02020603050405020304" pitchFamily="18" charset="0"/>
              <a:ea typeface="Calibri" panose="020F0502020204030204" pitchFamily="34" charset="0"/>
              <a:cs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C0023238-17E3-437C-AB6E-F2A08E9AAFAB}" type="slidenum">
              <a:rPr lang="en-US" smtClean="0"/>
              <a:t>8</a:t>
            </a:fld>
            <a:endParaRPr lang="en-US"/>
          </a:p>
        </p:txBody>
      </p:sp>
    </p:spTree>
    <p:extLst>
      <p:ext uri="{BB962C8B-B14F-4D97-AF65-F5344CB8AC3E}">
        <p14:creationId xmlns:p14="http://schemas.microsoft.com/office/powerpoint/2010/main" val="420881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1000"/>
              </a:lnSpc>
              <a:spcBef>
                <a:spcPts val="0"/>
              </a:spcBef>
              <a:spcAft>
                <a:spcPts val="800"/>
              </a:spcAft>
            </a:pPr>
            <a:r>
              <a:rPr lang="de-DE" sz="1800" kern="150" dirty="0">
                <a:effectLst/>
                <a:latin typeface="Times New Roman" panose="02020603050405020304" pitchFamily="18" charset="0"/>
                <a:ea typeface="Calibri" panose="020F0502020204030204" pitchFamily="34" charset="0"/>
                <a:cs typeface="Arial" panose="020B0604020202020204" pitchFamily="34" charset="0"/>
              </a:rPr>
              <a:t>Alle Gatter werden nun gemäß dem Decoder-Design miteinander verbunden und mit den Quellen "</a:t>
            </a:r>
            <a:r>
              <a:rPr lang="de-DE" sz="1800" kern="150" dirty="0" err="1">
                <a:effectLst/>
                <a:latin typeface="Times New Roman" panose="02020603050405020304" pitchFamily="18" charset="0"/>
                <a:ea typeface="Calibri" panose="020F0502020204030204" pitchFamily="34" charset="0"/>
                <a:cs typeface="Arial" panose="020B0604020202020204" pitchFamily="34" charset="0"/>
              </a:rPr>
              <a:t>Vdd</a:t>
            </a:r>
            <a:r>
              <a:rPr lang="de-DE" sz="1800" kern="150" dirty="0">
                <a:effectLst/>
                <a:latin typeface="Times New Roman" panose="02020603050405020304" pitchFamily="18" charset="0"/>
                <a:ea typeface="Calibri" panose="020F0502020204030204" pitchFamily="34" charset="0"/>
                <a:cs typeface="Arial" panose="020B0604020202020204" pitchFamily="34" charset="0"/>
              </a:rPr>
              <a:t>" und "GND" unterstützt.</a:t>
            </a:r>
            <a:endParaRPr lang="en-US" sz="1800" kern="15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Foliennummernplatzhalter 3"/>
          <p:cNvSpPr>
            <a:spLocks noGrp="1"/>
          </p:cNvSpPr>
          <p:nvPr>
            <p:ph type="sldNum" sz="quarter" idx="5"/>
          </p:nvPr>
        </p:nvSpPr>
        <p:spPr/>
        <p:txBody>
          <a:bodyPr/>
          <a:lstStyle/>
          <a:p>
            <a:fld id="{C0023238-17E3-437C-AB6E-F2A08E9AAFAB}" type="slidenum">
              <a:rPr lang="en-US" smtClean="0"/>
              <a:t>9</a:t>
            </a:fld>
            <a:endParaRPr lang="en-US"/>
          </a:p>
        </p:txBody>
      </p:sp>
    </p:spTree>
    <p:extLst>
      <p:ext uri="{BB962C8B-B14F-4D97-AF65-F5344CB8AC3E}">
        <p14:creationId xmlns:p14="http://schemas.microsoft.com/office/powerpoint/2010/main" val="672378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F6C5FAF5-AA6E-42D4-826E-FB0D22EBEF8F}" type="datetime1">
              <a:rPr lang="en-US" smtClean="0"/>
              <a:t>10/13/2023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r>
              <a:rPr lang="en-US"/>
              <a:t>Das Design des Photosensor-Decoders</a:t>
            </a:r>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‹Nr.›</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8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9D310A8-92DC-4CB9-A62B-D5A8DC51062E}" type="datetime1">
              <a:rPr lang="en-US" smtClean="0"/>
              <a:t>10/13/2023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r>
              <a:rPr lang="en-US"/>
              <a:t>Das Design des Photosensor-Decoders</a:t>
            </a:r>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‹Nr.›</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52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727B79-6233-4876-B71C-45E6E1489ED2}" type="datetime1">
              <a:rPr lang="en-US" smtClean="0"/>
              <a:t>10/13/2023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r>
              <a:rPr lang="en-US"/>
              <a:t>Das Design des Photosensor-Decoders</a:t>
            </a:r>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‹Nr.›</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40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r>
              <a:rPr lang="en-US"/>
              <a:t>Das Design des Photosensor-Decoders</a:t>
            </a:r>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‹Nr.›</a:t>
            </a:fld>
            <a:endParaRPr lang="en-US"/>
          </a:p>
        </p:txBody>
      </p:sp>
    </p:spTree>
    <p:extLst>
      <p:ext uri="{BB962C8B-B14F-4D97-AF65-F5344CB8AC3E}">
        <p14:creationId xmlns:p14="http://schemas.microsoft.com/office/powerpoint/2010/main" val="14594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B871E103-D7BA-4EB3-97CE-90EA69431B2F}" type="datetime1">
              <a:rPr lang="en-US" smtClean="0"/>
              <a:t>10/13/2023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r>
              <a:rPr lang="en-US"/>
              <a:t>Das Design des Photosensor-Decoders</a:t>
            </a:r>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‹Nr.›</a:t>
            </a:fld>
            <a:endParaRPr lang="en-US"/>
          </a:p>
        </p:txBody>
      </p:sp>
    </p:spTree>
    <p:extLst>
      <p:ext uri="{BB962C8B-B14F-4D97-AF65-F5344CB8AC3E}">
        <p14:creationId xmlns:p14="http://schemas.microsoft.com/office/powerpoint/2010/main" val="1894381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747E18C7-C169-41BF-AE47-08C75A61D0D3}" type="datetime1">
              <a:rPr lang="en-US" smtClean="0"/>
              <a:t>10/13/2023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r>
              <a:rPr lang="en-US"/>
              <a:t>Das Design des Photosensor-Decoders</a:t>
            </a:r>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‹Nr.›</a:t>
            </a:fld>
            <a:endParaRPr lang="en-US"/>
          </a:p>
        </p:txBody>
      </p:sp>
    </p:spTree>
    <p:extLst>
      <p:ext uri="{BB962C8B-B14F-4D97-AF65-F5344CB8AC3E}">
        <p14:creationId xmlns:p14="http://schemas.microsoft.com/office/powerpoint/2010/main" val="331251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AAF31C63-9789-428D-9DD3-C063A5DB7933}" type="datetime1">
              <a:rPr lang="en-US" smtClean="0"/>
              <a:t>10/13/2023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r>
              <a:rPr lang="en-US"/>
              <a:t>Das Design des Photosensor-Decoders</a:t>
            </a:r>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‹Nr.›</a:t>
            </a:fld>
            <a:endParaRPr lang="en-US"/>
          </a:p>
        </p:txBody>
      </p:sp>
    </p:spTree>
    <p:extLst>
      <p:ext uri="{BB962C8B-B14F-4D97-AF65-F5344CB8AC3E}">
        <p14:creationId xmlns:p14="http://schemas.microsoft.com/office/powerpoint/2010/main" val="357488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8C4CDBA9-E53C-484B-9B4B-8D368BFB5DE5}" type="datetime1">
              <a:rPr lang="en-US" smtClean="0"/>
              <a:t>10/13/2023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r>
              <a:rPr lang="en-US"/>
              <a:t>Das Design des Photosensor-Decoders</a:t>
            </a:r>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‹Nr.›</a:t>
            </a:fld>
            <a:endParaRPr lang="en-US"/>
          </a:p>
        </p:txBody>
      </p:sp>
    </p:spTree>
    <p:extLst>
      <p:ext uri="{BB962C8B-B14F-4D97-AF65-F5344CB8AC3E}">
        <p14:creationId xmlns:p14="http://schemas.microsoft.com/office/powerpoint/2010/main" val="346125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01B7DE53-C17C-4872-8208-EB1C50E58C66}" type="datetime1">
              <a:rPr lang="en-US" smtClean="0"/>
              <a:t>10/13/2023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r>
              <a:rPr lang="en-US"/>
              <a:t>Das Design des Photosensor-Decoders</a:t>
            </a:r>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‹Nr.›</a:t>
            </a:fld>
            <a:endParaRPr lang="en-US"/>
          </a:p>
        </p:txBody>
      </p:sp>
    </p:spTree>
    <p:extLst>
      <p:ext uri="{BB962C8B-B14F-4D97-AF65-F5344CB8AC3E}">
        <p14:creationId xmlns:p14="http://schemas.microsoft.com/office/powerpoint/2010/main" val="320374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0A860D49-7C2D-4C49-A446-6867BF45078B}" type="datetime1">
              <a:rPr lang="en-US" smtClean="0"/>
              <a:t>10/13/2023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r>
              <a:rPr lang="en-US"/>
              <a:t>Das Design des Photosensor-Decoders</a:t>
            </a:r>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‹Nr.›</a:t>
            </a:fld>
            <a:endParaRPr lang="en-US"/>
          </a:p>
        </p:txBody>
      </p:sp>
    </p:spTree>
    <p:extLst>
      <p:ext uri="{BB962C8B-B14F-4D97-AF65-F5344CB8AC3E}">
        <p14:creationId xmlns:p14="http://schemas.microsoft.com/office/powerpoint/2010/main" val="263428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A2686277-878A-43CA-A2C2-5F1171E9AA06}" type="datetime1">
              <a:rPr lang="en-US" smtClean="0"/>
              <a:t>10/13/2023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r>
              <a:rPr lang="en-US"/>
              <a:t>Das Design des Photosensor-Decoders</a:t>
            </a:r>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‹Nr.›</a:t>
            </a:fld>
            <a:endParaRPr lang="en-US"/>
          </a:p>
        </p:txBody>
      </p:sp>
    </p:spTree>
    <p:extLst>
      <p:ext uri="{BB962C8B-B14F-4D97-AF65-F5344CB8AC3E}">
        <p14:creationId xmlns:p14="http://schemas.microsoft.com/office/powerpoint/2010/main" val="1512486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80574029-7FE7-44C0-BCC9-579639BFD734}" type="datetime1">
              <a:rPr lang="en-US" smtClean="0"/>
              <a:t>10/13/2023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r>
              <a:rPr lang="en-US"/>
              <a:t>Das Design des Photosensor-Decoders</a:t>
            </a:r>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‹Nr.›</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709693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4" r:id="rId7"/>
    <p:sldLayoutId id="2147483720" r:id="rId8"/>
    <p:sldLayoutId id="2147483721" r:id="rId9"/>
    <p:sldLayoutId id="2147483722" r:id="rId10"/>
    <p:sldLayoutId id="2147483723" r:id="rId11"/>
  </p:sldLayoutIdLst>
  <p:hf hdr="0"/>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00B050"/>
          </a:fgClr>
          <a:bgClr>
            <a:schemeClr val="bg1"/>
          </a:bgClr>
        </a:patt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6A5D9F-5814-8D7B-E1EB-9BD552D9595B}"/>
              </a:ext>
            </a:extLst>
          </p:cNvPr>
          <p:cNvSpPr>
            <a:spLocks noGrp="1"/>
          </p:cNvSpPr>
          <p:nvPr>
            <p:ph type="ctrTitle"/>
          </p:nvPr>
        </p:nvSpPr>
        <p:spPr>
          <a:xfrm>
            <a:off x="6096000" y="1436915"/>
            <a:ext cx="6234260" cy="2267820"/>
          </a:xfrm>
          <a:noFill/>
        </p:spPr>
        <p:txBody>
          <a:bodyPr anchor="t">
            <a:normAutofit/>
          </a:bodyPr>
          <a:lstStyle/>
          <a:p>
            <a:pPr>
              <a:lnSpc>
                <a:spcPct val="120000"/>
              </a:lnSpc>
            </a:pPr>
            <a:r>
              <a:rPr lang="en-US" dirty="0"/>
              <a:t>Das Design des Photosensor-Decoders</a:t>
            </a:r>
            <a:endParaRPr lang="en-US" sz="2500" dirty="0"/>
          </a:p>
        </p:txBody>
      </p:sp>
      <p:sp>
        <p:nvSpPr>
          <p:cNvPr id="27" name="Subtitle 2">
            <a:extLst>
              <a:ext uri="{FF2B5EF4-FFF2-40B4-BE49-F238E27FC236}">
                <a16:creationId xmlns:a16="http://schemas.microsoft.com/office/drawing/2014/main" id="{67701CA5-D213-478D-A991-60F5A1CEEC24}"/>
              </a:ext>
            </a:extLst>
          </p:cNvPr>
          <p:cNvSpPr>
            <a:spLocks noGrp="1"/>
          </p:cNvSpPr>
          <p:nvPr>
            <p:ph type="subTitle" idx="1"/>
          </p:nvPr>
        </p:nvSpPr>
        <p:spPr>
          <a:xfrm>
            <a:off x="6116787" y="4364497"/>
            <a:ext cx="5459328" cy="1574390"/>
          </a:xfrm>
        </p:spPr>
        <p:txBody>
          <a:bodyPr>
            <a:normAutofit fontScale="92500" lnSpcReduction="20000"/>
          </a:bodyPr>
          <a:lstStyle/>
          <a:p>
            <a:r>
              <a:rPr lang="de-DE" dirty="0"/>
              <a:t>Hasan Beqai – 202020400</a:t>
            </a:r>
          </a:p>
          <a:p>
            <a:r>
              <a:rPr lang="de-DE" dirty="0"/>
              <a:t>„Optoelektronik Projekt“</a:t>
            </a:r>
          </a:p>
          <a:p>
            <a:r>
              <a:rPr lang="de-DE" dirty="0"/>
              <a:t>Betreut von:</a:t>
            </a:r>
          </a:p>
          <a:p>
            <a:r>
              <a:rPr lang="en-US" sz="1800" dirty="0">
                <a:effectLst/>
                <a:latin typeface="Arial MT"/>
                <a:ea typeface="Arial" panose="020B0604020202020204" pitchFamily="34" charset="0"/>
              </a:rPr>
              <a:t>Prof. Dr.</a:t>
            </a:r>
            <a:r>
              <a:rPr lang="en-US" sz="2000" b="1" i="0" dirty="0">
                <a:solidFill>
                  <a:srgbClr val="101113"/>
                </a:solidFill>
                <a:effectLst/>
                <a:latin typeface="Arial" panose="020B0604020202020204" pitchFamily="34" charset="0"/>
              </a:rPr>
              <a:t> Nils Friedrich</a:t>
            </a:r>
          </a:p>
          <a:p>
            <a:endParaRPr lang="en-US" sz="1800" dirty="0">
              <a:effectLst/>
              <a:latin typeface="Arial" panose="020B0604020202020204" pitchFamily="34" charset="0"/>
              <a:ea typeface="Arial" panose="020B0604020202020204" pitchFamily="34" charset="0"/>
            </a:endParaRPr>
          </a:p>
          <a:p>
            <a:endParaRPr lang="de-DE" dirty="0"/>
          </a:p>
          <a:p>
            <a:endParaRPr lang="de-DE" dirty="0"/>
          </a:p>
        </p:txBody>
      </p:sp>
      <p:pic>
        <p:nvPicPr>
          <p:cNvPr id="4" name="Picture 3">
            <a:extLst>
              <a:ext uri="{FF2B5EF4-FFF2-40B4-BE49-F238E27FC236}">
                <a16:creationId xmlns:a16="http://schemas.microsoft.com/office/drawing/2014/main" id="{FDC88AA7-8C92-CE08-6FD1-F48CA227C716}"/>
              </a:ext>
            </a:extLst>
          </p:cNvPr>
          <p:cNvPicPr>
            <a:picLocks noChangeAspect="1"/>
          </p:cNvPicPr>
          <p:nvPr/>
        </p:nvPicPr>
        <p:blipFill rotWithShape="1">
          <a:blip r:embed="rId3"/>
          <a:srcRect l="20000" r="-2" b="-2"/>
          <a:stretch/>
        </p:blipFill>
        <p:spPr>
          <a:xfrm>
            <a:off x="800101" y="853333"/>
            <a:ext cx="5275114" cy="5275086"/>
          </a:xfrm>
          <a:prstGeom prst="rect">
            <a:avLst/>
          </a:prstGeom>
          <a:noFill/>
        </p:spPr>
      </p:pic>
      <p:sp>
        <p:nvSpPr>
          <p:cNvPr id="18" name="Date Placeholder 6">
            <a:extLst>
              <a:ext uri="{FF2B5EF4-FFF2-40B4-BE49-F238E27FC236}">
                <a16:creationId xmlns:a16="http://schemas.microsoft.com/office/drawing/2014/main" id="{594065BC-2EF8-45E9-916B-D3BD8934E976}"/>
              </a:ext>
            </a:extLst>
          </p:cNvPr>
          <p:cNvSpPr>
            <a:spLocks noGrp="1"/>
          </p:cNvSpPr>
          <p:nvPr>
            <p:ph type="dt" sz="half" idx="10"/>
          </p:nvPr>
        </p:nvSpPr>
        <p:spPr>
          <a:xfrm>
            <a:off x="795014" y="6342042"/>
            <a:ext cx="2743200" cy="365125"/>
          </a:xfrm>
        </p:spPr>
        <p:txBody>
          <a:bodyPr>
            <a:normAutofit/>
          </a:bodyPr>
          <a:lstStyle/>
          <a:p>
            <a:pPr>
              <a:spcAft>
                <a:spcPts val="600"/>
              </a:spcAft>
            </a:pPr>
            <a:fld id="{166F2028-4427-4C97-9526-63B80914486C}" type="datetime1">
              <a:rPr lang="en-US" smtClean="0">
                <a:solidFill>
                  <a:srgbClr val="000000"/>
                </a:solidFill>
              </a:rPr>
              <a:t>10/13/2023</a:t>
            </a:fld>
            <a:endParaRPr lang="en-US">
              <a:solidFill>
                <a:srgbClr val="000000"/>
              </a:solidFill>
            </a:endParaRPr>
          </a:p>
        </p:txBody>
      </p:sp>
      <p:sp>
        <p:nvSpPr>
          <p:cNvPr id="20" name="Footer Placeholder 8">
            <a:extLst>
              <a:ext uri="{FF2B5EF4-FFF2-40B4-BE49-F238E27FC236}">
                <a16:creationId xmlns:a16="http://schemas.microsoft.com/office/drawing/2014/main" id="{6D9D4E74-76DA-4490-8D03-85A489AEE8E6}"/>
              </a:ext>
            </a:extLst>
          </p:cNvPr>
          <p:cNvSpPr>
            <a:spLocks noGrp="1"/>
          </p:cNvSpPr>
          <p:nvPr>
            <p:ph type="ftr" sz="quarter" idx="11"/>
          </p:nvPr>
        </p:nvSpPr>
        <p:spPr>
          <a:xfrm>
            <a:off x="7696200" y="6342042"/>
            <a:ext cx="3470128" cy="365125"/>
          </a:xfrm>
        </p:spPr>
        <p:txBody>
          <a:bodyPr>
            <a:normAutofit/>
          </a:bodyPr>
          <a:lstStyle/>
          <a:p>
            <a:pPr>
              <a:spcAft>
                <a:spcPts val="600"/>
              </a:spcAft>
            </a:pPr>
            <a:r>
              <a:rPr lang="en-US" b="0" i="0" dirty="0">
                <a:solidFill>
                  <a:srgbClr val="374151"/>
                </a:solidFill>
                <a:effectLst/>
                <a:latin typeface="Söhne"/>
              </a:rPr>
              <a:t>Das Design des Photosensor-Decoders</a:t>
            </a:r>
            <a:endParaRPr lang="en-US" dirty="0"/>
          </a:p>
        </p:txBody>
      </p:sp>
      <p:sp>
        <p:nvSpPr>
          <p:cNvPr id="22" name="Slide Number Placeholder 5">
            <a:extLst>
              <a:ext uri="{FF2B5EF4-FFF2-40B4-BE49-F238E27FC236}">
                <a16:creationId xmlns:a16="http://schemas.microsoft.com/office/drawing/2014/main" id="{8FF1FE31-3472-411A-9443-87CAECBCB4B3}"/>
              </a:ext>
            </a:extLst>
          </p:cNvPr>
          <p:cNvSpPr>
            <a:spLocks noGrp="1"/>
          </p:cNvSpPr>
          <p:nvPr>
            <p:ph type="sldNum" sz="quarter" idx="12"/>
          </p:nvPr>
        </p:nvSpPr>
        <p:spPr>
          <a:xfrm>
            <a:off x="11166329" y="6342042"/>
            <a:ext cx="526228" cy="365125"/>
          </a:xfrm>
        </p:spPr>
        <p:txBody>
          <a:bodyPr>
            <a:normAutofit/>
          </a:bodyPr>
          <a:lstStyle/>
          <a:p>
            <a:pPr>
              <a:spcAft>
                <a:spcPts val="600"/>
              </a:spcAft>
            </a:pPr>
            <a:fld id="{1B0A0659-E443-491A-A36E-EC2EE49C5850}" type="slidenum">
              <a:rPr lang="en-US" smtClean="0"/>
              <a:pPr>
                <a:spcAft>
                  <a:spcPts val="600"/>
                </a:spcAft>
              </a:pPr>
              <a:t>1</a:t>
            </a:fld>
            <a:endParaRPr lang="en-US"/>
          </a:p>
        </p:txBody>
      </p:sp>
    </p:spTree>
    <p:extLst>
      <p:ext uri="{BB962C8B-B14F-4D97-AF65-F5344CB8AC3E}">
        <p14:creationId xmlns:p14="http://schemas.microsoft.com/office/powerpoint/2010/main" val="292637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xEl>
                                              <p:pRg st="0" end="0"/>
                                            </p:txEl>
                                          </p:spTgt>
                                        </p:tgtEl>
                                        <p:attrNameLst>
                                          <p:attrName>style.visibility</p:attrName>
                                        </p:attrNameLst>
                                      </p:cBhvr>
                                      <p:to>
                                        <p:strVal val="visible"/>
                                      </p:to>
                                    </p:set>
                                    <p:anim calcmode="lin" valueType="num">
                                      <p:cBhvr additive="base">
                                        <p:cTn id="13"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 calcmode="lin" valueType="num">
                                      <p:cBhvr additive="base">
                                        <p:cTn id="17"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xEl>
                                              <p:pRg st="2" end="2"/>
                                            </p:txEl>
                                          </p:spTgt>
                                        </p:tgtEl>
                                        <p:attrNameLst>
                                          <p:attrName>style.visibility</p:attrName>
                                        </p:attrNameLst>
                                      </p:cBhvr>
                                      <p:to>
                                        <p:strVal val="visible"/>
                                      </p:to>
                                    </p:set>
                                    <p:anim calcmode="lin" valueType="num">
                                      <p:cBhvr additive="base">
                                        <p:cTn id="21"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7">
                                            <p:txEl>
                                              <p:pRg st="3" end="3"/>
                                            </p:txEl>
                                          </p:spTgt>
                                        </p:tgtEl>
                                        <p:attrNameLst>
                                          <p:attrName>style.visibility</p:attrName>
                                        </p:attrNameLst>
                                      </p:cBhvr>
                                      <p:to>
                                        <p:strVal val="visible"/>
                                      </p:to>
                                    </p:set>
                                    <p:anim calcmode="lin" valueType="num">
                                      <p:cBhvr additive="base">
                                        <p:cTn id="25"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EE5F13-3B52-0853-E69A-C59E1DA51145}"/>
              </a:ext>
            </a:extLst>
          </p:cNvPr>
          <p:cNvSpPr>
            <a:spLocks noGrp="1"/>
          </p:cNvSpPr>
          <p:nvPr>
            <p:ph type="title"/>
          </p:nvPr>
        </p:nvSpPr>
        <p:spPr/>
        <p:txBody>
          <a:bodyPr/>
          <a:lstStyle/>
          <a:p>
            <a:r>
              <a:rPr lang="de-DE" dirty="0"/>
              <a:t>Simulation mit S-Edit</a:t>
            </a:r>
          </a:p>
        </p:txBody>
      </p:sp>
      <p:pic>
        <p:nvPicPr>
          <p:cNvPr id="8" name="Inhaltsplatzhalter 7">
            <a:extLst>
              <a:ext uri="{FF2B5EF4-FFF2-40B4-BE49-F238E27FC236}">
                <a16:creationId xmlns:a16="http://schemas.microsoft.com/office/drawing/2014/main" id="{A1D51070-FA37-994A-32A6-A886A94E23DA}"/>
              </a:ext>
            </a:extLst>
          </p:cNvPr>
          <p:cNvPicPr>
            <a:picLocks noGrp="1" noChangeAspect="1"/>
          </p:cNvPicPr>
          <p:nvPr>
            <p:ph idx="1"/>
          </p:nvPr>
        </p:nvPicPr>
        <p:blipFill>
          <a:blip r:embed="rId3"/>
          <a:stretch>
            <a:fillRect/>
          </a:stretch>
        </p:blipFill>
        <p:spPr>
          <a:xfrm>
            <a:off x="949137" y="2171740"/>
            <a:ext cx="7971648" cy="1711201"/>
          </a:xfrm>
          <a:prstGeom prst="rect">
            <a:avLst/>
          </a:prstGeom>
        </p:spPr>
      </p:pic>
      <p:sp>
        <p:nvSpPr>
          <p:cNvPr id="4" name="Datumsplatzhalter 3">
            <a:extLst>
              <a:ext uri="{FF2B5EF4-FFF2-40B4-BE49-F238E27FC236}">
                <a16:creationId xmlns:a16="http://schemas.microsoft.com/office/drawing/2014/main" id="{D2FE8A6D-E70A-B6D2-3F35-E0001677A687}"/>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25E75FF3-8156-B514-F677-6C6EE32E0EEA}"/>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7A2AE154-F2C1-C180-6CEC-10AA3C21963E}"/>
              </a:ext>
            </a:extLst>
          </p:cNvPr>
          <p:cNvSpPr>
            <a:spLocks noGrp="1"/>
          </p:cNvSpPr>
          <p:nvPr>
            <p:ph type="sldNum" sz="quarter" idx="12"/>
          </p:nvPr>
        </p:nvSpPr>
        <p:spPr/>
        <p:txBody>
          <a:bodyPr/>
          <a:lstStyle/>
          <a:p>
            <a:fld id="{91F18EF7-BE1E-4ECB-84D4-67C2B4D8F095}" type="slidenum">
              <a:rPr lang="en-US" smtClean="0"/>
              <a:t>10</a:t>
            </a:fld>
            <a:endParaRPr lang="en-US"/>
          </a:p>
        </p:txBody>
      </p:sp>
      <p:pic>
        <p:nvPicPr>
          <p:cNvPr id="9" name="Grafik 8" descr="Ein Bild, das Screenshot enthält.&#10;&#10;Automatisch generierte Beschreibung">
            <a:extLst>
              <a:ext uri="{FF2B5EF4-FFF2-40B4-BE49-F238E27FC236}">
                <a16:creationId xmlns:a16="http://schemas.microsoft.com/office/drawing/2014/main" id="{6431BC48-44C2-2DE9-84D1-F6100811F969}"/>
              </a:ext>
            </a:extLst>
          </p:cNvPr>
          <p:cNvPicPr/>
          <p:nvPr/>
        </p:nvPicPr>
        <p:blipFill>
          <a:blip r:embed="rId4"/>
          <a:srcRect l="4892" t="10885" r="29714" b="15580"/>
          <a:stretch>
            <a:fillRect/>
          </a:stretch>
        </p:blipFill>
        <p:spPr>
          <a:xfrm>
            <a:off x="4934961" y="2046853"/>
            <a:ext cx="6008656" cy="4101028"/>
          </a:xfrm>
          <a:prstGeom prst="rect">
            <a:avLst/>
          </a:prstGeom>
          <a:noFill/>
          <a:ln>
            <a:noFill/>
            <a:prstDash/>
          </a:ln>
        </p:spPr>
      </p:pic>
    </p:spTree>
    <p:extLst>
      <p:ext uri="{BB962C8B-B14F-4D97-AF65-F5344CB8AC3E}">
        <p14:creationId xmlns:p14="http://schemas.microsoft.com/office/powerpoint/2010/main" val="14430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4031F4-B36D-742A-72C6-61215C3CC248}"/>
              </a:ext>
            </a:extLst>
          </p:cNvPr>
          <p:cNvSpPr>
            <a:spLocks noGrp="1"/>
          </p:cNvSpPr>
          <p:nvPr>
            <p:ph type="ctrTitle"/>
          </p:nvPr>
        </p:nvSpPr>
        <p:spPr>
          <a:xfrm>
            <a:off x="7237095" y="448629"/>
            <a:ext cx="4192348" cy="2006601"/>
          </a:xfrm>
        </p:spPr>
        <p:txBody>
          <a:bodyPr>
            <a:normAutofit/>
          </a:bodyPr>
          <a:lstStyle/>
          <a:p>
            <a:pPr algn="ctr"/>
            <a:r>
              <a:rPr lang="de-DE" sz="3000" dirty="0">
                <a:solidFill>
                  <a:srgbClr val="000000"/>
                </a:solidFill>
              </a:rPr>
              <a:t>Simulation mit S-Edit</a:t>
            </a:r>
          </a:p>
        </p:txBody>
      </p:sp>
      <p:sp>
        <p:nvSpPr>
          <p:cNvPr id="14" name="Subtitle 2">
            <a:extLst>
              <a:ext uri="{FF2B5EF4-FFF2-40B4-BE49-F238E27FC236}">
                <a16:creationId xmlns:a16="http://schemas.microsoft.com/office/drawing/2014/main" id="{67701CA5-D213-478D-A991-60F5A1CEEC24}"/>
              </a:ext>
            </a:extLst>
          </p:cNvPr>
          <p:cNvSpPr>
            <a:spLocks noGrp="1"/>
          </p:cNvSpPr>
          <p:nvPr>
            <p:ph type="subTitle" idx="1"/>
          </p:nvPr>
        </p:nvSpPr>
        <p:spPr>
          <a:xfrm>
            <a:off x="8037370" y="3848232"/>
            <a:ext cx="3231472" cy="907895"/>
          </a:xfrm>
        </p:spPr>
        <p:txBody>
          <a:bodyPr>
            <a:normAutofit/>
          </a:bodyPr>
          <a:lstStyle/>
          <a:p>
            <a:pPr marL="285750" indent="-285750" algn="ctr">
              <a:buFontTx/>
              <a:buChar char="-"/>
            </a:pPr>
            <a:r>
              <a:rPr lang="de-DE" dirty="0">
                <a:solidFill>
                  <a:srgbClr val="000000"/>
                </a:solidFill>
                <a:effectLst/>
              </a:rPr>
              <a:t>Glitsche</a:t>
            </a:r>
          </a:p>
          <a:p>
            <a:pPr marL="285750" indent="-285750" algn="ctr">
              <a:buFontTx/>
              <a:buChar char="-"/>
            </a:pPr>
            <a:r>
              <a:rPr lang="de-DE" dirty="0">
                <a:solidFill>
                  <a:srgbClr val="000000"/>
                </a:solidFill>
              </a:rPr>
              <a:t>Gray Code</a:t>
            </a:r>
            <a:endParaRPr lang="en-US" dirty="0">
              <a:solidFill>
                <a:srgbClr val="000000"/>
              </a:solidFill>
            </a:endParaRPr>
          </a:p>
        </p:txBody>
      </p:sp>
      <p:pic>
        <p:nvPicPr>
          <p:cNvPr id="7" name="Inhaltsplatzhalter 6" descr="Ein Bild, das Screenshot, Reihe, Nacht enthält.&#10;&#10;Automatisch generierte Beschreibung">
            <a:extLst>
              <a:ext uri="{FF2B5EF4-FFF2-40B4-BE49-F238E27FC236}">
                <a16:creationId xmlns:a16="http://schemas.microsoft.com/office/drawing/2014/main" id="{8C149565-4BA7-5E50-7F50-03B8E8B64F9A}"/>
              </a:ext>
            </a:extLst>
          </p:cNvPr>
          <p:cNvPicPr>
            <a:picLocks noGrp="1"/>
          </p:cNvPicPr>
          <p:nvPr>
            <p:ph idx="4294967295"/>
          </p:nvPr>
        </p:nvPicPr>
        <p:blipFill>
          <a:blip r:embed="rId3"/>
          <a:stretch>
            <a:fillRect/>
          </a:stretch>
        </p:blipFill>
        <p:spPr>
          <a:xfrm>
            <a:off x="899624" y="448629"/>
            <a:ext cx="5024521" cy="1909552"/>
          </a:xfrm>
          <a:prstGeom prst="rect">
            <a:avLst/>
          </a:prstGeom>
          <a:noFill/>
          <a:ln>
            <a:noFill/>
            <a:prstDash/>
          </a:ln>
        </p:spPr>
      </p:pic>
      <p:pic>
        <p:nvPicPr>
          <p:cNvPr id="9" name="Grafik 8">
            <a:extLst>
              <a:ext uri="{FF2B5EF4-FFF2-40B4-BE49-F238E27FC236}">
                <a16:creationId xmlns:a16="http://schemas.microsoft.com/office/drawing/2014/main" id="{2B00F6EA-EB60-F453-33E1-B9BB03F7A478}"/>
              </a:ext>
            </a:extLst>
          </p:cNvPr>
          <p:cNvPicPr>
            <a:picLocks noChangeAspect="1"/>
          </p:cNvPicPr>
          <p:nvPr/>
        </p:nvPicPr>
        <p:blipFill>
          <a:blip r:embed="rId4"/>
          <a:stretch>
            <a:fillRect/>
          </a:stretch>
        </p:blipFill>
        <p:spPr>
          <a:xfrm>
            <a:off x="479706" y="2455229"/>
            <a:ext cx="7135559" cy="3692651"/>
          </a:xfrm>
          <a:prstGeom prst="rect">
            <a:avLst/>
          </a:prstGeom>
          <a:noFill/>
          <a:effectLst/>
        </p:spPr>
      </p:pic>
      <p:sp>
        <p:nvSpPr>
          <p:cNvPr id="4" name="Datumsplatzhalter 3">
            <a:extLst>
              <a:ext uri="{FF2B5EF4-FFF2-40B4-BE49-F238E27FC236}">
                <a16:creationId xmlns:a16="http://schemas.microsoft.com/office/drawing/2014/main" id="{3CD51C4E-CD50-3A7D-A60F-8C8C4E925014}"/>
              </a:ext>
            </a:extLst>
          </p:cNvPr>
          <p:cNvSpPr>
            <a:spLocks noGrp="1"/>
          </p:cNvSpPr>
          <p:nvPr>
            <p:ph type="dt" sz="half" idx="10"/>
          </p:nvPr>
        </p:nvSpPr>
        <p:spPr>
          <a:xfrm>
            <a:off x="795014" y="6342042"/>
            <a:ext cx="2743200" cy="365125"/>
          </a:xfrm>
        </p:spPr>
        <p:txBody>
          <a:bodyPr>
            <a:normAutofit/>
          </a:bodyPr>
          <a:lstStyle/>
          <a:p>
            <a:pPr>
              <a:spcAft>
                <a:spcPts val="600"/>
              </a:spcAft>
            </a:pPr>
            <a:fld id="{66766031-2C34-403C-BBCC-95B4F3EC74E5}" type="datetime1">
              <a:rPr lang="en-US" smtClean="0"/>
              <a:pPr>
                <a:spcAft>
                  <a:spcPts val="600"/>
                </a:spcAft>
              </a:pPr>
              <a:t>10/13/2023</a:t>
            </a:fld>
            <a:endParaRPr lang="en-US"/>
          </a:p>
        </p:txBody>
      </p:sp>
      <p:sp>
        <p:nvSpPr>
          <p:cNvPr id="5" name="Fußzeilenplatzhalter 4">
            <a:extLst>
              <a:ext uri="{FF2B5EF4-FFF2-40B4-BE49-F238E27FC236}">
                <a16:creationId xmlns:a16="http://schemas.microsoft.com/office/drawing/2014/main" id="{0941DFF2-DBF3-6CBA-CEF4-F857484CB370}"/>
              </a:ext>
            </a:extLst>
          </p:cNvPr>
          <p:cNvSpPr>
            <a:spLocks noGrp="1"/>
          </p:cNvSpPr>
          <p:nvPr>
            <p:ph type="ftr" sz="quarter" idx="11"/>
          </p:nvPr>
        </p:nvSpPr>
        <p:spPr>
          <a:xfrm>
            <a:off x="7696200" y="6342042"/>
            <a:ext cx="3470128" cy="365125"/>
          </a:xfrm>
        </p:spPr>
        <p:txBody>
          <a:bodyPr>
            <a:normAutofit/>
          </a:bodyPr>
          <a:lstStyle/>
          <a:p>
            <a:pPr>
              <a:spcAft>
                <a:spcPts val="600"/>
              </a:spcAft>
            </a:pPr>
            <a:r>
              <a:rPr lang="en-US"/>
              <a:t>Das Design des Photosensor-Decoders</a:t>
            </a:r>
          </a:p>
        </p:txBody>
      </p:sp>
      <p:sp>
        <p:nvSpPr>
          <p:cNvPr id="6" name="Foliennummernplatzhalter 5">
            <a:extLst>
              <a:ext uri="{FF2B5EF4-FFF2-40B4-BE49-F238E27FC236}">
                <a16:creationId xmlns:a16="http://schemas.microsoft.com/office/drawing/2014/main" id="{A04C064F-7DD5-CBA1-69B8-10AA12B3C9EF}"/>
              </a:ext>
            </a:extLst>
          </p:cNvPr>
          <p:cNvSpPr>
            <a:spLocks noGrp="1"/>
          </p:cNvSpPr>
          <p:nvPr>
            <p:ph type="sldNum" sz="quarter" idx="12"/>
          </p:nvPr>
        </p:nvSpPr>
        <p:spPr>
          <a:xfrm>
            <a:off x="11166329" y="6342042"/>
            <a:ext cx="526228" cy="365125"/>
          </a:xfrm>
        </p:spPr>
        <p:txBody>
          <a:bodyPr>
            <a:normAutofit/>
          </a:bodyPr>
          <a:lstStyle/>
          <a:p>
            <a:pPr>
              <a:spcAft>
                <a:spcPts val="600"/>
              </a:spcAft>
            </a:pPr>
            <a:fld id="{91F18EF7-BE1E-4ECB-84D4-67C2B4D8F095}" type="slidenum">
              <a:rPr lang="en-US" smtClean="0"/>
              <a:pPr>
                <a:spcAft>
                  <a:spcPts val="600"/>
                </a:spcAft>
              </a:pPr>
              <a:t>11</a:t>
            </a:fld>
            <a:endParaRPr lang="en-US"/>
          </a:p>
        </p:txBody>
      </p:sp>
    </p:spTree>
    <p:extLst>
      <p:ext uri="{BB962C8B-B14F-4D97-AF65-F5344CB8AC3E}">
        <p14:creationId xmlns:p14="http://schemas.microsoft.com/office/powerpoint/2010/main" val="197709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anim calcmode="lin" valueType="num">
                                      <p:cBhvr additive="base">
                                        <p:cTn id="3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057F02-BAE9-96F4-AA4B-BE40899E810A}"/>
              </a:ext>
            </a:extLst>
          </p:cNvPr>
          <p:cNvSpPr>
            <a:spLocks noGrp="1"/>
          </p:cNvSpPr>
          <p:nvPr>
            <p:ph type="title"/>
          </p:nvPr>
        </p:nvSpPr>
        <p:spPr>
          <a:xfrm>
            <a:off x="312550" y="150833"/>
            <a:ext cx="8909271" cy="1181573"/>
          </a:xfrm>
        </p:spPr>
        <p:txBody>
          <a:bodyPr/>
          <a:lstStyle/>
          <a:p>
            <a:r>
              <a:rPr lang="de-DE" sz="3200" dirty="0">
                <a:solidFill>
                  <a:srgbClr val="000000"/>
                </a:solidFill>
              </a:rPr>
              <a:t>Simulation mit S-Edit</a:t>
            </a:r>
            <a:endParaRPr lang="de-DE" dirty="0"/>
          </a:p>
        </p:txBody>
      </p:sp>
      <p:sp>
        <p:nvSpPr>
          <p:cNvPr id="4" name="Datumsplatzhalter 3">
            <a:extLst>
              <a:ext uri="{FF2B5EF4-FFF2-40B4-BE49-F238E27FC236}">
                <a16:creationId xmlns:a16="http://schemas.microsoft.com/office/drawing/2014/main" id="{1D547151-24AC-2840-7807-7B04E1B0716F}"/>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D92D62A9-DED8-F1B6-4DBB-D064071FB236}"/>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DE0EF37A-84A9-49CF-B065-A2124C7C754E}"/>
              </a:ext>
            </a:extLst>
          </p:cNvPr>
          <p:cNvSpPr>
            <a:spLocks noGrp="1"/>
          </p:cNvSpPr>
          <p:nvPr>
            <p:ph type="sldNum" sz="quarter" idx="12"/>
          </p:nvPr>
        </p:nvSpPr>
        <p:spPr/>
        <p:txBody>
          <a:bodyPr/>
          <a:lstStyle/>
          <a:p>
            <a:fld id="{91F18EF7-BE1E-4ECB-84D4-67C2B4D8F095}" type="slidenum">
              <a:rPr lang="en-US" smtClean="0"/>
              <a:t>12</a:t>
            </a:fld>
            <a:endParaRPr lang="en-US"/>
          </a:p>
        </p:txBody>
      </p:sp>
      <p:pic>
        <p:nvPicPr>
          <p:cNvPr id="7" name="Inhaltsplatzhalter 6" descr="Ein Bild, das Text, Screenshot, Diagramm, parallel enthält.&#10;&#10;Automatisch generierte Beschreibung">
            <a:extLst>
              <a:ext uri="{FF2B5EF4-FFF2-40B4-BE49-F238E27FC236}">
                <a16:creationId xmlns:a16="http://schemas.microsoft.com/office/drawing/2014/main" id="{BC5E72A7-A8D0-B1ED-704A-447FCA99994D}"/>
              </a:ext>
            </a:extLst>
          </p:cNvPr>
          <p:cNvPicPr>
            <a:picLocks noGrp="1"/>
          </p:cNvPicPr>
          <p:nvPr>
            <p:ph idx="1"/>
          </p:nvPr>
        </p:nvPicPr>
        <p:blipFill>
          <a:blip r:embed="rId3"/>
          <a:srcRect t="15501"/>
          <a:stretch>
            <a:fillRect/>
          </a:stretch>
        </p:blipFill>
        <p:spPr>
          <a:xfrm>
            <a:off x="385347" y="1468876"/>
            <a:ext cx="10616636" cy="4708188"/>
          </a:xfrm>
          <a:prstGeom prst="rect">
            <a:avLst/>
          </a:prstGeom>
          <a:noFill/>
          <a:ln>
            <a:noFill/>
            <a:prstDash/>
          </a:ln>
        </p:spPr>
      </p:pic>
    </p:spTree>
    <p:extLst>
      <p:ext uri="{BB962C8B-B14F-4D97-AF65-F5344CB8AC3E}">
        <p14:creationId xmlns:p14="http://schemas.microsoft.com/office/powerpoint/2010/main" val="254001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E79A16-3A43-1AB8-8861-CD2E04B693D8}"/>
              </a:ext>
            </a:extLst>
          </p:cNvPr>
          <p:cNvSpPr>
            <a:spLocks noGrp="1"/>
          </p:cNvSpPr>
          <p:nvPr>
            <p:ph type="title"/>
          </p:nvPr>
        </p:nvSpPr>
        <p:spPr>
          <a:xfrm>
            <a:off x="98542" y="0"/>
            <a:ext cx="7177748" cy="723900"/>
          </a:xfrm>
        </p:spPr>
        <p:txBody>
          <a:bodyPr/>
          <a:lstStyle/>
          <a:p>
            <a:r>
              <a:rPr lang="de-DE" sz="3200" dirty="0">
                <a:solidFill>
                  <a:srgbClr val="000000"/>
                </a:solidFill>
              </a:rPr>
              <a:t>Simulation mit S-Edit</a:t>
            </a:r>
            <a:endParaRPr lang="de-DE" dirty="0"/>
          </a:p>
        </p:txBody>
      </p:sp>
      <p:sp>
        <p:nvSpPr>
          <p:cNvPr id="4" name="Datumsplatzhalter 3">
            <a:extLst>
              <a:ext uri="{FF2B5EF4-FFF2-40B4-BE49-F238E27FC236}">
                <a16:creationId xmlns:a16="http://schemas.microsoft.com/office/drawing/2014/main" id="{B5998420-AF28-B7AA-095F-100B1EC8D61D}"/>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6A53EDA1-E420-B0DF-F704-8C1929889940}"/>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56E847F5-1467-6910-5919-D664ABB43E2F}"/>
              </a:ext>
            </a:extLst>
          </p:cNvPr>
          <p:cNvSpPr>
            <a:spLocks noGrp="1"/>
          </p:cNvSpPr>
          <p:nvPr>
            <p:ph type="sldNum" sz="quarter" idx="12"/>
          </p:nvPr>
        </p:nvSpPr>
        <p:spPr/>
        <p:txBody>
          <a:bodyPr/>
          <a:lstStyle/>
          <a:p>
            <a:fld id="{91F18EF7-BE1E-4ECB-84D4-67C2B4D8F095}" type="slidenum">
              <a:rPr lang="en-US" smtClean="0"/>
              <a:t>13</a:t>
            </a:fld>
            <a:endParaRPr lang="en-US"/>
          </a:p>
        </p:txBody>
      </p:sp>
      <p:pic>
        <p:nvPicPr>
          <p:cNvPr id="10" name="Inhaltsplatzhalter 9" descr="Ein Bild, das Screenshot enthält.&#10;&#10;Automatisch generierte Beschreibung">
            <a:extLst>
              <a:ext uri="{FF2B5EF4-FFF2-40B4-BE49-F238E27FC236}">
                <a16:creationId xmlns:a16="http://schemas.microsoft.com/office/drawing/2014/main" id="{83268116-4F5D-E5EC-712F-D0E4A8D288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0148" y="910929"/>
            <a:ext cx="11451704" cy="5244084"/>
          </a:xfrm>
        </p:spPr>
      </p:pic>
    </p:spTree>
    <p:extLst>
      <p:ext uri="{BB962C8B-B14F-4D97-AF65-F5344CB8AC3E}">
        <p14:creationId xmlns:p14="http://schemas.microsoft.com/office/powerpoint/2010/main" val="15782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1EDBAC-0906-5125-A959-E405601CE256}"/>
              </a:ext>
            </a:extLst>
          </p:cNvPr>
          <p:cNvSpPr>
            <a:spLocks noGrp="1"/>
          </p:cNvSpPr>
          <p:nvPr>
            <p:ph type="title"/>
          </p:nvPr>
        </p:nvSpPr>
        <p:spPr>
          <a:xfrm>
            <a:off x="0" y="-69603"/>
            <a:ext cx="6720548" cy="1239939"/>
          </a:xfrm>
        </p:spPr>
        <p:txBody>
          <a:bodyPr/>
          <a:lstStyle/>
          <a:p>
            <a:r>
              <a:rPr lang="de-DE" sz="3200" dirty="0">
                <a:solidFill>
                  <a:srgbClr val="000000"/>
                </a:solidFill>
              </a:rPr>
              <a:t>Simulation mit S-Edit</a:t>
            </a:r>
            <a:endParaRPr lang="de-DE" dirty="0"/>
          </a:p>
        </p:txBody>
      </p:sp>
      <p:sp>
        <p:nvSpPr>
          <p:cNvPr id="4" name="Datumsplatzhalter 3">
            <a:extLst>
              <a:ext uri="{FF2B5EF4-FFF2-40B4-BE49-F238E27FC236}">
                <a16:creationId xmlns:a16="http://schemas.microsoft.com/office/drawing/2014/main" id="{FF49AFBF-6807-B735-1AAF-55DFD799930A}"/>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183197EC-91D0-D711-7304-01A648D94A35}"/>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728CBC71-D2D3-9975-426F-4ED65B12C644}"/>
              </a:ext>
            </a:extLst>
          </p:cNvPr>
          <p:cNvSpPr>
            <a:spLocks noGrp="1"/>
          </p:cNvSpPr>
          <p:nvPr>
            <p:ph type="sldNum" sz="quarter" idx="12"/>
          </p:nvPr>
        </p:nvSpPr>
        <p:spPr/>
        <p:txBody>
          <a:bodyPr/>
          <a:lstStyle/>
          <a:p>
            <a:fld id="{91F18EF7-BE1E-4ECB-84D4-67C2B4D8F095}" type="slidenum">
              <a:rPr lang="en-US" smtClean="0"/>
              <a:t>14</a:t>
            </a:fld>
            <a:endParaRPr lang="en-US"/>
          </a:p>
        </p:txBody>
      </p:sp>
      <p:pic>
        <p:nvPicPr>
          <p:cNvPr id="7" name="Inhaltsplatzhalter 6">
            <a:extLst>
              <a:ext uri="{FF2B5EF4-FFF2-40B4-BE49-F238E27FC236}">
                <a16:creationId xmlns:a16="http://schemas.microsoft.com/office/drawing/2014/main" id="{B73949F6-A2DC-65CF-D789-AC2429530BDE}"/>
              </a:ext>
            </a:extLst>
          </p:cNvPr>
          <p:cNvPicPr>
            <a:picLocks noGrp="1"/>
          </p:cNvPicPr>
          <p:nvPr>
            <p:ph idx="1"/>
          </p:nvPr>
        </p:nvPicPr>
        <p:blipFill>
          <a:blip r:embed="rId3"/>
          <a:srcRect/>
          <a:stretch>
            <a:fillRect/>
          </a:stretch>
        </p:blipFill>
        <p:spPr>
          <a:xfrm>
            <a:off x="1308492" y="1817401"/>
            <a:ext cx="3292125" cy="3391194"/>
          </a:xfrm>
          <a:prstGeom prst="rect">
            <a:avLst/>
          </a:prstGeom>
          <a:noFill/>
          <a:ln>
            <a:noFill/>
            <a:prstDash/>
          </a:ln>
        </p:spPr>
      </p:pic>
      <p:pic>
        <p:nvPicPr>
          <p:cNvPr id="8" name="Grafik 7">
            <a:extLst>
              <a:ext uri="{FF2B5EF4-FFF2-40B4-BE49-F238E27FC236}">
                <a16:creationId xmlns:a16="http://schemas.microsoft.com/office/drawing/2014/main" id="{E3C0B470-D8A2-20B0-6C9C-A01DFB8955FD}"/>
              </a:ext>
            </a:extLst>
          </p:cNvPr>
          <p:cNvPicPr/>
          <p:nvPr/>
        </p:nvPicPr>
        <p:blipFill>
          <a:blip r:embed="rId4"/>
          <a:srcRect/>
          <a:stretch>
            <a:fillRect/>
          </a:stretch>
        </p:blipFill>
        <p:spPr>
          <a:xfrm>
            <a:off x="5483980" y="1411395"/>
            <a:ext cx="5682347" cy="4658665"/>
          </a:xfrm>
          <a:prstGeom prst="rect">
            <a:avLst/>
          </a:prstGeom>
          <a:noFill/>
          <a:ln>
            <a:noFill/>
            <a:prstDash/>
          </a:ln>
        </p:spPr>
      </p:pic>
    </p:spTree>
    <p:extLst>
      <p:ext uri="{BB962C8B-B14F-4D97-AF65-F5344CB8AC3E}">
        <p14:creationId xmlns:p14="http://schemas.microsoft.com/office/powerpoint/2010/main" val="403540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381598-FC0B-3233-E5D4-51AA06FA22C3}"/>
              </a:ext>
            </a:extLst>
          </p:cNvPr>
          <p:cNvSpPr>
            <a:spLocks noGrp="1"/>
          </p:cNvSpPr>
          <p:nvPr>
            <p:ph type="title"/>
          </p:nvPr>
        </p:nvSpPr>
        <p:spPr/>
        <p:txBody>
          <a:bodyPr/>
          <a:lstStyle/>
          <a:p>
            <a:r>
              <a:rPr lang="de-DE" dirty="0"/>
              <a:t>Design mit L-Edit und Testen</a:t>
            </a:r>
          </a:p>
        </p:txBody>
      </p:sp>
      <p:sp>
        <p:nvSpPr>
          <p:cNvPr id="3" name="Inhaltsplatzhalter 2">
            <a:extLst>
              <a:ext uri="{FF2B5EF4-FFF2-40B4-BE49-F238E27FC236}">
                <a16:creationId xmlns:a16="http://schemas.microsoft.com/office/drawing/2014/main" id="{3C2F289E-CA2C-D93D-1EFB-A31E7C15F6FA}"/>
              </a:ext>
            </a:extLst>
          </p:cNvPr>
          <p:cNvSpPr>
            <a:spLocks noGrp="1"/>
          </p:cNvSpPr>
          <p:nvPr>
            <p:ph idx="1"/>
          </p:nvPr>
        </p:nvSpPr>
        <p:spPr>
          <a:xfrm>
            <a:off x="808662" y="2019299"/>
            <a:ext cx="3568785" cy="3982667"/>
          </a:xfrm>
        </p:spPr>
        <p:txBody>
          <a:bodyPr/>
          <a:lstStyle/>
          <a:p>
            <a:r>
              <a:rPr lang="de-DE" dirty="0"/>
              <a:t>NOT-Gatter</a:t>
            </a:r>
          </a:p>
          <a:p>
            <a:endParaRPr lang="de-DE" dirty="0"/>
          </a:p>
        </p:txBody>
      </p:sp>
      <p:sp>
        <p:nvSpPr>
          <p:cNvPr id="4" name="Datumsplatzhalter 3">
            <a:extLst>
              <a:ext uri="{FF2B5EF4-FFF2-40B4-BE49-F238E27FC236}">
                <a16:creationId xmlns:a16="http://schemas.microsoft.com/office/drawing/2014/main" id="{A2C8D6DB-06EC-8F7F-F558-E8AA29C0ACAE}"/>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76F439F2-F174-7930-36CE-8A69915C9A12}"/>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80E294ED-09E4-6754-0C5A-E4399F1A6B92}"/>
              </a:ext>
            </a:extLst>
          </p:cNvPr>
          <p:cNvSpPr>
            <a:spLocks noGrp="1"/>
          </p:cNvSpPr>
          <p:nvPr>
            <p:ph type="sldNum" sz="quarter" idx="12"/>
          </p:nvPr>
        </p:nvSpPr>
        <p:spPr/>
        <p:txBody>
          <a:bodyPr/>
          <a:lstStyle/>
          <a:p>
            <a:fld id="{91F18EF7-BE1E-4ECB-84D4-67C2B4D8F095}" type="slidenum">
              <a:rPr lang="en-US" smtClean="0"/>
              <a:t>15</a:t>
            </a:fld>
            <a:endParaRPr lang="en-US"/>
          </a:p>
        </p:txBody>
      </p:sp>
      <p:pic>
        <p:nvPicPr>
          <p:cNvPr id="7" name="Grafik 6" descr="Ein Bild, das Screenshot, Farbigkeit, Text enthält.&#10;&#10;Automatisch generierte Beschreibung">
            <a:extLst>
              <a:ext uri="{FF2B5EF4-FFF2-40B4-BE49-F238E27FC236}">
                <a16:creationId xmlns:a16="http://schemas.microsoft.com/office/drawing/2014/main" id="{D654F071-8D04-6DFB-4DFD-907D96E95654}"/>
              </a:ext>
            </a:extLst>
          </p:cNvPr>
          <p:cNvPicPr/>
          <p:nvPr/>
        </p:nvPicPr>
        <p:blipFill>
          <a:blip r:embed="rId3"/>
          <a:stretch>
            <a:fillRect/>
          </a:stretch>
        </p:blipFill>
        <p:spPr>
          <a:xfrm>
            <a:off x="808661" y="2695535"/>
            <a:ext cx="2612390" cy="2926080"/>
          </a:xfrm>
          <a:prstGeom prst="rect">
            <a:avLst/>
          </a:prstGeom>
          <a:noFill/>
          <a:ln>
            <a:noFill/>
            <a:prstDash/>
          </a:ln>
        </p:spPr>
      </p:pic>
      <p:sp>
        <p:nvSpPr>
          <p:cNvPr id="8" name="Inhaltsplatzhalter 2">
            <a:extLst>
              <a:ext uri="{FF2B5EF4-FFF2-40B4-BE49-F238E27FC236}">
                <a16:creationId xmlns:a16="http://schemas.microsoft.com/office/drawing/2014/main" id="{0621AE4C-B100-FFA1-AE03-8765345475E5}"/>
              </a:ext>
            </a:extLst>
          </p:cNvPr>
          <p:cNvSpPr txBox="1">
            <a:spLocks/>
          </p:cNvSpPr>
          <p:nvPr/>
        </p:nvSpPr>
        <p:spPr>
          <a:xfrm>
            <a:off x="6391073" y="2019298"/>
            <a:ext cx="3568785" cy="3982667"/>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NAND-Gatter</a:t>
            </a:r>
          </a:p>
          <a:p>
            <a:endParaRPr lang="de-DE" dirty="0"/>
          </a:p>
        </p:txBody>
      </p:sp>
      <p:pic>
        <p:nvPicPr>
          <p:cNvPr id="9" name="Grafik 8" descr="Ein Bild, das Screenshot, Farbigkeit enthält.&#10;&#10;Automatisch generierte Beschreibung">
            <a:extLst>
              <a:ext uri="{FF2B5EF4-FFF2-40B4-BE49-F238E27FC236}">
                <a16:creationId xmlns:a16="http://schemas.microsoft.com/office/drawing/2014/main" id="{DD1DD6FA-34A2-7097-42AB-2ACDF979C1F6}"/>
              </a:ext>
            </a:extLst>
          </p:cNvPr>
          <p:cNvPicPr/>
          <p:nvPr/>
        </p:nvPicPr>
        <p:blipFill>
          <a:blip r:embed="rId4"/>
          <a:stretch>
            <a:fillRect/>
          </a:stretch>
        </p:blipFill>
        <p:spPr>
          <a:xfrm>
            <a:off x="6391073" y="2505762"/>
            <a:ext cx="3900791" cy="3009738"/>
          </a:xfrm>
          <a:prstGeom prst="rect">
            <a:avLst/>
          </a:prstGeom>
          <a:noFill/>
          <a:ln>
            <a:noFill/>
            <a:prstDash/>
          </a:ln>
        </p:spPr>
      </p:pic>
    </p:spTree>
    <p:extLst>
      <p:ext uri="{BB962C8B-B14F-4D97-AF65-F5344CB8AC3E}">
        <p14:creationId xmlns:p14="http://schemas.microsoft.com/office/powerpoint/2010/main" val="295936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B6A947-1DC4-A207-4AB4-9FCE2F268C53}"/>
              </a:ext>
            </a:extLst>
          </p:cNvPr>
          <p:cNvSpPr>
            <a:spLocks noGrp="1"/>
          </p:cNvSpPr>
          <p:nvPr>
            <p:ph type="title"/>
          </p:nvPr>
        </p:nvSpPr>
        <p:spPr/>
        <p:txBody>
          <a:bodyPr/>
          <a:lstStyle/>
          <a:p>
            <a:r>
              <a:rPr lang="de-DE" dirty="0"/>
              <a:t>Design mit L-Edit und Testen</a:t>
            </a:r>
          </a:p>
        </p:txBody>
      </p:sp>
      <p:sp>
        <p:nvSpPr>
          <p:cNvPr id="3" name="Inhaltsplatzhalter 2">
            <a:extLst>
              <a:ext uri="{FF2B5EF4-FFF2-40B4-BE49-F238E27FC236}">
                <a16:creationId xmlns:a16="http://schemas.microsoft.com/office/drawing/2014/main" id="{85529165-7BE7-FF63-1EF8-10229F379829}"/>
              </a:ext>
            </a:extLst>
          </p:cNvPr>
          <p:cNvSpPr>
            <a:spLocks noGrp="1"/>
          </p:cNvSpPr>
          <p:nvPr>
            <p:ph idx="1"/>
          </p:nvPr>
        </p:nvSpPr>
        <p:spPr/>
        <p:txBody>
          <a:bodyPr/>
          <a:lstStyle/>
          <a:p>
            <a:r>
              <a:rPr lang="de-DE" dirty="0"/>
              <a:t>AND-Gatter</a:t>
            </a:r>
          </a:p>
          <a:p>
            <a:pPr marL="0" indent="0">
              <a:buNone/>
            </a:pPr>
            <a:endParaRPr lang="de-DE" dirty="0"/>
          </a:p>
        </p:txBody>
      </p:sp>
      <p:sp>
        <p:nvSpPr>
          <p:cNvPr id="4" name="Datumsplatzhalter 3">
            <a:extLst>
              <a:ext uri="{FF2B5EF4-FFF2-40B4-BE49-F238E27FC236}">
                <a16:creationId xmlns:a16="http://schemas.microsoft.com/office/drawing/2014/main" id="{DC9CF089-E87D-FFE7-45F7-3BBFC0F79251}"/>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47CA9087-F916-8E37-8493-FD9A799397E9}"/>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CED98CAC-81E5-C8D5-7C70-CAF0458B506D}"/>
              </a:ext>
            </a:extLst>
          </p:cNvPr>
          <p:cNvSpPr>
            <a:spLocks noGrp="1"/>
          </p:cNvSpPr>
          <p:nvPr>
            <p:ph type="sldNum" sz="quarter" idx="12"/>
          </p:nvPr>
        </p:nvSpPr>
        <p:spPr/>
        <p:txBody>
          <a:bodyPr/>
          <a:lstStyle/>
          <a:p>
            <a:fld id="{91F18EF7-BE1E-4ECB-84D4-67C2B4D8F095}" type="slidenum">
              <a:rPr lang="en-US" smtClean="0"/>
              <a:t>16</a:t>
            </a:fld>
            <a:endParaRPr lang="en-US"/>
          </a:p>
        </p:txBody>
      </p:sp>
      <p:pic>
        <p:nvPicPr>
          <p:cNvPr id="7" name="Grafik 6" descr="Ein Bild, das Screenshot, Farbigkeit, Majorelle Blue, Reihe enthält.&#10;&#10;Automatisch generierte Beschreibung">
            <a:extLst>
              <a:ext uri="{FF2B5EF4-FFF2-40B4-BE49-F238E27FC236}">
                <a16:creationId xmlns:a16="http://schemas.microsoft.com/office/drawing/2014/main" id="{0DC0E578-EDE7-9629-EC84-870AA8888334}"/>
              </a:ext>
            </a:extLst>
          </p:cNvPr>
          <p:cNvPicPr/>
          <p:nvPr/>
        </p:nvPicPr>
        <p:blipFill>
          <a:blip r:embed="rId3"/>
          <a:stretch>
            <a:fillRect/>
          </a:stretch>
        </p:blipFill>
        <p:spPr>
          <a:xfrm>
            <a:off x="2307849" y="2618125"/>
            <a:ext cx="7137707" cy="3296292"/>
          </a:xfrm>
          <a:prstGeom prst="rect">
            <a:avLst/>
          </a:prstGeom>
          <a:noFill/>
          <a:ln>
            <a:noFill/>
            <a:prstDash/>
          </a:ln>
        </p:spPr>
      </p:pic>
    </p:spTree>
    <p:extLst>
      <p:ext uri="{BB962C8B-B14F-4D97-AF65-F5344CB8AC3E}">
        <p14:creationId xmlns:p14="http://schemas.microsoft.com/office/powerpoint/2010/main" val="272288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39E4BF-9FD5-D357-6E9B-DB12207ECF2A}"/>
              </a:ext>
            </a:extLst>
          </p:cNvPr>
          <p:cNvSpPr>
            <a:spLocks noGrp="1"/>
          </p:cNvSpPr>
          <p:nvPr>
            <p:ph type="title"/>
          </p:nvPr>
        </p:nvSpPr>
        <p:spPr>
          <a:xfrm>
            <a:off x="795014" y="302692"/>
            <a:ext cx="9683747" cy="791898"/>
          </a:xfrm>
        </p:spPr>
        <p:txBody>
          <a:bodyPr/>
          <a:lstStyle/>
          <a:p>
            <a:r>
              <a:rPr lang="de-DE" dirty="0"/>
              <a:t>Design mit L-Edit und Testen</a:t>
            </a:r>
          </a:p>
        </p:txBody>
      </p:sp>
      <p:sp>
        <p:nvSpPr>
          <p:cNvPr id="4" name="Datumsplatzhalter 3">
            <a:extLst>
              <a:ext uri="{FF2B5EF4-FFF2-40B4-BE49-F238E27FC236}">
                <a16:creationId xmlns:a16="http://schemas.microsoft.com/office/drawing/2014/main" id="{05A055B3-C04C-00AD-BAA0-29725D244C58}"/>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9C70CBD2-E498-5906-60D8-B5E7E5A0F26F}"/>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DAF717C2-D283-BEBE-A4C8-A05367F1983D}"/>
              </a:ext>
            </a:extLst>
          </p:cNvPr>
          <p:cNvSpPr>
            <a:spLocks noGrp="1"/>
          </p:cNvSpPr>
          <p:nvPr>
            <p:ph type="sldNum" sz="quarter" idx="12"/>
          </p:nvPr>
        </p:nvSpPr>
        <p:spPr/>
        <p:txBody>
          <a:bodyPr/>
          <a:lstStyle/>
          <a:p>
            <a:fld id="{91F18EF7-BE1E-4ECB-84D4-67C2B4D8F095}" type="slidenum">
              <a:rPr lang="en-US" smtClean="0"/>
              <a:t>17</a:t>
            </a:fld>
            <a:endParaRPr lang="en-US"/>
          </a:p>
        </p:txBody>
      </p:sp>
      <p:pic>
        <p:nvPicPr>
          <p:cNvPr id="7" name="Inhaltsplatzhalter 6" descr="Ein Bild, das Text, Diagramm, Reihe, Design enthält.&#10;&#10;Automatisch generierte Beschreibung">
            <a:extLst>
              <a:ext uri="{FF2B5EF4-FFF2-40B4-BE49-F238E27FC236}">
                <a16:creationId xmlns:a16="http://schemas.microsoft.com/office/drawing/2014/main" id="{10CDD48A-9CBE-ACEB-61C7-F0E248A74A0D}"/>
              </a:ext>
            </a:extLst>
          </p:cNvPr>
          <p:cNvPicPr>
            <a:picLocks noGrp="1"/>
          </p:cNvPicPr>
          <p:nvPr>
            <p:ph idx="1"/>
          </p:nvPr>
        </p:nvPicPr>
        <p:blipFill>
          <a:blip r:embed="rId3"/>
          <a:stretch>
            <a:fillRect/>
          </a:stretch>
        </p:blipFill>
        <p:spPr>
          <a:xfrm>
            <a:off x="147794" y="1630983"/>
            <a:ext cx="4824167" cy="4053380"/>
          </a:xfrm>
          <a:prstGeom prst="rect">
            <a:avLst/>
          </a:prstGeom>
          <a:noFill/>
          <a:ln>
            <a:noFill/>
            <a:prstDash/>
          </a:ln>
        </p:spPr>
      </p:pic>
      <p:pic>
        <p:nvPicPr>
          <p:cNvPr id="8" name="Grafik 7" descr="Ein Bild, das Screenshot, Majorelle Blue enthält.&#10;&#10;Automatisch generierte Beschreibung">
            <a:extLst>
              <a:ext uri="{FF2B5EF4-FFF2-40B4-BE49-F238E27FC236}">
                <a16:creationId xmlns:a16="http://schemas.microsoft.com/office/drawing/2014/main" id="{AB1973D1-E41A-8E9B-D6B3-0E995A4D27BF}"/>
              </a:ext>
            </a:extLst>
          </p:cNvPr>
          <p:cNvPicPr/>
          <p:nvPr/>
        </p:nvPicPr>
        <p:blipFill>
          <a:blip r:embed="rId4"/>
          <a:stretch>
            <a:fillRect/>
          </a:stretch>
        </p:blipFill>
        <p:spPr>
          <a:xfrm>
            <a:off x="6733982" y="1295341"/>
            <a:ext cx="4648835" cy="2326005"/>
          </a:xfrm>
          <a:prstGeom prst="rect">
            <a:avLst/>
          </a:prstGeom>
          <a:noFill/>
          <a:ln>
            <a:noFill/>
            <a:prstDash/>
          </a:ln>
        </p:spPr>
      </p:pic>
      <p:pic>
        <p:nvPicPr>
          <p:cNvPr id="9" name="Grafik 8" descr="Ein Bild, das Screenshot, Farbigkeit enthält.&#10;&#10;Automatisch generierte Beschreibung">
            <a:extLst>
              <a:ext uri="{FF2B5EF4-FFF2-40B4-BE49-F238E27FC236}">
                <a16:creationId xmlns:a16="http://schemas.microsoft.com/office/drawing/2014/main" id="{2D9807D8-EF8A-1924-CEC9-2203B2656ED0}"/>
              </a:ext>
            </a:extLst>
          </p:cNvPr>
          <p:cNvPicPr/>
          <p:nvPr/>
        </p:nvPicPr>
        <p:blipFill>
          <a:blip r:embed="rId5"/>
          <a:stretch>
            <a:fillRect/>
          </a:stretch>
        </p:blipFill>
        <p:spPr>
          <a:xfrm>
            <a:off x="6733982" y="3810695"/>
            <a:ext cx="4698365" cy="2152650"/>
          </a:xfrm>
          <a:prstGeom prst="rect">
            <a:avLst/>
          </a:prstGeom>
          <a:noFill/>
          <a:ln>
            <a:noFill/>
            <a:prstDash/>
          </a:ln>
        </p:spPr>
      </p:pic>
      <p:sp>
        <p:nvSpPr>
          <p:cNvPr id="10" name="Textfeld 9">
            <a:extLst>
              <a:ext uri="{FF2B5EF4-FFF2-40B4-BE49-F238E27FC236}">
                <a16:creationId xmlns:a16="http://schemas.microsoft.com/office/drawing/2014/main" id="{24C68E85-7058-E33A-2668-1180A67BA60A}"/>
              </a:ext>
            </a:extLst>
          </p:cNvPr>
          <p:cNvSpPr txBox="1"/>
          <p:nvPr/>
        </p:nvSpPr>
        <p:spPr>
          <a:xfrm>
            <a:off x="4973687" y="1938989"/>
            <a:ext cx="986167" cy="369332"/>
          </a:xfrm>
          <a:prstGeom prst="rect">
            <a:avLst/>
          </a:prstGeom>
          <a:noFill/>
        </p:spPr>
        <p:txBody>
          <a:bodyPr wrap="none" rtlCol="0">
            <a:spAutoFit/>
          </a:bodyPr>
          <a:lstStyle/>
          <a:p>
            <a:r>
              <a:rPr lang="de-DE" sz="1800" dirty="0">
                <a:effectLst/>
                <a:latin typeface="Times New Roman" panose="02020603050405020304" pitchFamily="18" charset="0"/>
                <a:ea typeface="Calibri" panose="020F0502020204030204" pitchFamily="34" charset="0"/>
                <a:cs typeface="Arial" panose="020B0604020202020204" pitchFamily="34" charset="0"/>
              </a:rPr>
              <a:t>Block-1 </a:t>
            </a:r>
            <a:endParaRPr lang="de-DE" dirty="0"/>
          </a:p>
        </p:txBody>
      </p:sp>
      <p:sp>
        <p:nvSpPr>
          <p:cNvPr id="13" name="Textfeld 12">
            <a:extLst>
              <a:ext uri="{FF2B5EF4-FFF2-40B4-BE49-F238E27FC236}">
                <a16:creationId xmlns:a16="http://schemas.microsoft.com/office/drawing/2014/main" id="{4D1D293D-E335-C32F-A943-0E0272075630}"/>
              </a:ext>
            </a:extLst>
          </p:cNvPr>
          <p:cNvSpPr txBox="1"/>
          <p:nvPr/>
        </p:nvSpPr>
        <p:spPr>
          <a:xfrm>
            <a:off x="4971961" y="3535882"/>
            <a:ext cx="1762021" cy="369332"/>
          </a:xfrm>
          <a:prstGeom prst="rect">
            <a:avLst/>
          </a:prstGeom>
          <a:noFill/>
        </p:spPr>
        <p:txBody>
          <a:bodyPr wrap="none" rtlCol="0">
            <a:spAutoFit/>
          </a:bodyPr>
          <a:lstStyle/>
          <a:p>
            <a:r>
              <a:rPr lang="de-DE" sz="1800" dirty="0">
                <a:effectLst/>
                <a:latin typeface="Times New Roman" panose="02020603050405020304" pitchFamily="18" charset="0"/>
                <a:ea typeface="Calibri" panose="020F0502020204030204" pitchFamily="34" charset="0"/>
                <a:cs typeface="Arial" panose="020B0604020202020204" pitchFamily="34" charset="0"/>
              </a:rPr>
              <a:t>Block-1 mit Rest</a:t>
            </a:r>
            <a:endParaRPr lang="de-DE" dirty="0"/>
          </a:p>
        </p:txBody>
      </p:sp>
    </p:spTree>
    <p:extLst>
      <p:ext uri="{BB962C8B-B14F-4D97-AF65-F5344CB8AC3E}">
        <p14:creationId xmlns:p14="http://schemas.microsoft.com/office/powerpoint/2010/main" val="355366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F051C8-4903-07C3-8C45-05977F9D82CE}"/>
              </a:ext>
            </a:extLst>
          </p:cNvPr>
          <p:cNvSpPr>
            <a:spLocks noGrp="1"/>
          </p:cNvSpPr>
          <p:nvPr>
            <p:ph type="title"/>
          </p:nvPr>
        </p:nvSpPr>
        <p:spPr>
          <a:xfrm>
            <a:off x="795014" y="235668"/>
            <a:ext cx="8863240" cy="719493"/>
          </a:xfrm>
        </p:spPr>
        <p:txBody>
          <a:bodyPr/>
          <a:lstStyle/>
          <a:p>
            <a:r>
              <a:rPr lang="de-DE" dirty="0"/>
              <a:t>Design mit L-Edit und Testen</a:t>
            </a:r>
          </a:p>
        </p:txBody>
      </p:sp>
      <p:sp>
        <p:nvSpPr>
          <p:cNvPr id="4" name="Datumsplatzhalter 3">
            <a:extLst>
              <a:ext uri="{FF2B5EF4-FFF2-40B4-BE49-F238E27FC236}">
                <a16:creationId xmlns:a16="http://schemas.microsoft.com/office/drawing/2014/main" id="{3CA9D6B6-D708-EA30-442B-1272F113FA5B}"/>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BA820316-C302-E660-184D-17398326A743}"/>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34CB543A-F178-2282-9AB7-3E57B6F25905}"/>
              </a:ext>
            </a:extLst>
          </p:cNvPr>
          <p:cNvSpPr>
            <a:spLocks noGrp="1"/>
          </p:cNvSpPr>
          <p:nvPr>
            <p:ph type="sldNum" sz="quarter" idx="12"/>
          </p:nvPr>
        </p:nvSpPr>
        <p:spPr/>
        <p:txBody>
          <a:bodyPr/>
          <a:lstStyle/>
          <a:p>
            <a:fld id="{91F18EF7-BE1E-4ECB-84D4-67C2B4D8F095}" type="slidenum">
              <a:rPr lang="en-US" smtClean="0"/>
              <a:t>18</a:t>
            </a:fld>
            <a:endParaRPr lang="en-US"/>
          </a:p>
        </p:txBody>
      </p:sp>
      <p:pic>
        <p:nvPicPr>
          <p:cNvPr id="7" name="Inhaltsplatzhalter 6" descr="Ein Bild, das Screenshot, Schaltung enthält.&#10;&#10;Automatisch generierte Beschreibung">
            <a:extLst>
              <a:ext uri="{FF2B5EF4-FFF2-40B4-BE49-F238E27FC236}">
                <a16:creationId xmlns:a16="http://schemas.microsoft.com/office/drawing/2014/main" id="{48969567-80C6-3C8F-792E-8AA57D9811C3}"/>
              </a:ext>
            </a:extLst>
          </p:cNvPr>
          <p:cNvPicPr>
            <a:picLocks noGrp="1"/>
          </p:cNvPicPr>
          <p:nvPr>
            <p:ph idx="1"/>
          </p:nvPr>
        </p:nvPicPr>
        <p:blipFill rotWithShape="1">
          <a:blip r:embed="rId2"/>
          <a:srcRect r="9853"/>
          <a:stretch/>
        </p:blipFill>
        <p:spPr>
          <a:xfrm>
            <a:off x="2020699" y="1307916"/>
            <a:ext cx="7813965" cy="2310773"/>
          </a:xfrm>
          <a:prstGeom prst="rect">
            <a:avLst/>
          </a:prstGeom>
          <a:noFill/>
          <a:ln>
            <a:noFill/>
            <a:prstDash/>
          </a:ln>
        </p:spPr>
      </p:pic>
      <p:pic>
        <p:nvPicPr>
          <p:cNvPr id="8" name="Grafik 7" descr="Ein Bild, das Screenshot, Diagramm, Text enthält.&#10;&#10;Automatisch generierte Beschreibung">
            <a:extLst>
              <a:ext uri="{FF2B5EF4-FFF2-40B4-BE49-F238E27FC236}">
                <a16:creationId xmlns:a16="http://schemas.microsoft.com/office/drawing/2014/main" id="{F707F8B7-F8F7-64CB-E5AD-3D2458BFE4D3}"/>
              </a:ext>
            </a:extLst>
          </p:cNvPr>
          <p:cNvPicPr/>
          <p:nvPr/>
        </p:nvPicPr>
        <p:blipFill rotWithShape="1">
          <a:blip r:embed="rId3"/>
          <a:srcRect r="12525"/>
          <a:stretch/>
        </p:blipFill>
        <p:spPr>
          <a:xfrm>
            <a:off x="2020699" y="3776891"/>
            <a:ext cx="7813965" cy="2118071"/>
          </a:xfrm>
          <a:prstGeom prst="rect">
            <a:avLst/>
          </a:prstGeom>
          <a:noFill/>
          <a:ln>
            <a:noFill/>
            <a:prstDash/>
          </a:ln>
        </p:spPr>
      </p:pic>
      <p:sp>
        <p:nvSpPr>
          <p:cNvPr id="9" name="Textfeld 8">
            <a:extLst>
              <a:ext uri="{FF2B5EF4-FFF2-40B4-BE49-F238E27FC236}">
                <a16:creationId xmlns:a16="http://schemas.microsoft.com/office/drawing/2014/main" id="{5C0DC703-272A-E4D7-E52C-6FBEFA09C910}"/>
              </a:ext>
            </a:extLst>
          </p:cNvPr>
          <p:cNvSpPr txBox="1"/>
          <p:nvPr/>
        </p:nvSpPr>
        <p:spPr>
          <a:xfrm>
            <a:off x="795014" y="1996694"/>
            <a:ext cx="955711" cy="369332"/>
          </a:xfrm>
          <a:prstGeom prst="rect">
            <a:avLst/>
          </a:prstGeom>
          <a:noFill/>
        </p:spPr>
        <p:txBody>
          <a:bodyPr wrap="none" rtlCol="0">
            <a:spAutoFit/>
          </a:bodyPr>
          <a:lstStyle/>
          <a:p>
            <a:r>
              <a:rPr lang="de-DE" dirty="0"/>
              <a:t>Block 2</a:t>
            </a:r>
          </a:p>
        </p:txBody>
      </p:sp>
      <p:sp>
        <p:nvSpPr>
          <p:cNvPr id="14" name="Textfeld 13">
            <a:extLst>
              <a:ext uri="{FF2B5EF4-FFF2-40B4-BE49-F238E27FC236}">
                <a16:creationId xmlns:a16="http://schemas.microsoft.com/office/drawing/2014/main" id="{D19037B3-C118-B5F1-422B-3CED868333D6}"/>
              </a:ext>
            </a:extLst>
          </p:cNvPr>
          <p:cNvSpPr txBox="1"/>
          <p:nvPr/>
        </p:nvSpPr>
        <p:spPr>
          <a:xfrm>
            <a:off x="795014" y="3984702"/>
            <a:ext cx="955711" cy="369332"/>
          </a:xfrm>
          <a:prstGeom prst="rect">
            <a:avLst/>
          </a:prstGeom>
          <a:noFill/>
        </p:spPr>
        <p:txBody>
          <a:bodyPr wrap="none" rtlCol="0">
            <a:spAutoFit/>
          </a:bodyPr>
          <a:lstStyle/>
          <a:p>
            <a:r>
              <a:rPr lang="de-DE" dirty="0"/>
              <a:t>Block 3</a:t>
            </a:r>
          </a:p>
        </p:txBody>
      </p:sp>
    </p:spTree>
    <p:extLst>
      <p:ext uri="{BB962C8B-B14F-4D97-AF65-F5344CB8AC3E}">
        <p14:creationId xmlns:p14="http://schemas.microsoft.com/office/powerpoint/2010/main" val="12980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10325-2A78-1D6E-082B-891D986EA3F4}"/>
              </a:ext>
            </a:extLst>
          </p:cNvPr>
          <p:cNvSpPr>
            <a:spLocks noGrp="1"/>
          </p:cNvSpPr>
          <p:nvPr>
            <p:ph type="title"/>
          </p:nvPr>
        </p:nvSpPr>
        <p:spPr>
          <a:xfrm>
            <a:off x="667259" y="520095"/>
            <a:ext cx="8976362" cy="766627"/>
          </a:xfrm>
        </p:spPr>
        <p:txBody>
          <a:bodyPr/>
          <a:lstStyle/>
          <a:p>
            <a:r>
              <a:rPr lang="de-DE" dirty="0"/>
              <a:t>Design mit L-Edit und Testen</a:t>
            </a:r>
          </a:p>
        </p:txBody>
      </p:sp>
      <p:sp>
        <p:nvSpPr>
          <p:cNvPr id="4" name="Datumsplatzhalter 3">
            <a:extLst>
              <a:ext uri="{FF2B5EF4-FFF2-40B4-BE49-F238E27FC236}">
                <a16:creationId xmlns:a16="http://schemas.microsoft.com/office/drawing/2014/main" id="{D264E3BA-F300-CD3F-AC51-D2D6C8E62B73}"/>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899CF1AE-E9C7-432C-B651-6525A64D276E}"/>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89FAED71-920C-270B-55DA-47CF8ECEF524}"/>
              </a:ext>
            </a:extLst>
          </p:cNvPr>
          <p:cNvSpPr>
            <a:spLocks noGrp="1"/>
          </p:cNvSpPr>
          <p:nvPr>
            <p:ph type="sldNum" sz="quarter" idx="12"/>
          </p:nvPr>
        </p:nvSpPr>
        <p:spPr/>
        <p:txBody>
          <a:bodyPr/>
          <a:lstStyle/>
          <a:p>
            <a:fld id="{91F18EF7-BE1E-4ECB-84D4-67C2B4D8F095}" type="slidenum">
              <a:rPr lang="en-US" smtClean="0"/>
              <a:t>19</a:t>
            </a:fld>
            <a:endParaRPr lang="en-US"/>
          </a:p>
        </p:txBody>
      </p:sp>
      <p:pic>
        <p:nvPicPr>
          <p:cNvPr id="7" name="Inhaltsplatzhalter 6" descr="Ein Bild, das Screenshot, Farbigkeit, Reihe enthält.&#10;&#10;Automatisch generierte Beschreibung">
            <a:extLst>
              <a:ext uri="{FF2B5EF4-FFF2-40B4-BE49-F238E27FC236}">
                <a16:creationId xmlns:a16="http://schemas.microsoft.com/office/drawing/2014/main" id="{0505D5E8-86BF-5DB8-D102-58A8CDCCF3C5}"/>
              </a:ext>
            </a:extLst>
          </p:cNvPr>
          <p:cNvPicPr>
            <a:picLocks noGrp="1"/>
          </p:cNvPicPr>
          <p:nvPr>
            <p:ph idx="1"/>
          </p:nvPr>
        </p:nvPicPr>
        <p:blipFill>
          <a:blip r:embed="rId2"/>
          <a:stretch>
            <a:fillRect/>
          </a:stretch>
        </p:blipFill>
        <p:spPr>
          <a:xfrm>
            <a:off x="667259" y="2376533"/>
            <a:ext cx="10358437" cy="3228846"/>
          </a:xfrm>
          <a:prstGeom prst="rect">
            <a:avLst/>
          </a:prstGeom>
          <a:noFill/>
          <a:ln>
            <a:noFill/>
            <a:prstDash/>
          </a:ln>
        </p:spPr>
      </p:pic>
      <p:sp>
        <p:nvSpPr>
          <p:cNvPr id="10" name="Textfeld 9">
            <a:extLst>
              <a:ext uri="{FF2B5EF4-FFF2-40B4-BE49-F238E27FC236}">
                <a16:creationId xmlns:a16="http://schemas.microsoft.com/office/drawing/2014/main" id="{058D4A6D-F7A4-ACC9-9DF0-94F8E75CF847}"/>
              </a:ext>
            </a:extLst>
          </p:cNvPr>
          <p:cNvSpPr txBox="1"/>
          <p:nvPr/>
        </p:nvSpPr>
        <p:spPr>
          <a:xfrm>
            <a:off x="667259" y="1906621"/>
            <a:ext cx="955711" cy="369332"/>
          </a:xfrm>
          <a:prstGeom prst="rect">
            <a:avLst/>
          </a:prstGeom>
          <a:noFill/>
        </p:spPr>
        <p:txBody>
          <a:bodyPr wrap="none" rtlCol="0">
            <a:spAutoFit/>
          </a:bodyPr>
          <a:lstStyle/>
          <a:p>
            <a:r>
              <a:rPr lang="de-DE" dirty="0"/>
              <a:t>Block 4</a:t>
            </a:r>
          </a:p>
        </p:txBody>
      </p:sp>
    </p:spTree>
    <p:extLst>
      <p:ext uri="{BB962C8B-B14F-4D97-AF65-F5344CB8AC3E}">
        <p14:creationId xmlns:p14="http://schemas.microsoft.com/office/powerpoint/2010/main" val="308029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F7962E-199D-78F0-3DC4-F124935ADDAE}"/>
              </a:ext>
            </a:extLst>
          </p:cNvPr>
          <p:cNvSpPr>
            <a:spLocks noGrp="1"/>
          </p:cNvSpPr>
          <p:nvPr>
            <p:ph type="title"/>
          </p:nvPr>
        </p:nvSpPr>
        <p:spPr>
          <a:xfrm>
            <a:off x="800100" y="395926"/>
            <a:ext cx="10535235" cy="1065229"/>
          </a:xfrm>
        </p:spPr>
        <p:txBody>
          <a:bodyPr anchor="ctr">
            <a:normAutofit/>
          </a:bodyPr>
          <a:lstStyle/>
          <a:p>
            <a:r>
              <a:rPr lang="de-DE" dirty="0"/>
              <a:t>Inhalt</a:t>
            </a:r>
          </a:p>
        </p:txBody>
      </p:sp>
      <p:sp>
        <p:nvSpPr>
          <p:cNvPr id="3" name="Inhaltsplatzhalter 2">
            <a:extLst>
              <a:ext uri="{FF2B5EF4-FFF2-40B4-BE49-F238E27FC236}">
                <a16:creationId xmlns:a16="http://schemas.microsoft.com/office/drawing/2014/main" id="{92014423-445D-E2D7-51EC-18DBEE1B3D48}"/>
              </a:ext>
            </a:extLst>
          </p:cNvPr>
          <p:cNvSpPr>
            <a:spLocks noGrp="1"/>
          </p:cNvSpPr>
          <p:nvPr>
            <p:ph idx="1"/>
          </p:nvPr>
        </p:nvSpPr>
        <p:spPr>
          <a:xfrm>
            <a:off x="2379518" y="2329520"/>
            <a:ext cx="7635851" cy="3118780"/>
          </a:xfrm>
        </p:spPr>
        <p:txBody>
          <a:bodyPr anchor="ctr">
            <a:normAutofit/>
          </a:bodyPr>
          <a:lstStyle/>
          <a:p>
            <a:r>
              <a:rPr lang="de-DE" dirty="0">
                <a:solidFill>
                  <a:srgbClr val="000000"/>
                </a:solidFill>
              </a:rPr>
              <a:t>Projekt Beschreibung</a:t>
            </a:r>
          </a:p>
          <a:p>
            <a:r>
              <a:rPr lang="de-DE" dirty="0">
                <a:solidFill>
                  <a:srgbClr val="000000"/>
                </a:solidFill>
              </a:rPr>
              <a:t>Design Entwurf</a:t>
            </a:r>
          </a:p>
          <a:p>
            <a:r>
              <a:rPr lang="de-DE" dirty="0">
                <a:solidFill>
                  <a:srgbClr val="000000"/>
                </a:solidFill>
              </a:rPr>
              <a:t>Wandlung von Entwurf  zu den Transistoren Schaltungen </a:t>
            </a:r>
          </a:p>
          <a:p>
            <a:r>
              <a:rPr lang="de-DE" dirty="0">
                <a:solidFill>
                  <a:srgbClr val="000000"/>
                </a:solidFill>
              </a:rPr>
              <a:t>Simulation mit S-Edit</a:t>
            </a:r>
          </a:p>
          <a:p>
            <a:r>
              <a:rPr lang="de-DE" dirty="0">
                <a:solidFill>
                  <a:srgbClr val="000000"/>
                </a:solidFill>
              </a:rPr>
              <a:t>Design mit L-Edit und Testen</a:t>
            </a:r>
          </a:p>
          <a:p>
            <a:endParaRPr lang="de-DE" dirty="0">
              <a:solidFill>
                <a:srgbClr val="000000"/>
              </a:solidFill>
            </a:endParaRPr>
          </a:p>
        </p:txBody>
      </p:sp>
      <p:sp>
        <p:nvSpPr>
          <p:cNvPr id="8" name="Date Placeholder 4">
            <a:extLst>
              <a:ext uri="{FF2B5EF4-FFF2-40B4-BE49-F238E27FC236}">
                <a16:creationId xmlns:a16="http://schemas.microsoft.com/office/drawing/2014/main" id="{460BE097-8227-4FAA-855E-A7E0050E5D31}"/>
              </a:ext>
            </a:extLst>
          </p:cNvPr>
          <p:cNvSpPr>
            <a:spLocks noGrp="1"/>
          </p:cNvSpPr>
          <p:nvPr>
            <p:ph type="dt" sz="half" idx="10"/>
          </p:nvPr>
        </p:nvSpPr>
        <p:spPr>
          <a:xfrm>
            <a:off x="795014" y="6342042"/>
            <a:ext cx="2743200" cy="365125"/>
          </a:xfrm>
        </p:spPr>
        <p:txBody>
          <a:bodyPr/>
          <a:lstStyle/>
          <a:p>
            <a:pPr>
              <a:spcAft>
                <a:spcPts val="600"/>
              </a:spcAft>
            </a:pPr>
            <a:fld id="{9EE902D5-AFE9-41C0-BADF-9D7C6A47F499}" type="datetime1">
              <a:rPr lang="en-US" smtClean="0"/>
              <a:t>10/13/2023</a:t>
            </a:fld>
            <a:endParaRPr lang="en-US"/>
          </a:p>
        </p:txBody>
      </p:sp>
      <p:sp>
        <p:nvSpPr>
          <p:cNvPr id="10" name="Footer Placeholder 5">
            <a:extLst>
              <a:ext uri="{FF2B5EF4-FFF2-40B4-BE49-F238E27FC236}">
                <a16:creationId xmlns:a16="http://schemas.microsoft.com/office/drawing/2014/main" id="{CACE5B7E-B6A7-412F-9CDD-CE2F7B02346C}"/>
              </a:ext>
            </a:extLst>
          </p:cNvPr>
          <p:cNvSpPr>
            <a:spLocks noGrp="1"/>
          </p:cNvSpPr>
          <p:nvPr>
            <p:ph type="ftr" sz="quarter" idx="11"/>
          </p:nvPr>
        </p:nvSpPr>
        <p:spPr>
          <a:xfrm>
            <a:off x="7696200" y="6342042"/>
            <a:ext cx="3470128" cy="365125"/>
          </a:xfrm>
        </p:spPr>
        <p:txBody>
          <a:bodyPr/>
          <a:lstStyle/>
          <a:p>
            <a:pPr>
              <a:spcAft>
                <a:spcPts val="600"/>
              </a:spcAft>
            </a:pPr>
            <a:r>
              <a:rPr lang="en-US" b="0" i="0" dirty="0">
                <a:solidFill>
                  <a:srgbClr val="374151"/>
                </a:solidFill>
                <a:effectLst/>
                <a:latin typeface="Söhne"/>
              </a:rPr>
              <a:t>Das Design des Photosensor-Decoders</a:t>
            </a:r>
            <a:endParaRPr lang="en-US" dirty="0"/>
          </a:p>
        </p:txBody>
      </p:sp>
      <p:sp>
        <p:nvSpPr>
          <p:cNvPr id="12" name="Slide Number Placeholder 6">
            <a:extLst>
              <a:ext uri="{FF2B5EF4-FFF2-40B4-BE49-F238E27FC236}">
                <a16:creationId xmlns:a16="http://schemas.microsoft.com/office/drawing/2014/main" id="{486D18E6-2C3A-4D4A-93B8-55C657561BEA}"/>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2</a:t>
            </a:fld>
            <a:endParaRPr lang="en-US"/>
          </a:p>
        </p:txBody>
      </p:sp>
    </p:spTree>
    <p:extLst>
      <p:ext uri="{BB962C8B-B14F-4D97-AF65-F5344CB8AC3E}">
        <p14:creationId xmlns:p14="http://schemas.microsoft.com/office/powerpoint/2010/main" val="249476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EA3E22-2EF9-F64C-8DB9-48D0228E8E4C}"/>
              </a:ext>
            </a:extLst>
          </p:cNvPr>
          <p:cNvSpPr>
            <a:spLocks noGrp="1"/>
          </p:cNvSpPr>
          <p:nvPr>
            <p:ph type="title"/>
          </p:nvPr>
        </p:nvSpPr>
        <p:spPr>
          <a:xfrm>
            <a:off x="751808" y="150833"/>
            <a:ext cx="3829920" cy="1882248"/>
          </a:xfrm>
        </p:spPr>
        <p:txBody>
          <a:bodyPr/>
          <a:lstStyle/>
          <a:p>
            <a:r>
              <a:rPr lang="de-DE" dirty="0"/>
              <a:t>Design mit L-Edit und Testen</a:t>
            </a:r>
          </a:p>
        </p:txBody>
      </p:sp>
      <p:sp>
        <p:nvSpPr>
          <p:cNvPr id="4" name="Datumsplatzhalter 3">
            <a:extLst>
              <a:ext uri="{FF2B5EF4-FFF2-40B4-BE49-F238E27FC236}">
                <a16:creationId xmlns:a16="http://schemas.microsoft.com/office/drawing/2014/main" id="{17DE8A3A-2CBB-ED6A-D44A-B122A54B07A1}"/>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EB4F99DD-7F9E-89FF-09FD-3C60EB985473}"/>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B216C035-75F3-9A71-334F-4CD994594417}"/>
              </a:ext>
            </a:extLst>
          </p:cNvPr>
          <p:cNvSpPr>
            <a:spLocks noGrp="1"/>
          </p:cNvSpPr>
          <p:nvPr>
            <p:ph type="sldNum" sz="quarter" idx="12"/>
          </p:nvPr>
        </p:nvSpPr>
        <p:spPr/>
        <p:txBody>
          <a:bodyPr/>
          <a:lstStyle/>
          <a:p>
            <a:fld id="{91F18EF7-BE1E-4ECB-84D4-67C2B4D8F095}" type="slidenum">
              <a:rPr lang="en-US" smtClean="0"/>
              <a:t>20</a:t>
            </a:fld>
            <a:endParaRPr lang="en-US"/>
          </a:p>
        </p:txBody>
      </p:sp>
      <p:pic>
        <p:nvPicPr>
          <p:cNvPr id="7" name="Inhaltsplatzhalter 6" descr="Ein Bild, das Text, Screenshot, Diagramm, Display enthält.&#10;&#10;Automatisch generierte Beschreibung">
            <a:extLst>
              <a:ext uri="{FF2B5EF4-FFF2-40B4-BE49-F238E27FC236}">
                <a16:creationId xmlns:a16="http://schemas.microsoft.com/office/drawing/2014/main" id="{F86A12D2-5B42-D1D4-2F56-C3FFB5CAEC01}"/>
              </a:ext>
            </a:extLst>
          </p:cNvPr>
          <p:cNvPicPr>
            <a:picLocks noGrp="1"/>
          </p:cNvPicPr>
          <p:nvPr>
            <p:ph idx="1"/>
          </p:nvPr>
        </p:nvPicPr>
        <p:blipFill>
          <a:blip r:embed="rId3"/>
          <a:stretch>
            <a:fillRect/>
          </a:stretch>
        </p:blipFill>
        <p:spPr>
          <a:xfrm>
            <a:off x="5563986" y="239255"/>
            <a:ext cx="5602342" cy="6190728"/>
          </a:xfrm>
          <a:prstGeom prst="rect">
            <a:avLst/>
          </a:prstGeom>
          <a:noFill/>
          <a:ln>
            <a:noFill/>
            <a:prstDash/>
          </a:ln>
        </p:spPr>
      </p:pic>
    </p:spTree>
    <p:extLst>
      <p:ext uri="{BB962C8B-B14F-4D97-AF65-F5344CB8AC3E}">
        <p14:creationId xmlns:p14="http://schemas.microsoft.com/office/powerpoint/2010/main" val="59780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B73AB1-2D36-EC35-3500-2CD94ADE5200}"/>
              </a:ext>
            </a:extLst>
          </p:cNvPr>
          <p:cNvSpPr>
            <a:spLocks noGrp="1"/>
          </p:cNvSpPr>
          <p:nvPr>
            <p:ph type="title"/>
          </p:nvPr>
        </p:nvSpPr>
        <p:spPr>
          <a:xfrm>
            <a:off x="167358" y="430451"/>
            <a:ext cx="8043509" cy="641301"/>
          </a:xfrm>
        </p:spPr>
        <p:txBody>
          <a:bodyPr/>
          <a:lstStyle/>
          <a:p>
            <a:r>
              <a:rPr lang="de-DE" dirty="0"/>
              <a:t>DRC- und LVS-Ergebnis</a:t>
            </a:r>
          </a:p>
        </p:txBody>
      </p:sp>
      <p:pic>
        <p:nvPicPr>
          <p:cNvPr id="8" name="Inhaltsplatzhalter 7" descr="Ein Bild, das Text, Screenshot, Software, Display enthält.&#10;&#10;Automatisch generierte Beschreibung">
            <a:extLst>
              <a:ext uri="{FF2B5EF4-FFF2-40B4-BE49-F238E27FC236}">
                <a16:creationId xmlns:a16="http://schemas.microsoft.com/office/drawing/2014/main" id="{EDAE918A-66B7-C6AE-A295-DE55450AB2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01886" y="1228365"/>
            <a:ext cx="4822756" cy="4560996"/>
          </a:xfrm>
        </p:spPr>
      </p:pic>
      <p:sp>
        <p:nvSpPr>
          <p:cNvPr id="4" name="Datumsplatzhalter 3">
            <a:extLst>
              <a:ext uri="{FF2B5EF4-FFF2-40B4-BE49-F238E27FC236}">
                <a16:creationId xmlns:a16="http://schemas.microsoft.com/office/drawing/2014/main" id="{D8FC9397-D640-A7B3-0A03-215F70A1F31F}"/>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9258B67B-DF2D-72AF-AF5C-CD4C9748B10E}"/>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5CF619DE-3D04-CE1E-82EF-39EE1AAE9424}"/>
              </a:ext>
            </a:extLst>
          </p:cNvPr>
          <p:cNvSpPr>
            <a:spLocks noGrp="1"/>
          </p:cNvSpPr>
          <p:nvPr>
            <p:ph type="sldNum" sz="quarter" idx="12"/>
          </p:nvPr>
        </p:nvSpPr>
        <p:spPr/>
        <p:txBody>
          <a:bodyPr/>
          <a:lstStyle/>
          <a:p>
            <a:fld id="{91F18EF7-BE1E-4ECB-84D4-67C2B4D8F095}" type="slidenum">
              <a:rPr lang="en-US" smtClean="0"/>
              <a:t>21</a:t>
            </a:fld>
            <a:endParaRPr lang="en-US"/>
          </a:p>
        </p:txBody>
      </p:sp>
      <p:pic>
        <p:nvPicPr>
          <p:cNvPr id="10" name="Grafik 9" descr="Ein Bild, das Text, Screenshot, Display, Software enthält.&#10;&#10;Automatisch generierte Beschreibung">
            <a:extLst>
              <a:ext uri="{FF2B5EF4-FFF2-40B4-BE49-F238E27FC236}">
                <a16:creationId xmlns:a16="http://schemas.microsoft.com/office/drawing/2014/main" id="{31F59FB0-9103-89B0-B2EB-F1DC21774FC4}"/>
              </a:ext>
            </a:extLst>
          </p:cNvPr>
          <p:cNvPicPr>
            <a:picLocks noChangeAspect="1"/>
          </p:cNvPicPr>
          <p:nvPr/>
        </p:nvPicPr>
        <p:blipFill rotWithShape="1">
          <a:blip r:embed="rId4">
            <a:extLst>
              <a:ext uri="{28A0092B-C50C-407E-A947-70E740481C1C}">
                <a14:useLocalDpi xmlns:a14="http://schemas.microsoft.com/office/drawing/2010/main" val="0"/>
              </a:ext>
            </a:extLst>
          </a:blip>
          <a:srcRect t="1808" r="20165" b="10766"/>
          <a:stretch/>
        </p:blipFill>
        <p:spPr>
          <a:xfrm>
            <a:off x="167358" y="1313871"/>
            <a:ext cx="6867576" cy="4230257"/>
          </a:xfrm>
          <a:prstGeom prst="rect">
            <a:avLst/>
          </a:prstGeom>
        </p:spPr>
      </p:pic>
    </p:spTree>
    <p:extLst>
      <p:ext uri="{BB962C8B-B14F-4D97-AF65-F5344CB8AC3E}">
        <p14:creationId xmlns:p14="http://schemas.microsoft.com/office/powerpoint/2010/main" val="127682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CB992B-B7C0-5D12-DAFE-80E28D199A91}"/>
              </a:ext>
            </a:extLst>
          </p:cNvPr>
          <p:cNvSpPr>
            <a:spLocks noGrp="1"/>
          </p:cNvSpPr>
          <p:nvPr>
            <p:ph type="ctrTitle"/>
          </p:nvPr>
        </p:nvSpPr>
        <p:spPr>
          <a:xfrm>
            <a:off x="1600200" y="1420482"/>
            <a:ext cx="7638222" cy="2694317"/>
          </a:xfrm>
        </p:spPr>
        <p:txBody>
          <a:bodyPr>
            <a:normAutofit/>
          </a:bodyPr>
          <a:lstStyle/>
          <a:p>
            <a:r>
              <a:rPr lang="de-DE" dirty="0"/>
              <a:t>Vielen Dank</a:t>
            </a:r>
          </a:p>
        </p:txBody>
      </p:sp>
      <p:sp>
        <p:nvSpPr>
          <p:cNvPr id="11" name="Subtitle 2">
            <a:extLst>
              <a:ext uri="{FF2B5EF4-FFF2-40B4-BE49-F238E27FC236}">
                <a16:creationId xmlns:a16="http://schemas.microsoft.com/office/drawing/2014/main" id="{CD241308-6BAA-4988-BE45-0671370E7505}"/>
              </a:ext>
            </a:extLst>
          </p:cNvPr>
          <p:cNvSpPr>
            <a:spLocks noGrp="1"/>
          </p:cNvSpPr>
          <p:nvPr>
            <p:ph type="subTitle" idx="1"/>
          </p:nvPr>
        </p:nvSpPr>
        <p:spPr>
          <a:xfrm>
            <a:off x="1600200" y="4681728"/>
            <a:ext cx="7638222" cy="929296"/>
          </a:xfrm>
        </p:spPr>
        <p:txBody>
          <a:bodyPr/>
          <a:lstStyle/>
          <a:p>
            <a:r>
              <a:rPr lang="en-US" dirty="0"/>
              <a:t>Frage?</a:t>
            </a:r>
          </a:p>
        </p:txBody>
      </p:sp>
      <p:sp>
        <p:nvSpPr>
          <p:cNvPr id="4" name="Datumsplatzhalter 3">
            <a:extLst>
              <a:ext uri="{FF2B5EF4-FFF2-40B4-BE49-F238E27FC236}">
                <a16:creationId xmlns:a16="http://schemas.microsoft.com/office/drawing/2014/main" id="{8115CDF2-046A-528B-B979-107417CE2365}"/>
              </a:ext>
            </a:extLst>
          </p:cNvPr>
          <p:cNvSpPr>
            <a:spLocks noGrp="1"/>
          </p:cNvSpPr>
          <p:nvPr>
            <p:ph type="dt" sz="half" idx="10"/>
          </p:nvPr>
        </p:nvSpPr>
        <p:spPr>
          <a:xfrm>
            <a:off x="795014" y="6342042"/>
            <a:ext cx="2743200" cy="365125"/>
          </a:xfrm>
        </p:spPr>
        <p:txBody>
          <a:bodyPr>
            <a:normAutofit/>
          </a:bodyPr>
          <a:lstStyle/>
          <a:p>
            <a:pPr>
              <a:spcAft>
                <a:spcPts val="600"/>
              </a:spcAft>
            </a:pPr>
            <a:fld id="{66766031-2C34-403C-BBCC-95B4F3EC74E5}" type="datetime1">
              <a:rPr lang="en-US" smtClean="0"/>
              <a:pPr>
                <a:spcAft>
                  <a:spcPts val="600"/>
                </a:spcAft>
              </a:pPr>
              <a:t>10/13/2023</a:t>
            </a:fld>
            <a:endParaRPr lang="en-US"/>
          </a:p>
        </p:txBody>
      </p:sp>
      <p:sp>
        <p:nvSpPr>
          <p:cNvPr id="5" name="Fußzeilenplatzhalter 4">
            <a:extLst>
              <a:ext uri="{FF2B5EF4-FFF2-40B4-BE49-F238E27FC236}">
                <a16:creationId xmlns:a16="http://schemas.microsoft.com/office/drawing/2014/main" id="{FC70D210-8B40-EF8C-B84A-FBE1D9FB7DD9}"/>
              </a:ext>
            </a:extLst>
          </p:cNvPr>
          <p:cNvSpPr>
            <a:spLocks noGrp="1"/>
          </p:cNvSpPr>
          <p:nvPr>
            <p:ph type="ftr" sz="quarter" idx="11"/>
          </p:nvPr>
        </p:nvSpPr>
        <p:spPr>
          <a:xfrm>
            <a:off x="7696200" y="6342042"/>
            <a:ext cx="3470128" cy="365125"/>
          </a:xfrm>
        </p:spPr>
        <p:txBody>
          <a:bodyPr>
            <a:normAutofit/>
          </a:bodyPr>
          <a:lstStyle/>
          <a:p>
            <a:pPr>
              <a:spcAft>
                <a:spcPts val="600"/>
              </a:spcAft>
            </a:pPr>
            <a:r>
              <a:rPr lang="en-US"/>
              <a:t>Das Design des Photosensor-Decoders</a:t>
            </a:r>
          </a:p>
        </p:txBody>
      </p:sp>
      <p:sp>
        <p:nvSpPr>
          <p:cNvPr id="6" name="Foliennummernplatzhalter 5">
            <a:extLst>
              <a:ext uri="{FF2B5EF4-FFF2-40B4-BE49-F238E27FC236}">
                <a16:creationId xmlns:a16="http://schemas.microsoft.com/office/drawing/2014/main" id="{00B3BF30-527B-0FDB-1584-2EB72CEAC851}"/>
              </a:ext>
            </a:extLst>
          </p:cNvPr>
          <p:cNvSpPr>
            <a:spLocks noGrp="1"/>
          </p:cNvSpPr>
          <p:nvPr>
            <p:ph type="sldNum" sz="quarter" idx="12"/>
          </p:nvPr>
        </p:nvSpPr>
        <p:spPr>
          <a:xfrm>
            <a:off x="11166329" y="6342042"/>
            <a:ext cx="526228" cy="365125"/>
          </a:xfrm>
        </p:spPr>
        <p:txBody>
          <a:bodyPr>
            <a:normAutofit/>
          </a:bodyPr>
          <a:lstStyle/>
          <a:p>
            <a:pPr>
              <a:spcAft>
                <a:spcPts val="600"/>
              </a:spcAft>
            </a:pPr>
            <a:fld id="{91F18EF7-BE1E-4ECB-84D4-67C2B4D8F095}" type="slidenum">
              <a:rPr lang="en-US">
                <a:solidFill>
                  <a:srgbClr val="000000"/>
                </a:solidFill>
              </a:rPr>
              <a:pPr>
                <a:spcAft>
                  <a:spcPts val="600"/>
                </a:spcAft>
              </a:pPr>
              <a:t>22</a:t>
            </a:fld>
            <a:endParaRPr lang="en-US">
              <a:solidFill>
                <a:srgbClr val="000000"/>
              </a:solidFill>
            </a:endParaRPr>
          </a:p>
        </p:txBody>
      </p:sp>
    </p:spTree>
    <p:extLst>
      <p:ext uri="{BB962C8B-B14F-4D97-AF65-F5344CB8AC3E}">
        <p14:creationId xmlns:p14="http://schemas.microsoft.com/office/powerpoint/2010/main" val="77611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 calcmode="lin" valueType="num">
                                      <p:cBhvr additive="base">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550F88-2EFE-93CD-CD84-141B2BB375B0}"/>
              </a:ext>
            </a:extLst>
          </p:cNvPr>
          <p:cNvSpPr>
            <a:spLocks noGrp="1"/>
          </p:cNvSpPr>
          <p:nvPr>
            <p:ph type="ctrTitle"/>
          </p:nvPr>
        </p:nvSpPr>
        <p:spPr>
          <a:xfrm>
            <a:off x="1110793" y="1975872"/>
            <a:ext cx="4192348" cy="2006601"/>
          </a:xfrm>
        </p:spPr>
        <p:txBody>
          <a:bodyPr>
            <a:normAutofit/>
          </a:bodyPr>
          <a:lstStyle/>
          <a:p>
            <a:pPr algn="ctr">
              <a:lnSpc>
                <a:spcPct val="120000"/>
              </a:lnSpc>
            </a:pPr>
            <a:r>
              <a:rPr lang="de-DE" sz="2000" dirty="0">
                <a:solidFill>
                  <a:srgbClr val="000000"/>
                </a:solidFill>
              </a:rPr>
              <a:t>Projekt Beschreibung</a:t>
            </a:r>
            <a:br>
              <a:rPr lang="de-DE" sz="2000" dirty="0">
                <a:solidFill>
                  <a:srgbClr val="000000"/>
                </a:solidFill>
              </a:rPr>
            </a:br>
            <a:endParaRPr lang="en-US" sz="2000" dirty="0">
              <a:solidFill>
                <a:srgbClr val="000000"/>
              </a:solidFill>
            </a:endParaRPr>
          </a:p>
        </p:txBody>
      </p:sp>
      <p:sp>
        <p:nvSpPr>
          <p:cNvPr id="17" name="Content Placeholder 12">
            <a:extLst>
              <a:ext uri="{FF2B5EF4-FFF2-40B4-BE49-F238E27FC236}">
                <a16:creationId xmlns:a16="http://schemas.microsoft.com/office/drawing/2014/main" id="{C6003C74-82B5-477A-A94C-1C0E7E4E5F35}"/>
              </a:ext>
            </a:extLst>
          </p:cNvPr>
          <p:cNvSpPr>
            <a:spLocks noGrp="1"/>
          </p:cNvSpPr>
          <p:nvPr>
            <p:ph type="subTitle" idx="1"/>
          </p:nvPr>
        </p:nvSpPr>
        <p:spPr>
          <a:xfrm>
            <a:off x="1591231" y="4256793"/>
            <a:ext cx="3231472" cy="907895"/>
          </a:xfrm>
        </p:spPr>
        <p:txBody>
          <a:bodyPr>
            <a:normAutofit/>
          </a:bodyPr>
          <a:lstStyle/>
          <a:p>
            <a:pPr marL="0" indent="0" algn="ctr">
              <a:lnSpc>
                <a:spcPct val="120000"/>
              </a:lnSpc>
              <a:buNone/>
            </a:pPr>
            <a:r>
              <a:rPr lang="de-DE" sz="1100" dirty="0">
                <a:solidFill>
                  <a:srgbClr val="000000"/>
                </a:solidFill>
                <a:effectLst/>
              </a:rPr>
              <a:t>Zeilenauswahl und Spaltenauswahl Schaltung zu entworfen </a:t>
            </a:r>
            <a:endParaRPr lang="en-US" sz="1100" dirty="0">
              <a:solidFill>
                <a:srgbClr val="000000"/>
              </a:solidFill>
            </a:endParaRPr>
          </a:p>
        </p:txBody>
      </p:sp>
      <p:pic>
        <p:nvPicPr>
          <p:cNvPr id="4" name="Inhaltsplatzhalter 3" descr="Ein Bild, das Text, Entwurf, Screenshot, Diagramm enthält.&#10;&#10;Automatisch generierte Beschreibung">
            <a:extLst>
              <a:ext uri="{FF2B5EF4-FFF2-40B4-BE49-F238E27FC236}">
                <a16:creationId xmlns:a16="http://schemas.microsoft.com/office/drawing/2014/main" id="{C637B98C-F390-947A-4D28-EC130D53D77B}"/>
              </a:ext>
            </a:extLst>
          </p:cNvPr>
          <p:cNvPicPr>
            <a:picLocks noGrp="1"/>
          </p:cNvPicPr>
          <p:nvPr>
            <p:ph idx="4294967295"/>
          </p:nvPr>
        </p:nvPicPr>
        <p:blipFill rotWithShape="1">
          <a:blip r:embed="rId3"/>
          <a:srcRect l="3158" r="15478" b="3"/>
          <a:stretch/>
        </p:blipFill>
        <p:spPr>
          <a:xfrm>
            <a:off x="6536873" y="1267097"/>
            <a:ext cx="4706524" cy="4323806"/>
          </a:xfrm>
          <a:prstGeom prst="rect">
            <a:avLst/>
          </a:prstGeom>
          <a:noFill/>
          <a:ln>
            <a:noFill/>
            <a:prstDash/>
          </a:ln>
        </p:spPr>
      </p:pic>
      <p:sp>
        <p:nvSpPr>
          <p:cNvPr id="18" name="Date Placeholder 3">
            <a:extLst>
              <a:ext uri="{FF2B5EF4-FFF2-40B4-BE49-F238E27FC236}">
                <a16:creationId xmlns:a16="http://schemas.microsoft.com/office/drawing/2014/main" id="{EFA8FDBA-EB48-42B6-9E70-A23B7F2335D9}"/>
              </a:ext>
            </a:extLst>
          </p:cNvPr>
          <p:cNvSpPr>
            <a:spLocks noGrp="1"/>
          </p:cNvSpPr>
          <p:nvPr>
            <p:ph type="dt" sz="half" idx="10"/>
          </p:nvPr>
        </p:nvSpPr>
        <p:spPr>
          <a:xfrm>
            <a:off x="795014" y="6342042"/>
            <a:ext cx="2743200" cy="365125"/>
          </a:xfrm>
        </p:spPr>
        <p:txBody>
          <a:bodyPr>
            <a:normAutofit/>
          </a:bodyPr>
          <a:lstStyle/>
          <a:p>
            <a:pPr>
              <a:spcAft>
                <a:spcPts val="600"/>
              </a:spcAft>
            </a:pPr>
            <a:fld id="{40FD514F-8F84-4818-A2B1-30B6F078376C}" type="datetime1">
              <a:rPr lang="en-US" smtClean="0"/>
              <a:t>10/13/2023</a:t>
            </a:fld>
            <a:endParaRPr lang="en-US"/>
          </a:p>
        </p:txBody>
      </p:sp>
      <p:sp>
        <p:nvSpPr>
          <p:cNvPr id="19" name="Footer Placeholder 4">
            <a:extLst>
              <a:ext uri="{FF2B5EF4-FFF2-40B4-BE49-F238E27FC236}">
                <a16:creationId xmlns:a16="http://schemas.microsoft.com/office/drawing/2014/main" id="{E788F688-E30C-42FA-A62B-75B610046F9D}"/>
              </a:ext>
            </a:extLst>
          </p:cNvPr>
          <p:cNvSpPr>
            <a:spLocks noGrp="1"/>
          </p:cNvSpPr>
          <p:nvPr>
            <p:ph type="ftr" sz="quarter" idx="11"/>
          </p:nvPr>
        </p:nvSpPr>
        <p:spPr>
          <a:xfrm>
            <a:off x="7696200" y="6342042"/>
            <a:ext cx="3470128" cy="365125"/>
          </a:xfrm>
        </p:spPr>
        <p:txBody>
          <a:bodyPr>
            <a:normAutofit/>
          </a:bodyPr>
          <a:lstStyle/>
          <a:p>
            <a:pPr>
              <a:spcAft>
                <a:spcPts val="600"/>
              </a:spcAft>
            </a:pPr>
            <a:r>
              <a:rPr lang="en-US" b="0" i="0" dirty="0">
                <a:solidFill>
                  <a:srgbClr val="374151"/>
                </a:solidFill>
                <a:effectLst/>
                <a:latin typeface="Söhne"/>
              </a:rPr>
              <a:t>Das Design des Photosensor-Decoders</a:t>
            </a:r>
            <a:endParaRPr lang="en-US" dirty="0"/>
          </a:p>
        </p:txBody>
      </p:sp>
      <p:sp>
        <p:nvSpPr>
          <p:cNvPr id="20" name="Slide Number Placeholder 5">
            <a:extLst>
              <a:ext uri="{FF2B5EF4-FFF2-40B4-BE49-F238E27FC236}">
                <a16:creationId xmlns:a16="http://schemas.microsoft.com/office/drawing/2014/main" id="{B935317D-5CC6-40E6-B64A-28C858179631}"/>
              </a:ext>
            </a:extLst>
          </p:cNvPr>
          <p:cNvSpPr>
            <a:spLocks noGrp="1"/>
          </p:cNvSpPr>
          <p:nvPr>
            <p:ph type="sldNum" sz="quarter" idx="12"/>
          </p:nvPr>
        </p:nvSpPr>
        <p:spPr>
          <a:xfrm>
            <a:off x="11166329" y="6342042"/>
            <a:ext cx="526228" cy="365125"/>
          </a:xfrm>
        </p:spPr>
        <p:txBody>
          <a:bodyPr>
            <a:normAutofit/>
          </a:bodyPr>
          <a:lstStyle/>
          <a:p>
            <a:pPr>
              <a:spcAft>
                <a:spcPts val="600"/>
              </a:spcAft>
            </a:pPr>
            <a:fld id="{1B0A0659-E443-491A-A36E-EC2EE49C5850}" type="slidenum">
              <a:rPr lang="en-US" smtClean="0"/>
              <a:pPr>
                <a:spcAft>
                  <a:spcPts val="600"/>
                </a:spcAft>
              </a:pPr>
              <a:t>3</a:t>
            </a:fld>
            <a:endParaRPr lang="en-US"/>
          </a:p>
        </p:txBody>
      </p:sp>
    </p:spTree>
    <p:extLst>
      <p:ext uri="{BB962C8B-B14F-4D97-AF65-F5344CB8AC3E}">
        <p14:creationId xmlns:p14="http://schemas.microsoft.com/office/powerpoint/2010/main" val="55347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 calcmode="lin" valueType="num">
                                      <p:cBhvr additive="base">
                                        <p:cTn id="1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5BC15D-1EF6-33C4-C82E-E4E04A762EBF}"/>
              </a:ext>
            </a:extLst>
          </p:cNvPr>
          <p:cNvSpPr>
            <a:spLocks noGrp="1"/>
          </p:cNvSpPr>
          <p:nvPr>
            <p:ph type="title"/>
          </p:nvPr>
        </p:nvSpPr>
        <p:spPr>
          <a:xfrm>
            <a:off x="992977" y="784881"/>
            <a:ext cx="4437386" cy="2326020"/>
          </a:xfrm>
        </p:spPr>
        <p:txBody>
          <a:bodyPr anchor="t">
            <a:normAutofit/>
          </a:bodyPr>
          <a:lstStyle/>
          <a:p>
            <a:r>
              <a:rPr lang="de-DE" dirty="0"/>
              <a:t>Design Entwurf</a:t>
            </a:r>
          </a:p>
        </p:txBody>
      </p:sp>
      <p:pic>
        <p:nvPicPr>
          <p:cNvPr id="10" name="Grafik 9" descr="Ein Bild, das Screenshot, Reihe, Nacht enthält.&#10;&#10;Automatisch generierte Beschreibung">
            <a:extLst>
              <a:ext uri="{FF2B5EF4-FFF2-40B4-BE49-F238E27FC236}">
                <a16:creationId xmlns:a16="http://schemas.microsoft.com/office/drawing/2014/main" id="{B4621A2A-68DF-0CFE-DF30-B55E76B833B6}"/>
              </a:ext>
            </a:extLst>
          </p:cNvPr>
          <p:cNvPicPr/>
          <p:nvPr/>
        </p:nvPicPr>
        <p:blipFill>
          <a:blip r:embed="rId3"/>
          <a:stretch>
            <a:fillRect/>
          </a:stretch>
        </p:blipFill>
        <p:spPr>
          <a:xfrm>
            <a:off x="744803" y="2739190"/>
            <a:ext cx="10006882" cy="2912579"/>
          </a:xfrm>
          <a:prstGeom prst="rect">
            <a:avLst/>
          </a:prstGeom>
          <a:noFill/>
          <a:ln>
            <a:noFill/>
            <a:prstDash/>
          </a:ln>
        </p:spPr>
      </p:pic>
      <p:sp>
        <p:nvSpPr>
          <p:cNvPr id="9" name="Inhaltsplatzhalter 8">
            <a:extLst>
              <a:ext uri="{FF2B5EF4-FFF2-40B4-BE49-F238E27FC236}">
                <a16:creationId xmlns:a16="http://schemas.microsoft.com/office/drawing/2014/main" id="{85B5202E-04E9-3A96-7D34-EACD2AA9F136}"/>
              </a:ext>
            </a:extLst>
          </p:cNvPr>
          <p:cNvSpPr>
            <a:spLocks noGrp="1"/>
          </p:cNvSpPr>
          <p:nvPr>
            <p:ph idx="1"/>
          </p:nvPr>
        </p:nvSpPr>
        <p:spPr>
          <a:xfrm>
            <a:off x="6675718" y="1405719"/>
            <a:ext cx="4165600" cy="4158375"/>
          </a:xfrm>
        </p:spPr>
        <p:txBody>
          <a:bodyPr>
            <a:normAutofit/>
          </a:bodyPr>
          <a:lstStyle/>
          <a:p>
            <a:r>
              <a:rPr lang="de-DE" dirty="0">
                <a:solidFill>
                  <a:srgbClr val="000000"/>
                </a:solidFill>
              </a:rPr>
              <a:t>Die Wahrheit Tabelle </a:t>
            </a:r>
          </a:p>
          <a:p>
            <a:pPr marL="0" indent="0">
              <a:buNone/>
            </a:pPr>
            <a:endParaRPr lang="de-DE" dirty="0">
              <a:solidFill>
                <a:srgbClr val="000000"/>
              </a:solidFill>
            </a:endParaRPr>
          </a:p>
        </p:txBody>
      </p:sp>
      <p:sp>
        <p:nvSpPr>
          <p:cNvPr id="4" name="Datumsplatzhalter 3">
            <a:extLst>
              <a:ext uri="{FF2B5EF4-FFF2-40B4-BE49-F238E27FC236}">
                <a16:creationId xmlns:a16="http://schemas.microsoft.com/office/drawing/2014/main" id="{AACF54E4-D94C-C542-9D41-EAACE5703740}"/>
              </a:ext>
            </a:extLst>
          </p:cNvPr>
          <p:cNvSpPr>
            <a:spLocks noGrp="1"/>
          </p:cNvSpPr>
          <p:nvPr>
            <p:ph type="dt" sz="half" idx="10"/>
          </p:nvPr>
        </p:nvSpPr>
        <p:spPr>
          <a:xfrm>
            <a:off x="795014" y="6342042"/>
            <a:ext cx="2743200" cy="365125"/>
          </a:xfrm>
        </p:spPr>
        <p:txBody>
          <a:bodyPr>
            <a:normAutofit/>
          </a:bodyPr>
          <a:lstStyle/>
          <a:p>
            <a:pPr>
              <a:spcAft>
                <a:spcPts val="600"/>
              </a:spcAft>
            </a:pPr>
            <a:fld id="{34D32A6E-CF1C-4939-BBB4-3424AE41144E}" type="datetime1">
              <a:rPr lang="en-US" smtClean="0"/>
              <a:pPr>
                <a:spcAft>
                  <a:spcPts val="600"/>
                </a:spcAft>
              </a:pPr>
              <a:t>10/13/2023</a:t>
            </a:fld>
            <a:endParaRPr lang="en-US"/>
          </a:p>
        </p:txBody>
      </p:sp>
      <p:sp>
        <p:nvSpPr>
          <p:cNvPr id="5" name="Fußzeilenplatzhalter 4">
            <a:extLst>
              <a:ext uri="{FF2B5EF4-FFF2-40B4-BE49-F238E27FC236}">
                <a16:creationId xmlns:a16="http://schemas.microsoft.com/office/drawing/2014/main" id="{31A36547-881B-37A5-4C64-569119C71FDE}"/>
              </a:ext>
            </a:extLst>
          </p:cNvPr>
          <p:cNvSpPr>
            <a:spLocks noGrp="1"/>
          </p:cNvSpPr>
          <p:nvPr>
            <p:ph type="ftr" sz="quarter" idx="11"/>
          </p:nvPr>
        </p:nvSpPr>
        <p:spPr>
          <a:xfrm>
            <a:off x="7696200" y="6342042"/>
            <a:ext cx="3470128" cy="365125"/>
          </a:xfrm>
        </p:spPr>
        <p:txBody>
          <a:bodyPr>
            <a:normAutofit/>
          </a:bodyPr>
          <a:lstStyle/>
          <a:p>
            <a:pPr>
              <a:spcAft>
                <a:spcPts val="600"/>
              </a:spcAft>
            </a:pPr>
            <a:r>
              <a:rPr lang="en-US"/>
              <a:t>Das Design des Photosensor-Decoders</a:t>
            </a:r>
          </a:p>
        </p:txBody>
      </p:sp>
      <p:sp>
        <p:nvSpPr>
          <p:cNvPr id="6" name="Foliennummernplatzhalter 5">
            <a:extLst>
              <a:ext uri="{FF2B5EF4-FFF2-40B4-BE49-F238E27FC236}">
                <a16:creationId xmlns:a16="http://schemas.microsoft.com/office/drawing/2014/main" id="{51D1B231-3085-7118-11A8-3EC5F5CED8C8}"/>
              </a:ext>
            </a:extLst>
          </p:cNvPr>
          <p:cNvSpPr>
            <a:spLocks noGrp="1"/>
          </p:cNvSpPr>
          <p:nvPr>
            <p:ph type="sldNum" sz="quarter" idx="12"/>
          </p:nvPr>
        </p:nvSpPr>
        <p:spPr>
          <a:xfrm>
            <a:off x="11166329" y="6342042"/>
            <a:ext cx="526228" cy="365125"/>
          </a:xfrm>
        </p:spPr>
        <p:txBody>
          <a:bodyPr>
            <a:normAutofit/>
          </a:bodyPr>
          <a:lstStyle/>
          <a:p>
            <a:pPr>
              <a:spcAft>
                <a:spcPts val="600"/>
              </a:spcAft>
            </a:pPr>
            <a:fld id="{91F18EF7-BE1E-4ECB-84D4-67C2B4D8F095}" type="slidenum">
              <a:rPr lang="en-US" smtClean="0"/>
              <a:pPr>
                <a:spcAft>
                  <a:spcPts val="600"/>
                </a:spcAft>
              </a:pPr>
              <a:t>4</a:t>
            </a:fld>
            <a:endParaRPr lang="en-US"/>
          </a:p>
        </p:txBody>
      </p:sp>
    </p:spTree>
    <p:extLst>
      <p:ext uri="{BB962C8B-B14F-4D97-AF65-F5344CB8AC3E}">
        <p14:creationId xmlns:p14="http://schemas.microsoft.com/office/powerpoint/2010/main" val="327848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E9D1F4-9A5D-5F3B-BA44-B7A8407776D1}"/>
              </a:ext>
            </a:extLst>
          </p:cNvPr>
          <p:cNvSpPr>
            <a:spLocks noGrp="1"/>
          </p:cNvSpPr>
          <p:nvPr>
            <p:ph type="title"/>
          </p:nvPr>
        </p:nvSpPr>
        <p:spPr>
          <a:xfrm>
            <a:off x="131324" y="150833"/>
            <a:ext cx="7638168" cy="833297"/>
          </a:xfrm>
        </p:spPr>
        <p:txBody>
          <a:bodyPr anchor="b">
            <a:normAutofit/>
          </a:bodyPr>
          <a:lstStyle/>
          <a:p>
            <a:r>
              <a:rPr lang="de-DE" dirty="0"/>
              <a:t>Design Entwurf</a:t>
            </a:r>
          </a:p>
        </p:txBody>
      </p:sp>
      <p:sp>
        <p:nvSpPr>
          <p:cNvPr id="3" name="Inhaltsplatzhalter 2">
            <a:extLst>
              <a:ext uri="{FF2B5EF4-FFF2-40B4-BE49-F238E27FC236}">
                <a16:creationId xmlns:a16="http://schemas.microsoft.com/office/drawing/2014/main" id="{74F33281-8C10-9747-43ED-0B4DFB8A7EBA}"/>
              </a:ext>
            </a:extLst>
          </p:cNvPr>
          <p:cNvSpPr>
            <a:spLocks noGrp="1"/>
          </p:cNvSpPr>
          <p:nvPr>
            <p:ph idx="1"/>
          </p:nvPr>
        </p:nvSpPr>
        <p:spPr>
          <a:xfrm>
            <a:off x="131324" y="984130"/>
            <a:ext cx="7638168" cy="3614813"/>
          </a:xfrm>
        </p:spPr>
        <p:txBody>
          <a:bodyPr>
            <a:normAutofit/>
          </a:bodyPr>
          <a:lstStyle/>
          <a:p>
            <a:r>
              <a:rPr lang="de-DE" dirty="0"/>
              <a:t>Boolescher Ausdruck und Gatter-Design</a:t>
            </a:r>
          </a:p>
          <a:p>
            <a:endParaRPr lang="de-DE" dirty="0"/>
          </a:p>
        </p:txBody>
      </p:sp>
      <p:sp>
        <p:nvSpPr>
          <p:cNvPr id="4" name="Datumsplatzhalter 3">
            <a:extLst>
              <a:ext uri="{FF2B5EF4-FFF2-40B4-BE49-F238E27FC236}">
                <a16:creationId xmlns:a16="http://schemas.microsoft.com/office/drawing/2014/main" id="{ACA69920-4D8F-E979-3D92-04C2DB7196CF}"/>
              </a:ext>
            </a:extLst>
          </p:cNvPr>
          <p:cNvSpPr>
            <a:spLocks noGrp="1"/>
          </p:cNvSpPr>
          <p:nvPr>
            <p:ph type="dt" sz="half" idx="10"/>
          </p:nvPr>
        </p:nvSpPr>
        <p:spPr>
          <a:xfrm>
            <a:off x="795014" y="6342042"/>
            <a:ext cx="2743200" cy="365125"/>
          </a:xfrm>
        </p:spPr>
        <p:txBody>
          <a:bodyPr>
            <a:normAutofit/>
          </a:bodyPr>
          <a:lstStyle/>
          <a:p>
            <a:pPr>
              <a:spcAft>
                <a:spcPts val="600"/>
              </a:spcAft>
            </a:pPr>
            <a:fld id="{66766031-2C34-403C-BBCC-95B4F3EC74E5}" type="datetime1">
              <a:rPr lang="en-US"/>
              <a:pPr>
                <a:spcAft>
                  <a:spcPts val="600"/>
                </a:spcAft>
              </a:pPr>
              <a:t>10/13/2023</a:t>
            </a:fld>
            <a:endParaRPr lang="en-US"/>
          </a:p>
        </p:txBody>
      </p:sp>
      <p:sp>
        <p:nvSpPr>
          <p:cNvPr id="5" name="Fußzeilenplatzhalter 4">
            <a:extLst>
              <a:ext uri="{FF2B5EF4-FFF2-40B4-BE49-F238E27FC236}">
                <a16:creationId xmlns:a16="http://schemas.microsoft.com/office/drawing/2014/main" id="{37A9CA7E-A330-A525-40BB-80B0E706FEEC}"/>
              </a:ext>
            </a:extLst>
          </p:cNvPr>
          <p:cNvSpPr>
            <a:spLocks noGrp="1"/>
          </p:cNvSpPr>
          <p:nvPr>
            <p:ph type="ftr" sz="quarter" idx="11"/>
          </p:nvPr>
        </p:nvSpPr>
        <p:spPr>
          <a:xfrm>
            <a:off x="7696200" y="6342042"/>
            <a:ext cx="3470128" cy="365125"/>
          </a:xfrm>
        </p:spPr>
        <p:txBody>
          <a:bodyPr>
            <a:normAutofit/>
          </a:bodyPr>
          <a:lstStyle/>
          <a:p>
            <a:pPr>
              <a:spcAft>
                <a:spcPts val="600"/>
              </a:spcAft>
            </a:pPr>
            <a:r>
              <a:rPr lang="en-US"/>
              <a:t>Das Design des Photosensor-Decoders</a:t>
            </a:r>
          </a:p>
        </p:txBody>
      </p:sp>
      <p:sp>
        <p:nvSpPr>
          <p:cNvPr id="6" name="Foliennummernplatzhalter 5">
            <a:extLst>
              <a:ext uri="{FF2B5EF4-FFF2-40B4-BE49-F238E27FC236}">
                <a16:creationId xmlns:a16="http://schemas.microsoft.com/office/drawing/2014/main" id="{1B9476C2-D80F-414D-58B2-91E4BB59A74B}"/>
              </a:ext>
            </a:extLst>
          </p:cNvPr>
          <p:cNvSpPr>
            <a:spLocks noGrp="1"/>
          </p:cNvSpPr>
          <p:nvPr>
            <p:ph type="sldNum" sz="quarter" idx="12"/>
          </p:nvPr>
        </p:nvSpPr>
        <p:spPr>
          <a:xfrm>
            <a:off x="11166329" y="6342042"/>
            <a:ext cx="526228" cy="365125"/>
          </a:xfrm>
        </p:spPr>
        <p:txBody>
          <a:bodyPr>
            <a:normAutofit/>
          </a:bodyPr>
          <a:lstStyle/>
          <a:p>
            <a:pPr>
              <a:spcAft>
                <a:spcPts val="600"/>
              </a:spcAft>
            </a:pPr>
            <a:fld id="{91F18EF7-BE1E-4ECB-84D4-67C2B4D8F095}" type="slidenum">
              <a:rPr lang="en-US">
                <a:solidFill>
                  <a:srgbClr val="000000"/>
                </a:solidFill>
              </a:rPr>
              <a:pPr>
                <a:spcAft>
                  <a:spcPts val="600"/>
                </a:spcAft>
              </a:pPr>
              <a:t>5</a:t>
            </a:fld>
            <a:endParaRPr lang="en-US">
              <a:solidFill>
                <a:srgbClr val="000000"/>
              </a:solidFill>
            </a:endParaRPr>
          </a:p>
        </p:txBody>
      </p:sp>
      <p:pic>
        <p:nvPicPr>
          <p:cNvPr id="8" name="Grafik 7" descr="Ein Bild, das Text, Diagramm, Reihe, Zahl enthält.&#10;&#10;Automatisch generierte Beschreibung">
            <a:extLst>
              <a:ext uri="{FF2B5EF4-FFF2-40B4-BE49-F238E27FC236}">
                <a16:creationId xmlns:a16="http://schemas.microsoft.com/office/drawing/2014/main" id="{61C87275-95AB-E334-6AA0-857124671B43}"/>
              </a:ext>
            </a:extLst>
          </p:cNvPr>
          <p:cNvPicPr/>
          <p:nvPr/>
        </p:nvPicPr>
        <p:blipFill>
          <a:blip r:embed="rId3"/>
          <a:stretch>
            <a:fillRect/>
          </a:stretch>
        </p:blipFill>
        <p:spPr>
          <a:xfrm>
            <a:off x="5737583" y="676681"/>
            <a:ext cx="5283855" cy="5480928"/>
          </a:xfrm>
          <a:prstGeom prst="rect">
            <a:avLst/>
          </a:prstGeom>
          <a:noFill/>
          <a:ln>
            <a:noFill/>
            <a:prstDash/>
          </a:ln>
        </p:spPr>
      </p:pic>
      <p:pic>
        <p:nvPicPr>
          <p:cNvPr id="9" name="Grafik 8">
            <a:extLst>
              <a:ext uri="{FF2B5EF4-FFF2-40B4-BE49-F238E27FC236}">
                <a16:creationId xmlns:a16="http://schemas.microsoft.com/office/drawing/2014/main" id="{66CE250E-F1B6-75E6-4F2B-EBD63CBC2AC8}"/>
              </a:ext>
            </a:extLst>
          </p:cNvPr>
          <p:cNvPicPr>
            <a:picLocks noChangeAspect="1"/>
          </p:cNvPicPr>
          <p:nvPr/>
        </p:nvPicPr>
        <p:blipFill>
          <a:blip r:embed="rId4"/>
          <a:stretch>
            <a:fillRect/>
          </a:stretch>
        </p:blipFill>
        <p:spPr>
          <a:xfrm>
            <a:off x="447548" y="1646598"/>
            <a:ext cx="4299550" cy="4402192"/>
          </a:xfrm>
          <a:prstGeom prst="rect">
            <a:avLst/>
          </a:prstGeom>
        </p:spPr>
      </p:pic>
    </p:spTree>
    <p:extLst>
      <p:ext uri="{BB962C8B-B14F-4D97-AF65-F5344CB8AC3E}">
        <p14:creationId xmlns:p14="http://schemas.microsoft.com/office/powerpoint/2010/main" val="212046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CD126-BAB1-9EF4-737E-C7ABDDC07DFB}"/>
              </a:ext>
            </a:extLst>
          </p:cNvPr>
          <p:cNvSpPr>
            <a:spLocks noGrp="1"/>
          </p:cNvSpPr>
          <p:nvPr>
            <p:ph type="title"/>
          </p:nvPr>
        </p:nvSpPr>
        <p:spPr/>
        <p:txBody>
          <a:bodyPr/>
          <a:lstStyle/>
          <a:p>
            <a:r>
              <a:rPr lang="de-DE" sz="3200" dirty="0"/>
              <a:t>Wandlung von Gattern zu den Transistoren Schaltungen</a:t>
            </a:r>
            <a:endParaRPr lang="de-DE" dirty="0"/>
          </a:p>
        </p:txBody>
      </p:sp>
      <p:sp>
        <p:nvSpPr>
          <p:cNvPr id="3" name="Inhaltsplatzhalter 2">
            <a:extLst>
              <a:ext uri="{FF2B5EF4-FFF2-40B4-BE49-F238E27FC236}">
                <a16:creationId xmlns:a16="http://schemas.microsoft.com/office/drawing/2014/main" id="{3FD3851C-0F6E-6AAC-0E46-76E059A97D89}"/>
              </a:ext>
            </a:extLst>
          </p:cNvPr>
          <p:cNvSpPr>
            <a:spLocks noGrp="1"/>
          </p:cNvSpPr>
          <p:nvPr>
            <p:ph idx="1"/>
          </p:nvPr>
        </p:nvSpPr>
        <p:spPr/>
        <p:txBody>
          <a:bodyPr/>
          <a:lstStyle/>
          <a:p>
            <a:r>
              <a:rPr lang="de-DE" dirty="0"/>
              <a:t>NOT-Gatter</a:t>
            </a:r>
          </a:p>
          <a:p>
            <a:pPr marL="0" indent="0">
              <a:buNone/>
            </a:pPr>
            <a:endParaRPr lang="de-DE" dirty="0"/>
          </a:p>
        </p:txBody>
      </p:sp>
      <p:sp>
        <p:nvSpPr>
          <p:cNvPr id="4" name="Datumsplatzhalter 3">
            <a:extLst>
              <a:ext uri="{FF2B5EF4-FFF2-40B4-BE49-F238E27FC236}">
                <a16:creationId xmlns:a16="http://schemas.microsoft.com/office/drawing/2014/main" id="{BEA13ECF-A86B-1A24-ED8B-59EC40E361FB}"/>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C1D6AF07-CC37-076F-BCF6-903D7903C67C}"/>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6C174231-8FE2-029B-AC63-7F0322D6934D}"/>
              </a:ext>
            </a:extLst>
          </p:cNvPr>
          <p:cNvSpPr>
            <a:spLocks noGrp="1"/>
          </p:cNvSpPr>
          <p:nvPr>
            <p:ph type="sldNum" sz="quarter" idx="12"/>
          </p:nvPr>
        </p:nvSpPr>
        <p:spPr/>
        <p:txBody>
          <a:bodyPr/>
          <a:lstStyle/>
          <a:p>
            <a:fld id="{91F18EF7-BE1E-4ECB-84D4-67C2B4D8F095}" type="slidenum">
              <a:rPr lang="en-US" smtClean="0"/>
              <a:t>6</a:t>
            </a:fld>
            <a:endParaRPr lang="en-US"/>
          </a:p>
        </p:txBody>
      </p:sp>
      <p:pic>
        <p:nvPicPr>
          <p:cNvPr id="7" name="Grafik 6" descr="Ein Bild, das Screenshot, Raum enthält.&#10;&#10;Automatisch generierte Beschreibung">
            <a:extLst>
              <a:ext uri="{FF2B5EF4-FFF2-40B4-BE49-F238E27FC236}">
                <a16:creationId xmlns:a16="http://schemas.microsoft.com/office/drawing/2014/main" id="{C5DBDF67-E831-055E-BC41-D83F9AF22579}"/>
              </a:ext>
            </a:extLst>
          </p:cNvPr>
          <p:cNvPicPr/>
          <p:nvPr/>
        </p:nvPicPr>
        <p:blipFill>
          <a:blip r:embed="rId3"/>
          <a:srcRect/>
          <a:stretch>
            <a:fillRect/>
          </a:stretch>
        </p:blipFill>
        <p:spPr>
          <a:xfrm>
            <a:off x="6230895" y="2054650"/>
            <a:ext cx="4935432" cy="3811129"/>
          </a:xfrm>
          <a:prstGeom prst="rect">
            <a:avLst/>
          </a:prstGeom>
          <a:noFill/>
          <a:ln>
            <a:noFill/>
            <a:prstDash/>
          </a:ln>
        </p:spPr>
      </p:pic>
      <p:pic>
        <p:nvPicPr>
          <p:cNvPr id="8" name="Grafik 7">
            <a:extLst>
              <a:ext uri="{FF2B5EF4-FFF2-40B4-BE49-F238E27FC236}">
                <a16:creationId xmlns:a16="http://schemas.microsoft.com/office/drawing/2014/main" id="{6966E584-8CA5-F37B-96CE-D861D7589F92}"/>
              </a:ext>
            </a:extLst>
          </p:cNvPr>
          <p:cNvPicPr/>
          <p:nvPr/>
        </p:nvPicPr>
        <p:blipFill>
          <a:blip r:embed="rId4"/>
          <a:srcRect/>
          <a:stretch>
            <a:fillRect/>
          </a:stretch>
        </p:blipFill>
        <p:spPr>
          <a:xfrm>
            <a:off x="630829" y="3536141"/>
            <a:ext cx="5600065" cy="1518285"/>
          </a:xfrm>
          <a:prstGeom prst="rect">
            <a:avLst/>
          </a:prstGeom>
          <a:noFill/>
          <a:ln>
            <a:noFill/>
            <a:prstDash/>
          </a:ln>
        </p:spPr>
      </p:pic>
    </p:spTree>
    <p:extLst>
      <p:ext uri="{BB962C8B-B14F-4D97-AF65-F5344CB8AC3E}">
        <p14:creationId xmlns:p14="http://schemas.microsoft.com/office/powerpoint/2010/main" val="321234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CBC173-16C8-B557-D926-0B6B0B017F43}"/>
              </a:ext>
            </a:extLst>
          </p:cNvPr>
          <p:cNvSpPr>
            <a:spLocks noGrp="1"/>
          </p:cNvSpPr>
          <p:nvPr>
            <p:ph type="title"/>
          </p:nvPr>
        </p:nvSpPr>
        <p:spPr/>
        <p:txBody>
          <a:bodyPr/>
          <a:lstStyle/>
          <a:p>
            <a:r>
              <a:rPr lang="de-DE" sz="3200" dirty="0"/>
              <a:t>Wandlung von Gattern zu den Transistoren Schaltungen</a:t>
            </a:r>
            <a:endParaRPr lang="de-DE" dirty="0"/>
          </a:p>
        </p:txBody>
      </p:sp>
      <p:sp>
        <p:nvSpPr>
          <p:cNvPr id="3" name="Inhaltsplatzhalter 2">
            <a:extLst>
              <a:ext uri="{FF2B5EF4-FFF2-40B4-BE49-F238E27FC236}">
                <a16:creationId xmlns:a16="http://schemas.microsoft.com/office/drawing/2014/main" id="{58FD876F-F976-2599-A607-4CC1C5DDF85D}"/>
              </a:ext>
            </a:extLst>
          </p:cNvPr>
          <p:cNvSpPr>
            <a:spLocks noGrp="1"/>
          </p:cNvSpPr>
          <p:nvPr>
            <p:ph idx="1"/>
          </p:nvPr>
        </p:nvSpPr>
        <p:spPr/>
        <p:txBody>
          <a:bodyPr/>
          <a:lstStyle/>
          <a:p>
            <a:r>
              <a:rPr lang="de-DE" dirty="0"/>
              <a:t>NAND-Gatter</a:t>
            </a:r>
          </a:p>
        </p:txBody>
      </p:sp>
      <p:sp>
        <p:nvSpPr>
          <p:cNvPr id="4" name="Datumsplatzhalter 3">
            <a:extLst>
              <a:ext uri="{FF2B5EF4-FFF2-40B4-BE49-F238E27FC236}">
                <a16:creationId xmlns:a16="http://schemas.microsoft.com/office/drawing/2014/main" id="{E08E450E-C040-701E-8401-1E722B76E798}"/>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9076EA09-21BA-CCCE-6C45-814D9C9AE2AA}"/>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7F91B5C2-D097-2B7A-C4A4-4985792731DE}"/>
              </a:ext>
            </a:extLst>
          </p:cNvPr>
          <p:cNvSpPr>
            <a:spLocks noGrp="1"/>
          </p:cNvSpPr>
          <p:nvPr>
            <p:ph type="sldNum" sz="quarter" idx="12"/>
          </p:nvPr>
        </p:nvSpPr>
        <p:spPr/>
        <p:txBody>
          <a:bodyPr/>
          <a:lstStyle/>
          <a:p>
            <a:fld id="{91F18EF7-BE1E-4ECB-84D4-67C2B4D8F095}" type="slidenum">
              <a:rPr lang="en-US" smtClean="0"/>
              <a:t>7</a:t>
            </a:fld>
            <a:endParaRPr lang="en-US"/>
          </a:p>
        </p:txBody>
      </p:sp>
      <p:pic>
        <p:nvPicPr>
          <p:cNvPr id="7" name="Grafik 6" descr="Ein Bild, das Screenshot, Text enthält.&#10;&#10;Automatisch generierte Beschreibung">
            <a:extLst>
              <a:ext uri="{FF2B5EF4-FFF2-40B4-BE49-F238E27FC236}">
                <a16:creationId xmlns:a16="http://schemas.microsoft.com/office/drawing/2014/main" id="{F78FE67D-DD90-20C7-5488-F788DE50272D}"/>
              </a:ext>
            </a:extLst>
          </p:cNvPr>
          <p:cNvPicPr/>
          <p:nvPr/>
        </p:nvPicPr>
        <p:blipFill>
          <a:blip r:embed="rId3"/>
          <a:stretch>
            <a:fillRect/>
          </a:stretch>
        </p:blipFill>
        <p:spPr>
          <a:xfrm>
            <a:off x="5865778" y="2019299"/>
            <a:ext cx="5139609" cy="3766712"/>
          </a:xfrm>
          <a:prstGeom prst="rect">
            <a:avLst/>
          </a:prstGeom>
          <a:noFill/>
          <a:ln>
            <a:noFill/>
            <a:prstDash/>
          </a:ln>
        </p:spPr>
      </p:pic>
      <p:pic>
        <p:nvPicPr>
          <p:cNvPr id="8" name="Grafik 7">
            <a:extLst>
              <a:ext uri="{FF2B5EF4-FFF2-40B4-BE49-F238E27FC236}">
                <a16:creationId xmlns:a16="http://schemas.microsoft.com/office/drawing/2014/main" id="{772FCCB9-28CD-5C49-4E09-A63AA1AE93FA}"/>
              </a:ext>
            </a:extLst>
          </p:cNvPr>
          <p:cNvPicPr/>
          <p:nvPr/>
        </p:nvPicPr>
        <p:blipFill>
          <a:blip r:embed="rId4"/>
          <a:srcRect/>
          <a:stretch>
            <a:fillRect/>
          </a:stretch>
        </p:blipFill>
        <p:spPr>
          <a:xfrm>
            <a:off x="795014" y="3584427"/>
            <a:ext cx="4878070" cy="1381760"/>
          </a:xfrm>
          <a:prstGeom prst="rect">
            <a:avLst/>
          </a:prstGeom>
          <a:noFill/>
          <a:ln>
            <a:noFill/>
            <a:prstDash/>
          </a:ln>
        </p:spPr>
      </p:pic>
    </p:spTree>
    <p:extLst>
      <p:ext uri="{BB962C8B-B14F-4D97-AF65-F5344CB8AC3E}">
        <p14:creationId xmlns:p14="http://schemas.microsoft.com/office/powerpoint/2010/main" val="8498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396403-DDAF-FA05-D659-A9A0D1F9330B}"/>
              </a:ext>
            </a:extLst>
          </p:cNvPr>
          <p:cNvSpPr>
            <a:spLocks noGrp="1"/>
          </p:cNvSpPr>
          <p:nvPr>
            <p:ph type="title"/>
          </p:nvPr>
        </p:nvSpPr>
        <p:spPr/>
        <p:txBody>
          <a:bodyPr/>
          <a:lstStyle/>
          <a:p>
            <a:r>
              <a:rPr lang="de-DE" sz="3200" dirty="0"/>
              <a:t>Wandlung von Gattern zu den Transistoren Schaltungen</a:t>
            </a:r>
            <a:endParaRPr lang="de-DE" dirty="0"/>
          </a:p>
        </p:txBody>
      </p:sp>
      <p:sp>
        <p:nvSpPr>
          <p:cNvPr id="3" name="Inhaltsplatzhalter 2">
            <a:extLst>
              <a:ext uri="{FF2B5EF4-FFF2-40B4-BE49-F238E27FC236}">
                <a16:creationId xmlns:a16="http://schemas.microsoft.com/office/drawing/2014/main" id="{4E34917E-A938-C4C5-95A7-1BAE194DF6AB}"/>
              </a:ext>
            </a:extLst>
          </p:cNvPr>
          <p:cNvSpPr>
            <a:spLocks noGrp="1"/>
          </p:cNvSpPr>
          <p:nvPr>
            <p:ph idx="1"/>
          </p:nvPr>
        </p:nvSpPr>
        <p:spPr/>
        <p:txBody>
          <a:bodyPr/>
          <a:lstStyle/>
          <a:p>
            <a:r>
              <a:rPr lang="de-DE" dirty="0"/>
              <a:t>UND-Gatter</a:t>
            </a:r>
          </a:p>
          <a:p>
            <a:endParaRPr lang="de-DE" dirty="0"/>
          </a:p>
        </p:txBody>
      </p:sp>
      <p:sp>
        <p:nvSpPr>
          <p:cNvPr id="4" name="Datumsplatzhalter 3">
            <a:extLst>
              <a:ext uri="{FF2B5EF4-FFF2-40B4-BE49-F238E27FC236}">
                <a16:creationId xmlns:a16="http://schemas.microsoft.com/office/drawing/2014/main" id="{3C2AF3AA-E098-4843-A70E-91E000398120}"/>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6CB80F38-7488-FF91-9C1F-AF837311E7AC}"/>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EB01939A-8765-43C0-564D-EBECDC800CB5}"/>
              </a:ext>
            </a:extLst>
          </p:cNvPr>
          <p:cNvSpPr>
            <a:spLocks noGrp="1"/>
          </p:cNvSpPr>
          <p:nvPr>
            <p:ph type="sldNum" sz="quarter" idx="12"/>
          </p:nvPr>
        </p:nvSpPr>
        <p:spPr/>
        <p:txBody>
          <a:bodyPr/>
          <a:lstStyle/>
          <a:p>
            <a:fld id="{91F18EF7-BE1E-4ECB-84D4-67C2B4D8F095}" type="slidenum">
              <a:rPr lang="en-US" smtClean="0"/>
              <a:t>8</a:t>
            </a:fld>
            <a:endParaRPr lang="en-US"/>
          </a:p>
        </p:txBody>
      </p:sp>
      <p:pic>
        <p:nvPicPr>
          <p:cNvPr id="10" name="Grafik 9">
            <a:extLst>
              <a:ext uri="{FF2B5EF4-FFF2-40B4-BE49-F238E27FC236}">
                <a16:creationId xmlns:a16="http://schemas.microsoft.com/office/drawing/2014/main" id="{85E2B3C7-8D52-C5D9-F675-E3B32FD99846}"/>
              </a:ext>
            </a:extLst>
          </p:cNvPr>
          <p:cNvPicPr/>
          <p:nvPr/>
        </p:nvPicPr>
        <p:blipFill>
          <a:blip r:embed="rId3"/>
          <a:srcRect/>
          <a:stretch>
            <a:fillRect/>
          </a:stretch>
        </p:blipFill>
        <p:spPr>
          <a:xfrm>
            <a:off x="664983" y="2375694"/>
            <a:ext cx="3886200" cy="869950"/>
          </a:xfrm>
          <a:prstGeom prst="rect">
            <a:avLst/>
          </a:prstGeom>
          <a:noFill/>
          <a:ln>
            <a:noFill/>
            <a:prstDash/>
          </a:ln>
        </p:spPr>
      </p:pic>
      <p:pic>
        <p:nvPicPr>
          <p:cNvPr id="11" name="Grafik 10" descr="Ein Bild, das Text, Screenshot, Reihe, Schrift enthält.&#10;&#10;Automatisch generierte Beschreibung">
            <a:extLst>
              <a:ext uri="{FF2B5EF4-FFF2-40B4-BE49-F238E27FC236}">
                <a16:creationId xmlns:a16="http://schemas.microsoft.com/office/drawing/2014/main" id="{F80CB828-BAA5-11BF-CEC7-3E79EE5F9458}"/>
              </a:ext>
            </a:extLst>
          </p:cNvPr>
          <p:cNvPicPr/>
          <p:nvPr/>
        </p:nvPicPr>
        <p:blipFill>
          <a:blip r:embed="rId4"/>
          <a:stretch>
            <a:fillRect/>
          </a:stretch>
        </p:blipFill>
        <p:spPr>
          <a:xfrm>
            <a:off x="5577449" y="2355154"/>
            <a:ext cx="3853815" cy="1006475"/>
          </a:xfrm>
          <a:prstGeom prst="rect">
            <a:avLst/>
          </a:prstGeom>
          <a:noFill/>
          <a:ln>
            <a:noFill/>
            <a:prstDash/>
          </a:ln>
        </p:spPr>
      </p:pic>
      <p:pic>
        <p:nvPicPr>
          <p:cNvPr id="12" name="Grafik 11">
            <a:extLst>
              <a:ext uri="{FF2B5EF4-FFF2-40B4-BE49-F238E27FC236}">
                <a16:creationId xmlns:a16="http://schemas.microsoft.com/office/drawing/2014/main" id="{B3AD49A1-5B37-A872-848D-6F08CA8F9AF0}"/>
              </a:ext>
            </a:extLst>
          </p:cNvPr>
          <p:cNvPicPr/>
          <p:nvPr/>
        </p:nvPicPr>
        <p:blipFill>
          <a:blip r:embed="rId5"/>
          <a:srcRect/>
          <a:stretch>
            <a:fillRect/>
          </a:stretch>
        </p:blipFill>
        <p:spPr>
          <a:xfrm>
            <a:off x="1451925" y="3569571"/>
            <a:ext cx="7399844" cy="2660804"/>
          </a:xfrm>
          <a:prstGeom prst="rect">
            <a:avLst/>
          </a:prstGeom>
          <a:noFill/>
          <a:ln>
            <a:noFill/>
            <a:prstDash/>
          </a:ln>
        </p:spPr>
      </p:pic>
    </p:spTree>
    <p:extLst>
      <p:ext uri="{BB962C8B-B14F-4D97-AF65-F5344CB8AC3E}">
        <p14:creationId xmlns:p14="http://schemas.microsoft.com/office/powerpoint/2010/main" val="62921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ED83E8-8245-539C-B89A-09B2E0EDBE58}"/>
              </a:ext>
            </a:extLst>
          </p:cNvPr>
          <p:cNvSpPr>
            <a:spLocks noGrp="1"/>
          </p:cNvSpPr>
          <p:nvPr>
            <p:ph type="title"/>
          </p:nvPr>
        </p:nvSpPr>
        <p:spPr>
          <a:xfrm>
            <a:off x="94444" y="150833"/>
            <a:ext cx="6887539" cy="2004371"/>
          </a:xfrm>
        </p:spPr>
        <p:txBody>
          <a:bodyPr>
            <a:normAutofit fontScale="90000"/>
          </a:bodyPr>
          <a:lstStyle/>
          <a:p>
            <a:r>
              <a:rPr lang="de-DE" sz="3200" dirty="0"/>
              <a:t>Wandlung von Gattern zu den Transistoren Schaltungen</a:t>
            </a:r>
            <a:endParaRPr lang="de-DE" dirty="0"/>
          </a:p>
        </p:txBody>
      </p:sp>
      <p:sp>
        <p:nvSpPr>
          <p:cNvPr id="3" name="Inhaltsplatzhalter 2">
            <a:extLst>
              <a:ext uri="{FF2B5EF4-FFF2-40B4-BE49-F238E27FC236}">
                <a16:creationId xmlns:a16="http://schemas.microsoft.com/office/drawing/2014/main" id="{8C9EEFE2-466D-785D-ABB6-4CDB31930D34}"/>
              </a:ext>
            </a:extLst>
          </p:cNvPr>
          <p:cNvSpPr>
            <a:spLocks noGrp="1"/>
          </p:cNvSpPr>
          <p:nvPr>
            <p:ph idx="1"/>
          </p:nvPr>
        </p:nvSpPr>
        <p:spPr/>
        <p:txBody>
          <a:bodyPr/>
          <a:lstStyle/>
          <a:p>
            <a:r>
              <a:rPr lang="de-DE" dirty="0"/>
              <a:t>Decoder</a:t>
            </a:r>
          </a:p>
        </p:txBody>
      </p:sp>
      <p:sp>
        <p:nvSpPr>
          <p:cNvPr id="4" name="Datumsplatzhalter 3">
            <a:extLst>
              <a:ext uri="{FF2B5EF4-FFF2-40B4-BE49-F238E27FC236}">
                <a16:creationId xmlns:a16="http://schemas.microsoft.com/office/drawing/2014/main" id="{B816707D-9548-F012-819E-E3B2F4D1F21D}"/>
              </a:ext>
            </a:extLst>
          </p:cNvPr>
          <p:cNvSpPr>
            <a:spLocks noGrp="1"/>
          </p:cNvSpPr>
          <p:nvPr>
            <p:ph type="dt" sz="half" idx="10"/>
          </p:nvPr>
        </p:nvSpPr>
        <p:spPr/>
        <p:txBody>
          <a:bodyPr/>
          <a:lstStyle/>
          <a:p>
            <a:fld id="{66766031-2C34-403C-BBCC-95B4F3EC74E5}" type="datetime1">
              <a:rPr lang="en-US" smtClean="0"/>
              <a:t>10/13/2023</a:t>
            </a:fld>
            <a:endParaRPr lang="en-US"/>
          </a:p>
        </p:txBody>
      </p:sp>
      <p:sp>
        <p:nvSpPr>
          <p:cNvPr id="5" name="Fußzeilenplatzhalter 4">
            <a:extLst>
              <a:ext uri="{FF2B5EF4-FFF2-40B4-BE49-F238E27FC236}">
                <a16:creationId xmlns:a16="http://schemas.microsoft.com/office/drawing/2014/main" id="{86F6CAC0-2139-D164-39BA-E5BBD864E586}"/>
              </a:ext>
            </a:extLst>
          </p:cNvPr>
          <p:cNvSpPr>
            <a:spLocks noGrp="1"/>
          </p:cNvSpPr>
          <p:nvPr>
            <p:ph type="ftr" sz="quarter" idx="11"/>
          </p:nvPr>
        </p:nvSpPr>
        <p:spPr/>
        <p:txBody>
          <a:bodyPr/>
          <a:lstStyle/>
          <a:p>
            <a:r>
              <a:rPr lang="en-US"/>
              <a:t>Das Design des Photosensor-Decoders</a:t>
            </a:r>
          </a:p>
        </p:txBody>
      </p:sp>
      <p:sp>
        <p:nvSpPr>
          <p:cNvPr id="6" name="Foliennummernplatzhalter 5">
            <a:extLst>
              <a:ext uri="{FF2B5EF4-FFF2-40B4-BE49-F238E27FC236}">
                <a16:creationId xmlns:a16="http://schemas.microsoft.com/office/drawing/2014/main" id="{9AFB327B-43B2-C34D-5C41-8214FAAC0019}"/>
              </a:ext>
            </a:extLst>
          </p:cNvPr>
          <p:cNvSpPr>
            <a:spLocks noGrp="1"/>
          </p:cNvSpPr>
          <p:nvPr>
            <p:ph type="sldNum" sz="quarter" idx="12"/>
          </p:nvPr>
        </p:nvSpPr>
        <p:spPr/>
        <p:txBody>
          <a:bodyPr/>
          <a:lstStyle/>
          <a:p>
            <a:fld id="{91F18EF7-BE1E-4ECB-84D4-67C2B4D8F095}" type="slidenum">
              <a:rPr lang="en-US" smtClean="0"/>
              <a:t>9</a:t>
            </a:fld>
            <a:endParaRPr lang="en-US"/>
          </a:p>
        </p:txBody>
      </p:sp>
      <p:pic>
        <p:nvPicPr>
          <p:cNvPr id="7" name="Grafik 6" descr="Ein Bild, das Text, Diagramm, Reihe, Zahl enthält.&#10;&#10;Automatisch generierte Beschreibung">
            <a:extLst>
              <a:ext uri="{FF2B5EF4-FFF2-40B4-BE49-F238E27FC236}">
                <a16:creationId xmlns:a16="http://schemas.microsoft.com/office/drawing/2014/main" id="{13DA75AF-E57C-618B-7277-29C3EE83D1C5}"/>
              </a:ext>
            </a:extLst>
          </p:cNvPr>
          <p:cNvPicPr/>
          <p:nvPr/>
        </p:nvPicPr>
        <p:blipFill>
          <a:blip r:embed="rId3"/>
          <a:stretch>
            <a:fillRect/>
          </a:stretch>
        </p:blipFill>
        <p:spPr>
          <a:xfrm>
            <a:off x="1701478" y="2473466"/>
            <a:ext cx="3550595" cy="3764605"/>
          </a:xfrm>
          <a:prstGeom prst="rect">
            <a:avLst/>
          </a:prstGeom>
          <a:noFill/>
          <a:ln>
            <a:noFill/>
            <a:prstDash/>
          </a:ln>
        </p:spPr>
      </p:pic>
      <p:pic>
        <p:nvPicPr>
          <p:cNvPr id="8" name="Grafik 7" descr="Ein Bild, das Screenshot, Farbigkeit enthält.&#10;&#10;Automatisch generierte Beschreibung">
            <a:extLst>
              <a:ext uri="{FF2B5EF4-FFF2-40B4-BE49-F238E27FC236}">
                <a16:creationId xmlns:a16="http://schemas.microsoft.com/office/drawing/2014/main" id="{3BD644FD-FFEE-7B9F-4FDA-0DA6BE1ED502}"/>
              </a:ext>
            </a:extLst>
          </p:cNvPr>
          <p:cNvPicPr/>
          <p:nvPr/>
        </p:nvPicPr>
        <p:blipFill>
          <a:blip r:embed="rId4"/>
          <a:srcRect l="4839" t="1558" b="3972"/>
          <a:stretch>
            <a:fillRect/>
          </a:stretch>
        </p:blipFill>
        <p:spPr>
          <a:xfrm>
            <a:off x="6859107" y="411594"/>
            <a:ext cx="4537879" cy="5930448"/>
          </a:xfrm>
          <a:prstGeom prst="rect">
            <a:avLst/>
          </a:prstGeom>
          <a:noFill/>
          <a:ln>
            <a:noFill/>
            <a:prstDash/>
          </a:ln>
        </p:spPr>
      </p:pic>
    </p:spTree>
    <p:extLst>
      <p:ext uri="{BB962C8B-B14F-4D97-AF65-F5344CB8AC3E}">
        <p14:creationId xmlns:p14="http://schemas.microsoft.com/office/powerpoint/2010/main" val="42305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VeniceBeachVTI">
  <a:themeElements>
    <a:clrScheme name="AnalogousFromRegularSeedLeftStep">
      <a:dk1>
        <a:srgbClr val="000000"/>
      </a:dk1>
      <a:lt1>
        <a:srgbClr val="FFFFFF"/>
      </a:lt1>
      <a:dk2>
        <a:srgbClr val="1D3325"/>
      </a:dk2>
      <a:lt2>
        <a:srgbClr val="E8E3E2"/>
      </a:lt2>
      <a:accent1>
        <a:srgbClr val="43ADC9"/>
      </a:accent1>
      <a:accent2>
        <a:srgbClr val="30B499"/>
      </a:accent2>
      <a:accent3>
        <a:srgbClr val="3CB56A"/>
      </a:accent3>
      <a:accent4>
        <a:srgbClr val="37BA32"/>
      </a:accent4>
      <a:accent5>
        <a:srgbClr val="71B13B"/>
      </a:accent5>
      <a:accent6>
        <a:srgbClr val="9AAA2E"/>
      </a:accent6>
      <a:hlink>
        <a:srgbClr val="BF5A3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1297</Words>
  <Application>Microsoft Office PowerPoint</Application>
  <PresentationFormat>Breitbild</PresentationFormat>
  <Paragraphs>176</Paragraphs>
  <Slides>22</Slides>
  <Notes>20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22</vt:i4>
      </vt:variant>
    </vt:vector>
  </HeadingPairs>
  <TitlesOfParts>
    <vt:vector size="31" baseType="lpstr">
      <vt:lpstr>Arial</vt:lpstr>
      <vt:lpstr>Arial MT</vt:lpstr>
      <vt:lpstr>Avenir Next LT Pro</vt:lpstr>
      <vt:lpstr>Avenir Next LT Pro Light</vt:lpstr>
      <vt:lpstr>Calibri</vt:lpstr>
      <vt:lpstr>Söhne</vt:lpstr>
      <vt:lpstr>Symbol</vt:lpstr>
      <vt:lpstr>Times New Roman</vt:lpstr>
      <vt:lpstr>VeniceBeachVTI</vt:lpstr>
      <vt:lpstr>Das Design des Photosensor-Decoders</vt:lpstr>
      <vt:lpstr>Inhalt</vt:lpstr>
      <vt:lpstr>Projekt Beschreibung </vt:lpstr>
      <vt:lpstr>Design Entwurf</vt:lpstr>
      <vt:lpstr>Design Entwurf</vt:lpstr>
      <vt:lpstr>Wandlung von Gattern zu den Transistoren Schaltungen</vt:lpstr>
      <vt:lpstr>Wandlung von Gattern zu den Transistoren Schaltungen</vt:lpstr>
      <vt:lpstr>Wandlung von Gattern zu den Transistoren Schaltungen</vt:lpstr>
      <vt:lpstr>Wandlung von Gattern zu den Transistoren Schaltungen</vt:lpstr>
      <vt:lpstr>Simulation mit S-Edit</vt:lpstr>
      <vt:lpstr>Simulation mit S-Edit</vt:lpstr>
      <vt:lpstr>Simulation mit S-Edit</vt:lpstr>
      <vt:lpstr>Simulation mit S-Edit</vt:lpstr>
      <vt:lpstr>Simulation mit S-Edit</vt:lpstr>
      <vt:lpstr>Design mit L-Edit und Testen</vt:lpstr>
      <vt:lpstr>Design mit L-Edit und Testen</vt:lpstr>
      <vt:lpstr>Design mit L-Edit und Testen</vt:lpstr>
      <vt:lpstr>Design mit L-Edit und Testen</vt:lpstr>
      <vt:lpstr>Design mit L-Edit und Testen</vt:lpstr>
      <vt:lpstr>Design mit L-Edit und Testen</vt:lpstr>
      <vt:lpstr>DRC- und LVS-Ergebnis</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Design des Photosensor-Decoders</dc:title>
  <dc:creator>Hasan Beqai</dc:creator>
  <cp:lastModifiedBy>Hasan Beqai</cp:lastModifiedBy>
  <cp:revision>21</cp:revision>
  <dcterms:created xsi:type="dcterms:W3CDTF">2023-06-25T13:49:16Z</dcterms:created>
  <dcterms:modified xsi:type="dcterms:W3CDTF">2023-10-13T14:32:28Z</dcterms:modified>
</cp:coreProperties>
</file>