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DE33D-0507-497F-A454-3256B628F118}" v="1" dt="2025-09-30T09:25:46.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T CETIN" userId="2e2693f6-b6ea-444e-bae2-ae104160d18b" providerId="ADAL" clId="{8F2DE33D-0507-497F-A454-3256B628F118}"/>
    <pc:docChg chg="custSel modSld">
      <pc:chgData name="AHMET CETIN" userId="2e2693f6-b6ea-444e-bae2-ae104160d18b" providerId="ADAL" clId="{8F2DE33D-0507-497F-A454-3256B628F118}" dt="2025-09-30T09:57:27.341" v="113" actId="20577"/>
      <pc:docMkLst>
        <pc:docMk/>
      </pc:docMkLst>
      <pc:sldChg chg="modSp mod">
        <pc:chgData name="AHMET CETIN" userId="2e2693f6-b6ea-444e-bae2-ae104160d18b" providerId="ADAL" clId="{8F2DE33D-0507-497F-A454-3256B628F118}" dt="2025-09-30T09:18:10.280" v="2" actId="114"/>
        <pc:sldMkLst>
          <pc:docMk/>
          <pc:sldMk cId="8688883" sldId="257"/>
        </pc:sldMkLst>
        <pc:spChg chg="mod">
          <ac:chgData name="AHMET CETIN" userId="2e2693f6-b6ea-444e-bae2-ae104160d18b" providerId="ADAL" clId="{8F2DE33D-0507-497F-A454-3256B628F118}" dt="2025-09-30T09:18:10.280" v="2" actId="114"/>
          <ac:spMkLst>
            <pc:docMk/>
            <pc:sldMk cId="8688883" sldId="257"/>
            <ac:spMk id="3" creationId="{98EFEEA6-D6F2-611D-1696-2B17564143B4}"/>
          </ac:spMkLst>
        </pc:spChg>
      </pc:sldChg>
      <pc:sldChg chg="modSp mod">
        <pc:chgData name="AHMET CETIN" userId="2e2693f6-b6ea-444e-bae2-ae104160d18b" providerId="ADAL" clId="{8F2DE33D-0507-497F-A454-3256B628F118}" dt="2025-09-30T09:18:31.894" v="3" actId="114"/>
        <pc:sldMkLst>
          <pc:docMk/>
          <pc:sldMk cId="1870193772" sldId="258"/>
        </pc:sldMkLst>
        <pc:spChg chg="mod">
          <ac:chgData name="AHMET CETIN" userId="2e2693f6-b6ea-444e-bae2-ae104160d18b" providerId="ADAL" clId="{8F2DE33D-0507-497F-A454-3256B628F118}" dt="2025-09-30T09:18:31.894" v="3" actId="114"/>
          <ac:spMkLst>
            <pc:docMk/>
            <pc:sldMk cId="1870193772" sldId="258"/>
            <ac:spMk id="3" creationId="{EE885D9C-ED5F-0C77-E045-37AF36ED9804}"/>
          </ac:spMkLst>
        </pc:spChg>
      </pc:sldChg>
      <pc:sldChg chg="modSp mod">
        <pc:chgData name="AHMET CETIN" userId="2e2693f6-b6ea-444e-bae2-ae104160d18b" providerId="ADAL" clId="{8F2DE33D-0507-497F-A454-3256B628F118}" dt="2025-09-30T09:25:05.024" v="9" actId="20577"/>
        <pc:sldMkLst>
          <pc:docMk/>
          <pc:sldMk cId="2204631976" sldId="263"/>
        </pc:sldMkLst>
        <pc:spChg chg="mod">
          <ac:chgData name="AHMET CETIN" userId="2e2693f6-b6ea-444e-bae2-ae104160d18b" providerId="ADAL" clId="{8F2DE33D-0507-497F-A454-3256B628F118}" dt="2025-09-30T09:24:24.472" v="7" actId="20577"/>
          <ac:spMkLst>
            <pc:docMk/>
            <pc:sldMk cId="2204631976" sldId="263"/>
            <ac:spMk id="2" creationId="{ADA951BA-F54E-B6BF-9594-850F2C3EED53}"/>
          </ac:spMkLst>
        </pc:spChg>
        <pc:spChg chg="mod">
          <ac:chgData name="AHMET CETIN" userId="2e2693f6-b6ea-444e-bae2-ae104160d18b" providerId="ADAL" clId="{8F2DE33D-0507-497F-A454-3256B628F118}" dt="2025-09-30T09:25:05.024" v="9" actId="20577"/>
          <ac:spMkLst>
            <pc:docMk/>
            <pc:sldMk cId="2204631976" sldId="263"/>
            <ac:spMk id="3" creationId="{9F921370-13BD-929A-BC1C-562E7346472F}"/>
          </ac:spMkLst>
        </pc:spChg>
      </pc:sldChg>
      <pc:sldChg chg="modSp mod">
        <pc:chgData name="AHMET CETIN" userId="2e2693f6-b6ea-444e-bae2-ae104160d18b" providerId="ADAL" clId="{8F2DE33D-0507-497F-A454-3256B628F118}" dt="2025-09-30T09:25:22.067" v="12" actId="27636"/>
        <pc:sldMkLst>
          <pc:docMk/>
          <pc:sldMk cId="115395929" sldId="264"/>
        </pc:sldMkLst>
        <pc:spChg chg="mod">
          <ac:chgData name="AHMET CETIN" userId="2e2693f6-b6ea-444e-bae2-ae104160d18b" providerId="ADAL" clId="{8F2DE33D-0507-497F-A454-3256B628F118}" dt="2025-09-30T09:25:22.067" v="12" actId="27636"/>
          <ac:spMkLst>
            <pc:docMk/>
            <pc:sldMk cId="115395929" sldId="264"/>
            <ac:spMk id="3" creationId="{B5DA44C5-637F-B798-DCF5-F96EB929A1FD}"/>
          </ac:spMkLst>
        </pc:spChg>
      </pc:sldChg>
      <pc:sldChg chg="modSp mod">
        <pc:chgData name="AHMET CETIN" userId="2e2693f6-b6ea-444e-bae2-ae104160d18b" providerId="ADAL" clId="{8F2DE33D-0507-497F-A454-3256B628F118}" dt="2025-09-30T09:36:55.422" v="19" actId="20577"/>
        <pc:sldMkLst>
          <pc:docMk/>
          <pc:sldMk cId="3955159628" sldId="267"/>
        </pc:sldMkLst>
        <pc:spChg chg="mod">
          <ac:chgData name="AHMET CETIN" userId="2e2693f6-b6ea-444e-bae2-ae104160d18b" providerId="ADAL" clId="{8F2DE33D-0507-497F-A454-3256B628F118}" dt="2025-09-30T09:36:55.422" v="19" actId="20577"/>
          <ac:spMkLst>
            <pc:docMk/>
            <pc:sldMk cId="3955159628" sldId="267"/>
            <ac:spMk id="3" creationId="{DB83F3AE-5286-6E66-9283-785D943996D6}"/>
          </ac:spMkLst>
        </pc:spChg>
      </pc:sldChg>
      <pc:sldChg chg="modSp mod">
        <pc:chgData name="AHMET CETIN" userId="2e2693f6-b6ea-444e-bae2-ae104160d18b" providerId="ADAL" clId="{8F2DE33D-0507-497F-A454-3256B628F118}" dt="2025-09-30T09:37:29.114" v="20" actId="20577"/>
        <pc:sldMkLst>
          <pc:docMk/>
          <pc:sldMk cId="2584240308" sldId="268"/>
        </pc:sldMkLst>
        <pc:spChg chg="mod">
          <ac:chgData name="AHMET CETIN" userId="2e2693f6-b6ea-444e-bae2-ae104160d18b" providerId="ADAL" clId="{8F2DE33D-0507-497F-A454-3256B628F118}" dt="2025-09-30T09:37:29.114" v="20" actId="20577"/>
          <ac:spMkLst>
            <pc:docMk/>
            <pc:sldMk cId="2584240308" sldId="268"/>
            <ac:spMk id="3" creationId="{59BC1617-2DBD-3089-FEE4-E1D2CEF0BA35}"/>
          </ac:spMkLst>
        </pc:spChg>
      </pc:sldChg>
      <pc:sldChg chg="modSp mod">
        <pc:chgData name="AHMET CETIN" userId="2e2693f6-b6ea-444e-bae2-ae104160d18b" providerId="ADAL" clId="{8F2DE33D-0507-497F-A454-3256B628F118}" dt="2025-09-30T09:48:06.460" v="25" actId="20577"/>
        <pc:sldMkLst>
          <pc:docMk/>
          <pc:sldMk cId="30844305" sldId="272"/>
        </pc:sldMkLst>
        <pc:spChg chg="mod">
          <ac:chgData name="AHMET CETIN" userId="2e2693f6-b6ea-444e-bae2-ae104160d18b" providerId="ADAL" clId="{8F2DE33D-0507-497F-A454-3256B628F118}" dt="2025-09-30T09:48:06.460" v="25" actId="20577"/>
          <ac:spMkLst>
            <pc:docMk/>
            <pc:sldMk cId="30844305" sldId="272"/>
            <ac:spMk id="3" creationId="{3D7AD9F9-7E7E-AA6D-0EEA-CC56F8CF8F8B}"/>
          </ac:spMkLst>
        </pc:spChg>
      </pc:sldChg>
      <pc:sldChg chg="modSp mod">
        <pc:chgData name="AHMET CETIN" userId="2e2693f6-b6ea-444e-bae2-ae104160d18b" providerId="ADAL" clId="{8F2DE33D-0507-497F-A454-3256B628F118}" dt="2025-09-30T09:51:54.892" v="55" actId="20577"/>
        <pc:sldMkLst>
          <pc:docMk/>
          <pc:sldMk cId="3567843653" sldId="278"/>
        </pc:sldMkLst>
        <pc:spChg chg="mod">
          <ac:chgData name="AHMET CETIN" userId="2e2693f6-b6ea-444e-bae2-ae104160d18b" providerId="ADAL" clId="{8F2DE33D-0507-497F-A454-3256B628F118}" dt="2025-09-30T09:51:54.892" v="55" actId="20577"/>
          <ac:spMkLst>
            <pc:docMk/>
            <pc:sldMk cId="3567843653" sldId="278"/>
            <ac:spMk id="3" creationId="{D00D6389-261C-79A6-2775-058B87C95C1F}"/>
          </ac:spMkLst>
        </pc:spChg>
      </pc:sldChg>
      <pc:sldChg chg="modSp mod">
        <pc:chgData name="AHMET CETIN" userId="2e2693f6-b6ea-444e-bae2-ae104160d18b" providerId="ADAL" clId="{8F2DE33D-0507-497F-A454-3256B628F118}" dt="2025-09-30T09:53:17.401" v="56" actId="20577"/>
        <pc:sldMkLst>
          <pc:docMk/>
          <pc:sldMk cId="3647668703" sldId="281"/>
        </pc:sldMkLst>
        <pc:spChg chg="mod">
          <ac:chgData name="AHMET CETIN" userId="2e2693f6-b6ea-444e-bae2-ae104160d18b" providerId="ADAL" clId="{8F2DE33D-0507-497F-A454-3256B628F118}" dt="2025-09-30T09:53:17.401" v="56" actId="20577"/>
          <ac:spMkLst>
            <pc:docMk/>
            <pc:sldMk cId="3647668703" sldId="281"/>
            <ac:spMk id="3" creationId="{1D6D20B4-2AB7-75DC-A435-6DF06FDF3684}"/>
          </ac:spMkLst>
        </pc:spChg>
      </pc:sldChg>
      <pc:sldChg chg="modSp mod">
        <pc:chgData name="AHMET CETIN" userId="2e2693f6-b6ea-444e-bae2-ae104160d18b" providerId="ADAL" clId="{8F2DE33D-0507-497F-A454-3256B628F118}" dt="2025-09-30T09:54:51.949" v="76" actId="20577"/>
        <pc:sldMkLst>
          <pc:docMk/>
          <pc:sldMk cId="3767344461" sldId="283"/>
        </pc:sldMkLst>
        <pc:spChg chg="mod">
          <ac:chgData name="AHMET CETIN" userId="2e2693f6-b6ea-444e-bae2-ae104160d18b" providerId="ADAL" clId="{8F2DE33D-0507-497F-A454-3256B628F118}" dt="2025-09-30T09:54:51.949" v="76" actId="20577"/>
          <ac:spMkLst>
            <pc:docMk/>
            <pc:sldMk cId="3767344461" sldId="283"/>
            <ac:spMk id="3" creationId="{45F89081-79A9-B930-DA8B-C4506498C395}"/>
          </ac:spMkLst>
        </pc:spChg>
      </pc:sldChg>
      <pc:sldChg chg="modSp mod">
        <pc:chgData name="AHMET CETIN" userId="2e2693f6-b6ea-444e-bae2-ae104160d18b" providerId="ADAL" clId="{8F2DE33D-0507-497F-A454-3256B628F118}" dt="2025-09-30T09:55:22.633" v="78" actId="20577"/>
        <pc:sldMkLst>
          <pc:docMk/>
          <pc:sldMk cId="260449625" sldId="284"/>
        </pc:sldMkLst>
        <pc:spChg chg="mod">
          <ac:chgData name="AHMET CETIN" userId="2e2693f6-b6ea-444e-bae2-ae104160d18b" providerId="ADAL" clId="{8F2DE33D-0507-497F-A454-3256B628F118}" dt="2025-09-30T09:55:22.633" v="78" actId="20577"/>
          <ac:spMkLst>
            <pc:docMk/>
            <pc:sldMk cId="260449625" sldId="284"/>
            <ac:spMk id="3" creationId="{91BA6575-3D2F-8EE2-2C69-2A4D296538EF}"/>
          </ac:spMkLst>
        </pc:spChg>
      </pc:sldChg>
      <pc:sldChg chg="modSp mod">
        <pc:chgData name="AHMET CETIN" userId="2e2693f6-b6ea-444e-bae2-ae104160d18b" providerId="ADAL" clId="{8F2DE33D-0507-497F-A454-3256B628F118}" dt="2025-09-30T09:55:40.021" v="80" actId="6549"/>
        <pc:sldMkLst>
          <pc:docMk/>
          <pc:sldMk cId="2826813096" sldId="285"/>
        </pc:sldMkLst>
        <pc:spChg chg="mod">
          <ac:chgData name="AHMET CETIN" userId="2e2693f6-b6ea-444e-bae2-ae104160d18b" providerId="ADAL" clId="{8F2DE33D-0507-497F-A454-3256B628F118}" dt="2025-09-30T09:55:40.021" v="80" actId="6549"/>
          <ac:spMkLst>
            <pc:docMk/>
            <pc:sldMk cId="2826813096" sldId="285"/>
            <ac:spMk id="3" creationId="{DDAB49B1-8A23-B36C-DBF1-0E3C9AC141D0}"/>
          </ac:spMkLst>
        </pc:spChg>
      </pc:sldChg>
      <pc:sldChg chg="modSp mod">
        <pc:chgData name="AHMET CETIN" userId="2e2693f6-b6ea-444e-bae2-ae104160d18b" providerId="ADAL" clId="{8F2DE33D-0507-497F-A454-3256B628F118}" dt="2025-09-30T09:55:48.340" v="81" actId="20577"/>
        <pc:sldMkLst>
          <pc:docMk/>
          <pc:sldMk cId="3969024181" sldId="286"/>
        </pc:sldMkLst>
        <pc:spChg chg="mod">
          <ac:chgData name="AHMET CETIN" userId="2e2693f6-b6ea-444e-bae2-ae104160d18b" providerId="ADAL" clId="{8F2DE33D-0507-497F-A454-3256B628F118}" dt="2025-09-30T09:55:48.340" v="81" actId="20577"/>
          <ac:spMkLst>
            <pc:docMk/>
            <pc:sldMk cId="3969024181" sldId="286"/>
            <ac:spMk id="3" creationId="{EF70B4DA-B48F-DFAF-8E3B-48BB47F6E17A}"/>
          </ac:spMkLst>
        </pc:spChg>
      </pc:sldChg>
      <pc:sldChg chg="modSp mod">
        <pc:chgData name="AHMET CETIN" userId="2e2693f6-b6ea-444e-bae2-ae104160d18b" providerId="ADAL" clId="{8F2DE33D-0507-497F-A454-3256B628F118}" dt="2025-09-30T09:56:14.793" v="82" actId="20577"/>
        <pc:sldMkLst>
          <pc:docMk/>
          <pc:sldMk cId="977271987" sldId="287"/>
        </pc:sldMkLst>
        <pc:spChg chg="mod">
          <ac:chgData name="AHMET CETIN" userId="2e2693f6-b6ea-444e-bae2-ae104160d18b" providerId="ADAL" clId="{8F2DE33D-0507-497F-A454-3256B628F118}" dt="2025-09-30T09:56:14.793" v="82" actId="20577"/>
          <ac:spMkLst>
            <pc:docMk/>
            <pc:sldMk cId="977271987" sldId="287"/>
            <ac:spMk id="3" creationId="{5B6E2BE4-FD03-5D7F-1E07-AB413896AB84}"/>
          </ac:spMkLst>
        </pc:spChg>
      </pc:sldChg>
      <pc:sldChg chg="delSp mod">
        <pc:chgData name="AHMET CETIN" userId="2e2693f6-b6ea-444e-bae2-ae104160d18b" providerId="ADAL" clId="{8F2DE33D-0507-497F-A454-3256B628F118}" dt="2025-09-30T09:56:33.279" v="83" actId="478"/>
        <pc:sldMkLst>
          <pc:docMk/>
          <pc:sldMk cId="3725748845" sldId="288"/>
        </pc:sldMkLst>
        <pc:spChg chg="del">
          <ac:chgData name="AHMET CETIN" userId="2e2693f6-b6ea-444e-bae2-ae104160d18b" providerId="ADAL" clId="{8F2DE33D-0507-497F-A454-3256B628F118}" dt="2025-09-30T09:56:33.279" v="83" actId="478"/>
          <ac:spMkLst>
            <pc:docMk/>
            <pc:sldMk cId="3725748845" sldId="288"/>
            <ac:spMk id="2" creationId="{B17728D8-027A-98A4-783C-527FD183A4B3}"/>
          </ac:spMkLst>
        </pc:spChg>
      </pc:sldChg>
      <pc:sldChg chg="modSp mod">
        <pc:chgData name="AHMET CETIN" userId="2e2693f6-b6ea-444e-bae2-ae104160d18b" providerId="ADAL" clId="{8F2DE33D-0507-497F-A454-3256B628F118}" dt="2025-09-30T09:57:27.341" v="113" actId="20577"/>
        <pc:sldMkLst>
          <pc:docMk/>
          <pc:sldMk cId="835178210" sldId="289"/>
        </pc:sldMkLst>
        <pc:spChg chg="mod">
          <ac:chgData name="AHMET CETIN" userId="2e2693f6-b6ea-444e-bae2-ae104160d18b" providerId="ADAL" clId="{8F2DE33D-0507-497F-A454-3256B628F118}" dt="2025-09-30T09:57:27.341" v="113" actId="20577"/>
          <ac:spMkLst>
            <pc:docMk/>
            <pc:sldMk cId="835178210" sldId="289"/>
            <ac:spMk id="3" creationId="{0F63687D-D96A-B044-47B5-EAB66B3024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7DF1DE-E888-6F50-8962-892E2E5AF75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30DC6CA-66E5-1D8A-ABFA-B2B122F727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36F3AE3-15C0-6C41-F23F-238BE54A1BB2}"/>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5" name="Alt Bilgi Yer Tutucusu 4">
            <a:extLst>
              <a:ext uri="{FF2B5EF4-FFF2-40B4-BE49-F238E27FC236}">
                <a16:creationId xmlns:a16="http://schemas.microsoft.com/office/drawing/2014/main" id="{5ED4813F-9C8D-3696-0D10-B3F6A769D2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AA770B-62CA-CAEA-9993-97B12C7A0634}"/>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427450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FAB790-D936-B5D1-708B-06C4F85B78F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EE03AC9-0C69-D6A5-EC83-B1BC46DE08A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056541-689F-92A0-1A53-2FB1BF17BB96}"/>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5" name="Alt Bilgi Yer Tutucusu 4">
            <a:extLst>
              <a:ext uri="{FF2B5EF4-FFF2-40B4-BE49-F238E27FC236}">
                <a16:creationId xmlns:a16="http://schemas.microsoft.com/office/drawing/2014/main" id="{FF439CAC-15CA-9584-C1E8-F9458FE074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BB8F622-77AC-F69D-21F8-7649352A3E08}"/>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21385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413641A-D635-F2C3-CF4A-7219CFDED87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187930E-8CBE-D2EE-F2C4-33F4868DE82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F7DDB3-1CB2-D541-CB37-1844848683C3}"/>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5" name="Alt Bilgi Yer Tutucusu 4">
            <a:extLst>
              <a:ext uri="{FF2B5EF4-FFF2-40B4-BE49-F238E27FC236}">
                <a16:creationId xmlns:a16="http://schemas.microsoft.com/office/drawing/2014/main" id="{CACC81C4-BC36-0114-369A-C2E5B57B1E8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5C03DE-046D-AB0F-FD0A-B10C936C180A}"/>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372678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DFEDC9-9D2E-CEE7-9CBB-E0A2A819BBB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89BD508-943A-EFD7-F95F-F6E26CF1EFC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C050CB0-1665-4B57-4CFC-3D7CF256A5FD}"/>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5" name="Alt Bilgi Yer Tutucusu 4">
            <a:extLst>
              <a:ext uri="{FF2B5EF4-FFF2-40B4-BE49-F238E27FC236}">
                <a16:creationId xmlns:a16="http://schemas.microsoft.com/office/drawing/2014/main" id="{9C645B67-2ED1-8346-A955-FA197728F20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F6D113F-4D57-EDC9-4D0B-8F6A94ED693F}"/>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348066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77958F-5BB4-BA6B-EE02-CC9994588CB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BBC1B1C-F43A-ED46-5120-A55FD22A2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F5AB0E2-F882-2850-DEDB-2A93DEF64AA7}"/>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5" name="Alt Bilgi Yer Tutucusu 4">
            <a:extLst>
              <a:ext uri="{FF2B5EF4-FFF2-40B4-BE49-F238E27FC236}">
                <a16:creationId xmlns:a16="http://schemas.microsoft.com/office/drawing/2014/main" id="{910C0467-655A-7E05-DE72-2E75813192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32CCCF-CC89-2791-FAC7-766CFC15210E}"/>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296232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41F69F-A122-11FE-50BB-F024831AC18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A258C54-9704-5AFF-A1EC-5CA3D86DA68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05D2487-C8D8-D222-9857-9CADC1CB7CB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0F53CF6-8B52-AB04-C2D5-A360ADEDFA25}"/>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6" name="Alt Bilgi Yer Tutucusu 5">
            <a:extLst>
              <a:ext uri="{FF2B5EF4-FFF2-40B4-BE49-F238E27FC236}">
                <a16:creationId xmlns:a16="http://schemas.microsoft.com/office/drawing/2014/main" id="{5AD0BAFA-0D56-A800-B805-5E37E182D86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117327C-5053-A170-F2BA-9F3EA3EFE63C}"/>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258012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8CF0CB-B02C-9559-B10E-EBAEF29C38E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B7E42B0-66E0-FDC0-5439-F90F9598D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46EE509-A5AC-79A6-9F76-B50BDD71A98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01C7645-C686-C388-CBDE-53F9346C6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D9B6A79-A1D4-E92C-8A68-5E94214843B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3A599B2-E884-2BB2-6B32-112B675C4BEE}"/>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8" name="Alt Bilgi Yer Tutucusu 7">
            <a:extLst>
              <a:ext uri="{FF2B5EF4-FFF2-40B4-BE49-F238E27FC236}">
                <a16:creationId xmlns:a16="http://schemas.microsoft.com/office/drawing/2014/main" id="{24E2A33F-8A13-0A53-E4FA-969CC370E5D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86A727D-8EE0-2B00-AADE-0D40D83ECCC2}"/>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49746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6601B0-3CD2-F337-A4BA-93FADF1EC79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EABB8BF-E870-5F59-151C-BCAC599829DA}"/>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4" name="Alt Bilgi Yer Tutucusu 3">
            <a:extLst>
              <a:ext uri="{FF2B5EF4-FFF2-40B4-BE49-F238E27FC236}">
                <a16:creationId xmlns:a16="http://schemas.microsoft.com/office/drawing/2014/main" id="{5286756B-F2AA-C1CE-3B87-9F2F9E3B450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F499595-E0E8-59DC-38DE-20C334CC9101}"/>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3488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E524A3F-AE4D-F27D-FB2A-D33C369E30B6}"/>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3" name="Alt Bilgi Yer Tutucusu 2">
            <a:extLst>
              <a:ext uri="{FF2B5EF4-FFF2-40B4-BE49-F238E27FC236}">
                <a16:creationId xmlns:a16="http://schemas.microsoft.com/office/drawing/2014/main" id="{F8A4C0F8-6425-565D-2C41-8D528286CCC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5A3F44E-B097-D791-C972-4E7BE29DD288}"/>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24264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CFEBFA-8AB1-4C58-49A0-39509E6F472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1D58BF0-232E-8C4E-C749-3E1000990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AB2C3C5-E9F3-8F08-A035-F17B5D616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C5979D8-241C-B358-FC63-7ECD303690B4}"/>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6" name="Alt Bilgi Yer Tutucusu 5">
            <a:extLst>
              <a:ext uri="{FF2B5EF4-FFF2-40B4-BE49-F238E27FC236}">
                <a16:creationId xmlns:a16="http://schemas.microsoft.com/office/drawing/2014/main" id="{90C694C6-3D48-1D01-A514-32DD2FAFF24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E80502D-8DA3-C78C-AD43-675F5FB14D79}"/>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57737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86EB78-9B7F-98D9-0F06-AAC9B99D7CB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4254D64-C87D-12B6-518F-1059483F6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D54E1CA-1FEE-98EF-4415-48D2B6EDC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8F70C1C-D099-4759-F5B2-BC1A66FA5684}"/>
              </a:ext>
            </a:extLst>
          </p:cNvPr>
          <p:cNvSpPr>
            <a:spLocks noGrp="1"/>
          </p:cNvSpPr>
          <p:nvPr>
            <p:ph type="dt" sz="half" idx="10"/>
          </p:nvPr>
        </p:nvSpPr>
        <p:spPr/>
        <p:txBody>
          <a:bodyPr/>
          <a:lstStyle/>
          <a:p>
            <a:fld id="{87692490-3AE6-4E3A-8990-50C85F5B48EB}" type="datetimeFigureOut">
              <a:rPr lang="tr-TR" smtClean="0"/>
              <a:t>30.09.2025</a:t>
            </a:fld>
            <a:endParaRPr lang="tr-TR"/>
          </a:p>
        </p:txBody>
      </p:sp>
      <p:sp>
        <p:nvSpPr>
          <p:cNvPr id="6" name="Alt Bilgi Yer Tutucusu 5">
            <a:extLst>
              <a:ext uri="{FF2B5EF4-FFF2-40B4-BE49-F238E27FC236}">
                <a16:creationId xmlns:a16="http://schemas.microsoft.com/office/drawing/2014/main" id="{3E74B550-80B3-28E9-CFDB-0F32E3564B9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2E3B09C-52C0-94D0-4A78-D84E9678F7D1}"/>
              </a:ext>
            </a:extLst>
          </p:cNvPr>
          <p:cNvSpPr>
            <a:spLocks noGrp="1"/>
          </p:cNvSpPr>
          <p:nvPr>
            <p:ph type="sldNum" sz="quarter" idx="12"/>
          </p:nvPr>
        </p:nvSpPr>
        <p:spPr/>
        <p:txBody>
          <a:bodyPr/>
          <a:lstStyle/>
          <a:p>
            <a:fld id="{F5395DC3-357B-4DA1-87C6-FC6418938FFD}" type="slidenum">
              <a:rPr lang="tr-TR" smtClean="0"/>
              <a:t>‹#›</a:t>
            </a:fld>
            <a:endParaRPr lang="tr-TR"/>
          </a:p>
        </p:txBody>
      </p:sp>
    </p:spTree>
    <p:extLst>
      <p:ext uri="{BB962C8B-B14F-4D97-AF65-F5344CB8AC3E}">
        <p14:creationId xmlns:p14="http://schemas.microsoft.com/office/powerpoint/2010/main" val="360699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460F42C-30C7-FB1A-8CA2-39AAE2173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5641977-6F08-2659-C975-529EEB1A5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2203B15-A352-4AA5-5008-AAF3B5688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692490-3AE6-4E3A-8990-50C85F5B48EB}" type="datetimeFigureOut">
              <a:rPr lang="tr-TR" smtClean="0"/>
              <a:t>30.09.2025</a:t>
            </a:fld>
            <a:endParaRPr lang="tr-TR"/>
          </a:p>
        </p:txBody>
      </p:sp>
      <p:sp>
        <p:nvSpPr>
          <p:cNvPr id="5" name="Alt Bilgi Yer Tutucusu 4">
            <a:extLst>
              <a:ext uri="{FF2B5EF4-FFF2-40B4-BE49-F238E27FC236}">
                <a16:creationId xmlns:a16="http://schemas.microsoft.com/office/drawing/2014/main" id="{ECFA2B2E-E5B1-888E-FC06-276E35D3B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31CC1D5C-66B5-A8B1-DE56-2B720DE66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395DC3-357B-4DA1-87C6-FC6418938FFD}" type="slidenum">
              <a:rPr lang="tr-TR" smtClean="0"/>
              <a:t>‹#›</a:t>
            </a:fld>
            <a:endParaRPr lang="tr-TR"/>
          </a:p>
        </p:txBody>
      </p:sp>
    </p:spTree>
    <p:extLst>
      <p:ext uri="{BB962C8B-B14F-4D97-AF65-F5344CB8AC3E}">
        <p14:creationId xmlns:p14="http://schemas.microsoft.com/office/powerpoint/2010/main" val="2075229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eniisfikirleri.net/dunyanin-gelmis-gecmis-en-unlu-girisimcileri/" TargetMode="External"/><Relationship Id="rId2" Type="http://schemas.openxmlformats.org/officeDocument/2006/relationships/hyperlink" Target="https://www.yeniisfikirleri.net/basarili-girisimcilik-ornekler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BF1D63-0186-04EF-BA50-F162D6EEF2AE}"/>
              </a:ext>
            </a:extLst>
          </p:cNvPr>
          <p:cNvSpPr>
            <a:spLocks noGrp="1"/>
          </p:cNvSpPr>
          <p:nvPr>
            <p:ph type="ctrTitle"/>
          </p:nvPr>
        </p:nvSpPr>
        <p:spPr/>
        <p:txBody>
          <a:bodyPr/>
          <a:lstStyle/>
          <a:p>
            <a:r>
              <a:rPr lang="tr-TR" dirty="0"/>
              <a:t>Girişimcilik </a:t>
            </a:r>
          </a:p>
        </p:txBody>
      </p:sp>
      <p:sp>
        <p:nvSpPr>
          <p:cNvPr id="3" name="Alt Başlık 2">
            <a:extLst>
              <a:ext uri="{FF2B5EF4-FFF2-40B4-BE49-F238E27FC236}">
                <a16:creationId xmlns:a16="http://schemas.microsoft.com/office/drawing/2014/main" id="{6B6D841D-AEC0-9126-8369-D0D9138B3A66}"/>
              </a:ext>
            </a:extLst>
          </p:cNvPr>
          <p:cNvSpPr>
            <a:spLocks noGrp="1"/>
          </p:cNvSpPr>
          <p:nvPr>
            <p:ph type="subTitle" idx="1"/>
          </p:nvPr>
        </p:nvSpPr>
        <p:spPr/>
        <p:txBody>
          <a:bodyPr/>
          <a:lstStyle/>
          <a:p>
            <a:r>
              <a:rPr lang="tr-TR" dirty="0"/>
              <a:t>Dr. Ahmet ÇETİN</a:t>
            </a:r>
          </a:p>
        </p:txBody>
      </p:sp>
    </p:spTree>
    <p:extLst>
      <p:ext uri="{BB962C8B-B14F-4D97-AF65-F5344CB8AC3E}">
        <p14:creationId xmlns:p14="http://schemas.microsoft.com/office/powerpoint/2010/main" val="341771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2ED457-537C-30AB-5980-81A454373AA1}"/>
              </a:ext>
            </a:extLst>
          </p:cNvPr>
          <p:cNvSpPr>
            <a:spLocks noGrp="1"/>
          </p:cNvSpPr>
          <p:nvPr>
            <p:ph type="title"/>
          </p:nvPr>
        </p:nvSpPr>
        <p:spPr/>
        <p:txBody>
          <a:bodyPr/>
          <a:lstStyle/>
          <a:p>
            <a:r>
              <a:rPr lang="tr-TR" dirty="0"/>
              <a:t>Fizyokrasi Dönemi</a:t>
            </a:r>
          </a:p>
        </p:txBody>
      </p:sp>
      <p:sp>
        <p:nvSpPr>
          <p:cNvPr id="3" name="İçerik Yer Tutucusu 2">
            <a:extLst>
              <a:ext uri="{FF2B5EF4-FFF2-40B4-BE49-F238E27FC236}">
                <a16:creationId xmlns:a16="http://schemas.microsoft.com/office/drawing/2014/main" id="{0371CC93-5EC2-7413-BE41-61B8BCD55F92}"/>
              </a:ext>
            </a:extLst>
          </p:cNvPr>
          <p:cNvSpPr>
            <a:spLocks noGrp="1"/>
          </p:cNvSpPr>
          <p:nvPr>
            <p:ph idx="1"/>
          </p:nvPr>
        </p:nvSpPr>
        <p:spPr/>
        <p:txBody>
          <a:bodyPr>
            <a:normAutofit/>
          </a:bodyPr>
          <a:lstStyle/>
          <a:p>
            <a:r>
              <a:rPr lang="tr-TR" dirty="0"/>
              <a:t>Merkantilist görüşün tam tersine Fizyokrasi, serbestîden taraf bir ekonomik görüştür. Bunun için de tarımsal üreticiyi savunmuşlardır. </a:t>
            </a:r>
          </a:p>
          <a:p>
            <a:r>
              <a:rPr lang="tr-TR" dirty="0"/>
              <a:t>O dönemde Fransa’nın bir tarım ülkesi olması, tarımsal ürünlerden alınan yüksek orandaki vergiler ve tarımsal üretimin gün geçtikçe azaltılması Fizyokrasi düşüncesinin gelişmesine zemin hazırlamıştır</a:t>
            </a:r>
          </a:p>
          <a:p>
            <a:r>
              <a:rPr lang="tr-TR" dirty="0"/>
              <a:t>Fizyokratlar, toprağın ve tarımın çok önemli olduğunu belirterek, toprağı üretim unsuru ve değer ortaya koyan tek üretim faktörü olarak görmüşlerdir.</a:t>
            </a:r>
          </a:p>
        </p:txBody>
      </p:sp>
    </p:spTree>
    <p:extLst>
      <p:ext uri="{BB962C8B-B14F-4D97-AF65-F5344CB8AC3E}">
        <p14:creationId xmlns:p14="http://schemas.microsoft.com/office/powerpoint/2010/main" val="334421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F335DE3-7A5C-C0CF-B62F-E656A47B8BE8}"/>
              </a:ext>
            </a:extLst>
          </p:cNvPr>
          <p:cNvSpPr>
            <a:spLocks noGrp="1"/>
          </p:cNvSpPr>
          <p:nvPr>
            <p:ph idx="1"/>
          </p:nvPr>
        </p:nvSpPr>
        <p:spPr>
          <a:xfrm>
            <a:off x="838200" y="1379621"/>
            <a:ext cx="10515600" cy="4797342"/>
          </a:xfrm>
        </p:spPr>
        <p:txBody>
          <a:bodyPr>
            <a:normAutofit/>
          </a:bodyPr>
          <a:lstStyle/>
          <a:p>
            <a:r>
              <a:rPr lang="tr-TR" dirty="0"/>
              <a:t>tüm sosyal ve ekonomik yaşama egemen olan bir takım doğal kanunların varlığından bahsetmişlerdir. Bu doğal düzenin ise insanoğlunun eseri olmayıp, her şeyin yaratıcısı olan “İlahi Kudret” in eseri olduğunu açıklayan iktisadi görüştür</a:t>
            </a:r>
          </a:p>
          <a:p>
            <a:r>
              <a:rPr lang="tr-TR" dirty="0"/>
              <a:t>Fizyokratlara göre kişisel çıkarlar toplumsal çıkarlarla birlikte gelişir, bu durumda iktisadi yapının temelini oluşturur. Fizyokratlar açısından bireyler, tüm davranışlarının kâr ve zararını hesaplar ve başka bireylerle iş birliği içine girmenin gerekliliğine inanırlar. Bilinen sloganları olan “</a:t>
            </a:r>
            <a:r>
              <a:rPr lang="tr-TR" dirty="0" err="1"/>
              <a:t>Laissez</a:t>
            </a:r>
            <a:r>
              <a:rPr lang="tr-TR" dirty="0"/>
              <a:t> </a:t>
            </a:r>
            <a:r>
              <a:rPr lang="tr-TR" dirty="0" err="1"/>
              <a:t>Faire</a:t>
            </a:r>
            <a:r>
              <a:rPr lang="tr-TR" dirty="0"/>
              <a:t>, </a:t>
            </a:r>
            <a:r>
              <a:rPr lang="tr-TR" dirty="0" err="1"/>
              <a:t>Laissez</a:t>
            </a:r>
            <a:r>
              <a:rPr lang="tr-TR" dirty="0"/>
              <a:t> </a:t>
            </a:r>
            <a:r>
              <a:rPr lang="tr-TR" dirty="0" err="1"/>
              <a:t>Passer</a:t>
            </a:r>
            <a:r>
              <a:rPr lang="tr-TR" dirty="0"/>
              <a:t>” bu görüşün temel ifadesini oluşturur</a:t>
            </a:r>
          </a:p>
          <a:p>
            <a:endParaRPr lang="tr-TR" dirty="0"/>
          </a:p>
        </p:txBody>
      </p:sp>
    </p:spTree>
    <p:extLst>
      <p:ext uri="{BB962C8B-B14F-4D97-AF65-F5344CB8AC3E}">
        <p14:creationId xmlns:p14="http://schemas.microsoft.com/office/powerpoint/2010/main" val="423144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04626A-CD1E-11B0-92AE-0169C234077D}"/>
              </a:ext>
            </a:extLst>
          </p:cNvPr>
          <p:cNvSpPr>
            <a:spLocks noGrp="1"/>
          </p:cNvSpPr>
          <p:nvPr>
            <p:ph type="title"/>
          </p:nvPr>
        </p:nvSpPr>
        <p:spPr>
          <a:xfrm>
            <a:off x="838200" y="365126"/>
            <a:ext cx="10515600" cy="677612"/>
          </a:xfrm>
        </p:spPr>
        <p:txBody>
          <a:bodyPr>
            <a:normAutofit fontScale="90000"/>
          </a:bodyPr>
          <a:lstStyle/>
          <a:p>
            <a:r>
              <a:rPr lang="tr-TR" dirty="0"/>
              <a:t>Klasik İktisat Dönemi</a:t>
            </a:r>
          </a:p>
        </p:txBody>
      </p:sp>
      <p:sp>
        <p:nvSpPr>
          <p:cNvPr id="3" name="İçerik Yer Tutucusu 2">
            <a:extLst>
              <a:ext uri="{FF2B5EF4-FFF2-40B4-BE49-F238E27FC236}">
                <a16:creationId xmlns:a16="http://schemas.microsoft.com/office/drawing/2014/main" id="{DB83F3AE-5286-6E66-9283-785D943996D6}"/>
              </a:ext>
            </a:extLst>
          </p:cNvPr>
          <p:cNvSpPr>
            <a:spLocks noGrp="1"/>
          </p:cNvSpPr>
          <p:nvPr>
            <p:ph idx="1"/>
          </p:nvPr>
        </p:nvSpPr>
        <p:spPr>
          <a:xfrm>
            <a:off x="838200" y="1203158"/>
            <a:ext cx="10515600" cy="4973805"/>
          </a:xfrm>
        </p:spPr>
        <p:txBody>
          <a:bodyPr>
            <a:normAutofit lnSpcReduction="10000"/>
          </a:bodyPr>
          <a:lstStyle/>
          <a:p>
            <a:r>
              <a:rPr lang="tr-TR" dirty="0"/>
              <a:t>1776 yılında Adam Smith’in yazdığı “Milletlerin Zenginliği” adlı eserle başlayan Klasik İktisat dönemi, Keynes tarafından 1936 yılında kaleme alınan “Faiz, İstihdam ve Paranın Genel Teorisi” isimli esere kadar varlığını devam eden bir süreçtir</a:t>
            </a:r>
          </a:p>
          <a:p>
            <a:r>
              <a:rPr lang="tr-TR" dirty="0"/>
              <a:t>Merkantilizmdeki müdahaleciliğin yerine “serbest fiyat mekanizması” </a:t>
            </a:r>
          </a:p>
          <a:p>
            <a:r>
              <a:rPr lang="tr-TR" dirty="0"/>
              <a:t>Devletin ekonomik faaliyetleri yerine de “özel girişimcilik”</a:t>
            </a:r>
          </a:p>
          <a:p>
            <a:r>
              <a:rPr lang="tr-TR" dirty="0"/>
              <a:t>Devlet “jandarma” görevi üstlenerek, ekonomik ve sosyal hayatın işleyişine karışmamalı</a:t>
            </a:r>
          </a:p>
          <a:p>
            <a:r>
              <a:rPr lang="tr-TR" dirty="0"/>
              <a:t>Birey, toplumda yapacağı işi tercih etmekte serbest olmalı</a:t>
            </a:r>
          </a:p>
          <a:p>
            <a:r>
              <a:rPr lang="tr-TR" dirty="0"/>
              <a:t>Serbest piyasa sisteminde, piyasada en iyi mal ve hizmetleri sunan kişiler rekabet üstünlüğünü ele geçirir</a:t>
            </a:r>
          </a:p>
          <a:p>
            <a:endParaRPr lang="tr-TR" dirty="0"/>
          </a:p>
        </p:txBody>
      </p:sp>
    </p:spTree>
    <p:extLst>
      <p:ext uri="{BB962C8B-B14F-4D97-AF65-F5344CB8AC3E}">
        <p14:creationId xmlns:p14="http://schemas.microsoft.com/office/powerpoint/2010/main" val="395515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9BC1617-2DBD-3089-FEE4-E1D2CEF0BA35}"/>
              </a:ext>
            </a:extLst>
          </p:cNvPr>
          <p:cNvSpPr>
            <a:spLocks noGrp="1"/>
          </p:cNvSpPr>
          <p:nvPr>
            <p:ph idx="1"/>
          </p:nvPr>
        </p:nvSpPr>
        <p:spPr>
          <a:xfrm>
            <a:off x="838200" y="1058779"/>
            <a:ext cx="10515600" cy="5118184"/>
          </a:xfrm>
        </p:spPr>
        <p:txBody>
          <a:bodyPr>
            <a:normAutofit/>
          </a:bodyPr>
          <a:lstStyle/>
          <a:p>
            <a:r>
              <a:rPr lang="tr-TR" dirty="0"/>
              <a:t>Adam Smith, iktisat ve girişimcilik teorisini birbirleri ile olan ilişkilerini ortaya koyarak açıklamıştır. Smith, girişimciliği tanımlarken üç iktisadi güç olan, toprak, işgücü ve sermayeyi; “görünmez bir elin” yönettiğini söylemiştir</a:t>
            </a:r>
          </a:p>
          <a:p>
            <a:r>
              <a:rPr lang="tr-TR" dirty="0"/>
              <a:t>Bu sebeple, hangi malın kimler için ve hangi yöntemlerle üretileceğini piyasa mekanizmasının belirleyeceğini ifade etmiştir</a:t>
            </a:r>
          </a:p>
          <a:p>
            <a:r>
              <a:rPr lang="tr-TR" dirty="0"/>
              <a:t>İktisatçılar, devletin ekonomiye müdahalesine karşı olduklarından dolayı, girişimci güce ve kurulacak olan piyasaya dışardan herhangi bir müdahaleye izin verilmemesini savunmuşlardır. </a:t>
            </a:r>
          </a:p>
          <a:p>
            <a:r>
              <a:rPr lang="tr-TR" dirty="0"/>
              <a:t>Klasik iktisadi düşünceyle birlikte özel girişim, her geçen gün gelişerek önem kazanmaya başlamıştır</a:t>
            </a:r>
          </a:p>
        </p:txBody>
      </p:sp>
    </p:spTree>
    <p:extLst>
      <p:ext uri="{BB962C8B-B14F-4D97-AF65-F5344CB8AC3E}">
        <p14:creationId xmlns:p14="http://schemas.microsoft.com/office/powerpoint/2010/main" val="258424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51F03-3EFB-EE0C-0776-3083EB098140}"/>
              </a:ext>
            </a:extLst>
          </p:cNvPr>
          <p:cNvSpPr>
            <a:spLocks noGrp="1"/>
          </p:cNvSpPr>
          <p:nvPr>
            <p:ph type="title"/>
          </p:nvPr>
        </p:nvSpPr>
        <p:spPr/>
        <p:txBody>
          <a:bodyPr/>
          <a:lstStyle/>
          <a:p>
            <a:r>
              <a:rPr lang="tr-TR" dirty="0"/>
              <a:t>20. Yüzyılda Girişimcilik Anlayışı</a:t>
            </a:r>
          </a:p>
        </p:txBody>
      </p:sp>
      <p:sp>
        <p:nvSpPr>
          <p:cNvPr id="3" name="İçerik Yer Tutucusu 2">
            <a:extLst>
              <a:ext uri="{FF2B5EF4-FFF2-40B4-BE49-F238E27FC236}">
                <a16:creationId xmlns:a16="http://schemas.microsoft.com/office/drawing/2014/main" id="{E65A3D01-F786-C431-F579-F15C498BF788}"/>
              </a:ext>
            </a:extLst>
          </p:cNvPr>
          <p:cNvSpPr>
            <a:spLocks noGrp="1"/>
          </p:cNvSpPr>
          <p:nvPr>
            <p:ph idx="1"/>
          </p:nvPr>
        </p:nvSpPr>
        <p:spPr/>
        <p:txBody>
          <a:bodyPr>
            <a:normAutofit/>
          </a:bodyPr>
          <a:lstStyle/>
          <a:p>
            <a:r>
              <a:rPr lang="tr-TR" dirty="0"/>
              <a:t>Sanayileşme sürecinin başlamasıyla birlikte girişimci kişilik tipi, bambaşka vasıflar kazanmıştır</a:t>
            </a:r>
          </a:p>
          <a:p>
            <a:r>
              <a:rPr lang="tr-TR" dirty="0"/>
              <a:t>girişimcinin içinde bulunduğu toplumdaki önemi ve ekonomik değeri de giderek artmaya başlamıştır</a:t>
            </a:r>
          </a:p>
          <a:p>
            <a:r>
              <a:rPr lang="tr-TR" dirty="0"/>
              <a:t>girişimcilik, bir üretim faktörü olarak kabul edilmiştir. </a:t>
            </a:r>
          </a:p>
          <a:p>
            <a:r>
              <a:rPr lang="tr-TR" dirty="0"/>
              <a:t>1800’lü yılların ikinci yarısından itibaren işletme sahipliği ile yönetimin birbiriyle farklılaşması, girişimcilik vasfının yeniden ele alınmasına ve iktisadi hayatta daha büyük bir önem kazanmasına sebep olmuştur</a:t>
            </a:r>
          </a:p>
        </p:txBody>
      </p:sp>
    </p:spTree>
    <p:extLst>
      <p:ext uri="{BB962C8B-B14F-4D97-AF65-F5344CB8AC3E}">
        <p14:creationId xmlns:p14="http://schemas.microsoft.com/office/powerpoint/2010/main" val="153913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D682CC2-7B09-7E86-250E-82D5E98495B8}"/>
              </a:ext>
            </a:extLst>
          </p:cNvPr>
          <p:cNvSpPr>
            <a:spLocks noGrp="1"/>
          </p:cNvSpPr>
          <p:nvPr>
            <p:ph idx="1"/>
          </p:nvPr>
        </p:nvSpPr>
        <p:spPr>
          <a:xfrm>
            <a:off x="838200" y="834189"/>
            <a:ext cx="10515600" cy="5342774"/>
          </a:xfrm>
        </p:spPr>
        <p:txBody>
          <a:bodyPr>
            <a:normAutofit lnSpcReduction="10000"/>
          </a:bodyPr>
          <a:lstStyle/>
          <a:p>
            <a:r>
              <a:rPr lang="tr-TR" dirty="0"/>
              <a:t>1900’lü yılların başlarında Avusturyalı iktisatçı Joseph Schumpeter, girişimciliği en baştan ele alarak, kavramın günümüzde dahi geçerliliğini koruyan fikri temelini ortaya atmıştır</a:t>
            </a:r>
          </a:p>
          <a:p>
            <a:r>
              <a:rPr lang="tr-TR" dirty="0"/>
              <a:t>Schumpeter girişimcilik işlevini açıklarken; ürün, ürün kalitesi, tanıtımı, Pazar ve süreç gibi her türlü alanda yenilik kavramı üzerinden konuyu ele almıştır.</a:t>
            </a:r>
          </a:p>
          <a:p>
            <a:r>
              <a:rPr lang="tr-TR" dirty="0"/>
              <a:t>Yine bu dönemde, Peter Drucker tarafından dillendirilen ve küçük ve orta ölçekli işletmeler ismi verilen yeni bir örgüt yapısı dikkat çekmiştir.</a:t>
            </a:r>
          </a:p>
          <a:p>
            <a:r>
              <a:rPr lang="tr-TR" dirty="0"/>
              <a:t>Toplumdaki değişimler ile birlikte yeni fikirler ortaya çıkmış, buna bağlı olarak bireylerde girişimciliğin temeli olan korkusuz bir şekilde risk üstlenme eğilimi artmış ve bu gelişmelerle birlikte yeni bir sermaye türü olan risk sermayesi kavramı ortaya çıkmıştır</a:t>
            </a:r>
          </a:p>
        </p:txBody>
      </p:sp>
    </p:spTree>
    <p:extLst>
      <p:ext uri="{BB962C8B-B14F-4D97-AF65-F5344CB8AC3E}">
        <p14:creationId xmlns:p14="http://schemas.microsoft.com/office/powerpoint/2010/main" val="160073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FF40B9C-9251-34D8-D9F2-9813EAD96C52}"/>
              </a:ext>
            </a:extLst>
          </p:cNvPr>
          <p:cNvSpPr>
            <a:spLocks noGrp="1"/>
          </p:cNvSpPr>
          <p:nvPr>
            <p:ph idx="1"/>
          </p:nvPr>
        </p:nvSpPr>
        <p:spPr>
          <a:xfrm>
            <a:off x="838200" y="914400"/>
            <a:ext cx="10515600" cy="5262563"/>
          </a:xfrm>
        </p:spPr>
        <p:txBody>
          <a:bodyPr/>
          <a:lstStyle/>
          <a:p>
            <a:r>
              <a:rPr lang="tr-TR" dirty="0"/>
              <a:t>1980’li yıllarda “büyümenin motoru” olarak küçük işletmelerin önemi giderek artmıştır.</a:t>
            </a:r>
          </a:p>
          <a:p>
            <a:r>
              <a:rPr lang="tr-TR" dirty="0"/>
              <a:t>Böylece girişimciliğe duyulan ilgide de yenilenmeler ortaya çıkmaya başlamıştır. Öte yandan 1990’larda ve Sovyet Rusya ve Avrupa’daki komünist blokların yıkılması, Çin ve Vietnam gibi uzak doğu ülkelerinin dışarıya açılması, dünya genelindeki geri dönüşler ve yüksek oranda işsizliğin ortaya çıkması, girişimciliğin önemini daha da artırmıştır.</a:t>
            </a:r>
          </a:p>
          <a:p>
            <a:r>
              <a:rPr lang="tr-TR" dirty="0"/>
              <a:t>ABD ve AB ülkelerinde çok önemli teşvik araçları kullanılmış ve bu ülkelerde girişimcilik çok yaygınlaşmıştır</a:t>
            </a:r>
          </a:p>
          <a:p>
            <a:endParaRPr lang="tr-TR" dirty="0"/>
          </a:p>
        </p:txBody>
      </p:sp>
    </p:spTree>
    <p:extLst>
      <p:ext uri="{BB962C8B-B14F-4D97-AF65-F5344CB8AC3E}">
        <p14:creationId xmlns:p14="http://schemas.microsoft.com/office/powerpoint/2010/main" val="1610640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A67B2-5487-40F4-DCB3-4725AF6A9D2B}"/>
              </a:ext>
            </a:extLst>
          </p:cNvPr>
          <p:cNvSpPr>
            <a:spLocks noGrp="1"/>
          </p:cNvSpPr>
          <p:nvPr>
            <p:ph type="title"/>
          </p:nvPr>
        </p:nvSpPr>
        <p:spPr/>
        <p:txBody>
          <a:bodyPr/>
          <a:lstStyle/>
          <a:p>
            <a:r>
              <a:rPr lang="tr-TR" dirty="0"/>
              <a:t>21. Yüzyılda Girişimcilik Anlayışı</a:t>
            </a:r>
          </a:p>
        </p:txBody>
      </p:sp>
      <p:sp>
        <p:nvSpPr>
          <p:cNvPr id="3" name="İçerik Yer Tutucusu 2">
            <a:extLst>
              <a:ext uri="{FF2B5EF4-FFF2-40B4-BE49-F238E27FC236}">
                <a16:creationId xmlns:a16="http://schemas.microsoft.com/office/drawing/2014/main" id="{3D7AD9F9-7E7E-AA6D-0EEA-CC56F8CF8F8B}"/>
              </a:ext>
            </a:extLst>
          </p:cNvPr>
          <p:cNvSpPr>
            <a:spLocks noGrp="1"/>
          </p:cNvSpPr>
          <p:nvPr>
            <p:ph idx="1"/>
          </p:nvPr>
        </p:nvSpPr>
        <p:spPr/>
        <p:txBody>
          <a:bodyPr>
            <a:normAutofit lnSpcReduction="10000"/>
          </a:bodyPr>
          <a:lstStyle/>
          <a:p>
            <a:r>
              <a:rPr lang="tr-TR" dirty="0"/>
              <a:t>21. Yüzyıl ile daha da gelişen bilgi toplumunda, yeniden şekillenen toplumsal yapıyla birlikte, yönetim ve girişim usullerinde de değişimler yaşanmaya başlamıştır</a:t>
            </a:r>
          </a:p>
          <a:p>
            <a:r>
              <a:rPr lang="tr-TR" dirty="0"/>
              <a:t>Bugün girişimcilik, başta bilgi ve iletişim teknolojileri olarak birçok yeni alanda gelişme göstermektedir. Bugün gen mühendisliği, moleküler biyoloji, doku mühendisliği, nano teknoloji yazılım sayfa tasarımcılığı gibi düne kadar adını bile duymadığımız yeni iş alanları ortaya çıkmıştır.</a:t>
            </a:r>
          </a:p>
          <a:p>
            <a:r>
              <a:rPr lang="tr-TR" dirty="0"/>
              <a:t>tekno girişimcilik oldukça önem kazanmıştır (kişilerin teknoloji odaklı bir iş fikri geliştirmesi üzerine hayata geçirilen bir girişim türüdür)</a:t>
            </a:r>
          </a:p>
        </p:txBody>
      </p:sp>
    </p:spTree>
    <p:extLst>
      <p:ext uri="{BB962C8B-B14F-4D97-AF65-F5344CB8AC3E}">
        <p14:creationId xmlns:p14="http://schemas.microsoft.com/office/powerpoint/2010/main" val="3084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ADA4E73-478D-66E1-D368-CCE85F030739}"/>
              </a:ext>
            </a:extLst>
          </p:cNvPr>
          <p:cNvPicPr>
            <a:picLocks noGrp="1" noChangeAspect="1"/>
          </p:cNvPicPr>
          <p:nvPr>
            <p:ph idx="1"/>
          </p:nvPr>
        </p:nvPicPr>
        <p:blipFill>
          <a:blip r:embed="rId2"/>
          <a:stretch>
            <a:fillRect/>
          </a:stretch>
        </p:blipFill>
        <p:spPr>
          <a:xfrm>
            <a:off x="336884" y="643466"/>
            <a:ext cx="11405937" cy="5571067"/>
          </a:xfrm>
          <a:prstGeom prst="rect">
            <a:avLst/>
          </a:prstGeom>
        </p:spPr>
      </p:pic>
    </p:spTree>
    <p:extLst>
      <p:ext uri="{BB962C8B-B14F-4D97-AF65-F5344CB8AC3E}">
        <p14:creationId xmlns:p14="http://schemas.microsoft.com/office/powerpoint/2010/main" val="3656925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1E8BF4A-3482-E183-0305-80750536BC5E}"/>
              </a:ext>
            </a:extLst>
          </p:cNvPr>
          <p:cNvPicPr>
            <a:picLocks noGrp="1" noChangeAspect="1"/>
          </p:cNvPicPr>
          <p:nvPr>
            <p:ph idx="1"/>
          </p:nvPr>
        </p:nvPicPr>
        <p:blipFill>
          <a:blip r:embed="rId2"/>
          <a:stretch>
            <a:fillRect/>
          </a:stretch>
        </p:blipFill>
        <p:spPr>
          <a:xfrm>
            <a:off x="417095" y="643466"/>
            <a:ext cx="11133221" cy="5571067"/>
          </a:xfrm>
          <a:prstGeom prst="rect">
            <a:avLst/>
          </a:prstGeom>
        </p:spPr>
      </p:pic>
    </p:spTree>
    <p:extLst>
      <p:ext uri="{BB962C8B-B14F-4D97-AF65-F5344CB8AC3E}">
        <p14:creationId xmlns:p14="http://schemas.microsoft.com/office/powerpoint/2010/main" val="302974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29A9CE-0E05-7EA9-AE00-896A4582E22C}"/>
              </a:ext>
            </a:extLst>
          </p:cNvPr>
          <p:cNvSpPr>
            <a:spLocks noGrp="1"/>
          </p:cNvSpPr>
          <p:nvPr>
            <p:ph type="title"/>
          </p:nvPr>
        </p:nvSpPr>
        <p:spPr/>
        <p:txBody>
          <a:bodyPr/>
          <a:lstStyle/>
          <a:p>
            <a:r>
              <a:rPr lang="tr-TR" dirty="0"/>
              <a:t>Girişimcilik</a:t>
            </a:r>
          </a:p>
        </p:txBody>
      </p:sp>
      <p:sp>
        <p:nvSpPr>
          <p:cNvPr id="3" name="İçerik Yer Tutucusu 2">
            <a:extLst>
              <a:ext uri="{FF2B5EF4-FFF2-40B4-BE49-F238E27FC236}">
                <a16:creationId xmlns:a16="http://schemas.microsoft.com/office/drawing/2014/main" id="{98EFEEA6-D6F2-611D-1696-2B17564143B4}"/>
              </a:ext>
            </a:extLst>
          </p:cNvPr>
          <p:cNvSpPr>
            <a:spLocks noGrp="1"/>
          </p:cNvSpPr>
          <p:nvPr>
            <p:ph idx="1"/>
          </p:nvPr>
        </p:nvSpPr>
        <p:spPr/>
        <p:txBody>
          <a:bodyPr/>
          <a:lstStyle/>
          <a:p>
            <a:pPr algn="l"/>
            <a:endParaRPr lang="tr-TR" sz="1800" b="0" i="0" u="none" strike="noStrike" baseline="0" dirty="0">
              <a:solidFill>
                <a:srgbClr val="000000"/>
              </a:solidFill>
              <a:latin typeface="Times New Roman" panose="02020603050405020304" pitchFamily="18" charset="0"/>
            </a:endParaRPr>
          </a:p>
          <a:p>
            <a:r>
              <a:rPr lang="tr-TR" sz="1800" b="0" i="0" u="none" strike="noStrike" baseline="0" dirty="0">
                <a:solidFill>
                  <a:srgbClr val="000000"/>
                </a:solidFill>
              </a:rPr>
              <a:t> </a:t>
            </a:r>
            <a:r>
              <a:rPr lang="tr-TR" sz="1800" b="1" i="0" u="none" strike="noStrike" baseline="0" dirty="0">
                <a:solidFill>
                  <a:srgbClr val="000000"/>
                </a:solidFill>
              </a:rPr>
              <a:t>Girişimciliğin herkes tarafından bilinen ve genel kabul gördüğüne inanılan ilk tanımı 1755 yılında Fransız asıllı İrlandalı ekonomist Richard </a:t>
            </a:r>
            <a:r>
              <a:rPr lang="tr-TR" sz="1800" b="1" i="0" u="none" strike="noStrike" baseline="0" dirty="0" err="1">
                <a:solidFill>
                  <a:srgbClr val="000000"/>
                </a:solidFill>
              </a:rPr>
              <a:t>Cantillon</a:t>
            </a:r>
            <a:r>
              <a:rPr lang="tr-TR" sz="1800" b="1" i="0" u="none" strike="noStrike" baseline="0" dirty="0">
                <a:solidFill>
                  <a:srgbClr val="000000"/>
                </a:solidFill>
              </a:rPr>
              <a:t> tarafından yapılmıştır. </a:t>
            </a:r>
            <a:r>
              <a:rPr lang="tr-TR" sz="1800" b="1" i="0" u="none" strike="noStrike" baseline="0" dirty="0" err="1">
                <a:solidFill>
                  <a:srgbClr val="000000"/>
                </a:solidFill>
              </a:rPr>
              <a:t>Cantillon’a</a:t>
            </a:r>
            <a:r>
              <a:rPr lang="tr-TR" sz="1800" b="1" i="0" u="none" strike="noStrike" baseline="0" dirty="0">
                <a:solidFill>
                  <a:srgbClr val="000000"/>
                </a:solidFill>
              </a:rPr>
              <a:t> göre girişimci, </a:t>
            </a:r>
            <a:r>
              <a:rPr lang="tr-TR" sz="1800" b="1" i="1" u="none" strike="noStrike" baseline="0" dirty="0">
                <a:solidFill>
                  <a:srgbClr val="000000"/>
                </a:solidFill>
              </a:rPr>
              <a:t>kar elde etmek amacıyla işi organize eden ve işin riskini üstlenen kişidir.</a:t>
            </a:r>
            <a:r>
              <a:rPr lang="tr-TR" sz="1800" b="1" i="0" u="none" strike="noStrike" baseline="0" dirty="0">
                <a:solidFill>
                  <a:srgbClr val="000000"/>
                </a:solidFill>
              </a:rPr>
              <a:t> </a:t>
            </a:r>
            <a:endParaRPr lang="tr-TR" sz="1800" b="0" i="0" u="none" strike="noStrike" baseline="0" dirty="0"/>
          </a:p>
          <a:p>
            <a:pPr algn="l"/>
            <a:r>
              <a:rPr lang="tr-TR" sz="1800" b="0" i="0" u="none" strike="noStrike" baseline="0" dirty="0"/>
              <a:t>Fransız iktisatçı Jean </a:t>
            </a:r>
            <a:r>
              <a:rPr lang="tr-TR" sz="1800" b="0" i="0" u="none" strike="noStrike" baseline="0" dirty="0" err="1"/>
              <a:t>Baptist</a:t>
            </a:r>
            <a:r>
              <a:rPr lang="tr-TR" sz="1800" b="0" i="0" u="none" strike="noStrike" baseline="0" dirty="0"/>
              <a:t> Say’dan itibaren, girişimcilik </a:t>
            </a:r>
            <a:r>
              <a:rPr lang="tr-TR" sz="1800" b="0" i="1" u="none" strike="noStrike" baseline="0" dirty="0"/>
              <a:t>dördüncü </a:t>
            </a:r>
            <a:r>
              <a:rPr lang="sv-SE" sz="1800" b="0" i="1" u="none" strike="noStrike" baseline="0" dirty="0"/>
              <a:t>üretim faktörü o</a:t>
            </a:r>
            <a:r>
              <a:rPr lang="sv-SE" sz="1800" b="0" i="0" u="none" strike="noStrike" baseline="0" dirty="0"/>
              <a:t>larak genel kabul görmüştür</a:t>
            </a:r>
            <a:endParaRPr lang="tr-TR" sz="1800" b="0" i="0" u="none" strike="noStrike" baseline="0" dirty="0"/>
          </a:p>
          <a:p>
            <a:pPr algn="l"/>
            <a:r>
              <a:rPr lang="tr-TR" sz="1800" b="0" i="0" u="none" strike="noStrike" baseline="0" dirty="0"/>
              <a:t>Joseph </a:t>
            </a:r>
            <a:r>
              <a:rPr lang="tr-TR" sz="1800" b="0" i="0" u="none" strike="noStrike" baseline="0" dirty="0" err="1"/>
              <a:t>Alois</a:t>
            </a:r>
            <a:r>
              <a:rPr lang="tr-TR" sz="1800" b="0" i="0" u="none" strike="noStrike" baseline="0" dirty="0"/>
              <a:t> Schumpeter’in dinamik girişimcilik kavramıyla daha büyük bir önem kazanmıştır. Schumpeter girişimciyi; </a:t>
            </a:r>
            <a:r>
              <a:rPr lang="tr-TR" sz="1800" b="0" i="1" u="none" strike="noStrike" baseline="0" dirty="0"/>
              <a:t>yeni tedarik kaynaklarını, ürünleri, süreçleri ve organizasyon şekillerini uygulayarak eskiyi yeni ile değiştiren, sürekli bir yenilik süreci içinde eskiyi terk edip daha etkin yeni yolları ve yöntemleri devreye sokarak yaşayan, ekonomik büyümenin en önemli aktörü olan kişiler </a:t>
            </a:r>
            <a:r>
              <a:rPr lang="tr-TR" sz="1800" b="0" i="0" u="none" strike="noStrike" baseline="0" dirty="0"/>
              <a:t>tanımlamıştır. </a:t>
            </a:r>
            <a:endParaRPr lang="tr-TR" sz="1800" b="0" i="0" u="none" strike="noStrike" baseline="0" dirty="0">
              <a:solidFill>
                <a:srgbClr val="000000"/>
              </a:solidFill>
            </a:endParaRPr>
          </a:p>
          <a:p>
            <a:r>
              <a:rPr lang="tr-TR" sz="1800" b="0" i="0" u="none" strike="noStrike" baseline="0" dirty="0">
                <a:solidFill>
                  <a:srgbClr val="000000"/>
                </a:solidFill>
              </a:rPr>
              <a:t> </a:t>
            </a:r>
            <a:r>
              <a:rPr lang="tr-TR" sz="1800" b="1" i="0" u="none" strike="noStrike" baseline="0" dirty="0">
                <a:solidFill>
                  <a:srgbClr val="000000"/>
                </a:solidFill>
              </a:rPr>
              <a:t>Schumpeter</a:t>
            </a:r>
            <a:r>
              <a:rPr lang="tr-TR" sz="1800" b="0" i="0" u="none" strike="noStrike" baseline="0" dirty="0">
                <a:solidFill>
                  <a:srgbClr val="000000"/>
                </a:solidFill>
              </a:rPr>
              <a:t>, risk alma ve yönetim becerisi yönünü savunanları girişimciyi sınırlayacağı için eleştirmiş ve yenilik yapmayan kişinin girişimcilik özelliklerini taşıyamayacağını savunmuştur. </a:t>
            </a:r>
            <a:endParaRPr lang="tr-TR" dirty="0"/>
          </a:p>
        </p:txBody>
      </p:sp>
    </p:spTree>
    <p:extLst>
      <p:ext uri="{BB962C8B-B14F-4D97-AF65-F5344CB8AC3E}">
        <p14:creationId xmlns:p14="http://schemas.microsoft.com/office/powerpoint/2010/main" val="8688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544CC-1FB6-13C3-CFBC-5DABD46AD14C}"/>
              </a:ext>
            </a:extLst>
          </p:cNvPr>
          <p:cNvSpPr>
            <a:spLocks noGrp="1"/>
          </p:cNvSpPr>
          <p:nvPr>
            <p:ph type="title"/>
          </p:nvPr>
        </p:nvSpPr>
        <p:spPr/>
        <p:txBody>
          <a:bodyPr/>
          <a:lstStyle/>
          <a:p>
            <a:r>
              <a:rPr lang="tr-TR" dirty="0"/>
              <a:t>Türkiye’de Girişimciliğin Gelişim Süreci</a:t>
            </a:r>
          </a:p>
        </p:txBody>
      </p:sp>
      <p:sp>
        <p:nvSpPr>
          <p:cNvPr id="3" name="İçerik Yer Tutucusu 2">
            <a:extLst>
              <a:ext uri="{FF2B5EF4-FFF2-40B4-BE49-F238E27FC236}">
                <a16:creationId xmlns:a16="http://schemas.microsoft.com/office/drawing/2014/main" id="{6DBC9FE4-A4E0-C388-47D4-8DAEE4249A9C}"/>
              </a:ext>
            </a:extLst>
          </p:cNvPr>
          <p:cNvSpPr>
            <a:spLocks noGrp="1"/>
          </p:cNvSpPr>
          <p:nvPr>
            <p:ph idx="1"/>
          </p:nvPr>
        </p:nvSpPr>
        <p:spPr/>
        <p:txBody>
          <a:bodyPr/>
          <a:lstStyle/>
          <a:p>
            <a:r>
              <a:rPr lang="tr-TR" dirty="0"/>
              <a:t>Osmanlı İmparatorluğu döneminde girişimcilik anlayışı,</a:t>
            </a:r>
          </a:p>
          <a:p>
            <a:r>
              <a:rPr lang="tr-TR" dirty="0"/>
              <a:t>1923-1950 arası Cumhuriyet dönemi girişimcilik anlayışı,</a:t>
            </a:r>
          </a:p>
          <a:p>
            <a:r>
              <a:rPr lang="tr-TR" dirty="0"/>
              <a:t>1950-1980 yılları arası girişimcilik ve</a:t>
            </a:r>
          </a:p>
          <a:p>
            <a:r>
              <a:rPr lang="tr-TR" dirty="0"/>
              <a:t>1980 sonrası bilgi ve küreselleşme süreci girişimciliği Olmak üzere dört dönemde ele alınabilir</a:t>
            </a:r>
          </a:p>
        </p:txBody>
      </p:sp>
    </p:spTree>
    <p:extLst>
      <p:ext uri="{BB962C8B-B14F-4D97-AF65-F5344CB8AC3E}">
        <p14:creationId xmlns:p14="http://schemas.microsoft.com/office/powerpoint/2010/main" val="342788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50FFCA-15AC-498E-372A-429E387015BA}"/>
              </a:ext>
            </a:extLst>
          </p:cNvPr>
          <p:cNvSpPr>
            <a:spLocks noGrp="1"/>
          </p:cNvSpPr>
          <p:nvPr>
            <p:ph type="title"/>
          </p:nvPr>
        </p:nvSpPr>
        <p:spPr/>
        <p:txBody>
          <a:bodyPr/>
          <a:lstStyle/>
          <a:p>
            <a:r>
              <a:rPr lang="tr-TR" dirty="0"/>
              <a:t>Osmanlı İmparatorluğu Dönemi Girişimciliği</a:t>
            </a:r>
          </a:p>
        </p:txBody>
      </p:sp>
      <p:sp>
        <p:nvSpPr>
          <p:cNvPr id="3" name="İçerik Yer Tutucusu 2">
            <a:extLst>
              <a:ext uri="{FF2B5EF4-FFF2-40B4-BE49-F238E27FC236}">
                <a16:creationId xmlns:a16="http://schemas.microsoft.com/office/drawing/2014/main" id="{78B3E1F6-B383-1E60-42B2-7D9B7E739D1B}"/>
              </a:ext>
            </a:extLst>
          </p:cNvPr>
          <p:cNvSpPr>
            <a:spLocks noGrp="1"/>
          </p:cNvSpPr>
          <p:nvPr>
            <p:ph idx="1"/>
          </p:nvPr>
        </p:nvSpPr>
        <p:spPr/>
        <p:txBody>
          <a:bodyPr/>
          <a:lstStyle/>
          <a:p>
            <a:r>
              <a:rPr lang="tr-TR" dirty="0"/>
              <a:t>Selçuklu Devleti döneminde önemli bir örgütlenme olan ‘Ahilik Teşkilatı’na dayalı bir Türk girişimciliği</a:t>
            </a:r>
          </a:p>
          <a:p>
            <a:r>
              <a:rPr lang="tr-TR" dirty="0"/>
              <a:t>Osmanlı da toprak sahipliğinin olmaması Devlet toprağını işleyen ve vergi ödeyen küçük üreticinin varlığı toplum içerisinde halkın kişisel anlamda ekonomik faaliyetler geliştirerek, yeni ticari fikirler ortaya çıkarmasını çok uzun bir süre engellemiştir</a:t>
            </a:r>
          </a:p>
          <a:p>
            <a:r>
              <a:rPr lang="tr-TR" dirty="0"/>
              <a:t>Türkler, daha çok </a:t>
            </a:r>
            <a:r>
              <a:rPr lang="tr-TR" dirty="0" err="1"/>
              <a:t>ulemalık</a:t>
            </a:r>
            <a:r>
              <a:rPr lang="tr-TR" dirty="0"/>
              <a:t>, bürokratlık, askerlik ve toprak işleme gibi farklı alanlara yönlendirilmişlerdir</a:t>
            </a:r>
          </a:p>
          <a:p>
            <a:endParaRPr lang="tr-TR" dirty="0"/>
          </a:p>
        </p:txBody>
      </p:sp>
    </p:spTree>
    <p:extLst>
      <p:ext uri="{BB962C8B-B14F-4D97-AF65-F5344CB8AC3E}">
        <p14:creationId xmlns:p14="http://schemas.microsoft.com/office/powerpoint/2010/main" val="109254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C0DAE2-C311-50FE-2F9A-4581AA5D89B5}"/>
              </a:ext>
            </a:extLst>
          </p:cNvPr>
          <p:cNvSpPr>
            <a:spLocks noGrp="1"/>
          </p:cNvSpPr>
          <p:nvPr>
            <p:ph idx="1"/>
          </p:nvPr>
        </p:nvSpPr>
        <p:spPr>
          <a:xfrm>
            <a:off x="838200" y="898358"/>
            <a:ext cx="10515600" cy="5278605"/>
          </a:xfrm>
        </p:spPr>
        <p:txBody>
          <a:bodyPr/>
          <a:lstStyle/>
          <a:p>
            <a:r>
              <a:rPr lang="tr-TR" dirty="0"/>
              <a:t>İmparatorluğun son dönemlerine doğru, Sanayi Devrimi’nin gerçekleşmesi ve Sultan Abdülmecit döneminde dışardan alınan ilk dış borçla birlikte girişimcilik alanında gelişmeler yaşanmaya başlanmıştır.</a:t>
            </a:r>
          </a:p>
          <a:p>
            <a:r>
              <a:rPr lang="tr-TR" dirty="0"/>
              <a:t>Şirket-i Hayriye ile hizmet sektörüne bir canlanma yaşanmış olsa da yeterli miktarda sermaye ve girişimci olmadığından dolayı sanayi sektöründe çok önemli gelişmeler yaşanmamıştır</a:t>
            </a:r>
          </a:p>
          <a:p>
            <a:r>
              <a:rPr lang="tr-TR" dirty="0"/>
              <a:t>bugünkü anlamda merkez bankası görevini yerine getiren Osmanlı Bankası kurularak, faaliyetlerine başlamıştır</a:t>
            </a:r>
          </a:p>
          <a:p>
            <a:r>
              <a:rPr lang="tr-TR" dirty="0"/>
              <a:t>Ticaret sanayinin çok önündeydi ve bu dönemde ticaret gayri </a:t>
            </a:r>
            <a:r>
              <a:rPr lang="tr-TR" dirty="0" err="1"/>
              <a:t>müslimlerin</a:t>
            </a:r>
            <a:r>
              <a:rPr lang="tr-TR" dirty="0"/>
              <a:t> elindeydi. Çünkü parayı kaçırmak kolay</a:t>
            </a:r>
          </a:p>
        </p:txBody>
      </p:sp>
    </p:spTree>
    <p:extLst>
      <p:ext uri="{BB962C8B-B14F-4D97-AF65-F5344CB8AC3E}">
        <p14:creationId xmlns:p14="http://schemas.microsoft.com/office/powerpoint/2010/main" val="338301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0D6389-261C-79A6-2775-058B87C95C1F}"/>
              </a:ext>
            </a:extLst>
          </p:cNvPr>
          <p:cNvSpPr>
            <a:spLocks noGrp="1"/>
          </p:cNvSpPr>
          <p:nvPr>
            <p:ph idx="1"/>
          </p:nvPr>
        </p:nvSpPr>
        <p:spPr>
          <a:xfrm>
            <a:off x="838199" y="481264"/>
            <a:ext cx="10952747" cy="5695700"/>
          </a:xfrm>
        </p:spPr>
        <p:txBody>
          <a:bodyPr>
            <a:normAutofit fontScale="92500" lnSpcReduction="10000"/>
          </a:bodyPr>
          <a:lstStyle/>
          <a:p>
            <a:r>
              <a:rPr lang="tr-TR" dirty="0"/>
              <a:t>II. Meşrutiyet dönemiyle birlikte, “Milli İktisat” kavramı ortaya çıkmış ve iktisadi gelişme için “müteşebbis sınıfı” oluşturulması gerektiğini savunulmuştur.</a:t>
            </a:r>
          </a:p>
          <a:p>
            <a:r>
              <a:rPr lang="tr-TR" dirty="0"/>
              <a:t>gayrimüslimler ve yabancıların, Türk girişimciler üzerinde yarattığı olumsuz durumları ortadan kaldırmak “Milli </a:t>
            </a:r>
            <a:r>
              <a:rPr lang="tr-TR" dirty="0" err="1"/>
              <a:t>İktisat”ın</a:t>
            </a:r>
            <a:r>
              <a:rPr lang="tr-TR" dirty="0"/>
              <a:t> en önemli amaçlarından biri</a:t>
            </a:r>
          </a:p>
          <a:p>
            <a:r>
              <a:rPr lang="tr-TR" dirty="0"/>
              <a:t>yerli sanayicilere destekler verildi</a:t>
            </a:r>
          </a:p>
          <a:p>
            <a:r>
              <a:rPr lang="tr-TR" dirty="0"/>
              <a:t>yabancılara tanınan imtiyazlar kaldırıldı</a:t>
            </a:r>
          </a:p>
          <a:p>
            <a:r>
              <a:rPr lang="tr-TR" dirty="0"/>
              <a:t>Milli bankaların kurulabilmesi için gerekli destekler verildi</a:t>
            </a:r>
          </a:p>
          <a:p>
            <a:r>
              <a:rPr lang="tr-TR" dirty="0"/>
              <a:t>1913 yılında “Teşvik-i Sanayi Kanunu” çıkarıldı sanayicilere; bedelsiz arsa verme, taşımada indirimler yapma, vergi muafiyeti hakkı verme, üretim pirimi ödeme ve üretilen ürünlerin devlet tarafından satın alınması gibi bazı teşvikler verilmiştir. </a:t>
            </a:r>
          </a:p>
          <a:p>
            <a:r>
              <a:rPr lang="tr-TR" dirty="0"/>
              <a:t>Kanunun çıkartılmasının amacı ise vatandaşın elinde sermaye birikmesini sağlayarak sanayileşmeyi hızlandırmaktır</a:t>
            </a:r>
          </a:p>
        </p:txBody>
      </p:sp>
    </p:spTree>
    <p:extLst>
      <p:ext uri="{BB962C8B-B14F-4D97-AF65-F5344CB8AC3E}">
        <p14:creationId xmlns:p14="http://schemas.microsoft.com/office/powerpoint/2010/main" val="356784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2C62115-3B4A-3762-58B5-CDF37C699E2A}"/>
              </a:ext>
            </a:extLst>
          </p:cNvPr>
          <p:cNvSpPr>
            <a:spLocks noGrp="1"/>
          </p:cNvSpPr>
          <p:nvPr>
            <p:ph idx="1"/>
          </p:nvPr>
        </p:nvSpPr>
        <p:spPr/>
        <p:txBody>
          <a:bodyPr/>
          <a:lstStyle/>
          <a:p>
            <a:r>
              <a:rPr lang="tr-TR" dirty="0"/>
              <a:t>Bu dönemde görülen sanayi hareketleri ağır sanayi ve küçük sanayi çerçevesindedir. </a:t>
            </a:r>
          </a:p>
          <a:p>
            <a:r>
              <a:rPr lang="tr-TR" dirty="0"/>
              <a:t>Ağır sanayi, devletin elinde olan ve geliştirilerek devam ettirilen tersane ve tophanedir.</a:t>
            </a:r>
          </a:p>
          <a:p>
            <a:r>
              <a:rPr lang="tr-TR" dirty="0"/>
              <a:t> Bunun yanında özel sektörde görülen küçük sanayi kapsamındaki işlerse dokumacılık, boyacılık, </a:t>
            </a:r>
            <a:r>
              <a:rPr lang="tr-TR" dirty="0" err="1"/>
              <a:t>debbağlık</a:t>
            </a:r>
            <a:r>
              <a:rPr lang="tr-TR" dirty="0"/>
              <a:t>, saraçlık ve </a:t>
            </a:r>
            <a:r>
              <a:rPr lang="tr-TR" dirty="0" err="1"/>
              <a:t>simkeşliktir</a:t>
            </a:r>
            <a:endParaRPr lang="tr-TR" dirty="0"/>
          </a:p>
        </p:txBody>
      </p:sp>
    </p:spTree>
    <p:extLst>
      <p:ext uri="{BB962C8B-B14F-4D97-AF65-F5344CB8AC3E}">
        <p14:creationId xmlns:p14="http://schemas.microsoft.com/office/powerpoint/2010/main" val="2822793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003B23-10F6-2FB5-7B75-86748A991AB9}"/>
              </a:ext>
            </a:extLst>
          </p:cNvPr>
          <p:cNvSpPr>
            <a:spLocks noGrp="1"/>
          </p:cNvSpPr>
          <p:nvPr>
            <p:ph type="title"/>
          </p:nvPr>
        </p:nvSpPr>
        <p:spPr/>
        <p:txBody>
          <a:bodyPr/>
          <a:lstStyle/>
          <a:p>
            <a:r>
              <a:rPr lang="tr-TR" dirty="0"/>
              <a:t>1923- 1950 Arası Cumhuriyet Dönemi Girişimciliği</a:t>
            </a:r>
          </a:p>
        </p:txBody>
      </p:sp>
      <p:sp>
        <p:nvSpPr>
          <p:cNvPr id="3" name="İçerik Yer Tutucusu 2">
            <a:extLst>
              <a:ext uri="{FF2B5EF4-FFF2-40B4-BE49-F238E27FC236}">
                <a16:creationId xmlns:a16="http://schemas.microsoft.com/office/drawing/2014/main" id="{5FAD23A5-EFE7-2055-C8F4-995E18AA6F91}"/>
              </a:ext>
            </a:extLst>
          </p:cNvPr>
          <p:cNvSpPr>
            <a:spLocks noGrp="1"/>
          </p:cNvSpPr>
          <p:nvPr>
            <p:ph idx="1"/>
          </p:nvPr>
        </p:nvSpPr>
        <p:spPr/>
        <p:txBody>
          <a:bodyPr/>
          <a:lstStyle/>
          <a:p>
            <a:r>
              <a:rPr lang="tr-TR" dirty="0"/>
              <a:t>Cumhuriyetin ilan edilmesiyle beraber, gayrimüslim halk yurdu terk etmeye başlamıştı. Bunun sonucu olarak da İstanbul’un dışında kalan yerlerde ticaret ve sanayi alanlarında büyük bir boşluk meydana gelmişti</a:t>
            </a:r>
          </a:p>
          <a:p>
            <a:r>
              <a:rPr lang="tr-TR" dirty="0"/>
              <a:t>Cumhuriyet dönemiyle birlikte ortaya çıkan Milliyetçilik akımı, girişimcilik alanındaki gelişmeleri etkilemiştir. Türk kökenli iş insanı ve tacir yapma çabaları yeni Türkiye Cumhuriyeti’nin ekonomik alandaki en önemli stratejilerinden birini oluşturmuştur</a:t>
            </a:r>
          </a:p>
        </p:txBody>
      </p:sp>
    </p:spTree>
    <p:extLst>
      <p:ext uri="{BB962C8B-B14F-4D97-AF65-F5344CB8AC3E}">
        <p14:creationId xmlns:p14="http://schemas.microsoft.com/office/powerpoint/2010/main" val="116848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6D20B4-2AB7-75DC-A435-6DF06FDF3684}"/>
              </a:ext>
            </a:extLst>
          </p:cNvPr>
          <p:cNvSpPr>
            <a:spLocks noGrp="1"/>
          </p:cNvSpPr>
          <p:nvPr>
            <p:ph idx="1"/>
          </p:nvPr>
        </p:nvSpPr>
        <p:spPr>
          <a:xfrm>
            <a:off x="838200" y="898358"/>
            <a:ext cx="10515600" cy="5278605"/>
          </a:xfrm>
        </p:spPr>
        <p:txBody>
          <a:bodyPr/>
          <a:lstStyle/>
          <a:p>
            <a:r>
              <a:rPr lang="tr-TR" dirty="0"/>
              <a:t>1923 yılında İzmir’de toplanan I. İktisat Kongresi’ alınan kararlardan birisi “Türk insanından girişimci meydana getirme” kararıydı. 1930’lu yıllara kadar bu karar uygulanmıştır</a:t>
            </a:r>
          </a:p>
          <a:p>
            <a:r>
              <a:rPr lang="tr-TR" dirty="0"/>
              <a:t>Kongre kararları, özel girişime yönelik, korumacı ve milliyetçi bir ekonomi politikası önermekte ve devletin özel girişimin desteklemesini ve korumasını istemekteydi</a:t>
            </a:r>
          </a:p>
          <a:p>
            <a:r>
              <a:rPr lang="tr-TR" dirty="0"/>
              <a:t>Devlet önce bazı yatırımlar ve iştirakler oluşturacak daha sonra buralardaki paylarını özel sektöre aktaracaktır.</a:t>
            </a:r>
          </a:p>
          <a:p>
            <a:r>
              <a:rPr lang="tr-TR" dirty="0"/>
              <a:t>Tam liberal değil, tam devletçi değil</a:t>
            </a:r>
          </a:p>
        </p:txBody>
      </p:sp>
    </p:spTree>
    <p:extLst>
      <p:ext uri="{BB962C8B-B14F-4D97-AF65-F5344CB8AC3E}">
        <p14:creationId xmlns:p14="http://schemas.microsoft.com/office/powerpoint/2010/main" val="3647668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7CB9E5E-3B48-D3E6-814C-D0C21808B36F}"/>
              </a:ext>
            </a:extLst>
          </p:cNvPr>
          <p:cNvSpPr>
            <a:spLocks noGrp="1"/>
          </p:cNvSpPr>
          <p:nvPr>
            <p:ph idx="1"/>
          </p:nvPr>
        </p:nvSpPr>
        <p:spPr>
          <a:xfrm>
            <a:off x="838200" y="1090863"/>
            <a:ext cx="10515600" cy="5086100"/>
          </a:xfrm>
        </p:spPr>
        <p:txBody>
          <a:bodyPr>
            <a:normAutofit/>
          </a:bodyPr>
          <a:lstStyle/>
          <a:p>
            <a:r>
              <a:rPr lang="tr-TR" dirty="0"/>
              <a:t>1925 yılında Ticaret ve Sanayi Odalarının örgütlenmesi için gerekli olan  yasal altyapının hazırlanması</a:t>
            </a:r>
          </a:p>
          <a:p>
            <a:r>
              <a:rPr lang="tr-TR" dirty="0"/>
              <a:t>girişimciler ve tüccarlar bu odalara üye olarak bazı hakların kullanılması için gerekli ön koşulu sağlamışlar, böylece de tüccar ve sanayicilerin iktisadi ve sanayi olarak örgütlenmelerinde önemli bir destek sağlanmıştır</a:t>
            </a:r>
          </a:p>
          <a:p>
            <a:r>
              <a:rPr lang="tr-TR" dirty="0"/>
              <a:t>Bu sürecin devamında, 1927’ yılında Ali İktisat Meclisi kurularak faaliyetlerine başlamıştır. Bu meclisin en temel amacı, “birtakım araştırmalar yapıp ve programlar oluşturarak ekonomik gelişmeyi artıracak kararlar alınmasına yardımcı olmak” şeklinde belirlenmiştir</a:t>
            </a:r>
          </a:p>
        </p:txBody>
      </p:sp>
    </p:spTree>
    <p:extLst>
      <p:ext uri="{BB962C8B-B14F-4D97-AF65-F5344CB8AC3E}">
        <p14:creationId xmlns:p14="http://schemas.microsoft.com/office/powerpoint/2010/main" val="3612117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5F89081-79A9-B930-DA8B-C4506498C395}"/>
              </a:ext>
            </a:extLst>
          </p:cNvPr>
          <p:cNvSpPr>
            <a:spLocks noGrp="1"/>
          </p:cNvSpPr>
          <p:nvPr>
            <p:ph idx="1"/>
          </p:nvPr>
        </p:nvSpPr>
        <p:spPr>
          <a:xfrm>
            <a:off x="838199" y="753979"/>
            <a:ext cx="10904621" cy="5422984"/>
          </a:xfrm>
        </p:spPr>
        <p:txBody>
          <a:bodyPr/>
          <a:lstStyle/>
          <a:p>
            <a:r>
              <a:rPr lang="tr-TR" dirty="0"/>
              <a:t>1929 yılında yaşanan büyük ekonomik buhran ve devletin piyasalardaki rolü</a:t>
            </a:r>
          </a:p>
          <a:p>
            <a:r>
              <a:rPr lang="tr-TR" dirty="0"/>
              <a:t>1932’de sanayiyi kapsayan beşer yıllık ekonomi planları uygulanmaya konulmuş ancak II. Dünya Savaşı’nın başlaması sebebiyle uygulanamamıştır. </a:t>
            </a:r>
          </a:p>
          <a:p>
            <a:r>
              <a:rPr lang="tr-TR" dirty="0"/>
              <a:t>Savaş ekonomisi girişimciliğin gelişmesinde önemli bir engel</a:t>
            </a:r>
          </a:p>
          <a:p>
            <a:r>
              <a:rPr lang="tr-TR" dirty="0"/>
              <a:t>1942 varlık vergisi kanunu</a:t>
            </a:r>
          </a:p>
          <a:p>
            <a:r>
              <a:rPr lang="tr-TR" dirty="0"/>
              <a:t>1948 Milli Ekonomi Kongresi Devletçiliğe yönelik ilk tenkitler</a:t>
            </a:r>
          </a:p>
          <a:p>
            <a:endParaRPr lang="tr-TR" dirty="0"/>
          </a:p>
        </p:txBody>
      </p:sp>
    </p:spTree>
    <p:extLst>
      <p:ext uri="{BB962C8B-B14F-4D97-AF65-F5344CB8AC3E}">
        <p14:creationId xmlns:p14="http://schemas.microsoft.com/office/powerpoint/2010/main" val="3767344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55F926-9196-8FAA-43A5-8A190E4BBFBB}"/>
              </a:ext>
            </a:extLst>
          </p:cNvPr>
          <p:cNvSpPr>
            <a:spLocks noGrp="1"/>
          </p:cNvSpPr>
          <p:nvPr>
            <p:ph type="title"/>
          </p:nvPr>
        </p:nvSpPr>
        <p:spPr/>
        <p:txBody>
          <a:bodyPr/>
          <a:lstStyle/>
          <a:p>
            <a:r>
              <a:rPr lang="tr-TR" dirty="0"/>
              <a:t>1950-1980 Arası Girişimcilik</a:t>
            </a:r>
          </a:p>
        </p:txBody>
      </p:sp>
      <p:sp>
        <p:nvSpPr>
          <p:cNvPr id="3" name="İçerik Yer Tutucusu 2">
            <a:extLst>
              <a:ext uri="{FF2B5EF4-FFF2-40B4-BE49-F238E27FC236}">
                <a16:creationId xmlns:a16="http://schemas.microsoft.com/office/drawing/2014/main" id="{91BA6575-3D2F-8EE2-2C69-2A4D296538EF}"/>
              </a:ext>
            </a:extLst>
          </p:cNvPr>
          <p:cNvSpPr>
            <a:spLocks noGrp="1"/>
          </p:cNvSpPr>
          <p:nvPr>
            <p:ph idx="1"/>
          </p:nvPr>
        </p:nvSpPr>
        <p:spPr/>
        <p:txBody>
          <a:bodyPr/>
          <a:lstStyle/>
          <a:p>
            <a:r>
              <a:rPr lang="tr-TR" dirty="0"/>
              <a:t>1950 yılında Sınaî Kalkınma Bankası’nın kurulmasıyla birlikte sağlanacak olan kredilerle özel sektörün geliştirilmesi düşüncesi ortaya çıkmıştır. </a:t>
            </a:r>
          </a:p>
          <a:p>
            <a:r>
              <a:rPr lang="tr-TR" dirty="0"/>
              <a:t>1960-1970 yıllar, Türkiye’de özel girişimcilikte önemli gelişmelerin yaşandığı bir dönemdir. </a:t>
            </a:r>
          </a:p>
          <a:p>
            <a:r>
              <a:rPr lang="tr-TR" dirty="0"/>
              <a:t>Bu yıllar arasında üretimi artırmak reel bir hedef olmuştur. 1963 ve </a:t>
            </a:r>
          </a:p>
          <a:p>
            <a:r>
              <a:rPr lang="tr-TR" dirty="0"/>
              <a:t>1968 yıllarında yapılan beş yıllık kalkınma planları girişimciliğin gelişiminde öncülük etmiştir.</a:t>
            </a:r>
          </a:p>
        </p:txBody>
      </p:sp>
    </p:spTree>
    <p:extLst>
      <p:ext uri="{BB962C8B-B14F-4D97-AF65-F5344CB8AC3E}">
        <p14:creationId xmlns:p14="http://schemas.microsoft.com/office/powerpoint/2010/main" val="26044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E885D9C-ED5F-0C77-E045-37AF36ED9804}"/>
              </a:ext>
            </a:extLst>
          </p:cNvPr>
          <p:cNvSpPr>
            <a:spLocks noGrp="1"/>
          </p:cNvSpPr>
          <p:nvPr>
            <p:ph idx="1"/>
          </p:nvPr>
        </p:nvSpPr>
        <p:spPr>
          <a:xfrm>
            <a:off x="513347" y="1825625"/>
            <a:ext cx="10988841" cy="4351338"/>
          </a:xfrm>
        </p:spPr>
        <p:txBody>
          <a:bodyPr>
            <a:normAutofit fontScale="92500" lnSpcReduction="10000"/>
          </a:bodyPr>
          <a:lstStyle/>
          <a:p>
            <a:r>
              <a:rPr lang="tr-TR" dirty="0"/>
              <a:t>Girişimciliğin birçok tanımı olmakla beraber, hemen tamamında ortak olan nokta girişimcinin daima “</a:t>
            </a:r>
            <a:r>
              <a:rPr lang="tr-TR" i="1" dirty="0"/>
              <a:t>başkalarının baktığı ama göremediği fırsatları görüp, bunları birer iş fikrine dönüştürülebilmesi” ve “risk almaya </a:t>
            </a:r>
            <a:r>
              <a:rPr lang="tr-TR" i="1" dirty="0" err="1"/>
              <a:t>yatkınlığı”dır</a:t>
            </a:r>
            <a:r>
              <a:rPr lang="tr-TR" i="1" dirty="0"/>
              <a:t>.</a:t>
            </a:r>
          </a:p>
          <a:p>
            <a:r>
              <a:rPr lang="tr-TR" dirty="0"/>
              <a:t>Girişimciliğin ilk örneklerinden biri, Uzak Doğu’yla bir ticaret yolu kurmaya çalışan </a:t>
            </a:r>
            <a:r>
              <a:rPr lang="tr-TR" dirty="0" err="1"/>
              <a:t>Marco</a:t>
            </a:r>
            <a:r>
              <a:rPr lang="tr-TR" dirty="0"/>
              <a:t> Polo’dur. </a:t>
            </a:r>
            <a:r>
              <a:rPr lang="tr-TR" dirty="0" err="1"/>
              <a:t>Marco</a:t>
            </a:r>
            <a:r>
              <a:rPr lang="tr-TR" dirty="0"/>
              <a:t> Polo gelenek olarak o dönemin sermaye sahipleriyle, mallarının satışı konusunda sözleşme imzalıyordu. </a:t>
            </a:r>
          </a:p>
          <a:p>
            <a:r>
              <a:rPr lang="tr-TR" dirty="0"/>
              <a:t>Sermaye sahipleri genelde, risk alma konusunda pasif davranıyor, maceracı tüccarlar bütün fiziksel ve psikolojik riskleri alarak ticarette aktif bir rol üstleniyorlardı. Buna karşın, başarıyla geçen her seyahatin ardından, sermaye sahipleri kârın dörtte üçünü alırken maceracı tüccara kârın dörtte birlik kısmı kalıyordu.</a:t>
            </a:r>
          </a:p>
        </p:txBody>
      </p:sp>
    </p:spTree>
    <p:extLst>
      <p:ext uri="{BB962C8B-B14F-4D97-AF65-F5344CB8AC3E}">
        <p14:creationId xmlns:p14="http://schemas.microsoft.com/office/powerpoint/2010/main" val="1870193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AB49B1-8A23-B36C-DBF1-0E3C9AC141D0}"/>
              </a:ext>
            </a:extLst>
          </p:cNvPr>
          <p:cNvSpPr>
            <a:spLocks noGrp="1"/>
          </p:cNvSpPr>
          <p:nvPr>
            <p:ph idx="1"/>
          </p:nvPr>
        </p:nvSpPr>
        <p:spPr>
          <a:xfrm>
            <a:off x="838200" y="657726"/>
            <a:ext cx="10515600" cy="5519237"/>
          </a:xfrm>
        </p:spPr>
        <p:txBody>
          <a:bodyPr>
            <a:normAutofit/>
          </a:bodyPr>
          <a:lstStyle/>
          <a:p>
            <a:r>
              <a:rPr lang="tr-TR" dirty="0"/>
              <a:t>1970’li yıllardaki girişimcilerin temel özellikleri aşağıdaki gibidir (Arıkan, 2002: 15):</a:t>
            </a:r>
          </a:p>
          <a:p>
            <a:r>
              <a:rPr lang="tr-TR" dirty="0"/>
              <a:t>Çoğu yurt içinde ve yurt dışında yükseköğrenim görmüş kişilerdir,</a:t>
            </a:r>
          </a:p>
          <a:p>
            <a:r>
              <a:rPr lang="tr-TR" dirty="0"/>
              <a:t>Var olan geleneksel tüccar zihniyetini aşmaya çalışan kişilerdir,</a:t>
            </a:r>
          </a:p>
          <a:p>
            <a:r>
              <a:rPr lang="tr-TR" dirty="0"/>
              <a:t>Kullanılmakta olan geleneksel üretim yöntemlerini ileri aşamalara götürmek gayesindedirler,</a:t>
            </a:r>
          </a:p>
          <a:p>
            <a:r>
              <a:rPr lang="tr-TR" dirty="0"/>
              <a:t>Üretme hırsına sahiptirler. Ancak yatırımın diğer unsurlarını oluşturan yönetim felsefesi, kalite, uygun fiyat ve verimlilik ilkelerini göz ardı etmektedirler.</a:t>
            </a:r>
          </a:p>
        </p:txBody>
      </p:sp>
    </p:spTree>
    <p:extLst>
      <p:ext uri="{BB962C8B-B14F-4D97-AF65-F5344CB8AC3E}">
        <p14:creationId xmlns:p14="http://schemas.microsoft.com/office/powerpoint/2010/main" val="2826813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F70B4DA-B48F-DFAF-8E3B-48BB47F6E17A}"/>
              </a:ext>
            </a:extLst>
          </p:cNvPr>
          <p:cNvSpPr>
            <a:spLocks noGrp="1"/>
          </p:cNvSpPr>
          <p:nvPr>
            <p:ph idx="1"/>
          </p:nvPr>
        </p:nvSpPr>
        <p:spPr>
          <a:xfrm>
            <a:off x="838200" y="529389"/>
            <a:ext cx="10515600" cy="5647574"/>
          </a:xfrm>
        </p:spPr>
        <p:txBody>
          <a:bodyPr>
            <a:normAutofit lnSpcReduction="10000"/>
          </a:bodyPr>
          <a:lstStyle/>
          <a:p>
            <a:r>
              <a:rPr lang="tr-TR" dirty="0"/>
              <a:t>1963 yılında Devlet Planlama Teşkilatı kuruldu, devletin pek çok faaliyetinde planlı olarak harekete geçmesine öncülük etti.</a:t>
            </a:r>
          </a:p>
          <a:p>
            <a:r>
              <a:rPr lang="tr-TR" dirty="0"/>
              <a:t>Bu dönemde Türkiye’de uygulanan sanayi politikasının temelini, ithal </a:t>
            </a:r>
            <a:r>
              <a:rPr lang="tr-TR" dirty="0" err="1"/>
              <a:t>ikamecilik</a:t>
            </a:r>
            <a:r>
              <a:rPr lang="tr-TR" dirty="0"/>
              <a:t> yani yurt dışından alınan mevcut marka ve bu markaların üretimlerinin ülkede yapılanması çalışmaları oluşturmuştur</a:t>
            </a:r>
          </a:p>
          <a:p>
            <a:r>
              <a:rPr lang="tr-TR" dirty="0"/>
              <a:t>1970’li yıllarda uygulanan popülist politikalar, bu dönemde iç karışıklıkların ortaya çıkmasına sebep olan ideolojik çekişmeler, ortaya çıkan petrol krizi</a:t>
            </a:r>
          </a:p>
          <a:p>
            <a:r>
              <a:rPr lang="tr-TR" dirty="0"/>
              <a:t>Kıbrıs çıkartması ve sonrasında gelen ekonomik ambargo dış borçların ödemesinde yaşanan sıkıntı, işsizlikle ve enflasyon birlikte varlığını hissettiren ekonomik darboğazlar, askeri darbeler ve siyasi istikrarsızlıklar iş dünyasının gelişmesini engellemiş ve girişimcilik başarısını düşürmüştür</a:t>
            </a:r>
          </a:p>
        </p:txBody>
      </p:sp>
    </p:spTree>
    <p:extLst>
      <p:ext uri="{BB962C8B-B14F-4D97-AF65-F5344CB8AC3E}">
        <p14:creationId xmlns:p14="http://schemas.microsoft.com/office/powerpoint/2010/main" val="3969024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9B7F92-D196-E4F2-415A-FA030E41B23D}"/>
              </a:ext>
            </a:extLst>
          </p:cNvPr>
          <p:cNvSpPr>
            <a:spLocks noGrp="1"/>
          </p:cNvSpPr>
          <p:nvPr>
            <p:ph type="title"/>
          </p:nvPr>
        </p:nvSpPr>
        <p:spPr/>
        <p:txBody>
          <a:bodyPr/>
          <a:lstStyle/>
          <a:p>
            <a:r>
              <a:rPr lang="tr-TR" dirty="0"/>
              <a:t>1980 Sonrası Bilgi ve Küreselleşme Süreci Girişimciliği</a:t>
            </a:r>
          </a:p>
        </p:txBody>
      </p:sp>
      <p:sp>
        <p:nvSpPr>
          <p:cNvPr id="3" name="İçerik Yer Tutucusu 2">
            <a:extLst>
              <a:ext uri="{FF2B5EF4-FFF2-40B4-BE49-F238E27FC236}">
                <a16:creationId xmlns:a16="http://schemas.microsoft.com/office/drawing/2014/main" id="{5B6E2BE4-FD03-5D7F-1E07-AB413896AB84}"/>
              </a:ext>
            </a:extLst>
          </p:cNvPr>
          <p:cNvSpPr>
            <a:spLocks noGrp="1"/>
          </p:cNvSpPr>
          <p:nvPr>
            <p:ph idx="1"/>
          </p:nvPr>
        </p:nvSpPr>
        <p:spPr/>
        <p:txBody>
          <a:bodyPr>
            <a:normAutofit lnSpcReduction="10000"/>
          </a:bodyPr>
          <a:lstStyle/>
          <a:p>
            <a:r>
              <a:rPr lang="tr-TR" dirty="0" err="1"/>
              <a:t>Özal’lı</a:t>
            </a:r>
            <a:r>
              <a:rPr lang="tr-TR" dirty="0"/>
              <a:t> yıllar olarak da adlandırılan 1980’li yıllar girişimcilik açısından önemli gelişmelerin kaydedildiği ve Türkiye ekonomisinin miladı kabul edilen yıllardır.</a:t>
            </a:r>
          </a:p>
          <a:p>
            <a:r>
              <a:rPr lang="tr-TR" dirty="0"/>
              <a:t>ülkemizde ithal ikamesine dönük kalkınma stratejisinden vazgeçilerek, serbest piyasa ekonomisi kuralları içerisinde, ihracata yönelik bir kalkınma stratejisinin uygulanması kararlaştırılmıştır.</a:t>
            </a:r>
          </a:p>
          <a:p>
            <a:r>
              <a:rPr lang="tr-TR" dirty="0"/>
              <a:t>Yaşanan bu strateji değişikliğiyle birlikte, serbest piyasa ekonomisi sistemini ve sistemin en önemli unsurlarından olan girişimciliği ve özellikle de ihracata yönelik girişimciliği destekleme politikaları uygulanmaya başlamıştır</a:t>
            </a:r>
          </a:p>
        </p:txBody>
      </p:sp>
    </p:spTree>
    <p:extLst>
      <p:ext uri="{BB962C8B-B14F-4D97-AF65-F5344CB8AC3E}">
        <p14:creationId xmlns:p14="http://schemas.microsoft.com/office/powerpoint/2010/main" val="977271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48E3D4F-64A4-17E3-41F9-671F49AD4733}"/>
              </a:ext>
            </a:extLst>
          </p:cNvPr>
          <p:cNvSpPr>
            <a:spLocks noGrp="1"/>
          </p:cNvSpPr>
          <p:nvPr>
            <p:ph idx="1"/>
          </p:nvPr>
        </p:nvSpPr>
        <p:spPr/>
        <p:txBody>
          <a:bodyPr>
            <a:normAutofit/>
          </a:bodyPr>
          <a:lstStyle/>
          <a:p>
            <a:r>
              <a:rPr lang="tr-TR" dirty="0"/>
              <a:t>En göze çarpan gelişmelerden biri ise hizmet sektöründe girişimciliğin artmasıdır</a:t>
            </a:r>
          </a:p>
          <a:p>
            <a:r>
              <a:rPr lang="tr-TR" dirty="0"/>
              <a:t>1980’lerden bugüne geldikçe girişimcilik felsefesinde de değişimler yaşanmıştır. İhracata yönelik ve teknoloji yoğun girişimcilik faaliyetleri artmıştır</a:t>
            </a:r>
          </a:p>
          <a:p>
            <a:r>
              <a:rPr lang="tr-TR" dirty="0"/>
              <a:t>En önemli değişim ise klasik faktörlerin yerini bilginin almasıdır. Bu çağda bilgi, girişimcilerin ve işletmelerin stratejik kaynağı haline dönüşmüştür. Girişimciler için bilgiye dayalı teknolojiler ve bilgi transferi önem kazanmış, böylece bilgi tabanlı faaliyet gösteren girişimlerin sayısında artış yaşanmıştır</a:t>
            </a:r>
          </a:p>
        </p:txBody>
      </p:sp>
    </p:spTree>
    <p:extLst>
      <p:ext uri="{BB962C8B-B14F-4D97-AF65-F5344CB8AC3E}">
        <p14:creationId xmlns:p14="http://schemas.microsoft.com/office/powerpoint/2010/main" val="372574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63687D-D96A-B044-47B5-EAB66B3024E7}"/>
              </a:ext>
            </a:extLst>
          </p:cNvPr>
          <p:cNvSpPr>
            <a:spLocks noGrp="1"/>
          </p:cNvSpPr>
          <p:nvPr>
            <p:ph idx="1"/>
          </p:nvPr>
        </p:nvSpPr>
        <p:spPr>
          <a:xfrm>
            <a:off x="838200" y="737937"/>
            <a:ext cx="10515600" cy="5439026"/>
          </a:xfrm>
        </p:spPr>
        <p:txBody>
          <a:bodyPr/>
          <a:lstStyle/>
          <a:p>
            <a:r>
              <a:rPr lang="tr-TR" dirty="0"/>
              <a:t>dünyaya açılma, serbest piyasa ekonomisinin işlerlik kazanması ile birlikte artan rekabet sonucu ortaya yepyeni bir girişimci tipi çıkmıştır.</a:t>
            </a:r>
          </a:p>
          <a:p>
            <a:r>
              <a:rPr lang="tr-TR" dirty="0"/>
              <a:t>Bu girişimci; bilgi teknolojilerinden faydalanan, dinamik, değişime ve gelişmeye açık, profesyonel yönetim kurallarına göre hareket eden, öncelikli kaliteli mal ve hizmet üretmeyi düşünen, yüksek öğrenimini görmüş, piyasanın beklentilerini karşılayan, müşteri mutluluğunu hedefleyen özelliklere </a:t>
            </a:r>
            <a:r>
              <a:rPr lang="tr-TR"/>
              <a:t>sahiptir. </a:t>
            </a:r>
          </a:p>
          <a:p>
            <a:r>
              <a:rPr lang="tr-TR"/>
              <a:t>Girişimci </a:t>
            </a:r>
            <a:r>
              <a:rPr lang="tr-TR" dirty="0"/>
              <a:t>profilindeki bu önemli gelişme sonucu piyasaya yeni ve güçlü işletmeler çıkmıştır</a:t>
            </a:r>
          </a:p>
          <a:p>
            <a:r>
              <a:rPr lang="tr-TR" dirty="0"/>
              <a:t>Türk girişimcisi pazarı, rekabeti ve kaliteyi öğrenmeye başlamıştır.</a:t>
            </a:r>
          </a:p>
        </p:txBody>
      </p:sp>
    </p:spTree>
    <p:extLst>
      <p:ext uri="{BB962C8B-B14F-4D97-AF65-F5344CB8AC3E}">
        <p14:creationId xmlns:p14="http://schemas.microsoft.com/office/powerpoint/2010/main" val="835178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15BA159-CBF5-11FD-D318-73DAB50E1898}"/>
              </a:ext>
            </a:extLst>
          </p:cNvPr>
          <p:cNvSpPr>
            <a:spLocks noGrp="1"/>
          </p:cNvSpPr>
          <p:nvPr>
            <p:ph idx="1"/>
          </p:nvPr>
        </p:nvSpPr>
        <p:spPr>
          <a:xfrm>
            <a:off x="838200" y="850232"/>
            <a:ext cx="10515600" cy="5326731"/>
          </a:xfrm>
        </p:spPr>
        <p:txBody>
          <a:bodyPr>
            <a:normAutofit fontScale="77500" lnSpcReduction="20000"/>
          </a:bodyPr>
          <a:lstStyle/>
          <a:p>
            <a:r>
              <a:rPr lang="tr-TR" dirty="0"/>
              <a:t>Şakir Zümre: Milli Savunma Sanayimizin ilk girişimcisi</a:t>
            </a:r>
          </a:p>
          <a:p>
            <a:r>
              <a:rPr lang="tr-TR" dirty="0"/>
              <a:t>Nuri </a:t>
            </a:r>
            <a:r>
              <a:rPr lang="tr-TR" dirty="0" err="1"/>
              <a:t>Killigil</a:t>
            </a:r>
            <a:r>
              <a:rPr lang="tr-TR" dirty="0"/>
              <a:t>: Türk savunma sanayiinin öncüsü </a:t>
            </a:r>
          </a:p>
          <a:p>
            <a:r>
              <a:rPr lang="tr-TR" dirty="0"/>
              <a:t>Ali Rıza Efendi: Gazozun Efendisi</a:t>
            </a:r>
          </a:p>
          <a:p>
            <a:r>
              <a:rPr lang="tr-TR" dirty="0"/>
              <a:t>Nuri Demirağ: Demiryolu ve Uçak Sanayisinin Öncüsü</a:t>
            </a:r>
          </a:p>
          <a:p>
            <a:r>
              <a:rPr lang="tr-TR" dirty="0"/>
              <a:t>Ahmet Çalık: Enerji ve Tekstilde Çığır Açan İsim</a:t>
            </a:r>
          </a:p>
          <a:p>
            <a:r>
              <a:rPr lang="tr-TR" dirty="0"/>
              <a:t>Hamdi Ulukaya: Global Bir Marka Hikayesi</a:t>
            </a:r>
          </a:p>
          <a:p>
            <a:r>
              <a:rPr lang="tr-TR" dirty="0"/>
              <a:t>Demet Mutlu: E-Ticaretin Yıldızı</a:t>
            </a:r>
          </a:p>
          <a:p>
            <a:r>
              <a:rPr lang="tr-TR" dirty="0"/>
              <a:t>Eren Özmen: Sierra</a:t>
            </a:r>
          </a:p>
          <a:p>
            <a:r>
              <a:rPr lang="tr-TR" dirty="0"/>
              <a:t>Eren Bali: </a:t>
            </a:r>
            <a:r>
              <a:rPr lang="tr-TR" dirty="0" err="1"/>
              <a:t>udemy</a:t>
            </a:r>
            <a:endParaRPr lang="tr-TR" dirty="0"/>
          </a:p>
          <a:p>
            <a:r>
              <a:rPr lang="tr-TR" dirty="0"/>
              <a:t>Nevzat Aydın</a:t>
            </a:r>
          </a:p>
          <a:p>
            <a:r>
              <a:rPr lang="tr-TR" dirty="0"/>
              <a:t>Ahmet Ertegün</a:t>
            </a:r>
          </a:p>
          <a:p>
            <a:r>
              <a:rPr lang="tr-TR" dirty="0"/>
              <a:t>Vecihi </a:t>
            </a:r>
            <a:r>
              <a:rPr lang="tr-TR"/>
              <a:t>Hürkuş</a:t>
            </a:r>
            <a:endParaRPr lang="tr-TR" dirty="0"/>
          </a:p>
          <a:p>
            <a:r>
              <a:rPr lang="tr-TR" dirty="0">
                <a:hlinkClick r:id="rId2"/>
              </a:rPr>
              <a:t>https://www.yeniisfikirleri.net/basarili-girisimcilik-ornekleri/</a:t>
            </a:r>
            <a:r>
              <a:rPr lang="tr-TR" dirty="0"/>
              <a:t> </a:t>
            </a:r>
          </a:p>
          <a:p>
            <a:r>
              <a:rPr lang="tr-TR" dirty="0">
                <a:hlinkClick r:id="rId3"/>
              </a:rPr>
              <a:t>https://www.yeniisfikirleri.net/dunyanin-gelmis-gecmis-en-unlu-girisimcileri/</a:t>
            </a:r>
            <a:r>
              <a:rPr lang="tr-TR" dirty="0"/>
              <a:t> </a:t>
            </a:r>
          </a:p>
        </p:txBody>
      </p:sp>
    </p:spTree>
    <p:extLst>
      <p:ext uri="{BB962C8B-B14F-4D97-AF65-F5344CB8AC3E}">
        <p14:creationId xmlns:p14="http://schemas.microsoft.com/office/powerpoint/2010/main" val="332760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64DFA1-C53F-FC6F-0918-51F610507700}"/>
              </a:ext>
            </a:extLst>
          </p:cNvPr>
          <p:cNvSpPr>
            <a:spLocks noGrp="1"/>
          </p:cNvSpPr>
          <p:nvPr>
            <p:ph type="title"/>
          </p:nvPr>
        </p:nvSpPr>
        <p:spPr/>
        <p:txBody>
          <a:bodyPr/>
          <a:lstStyle/>
          <a:p>
            <a:r>
              <a:rPr lang="tr-TR" dirty="0"/>
              <a:t>Girişimciliğin kısa tarihi</a:t>
            </a:r>
          </a:p>
        </p:txBody>
      </p:sp>
      <p:sp>
        <p:nvSpPr>
          <p:cNvPr id="3" name="İçerik Yer Tutucusu 2">
            <a:extLst>
              <a:ext uri="{FF2B5EF4-FFF2-40B4-BE49-F238E27FC236}">
                <a16:creationId xmlns:a16="http://schemas.microsoft.com/office/drawing/2014/main" id="{8819FC47-546B-8AB1-0DE3-E545241AB097}"/>
              </a:ext>
            </a:extLst>
          </p:cNvPr>
          <p:cNvSpPr>
            <a:spLocks noGrp="1"/>
          </p:cNvSpPr>
          <p:nvPr>
            <p:ph idx="1"/>
          </p:nvPr>
        </p:nvSpPr>
        <p:spPr/>
        <p:txBody>
          <a:bodyPr/>
          <a:lstStyle/>
          <a:p>
            <a:r>
              <a:rPr lang="tr-TR" dirty="0"/>
              <a:t>İlk çağlarda girişimcilik </a:t>
            </a:r>
          </a:p>
          <a:p>
            <a:pPr lvl="1"/>
            <a:r>
              <a:rPr lang="tr-TR" dirty="0"/>
              <a:t>Ateşin kullanılması</a:t>
            </a:r>
          </a:p>
          <a:p>
            <a:pPr lvl="1"/>
            <a:r>
              <a:rPr lang="tr-TR" dirty="0"/>
              <a:t>Hayvanların evcilleştirilmesi</a:t>
            </a:r>
          </a:p>
          <a:p>
            <a:pPr lvl="1"/>
            <a:r>
              <a:rPr lang="tr-TR" dirty="0"/>
              <a:t>Toprağa ekim işinin yapılmaya başlanması</a:t>
            </a:r>
          </a:p>
          <a:p>
            <a:pPr lvl="1"/>
            <a:r>
              <a:rPr lang="tr-TR" dirty="0"/>
              <a:t>Çanak çömlek kullanımı, dokuma </a:t>
            </a:r>
            <a:r>
              <a:rPr lang="tr-TR" dirty="0" err="1"/>
              <a:t>vb</a:t>
            </a:r>
            <a:r>
              <a:rPr lang="tr-TR" dirty="0"/>
              <a:t> el sanatlarının gelişimi</a:t>
            </a:r>
          </a:p>
          <a:p>
            <a:r>
              <a:rPr lang="tr-TR" dirty="0"/>
              <a:t>Zamanla tarımsal faaliyetlerin artması insan ihtiyaçlarından fazlasını üretmeye başlamış ve fazla ürün takas edilmeye başlanması ticari manada il girişimcilik fikrinin gelişmesi</a:t>
            </a:r>
          </a:p>
          <a:p>
            <a:pPr lvl="1"/>
            <a:endParaRPr lang="tr-TR" dirty="0"/>
          </a:p>
        </p:txBody>
      </p:sp>
    </p:spTree>
    <p:extLst>
      <p:ext uri="{BB962C8B-B14F-4D97-AF65-F5344CB8AC3E}">
        <p14:creationId xmlns:p14="http://schemas.microsoft.com/office/powerpoint/2010/main" val="398866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6FB6C1-CC06-3C15-3AEB-00CA4746C99F}"/>
              </a:ext>
            </a:extLst>
          </p:cNvPr>
          <p:cNvSpPr>
            <a:spLocks noGrp="1"/>
          </p:cNvSpPr>
          <p:nvPr>
            <p:ph type="title"/>
          </p:nvPr>
        </p:nvSpPr>
        <p:spPr/>
        <p:txBody>
          <a:bodyPr/>
          <a:lstStyle/>
          <a:p>
            <a:r>
              <a:rPr lang="tr-TR" dirty="0"/>
              <a:t>Orta çağda Girişimcilik</a:t>
            </a:r>
          </a:p>
        </p:txBody>
      </p:sp>
      <p:sp>
        <p:nvSpPr>
          <p:cNvPr id="3" name="İçerik Yer Tutucusu 2">
            <a:extLst>
              <a:ext uri="{FF2B5EF4-FFF2-40B4-BE49-F238E27FC236}">
                <a16:creationId xmlns:a16="http://schemas.microsoft.com/office/drawing/2014/main" id="{9007F552-4BA8-7CE9-CF1E-E38CC67D38DB}"/>
              </a:ext>
            </a:extLst>
          </p:cNvPr>
          <p:cNvSpPr>
            <a:spLocks noGrp="1"/>
          </p:cNvSpPr>
          <p:nvPr>
            <p:ph idx="1"/>
          </p:nvPr>
        </p:nvSpPr>
        <p:spPr/>
        <p:txBody>
          <a:bodyPr>
            <a:normAutofit/>
          </a:bodyPr>
          <a:lstStyle/>
          <a:p>
            <a:r>
              <a:rPr lang="tr-TR" dirty="0"/>
              <a:t>Girişimci güç Orta çağ (5-15. Yüzyıl) boyunca, varlığını ve etkinliğini artırarak devam ettirmiştir. </a:t>
            </a:r>
          </a:p>
          <a:p>
            <a:r>
              <a:rPr lang="tr-TR" dirty="0"/>
              <a:t>Deniz yollarının daha çok kullanılması</a:t>
            </a:r>
          </a:p>
          <a:p>
            <a:r>
              <a:rPr lang="tr-TR" dirty="0"/>
              <a:t>yeni keşifler</a:t>
            </a:r>
          </a:p>
          <a:p>
            <a:r>
              <a:rPr lang="tr-TR" dirty="0"/>
              <a:t>deniz aşırı</a:t>
            </a:r>
          </a:p>
          <a:p>
            <a:r>
              <a:rPr lang="tr-TR" dirty="0"/>
              <a:t>bölgelerde daha büyük ve çeşitli yatırımlar</a:t>
            </a:r>
          </a:p>
          <a:p>
            <a:r>
              <a:rPr lang="tr-TR" dirty="0"/>
              <a:t>Uzak Doğu ile Batı dünyası arasında ekonomik anlamda bir köprü kuran </a:t>
            </a:r>
            <a:r>
              <a:rPr lang="tr-TR" dirty="0" err="1"/>
              <a:t>Marco</a:t>
            </a:r>
            <a:r>
              <a:rPr lang="tr-TR" dirty="0"/>
              <a:t> Polo,</a:t>
            </a:r>
          </a:p>
        </p:txBody>
      </p:sp>
    </p:spTree>
    <p:extLst>
      <p:ext uri="{BB962C8B-B14F-4D97-AF65-F5344CB8AC3E}">
        <p14:creationId xmlns:p14="http://schemas.microsoft.com/office/powerpoint/2010/main" val="399738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D5AA47-64F9-74F2-70B5-82517D2E02FD}"/>
              </a:ext>
            </a:extLst>
          </p:cNvPr>
          <p:cNvSpPr>
            <a:spLocks noGrp="1"/>
          </p:cNvSpPr>
          <p:nvPr>
            <p:ph type="title"/>
          </p:nvPr>
        </p:nvSpPr>
        <p:spPr/>
        <p:txBody>
          <a:bodyPr/>
          <a:lstStyle/>
          <a:p>
            <a:r>
              <a:rPr lang="tr-TR" dirty="0"/>
              <a:t>Orta çağda ortaya çıkan gelişmeler</a:t>
            </a:r>
          </a:p>
        </p:txBody>
      </p:sp>
      <p:sp>
        <p:nvSpPr>
          <p:cNvPr id="3" name="İçerik Yer Tutucusu 2">
            <a:extLst>
              <a:ext uri="{FF2B5EF4-FFF2-40B4-BE49-F238E27FC236}">
                <a16:creationId xmlns:a16="http://schemas.microsoft.com/office/drawing/2014/main" id="{3717C2E7-110F-4C17-D927-EA6270411EF0}"/>
              </a:ext>
            </a:extLst>
          </p:cNvPr>
          <p:cNvSpPr>
            <a:spLocks noGrp="1"/>
          </p:cNvSpPr>
          <p:nvPr>
            <p:ph idx="1"/>
          </p:nvPr>
        </p:nvSpPr>
        <p:spPr/>
        <p:txBody>
          <a:bodyPr/>
          <a:lstStyle/>
          <a:p>
            <a:r>
              <a:rPr lang="tr-TR" dirty="0"/>
              <a:t>Avrupalılar dünyanın bilmedikleri yerlerini tanıdılar,</a:t>
            </a:r>
          </a:p>
          <a:p>
            <a:r>
              <a:rPr lang="tr-TR" dirty="0"/>
              <a:t>Atlas Okyanusu üzerindeki limanlar önem kazandı (Bunun sonucu olarak İpek ve Baharat yolları ticari önemini kaybetti),</a:t>
            </a:r>
          </a:p>
          <a:p>
            <a:r>
              <a:rPr lang="tr-TR" dirty="0"/>
              <a:t>Ekonomilerin temeli tarımdan ticarete doğru kaymaya başladı,</a:t>
            </a:r>
          </a:p>
          <a:p>
            <a:r>
              <a:rPr lang="tr-TR" dirty="0"/>
              <a:t>Keşfedilen yeni topraklardan Kıta Avrupa’sına yüksek miktarda sermaye akışı yaşanmaya başladı.</a:t>
            </a:r>
          </a:p>
        </p:txBody>
      </p:sp>
    </p:spTree>
    <p:extLst>
      <p:ext uri="{BB962C8B-B14F-4D97-AF65-F5344CB8AC3E}">
        <p14:creationId xmlns:p14="http://schemas.microsoft.com/office/powerpoint/2010/main" val="35617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5EF673-96C3-AAEE-0C74-AEFCC756B2E9}"/>
              </a:ext>
            </a:extLst>
          </p:cNvPr>
          <p:cNvSpPr>
            <a:spLocks noGrp="1"/>
          </p:cNvSpPr>
          <p:nvPr>
            <p:ph type="title"/>
          </p:nvPr>
        </p:nvSpPr>
        <p:spPr>
          <a:xfrm>
            <a:off x="838200" y="365125"/>
            <a:ext cx="10515600" cy="1460500"/>
          </a:xfrm>
        </p:spPr>
        <p:txBody>
          <a:bodyPr>
            <a:normAutofit/>
          </a:bodyPr>
          <a:lstStyle/>
          <a:p>
            <a:r>
              <a:rPr lang="tr-TR" sz="3200" dirty="0"/>
              <a:t>15.-19. Yüzyıllar Arasında Avrupa’da Ortaya Çıkan İktisadi Düşünceler Çerçevesinde Girişimciliğin Gelişimi</a:t>
            </a:r>
          </a:p>
        </p:txBody>
      </p:sp>
      <p:sp>
        <p:nvSpPr>
          <p:cNvPr id="3" name="İçerik Yer Tutucusu 2">
            <a:extLst>
              <a:ext uri="{FF2B5EF4-FFF2-40B4-BE49-F238E27FC236}">
                <a16:creationId xmlns:a16="http://schemas.microsoft.com/office/drawing/2014/main" id="{4AB92660-A979-C709-40DB-F5B501814A32}"/>
              </a:ext>
            </a:extLst>
          </p:cNvPr>
          <p:cNvSpPr>
            <a:spLocks noGrp="1"/>
          </p:cNvSpPr>
          <p:nvPr>
            <p:ph idx="1"/>
          </p:nvPr>
        </p:nvSpPr>
        <p:spPr>
          <a:xfrm>
            <a:off x="838200" y="2149641"/>
            <a:ext cx="10515600" cy="4027321"/>
          </a:xfrm>
        </p:spPr>
        <p:txBody>
          <a:bodyPr>
            <a:normAutofit/>
          </a:bodyPr>
          <a:lstStyle/>
          <a:p>
            <a:r>
              <a:rPr lang="tr-TR" dirty="0"/>
              <a:t>Girişimcilerin müşteri ihtiyaçlarına hızlıca cevap vermeye başlaması, Avrupa’da pazar ekonomisinin gelişmesinin önünü açmıştır</a:t>
            </a:r>
          </a:p>
          <a:p>
            <a:r>
              <a:rPr lang="tr-TR" dirty="0"/>
              <a:t>Avrupa ülkelerinin ekonomik politikaları Modern Çağ’ın başlarında temelde iki amaca yönelikti:</a:t>
            </a:r>
          </a:p>
          <a:p>
            <a:pPr lvl="1"/>
            <a:r>
              <a:rPr lang="tr-TR" dirty="0"/>
              <a:t>1. Ekonomik olarak gücünü artırarak devleti güçlendirmek,</a:t>
            </a:r>
          </a:p>
          <a:p>
            <a:pPr lvl="1"/>
            <a:r>
              <a:rPr lang="tr-TR" dirty="0"/>
              <a:t>2. Devletin gücünden yararlanarak ekonomiyi geliştirmek ve sonuç olarak topyekûn ülkenin gelişmişliğini sağlamak.</a:t>
            </a:r>
          </a:p>
        </p:txBody>
      </p:sp>
    </p:spTree>
    <p:extLst>
      <p:ext uri="{BB962C8B-B14F-4D97-AF65-F5344CB8AC3E}">
        <p14:creationId xmlns:p14="http://schemas.microsoft.com/office/powerpoint/2010/main" val="193710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A951BA-F54E-B6BF-9594-850F2C3EED53}"/>
              </a:ext>
            </a:extLst>
          </p:cNvPr>
          <p:cNvSpPr>
            <a:spLocks noGrp="1"/>
          </p:cNvSpPr>
          <p:nvPr>
            <p:ph type="title"/>
          </p:nvPr>
        </p:nvSpPr>
        <p:spPr/>
        <p:txBody>
          <a:bodyPr/>
          <a:lstStyle/>
          <a:p>
            <a:r>
              <a:rPr lang="tr-TR" dirty="0"/>
              <a:t>Merkantilist Dönem (</a:t>
            </a:r>
            <a:r>
              <a:rPr lang="tr-TR" dirty="0" err="1"/>
              <a:t>Ticaretçilik</a:t>
            </a:r>
            <a:r>
              <a:rPr lang="tr-TR" dirty="0"/>
              <a:t>)</a:t>
            </a:r>
          </a:p>
        </p:txBody>
      </p:sp>
      <p:sp>
        <p:nvSpPr>
          <p:cNvPr id="3" name="İçerik Yer Tutucusu 2">
            <a:extLst>
              <a:ext uri="{FF2B5EF4-FFF2-40B4-BE49-F238E27FC236}">
                <a16:creationId xmlns:a16="http://schemas.microsoft.com/office/drawing/2014/main" id="{9F921370-13BD-929A-BC1C-562E7346472F}"/>
              </a:ext>
            </a:extLst>
          </p:cNvPr>
          <p:cNvSpPr>
            <a:spLocks noGrp="1"/>
          </p:cNvSpPr>
          <p:nvPr>
            <p:ph idx="1"/>
          </p:nvPr>
        </p:nvSpPr>
        <p:spPr/>
        <p:txBody>
          <a:bodyPr>
            <a:normAutofit/>
          </a:bodyPr>
          <a:lstStyle/>
          <a:p>
            <a:r>
              <a:rPr lang="tr-TR" dirty="0"/>
              <a:t>16. yüzyıldan itibaren 17. yüzyılın sonlarına kadar Avrupa’da geçerli olan iktisadi düşünce akımı Merkantilizm olmuştur</a:t>
            </a:r>
          </a:p>
          <a:p>
            <a:r>
              <a:rPr lang="tr-TR" dirty="0"/>
              <a:t>Esas itibarıyla Merkantilizm, devlet idaresine dayanan bir düşüncedir.</a:t>
            </a:r>
          </a:p>
          <a:p>
            <a:r>
              <a:rPr lang="tr-TR" dirty="0"/>
              <a:t>Merkantilist dönemde güçlü olmanın ölçütlerinden birisi hazinenin gelişmesiydi. Bunun yolu da dış ticaret dengesinin pozitif olması, yani ithalattan çok ihracatın sağlanmasıydı. </a:t>
            </a:r>
          </a:p>
          <a:p>
            <a:r>
              <a:rPr lang="tr-TR" dirty="0"/>
              <a:t>Bunun sonucu olarak da imparatorlar ile tacirler arasında çıkar birliklerinin kurulmaya başlandığı görülmüştür</a:t>
            </a:r>
          </a:p>
        </p:txBody>
      </p:sp>
    </p:spTree>
    <p:extLst>
      <p:ext uri="{BB962C8B-B14F-4D97-AF65-F5344CB8AC3E}">
        <p14:creationId xmlns:p14="http://schemas.microsoft.com/office/powerpoint/2010/main" val="220463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4443FE-9B3D-F1D4-1E64-610D5C3D7FD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5DA44C5-637F-B798-DCF5-F96EB929A1FD}"/>
              </a:ext>
            </a:extLst>
          </p:cNvPr>
          <p:cNvSpPr>
            <a:spLocks noGrp="1"/>
          </p:cNvSpPr>
          <p:nvPr>
            <p:ph idx="1"/>
          </p:nvPr>
        </p:nvSpPr>
        <p:spPr/>
        <p:txBody>
          <a:bodyPr>
            <a:normAutofit fontScale="92500" lnSpcReduction="10000"/>
          </a:bodyPr>
          <a:lstStyle/>
          <a:p>
            <a:r>
              <a:rPr lang="tr-TR" dirty="0"/>
              <a:t>Merkantilizme göre, devletin zenginliği altın ve gümüş gibi değerli madenlere sahip olmaya dayanır. Devlet için amaç para ve insan çokluğudur. Paranın çokluğu ticaretin ve endüstrinin gelişmesini sağlayan bir araç işlevini yerine getirir.</a:t>
            </a:r>
          </a:p>
          <a:p>
            <a:r>
              <a:rPr lang="tr-TR" dirty="0"/>
              <a:t>Bu dönemde girişimciler üzerinde yukarıda da bahsedildiği gibi, ihracatın artırılması ve ithalatın azaltılmasına yönelik müdahaleci politikalar uygulanmıştır. </a:t>
            </a:r>
          </a:p>
          <a:p>
            <a:r>
              <a:rPr lang="tr-TR" dirty="0"/>
              <a:t>Çağdaş anlamda çok uluslu şirketlerin ataları olan, ayrıcalıklı, resmi izinli ticaret şirketleri; yeni malları pazara sürerek, mamul ürünlere yeni pazarlar yaratarak, sermaye yatırımlarını artırmak için teşvik elde ederek Avrupa’nın ekonomik örgütlenmesindeki gelişime çok önemli katkılar sağlamışlardır</a:t>
            </a:r>
          </a:p>
        </p:txBody>
      </p:sp>
    </p:spTree>
    <p:extLst>
      <p:ext uri="{BB962C8B-B14F-4D97-AF65-F5344CB8AC3E}">
        <p14:creationId xmlns:p14="http://schemas.microsoft.com/office/powerpoint/2010/main" val="1153959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2442</Words>
  <Application>Microsoft Office PowerPoint</Application>
  <PresentationFormat>Geniş ekran</PresentationFormat>
  <Paragraphs>153</Paragraphs>
  <Slides>35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Aptos</vt:lpstr>
      <vt:lpstr>Aptos Display</vt:lpstr>
      <vt:lpstr>Arial</vt:lpstr>
      <vt:lpstr>Times New Roman</vt:lpstr>
      <vt:lpstr>Office Teması</vt:lpstr>
      <vt:lpstr>Girişimcilik </vt:lpstr>
      <vt:lpstr>Girişimcilik</vt:lpstr>
      <vt:lpstr>PowerPoint Sunusu</vt:lpstr>
      <vt:lpstr>Girişimciliğin kısa tarihi</vt:lpstr>
      <vt:lpstr>Orta çağda Girişimcilik</vt:lpstr>
      <vt:lpstr>Orta çağda ortaya çıkan gelişmeler</vt:lpstr>
      <vt:lpstr>15.-19. Yüzyıllar Arasında Avrupa’da Ortaya Çıkan İktisadi Düşünceler Çerçevesinde Girişimciliğin Gelişimi</vt:lpstr>
      <vt:lpstr>Merkantilist Dönem (Ticaretçilik)</vt:lpstr>
      <vt:lpstr>PowerPoint Sunusu</vt:lpstr>
      <vt:lpstr>Fizyokrasi Dönemi</vt:lpstr>
      <vt:lpstr>PowerPoint Sunusu</vt:lpstr>
      <vt:lpstr>Klasik İktisat Dönemi</vt:lpstr>
      <vt:lpstr>PowerPoint Sunusu</vt:lpstr>
      <vt:lpstr>20. Yüzyılda Girişimcilik Anlayışı</vt:lpstr>
      <vt:lpstr>PowerPoint Sunusu</vt:lpstr>
      <vt:lpstr>PowerPoint Sunusu</vt:lpstr>
      <vt:lpstr>21. Yüzyılda Girişimcilik Anlayışı</vt:lpstr>
      <vt:lpstr>PowerPoint Sunusu</vt:lpstr>
      <vt:lpstr>PowerPoint Sunusu</vt:lpstr>
      <vt:lpstr>Türkiye’de Girişimciliğin Gelişim Süreci</vt:lpstr>
      <vt:lpstr>Osmanlı İmparatorluğu Dönemi Girişimciliği</vt:lpstr>
      <vt:lpstr>PowerPoint Sunusu</vt:lpstr>
      <vt:lpstr>PowerPoint Sunusu</vt:lpstr>
      <vt:lpstr>PowerPoint Sunusu</vt:lpstr>
      <vt:lpstr>1923- 1950 Arası Cumhuriyet Dönemi Girişimciliği</vt:lpstr>
      <vt:lpstr>PowerPoint Sunusu</vt:lpstr>
      <vt:lpstr>PowerPoint Sunusu</vt:lpstr>
      <vt:lpstr>PowerPoint Sunusu</vt:lpstr>
      <vt:lpstr>1950-1980 Arası Girişimcilik</vt:lpstr>
      <vt:lpstr>PowerPoint Sunusu</vt:lpstr>
      <vt:lpstr>PowerPoint Sunusu</vt:lpstr>
      <vt:lpstr>1980 Sonrası Bilgi ve Küreselleşme Süreci Girişimciliği</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RW</dc:creator>
  <cp:lastModifiedBy>RW</cp:lastModifiedBy>
  <cp:revision>8</cp:revision>
  <dcterms:created xsi:type="dcterms:W3CDTF">2025-09-27T05:52:06Z</dcterms:created>
  <dcterms:modified xsi:type="dcterms:W3CDTF">2025-09-30T09:57:28Z</dcterms:modified>
</cp:coreProperties>
</file>