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9" r:id="rId1"/>
  </p:sldMasterIdLst>
  <p:notesMasterIdLst>
    <p:notesMasterId r:id="rId26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10" r:id="rId17"/>
    <p:sldId id="311" r:id="rId18"/>
    <p:sldId id="312" r:id="rId19"/>
    <p:sldId id="328" r:id="rId20"/>
    <p:sldId id="313" r:id="rId21"/>
    <p:sldId id="314" r:id="rId22"/>
    <p:sldId id="315" r:id="rId23"/>
    <p:sldId id="316" r:id="rId24"/>
    <p:sldId id="32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83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1F5CA1D-9068-B4B4-F314-9AB78CA941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B58A147-DDAA-DF5B-FA14-ED1BB593BF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CCECC58-4A60-965C-B8CC-A0525CEB00D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F057FAF-C89D-46CA-7E3B-45844CAA970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C612A63C-4F9C-0B25-646B-9244684230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6E63672D-2C5D-7D88-4EBD-6CB0200C9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AF92D3-82D2-423E-B9C5-296F8686AA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0953F7-B03C-4362-4576-FE2C5B28B4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86FF84-E832-4036-8161-6317B1EC0E4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C44ABAB-5594-2207-1F2E-79B1B1D70B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E4CC4BD-9F13-47A6-053A-AA66D5BE1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07B1110-932B-FDA5-1CDE-EE58DCA0C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6EA4CA-AAAE-462F-957E-F0933935B32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88593FA-6C3A-70B7-72F9-FA22EFB046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337B98F-B415-04FA-49B7-4E0DE7BC5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BB39541-A869-BCC1-249E-013056FB7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74EA88-057C-44A3-B459-2EF7CFA6955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E5525BF-7527-7462-AF00-4482B0E4E0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5593F31-4A3A-9F97-B8CA-91D4E5313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DB40C71-63E3-E294-3399-90C0463D01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01C4C4-C40D-4A90-8BFD-52CBBEAAB2F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41093D1-A8BD-0A2C-787F-EB01574744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FD3E597-C48C-46C2-342D-FAF6E300B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F89151B-BB98-7839-A35D-61A53221E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87FDAA-08F6-4F13-84FD-910362456E8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FC87899-5292-7D15-EF77-112512F1EC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4BDB036-3434-1A0F-E3E6-7AC460CAE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2779A35-5FE1-41F7-8831-BC525A5C5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0B8B3C-BE51-4FC5-9DBE-F4A9D1DBB4E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EAE12DF-2503-023A-8211-75F8AC26FF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FFF2A20-CB0C-87F7-C8E6-2AA1893D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471AB34-4894-5E10-0E4D-2973CFC93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F46F04-552D-4593-BAAC-A7BBCE1284B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5A90370-966C-250C-AF90-8FA5CD272E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1966DD8-98A1-ABAF-2A2E-19608BFA4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996ECB5-1C65-AF5D-7D7E-F2B1D9308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DD4A96-C4F4-49A0-971C-FA4E8F93F05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37D509A-FC20-BB42-859E-922882811E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506A727-720B-8AB4-8E5E-68C33C150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A2D0942-9C6D-6B05-AE95-B8DC32314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6F2891-A506-44A2-BE01-EA8727BC913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06C7083-8FCC-B170-F897-49EFD0822D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6D3F800-0019-CC2B-1DB2-7854F1058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72512AF-4996-7705-2FED-A4CD79DEE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83A18-4B44-43CE-8785-761EA794F9C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1D5FE72-628E-A1C8-14DB-ACF6F0293E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D451145-4F38-CD2B-03F5-990CAB6CF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77C3F2A-E0B1-2DD2-2DF9-A9D903082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F00D5C-6477-4083-92EB-3B9ACE69BA2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14B1DE0-AB76-77BE-E1E5-E8E0BE3E6C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A94D1AE-C8EE-1E98-CDBC-475C3D856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63F1B8E-99A1-8622-5448-59CCE2F402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1B7BA9-43CA-46EB-9F77-9637F004C63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5FD3CF6-EBF4-09A9-3ABC-8982ACF8D6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A079067-8D64-EF51-EF7F-669343E7B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D78CC0E-515E-1A9F-7484-19DB5260A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1114D8-D224-4448-BC54-231B64BCD51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0920A2D-0A3E-2C9E-4331-D3C564BD9C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5952FE6-59AF-39EC-F7B6-7202F4C1C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9A368F0-A059-4468-4D86-3E899FBEB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B21357-D2A3-4E7C-8C2E-36FD1D84BB4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F32BF0D-A9D8-6292-343D-4E25108E34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538B747-14F3-1B13-F1EB-83CC1D626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4077702-7C5F-F328-7E71-31C6ED5334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AE25DA-5883-48EF-AAC7-5BACFDA024A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B85BA6D-A1EB-DFBC-A1B0-DBC4D4684D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63866720-2922-9517-1ED6-B9E47A983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B33CC85-E373-5455-68EB-CB445E5C6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5A2F1F-F7CB-491B-B26D-0ED93B20616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6BB5AE7-6261-C1F9-6BB5-8188E856E6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F70666C-0DA6-008F-68AE-AB3A211F2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656264A-B89F-7E58-3AA6-28602D72F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701E0B-456A-41BA-A20C-C2D3B96D7AB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42D9E99-73D3-4340-7EDC-82D5E1B327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CF06930-9C14-33F2-A929-5A5E99D05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1C062A20-8CBD-A797-3384-C95ACAFFA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67C1-4F1B-403A-821D-A237C451934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20F86F9-1A7B-8888-AF33-F690B5DAED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5DF31FD-836F-A3E4-91BF-27F751753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369060F-7064-4BDE-BDC9-23D4E4538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37C2D3-D359-4166-AC44-C964EBF9677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83F4138-1AB7-C06E-33B2-BF69B70988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B24204E-A1D7-F666-0398-9E8A40A56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78C9D5D-4FCF-90F5-8D2A-4C5C8EAA1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249C01-36EF-4012-A823-CC8210C6E2F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C0C4C01-1658-4E08-86A0-58FDAE31AD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5C39B27-4B4F-7756-5A35-3845C22C2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006B2DD-D814-C075-4937-015728511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B0EFC0-8A06-4E84-B02E-54E11570B8C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609EF7F-EC13-BA1B-75EA-46D080C40A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96A539C-69CE-500F-A926-4B6FFE9F6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A2AA3CC-6CB1-32DF-8C7C-29901035B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4EE2E4-BF77-4B33-A59D-D0EB9E933CD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3794A64-7F07-3706-59F1-AC32056DCF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4E3C461-64DE-04EC-BDC9-C67A7C638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9950C25D-26AE-9BCC-39DC-CB43F2A9C0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1C3A62-3A83-4E41-A87A-A76BB398AC4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B6A4BB3-E75B-2D03-0668-9292139E8E2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6C588C3-A4D6-92CB-09B6-CB5795CB6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ABD03E2-C2BE-D575-9896-D337F7E15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D878E5-C0C3-4792-A630-E6BC85616779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4A40E97-405D-C086-E29E-7E81F46F3F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B0BB5B9-F9C6-3E0B-E11E-BD1B36645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1A352428-4089-12F7-8138-6C7E137BAC87}"/>
              </a:ext>
            </a:extLst>
          </p:cNvPr>
          <p:cNvSpPr>
            <a:spLocks/>
          </p:cNvSpPr>
          <p:nvPr/>
        </p:nvSpPr>
        <p:spPr bwMode="auto">
          <a:xfrm>
            <a:off x="0" y="-46038"/>
            <a:ext cx="9144000" cy="6911976"/>
          </a:xfrm>
          <a:custGeom>
            <a:avLst/>
            <a:gdLst>
              <a:gd name="T0" fmla="*/ 15875 w 5760"/>
              <a:gd name="T1" fmla="*/ 6911976 h 4354"/>
              <a:gd name="T2" fmla="*/ 0 w 5760"/>
              <a:gd name="T3" fmla="*/ 0 h 4354"/>
              <a:gd name="T4" fmla="*/ 9144000 w 5760"/>
              <a:gd name="T5" fmla="*/ 0 h 4354"/>
              <a:gd name="T6" fmla="*/ 9128125 w 5760"/>
              <a:gd name="T7" fmla="*/ 573088 h 4354"/>
              <a:gd name="T8" fmla="*/ 7562850 w 5760"/>
              <a:gd name="T9" fmla="*/ 309563 h 4354"/>
              <a:gd name="T10" fmla="*/ 6013450 w 5760"/>
              <a:gd name="T11" fmla="*/ 185738 h 4354"/>
              <a:gd name="T12" fmla="*/ 4354513 w 5760"/>
              <a:gd name="T13" fmla="*/ 185738 h 4354"/>
              <a:gd name="T14" fmla="*/ 3036888 w 5760"/>
              <a:gd name="T15" fmla="*/ 231775 h 4354"/>
              <a:gd name="T16" fmla="*/ 1735138 w 5760"/>
              <a:gd name="T17" fmla="*/ 293688 h 4354"/>
              <a:gd name="T18" fmla="*/ 976313 w 5760"/>
              <a:gd name="T19" fmla="*/ 449263 h 4354"/>
              <a:gd name="T20" fmla="*/ 604838 w 5760"/>
              <a:gd name="T21" fmla="*/ 742950 h 4354"/>
              <a:gd name="T22" fmla="*/ 341313 w 5760"/>
              <a:gd name="T23" fmla="*/ 1100138 h 4354"/>
              <a:gd name="T24" fmla="*/ 201613 w 5760"/>
              <a:gd name="T25" fmla="*/ 1812925 h 4354"/>
              <a:gd name="T26" fmla="*/ 279400 w 5760"/>
              <a:gd name="T27" fmla="*/ 2820988 h 4354"/>
              <a:gd name="T28" fmla="*/ 371475 w 5760"/>
              <a:gd name="T29" fmla="*/ 3997326 h 4354"/>
              <a:gd name="T30" fmla="*/ 433388 w 5760"/>
              <a:gd name="T31" fmla="*/ 4773613 h 4354"/>
              <a:gd name="T32" fmla="*/ 495300 w 5760"/>
              <a:gd name="T33" fmla="*/ 5486401 h 4354"/>
              <a:gd name="T34" fmla="*/ 511175 w 5760"/>
              <a:gd name="T35" fmla="*/ 6478588 h 4354"/>
              <a:gd name="T36" fmla="*/ 542925 w 5760"/>
              <a:gd name="T37" fmla="*/ 6896101 h 4354"/>
              <a:gd name="T38" fmla="*/ 15875 w 5760"/>
              <a:gd name="T39" fmla="*/ 6911976 h 43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1093" y="185"/>
                </a:lnTo>
                <a:lnTo>
                  <a:pt x="615" y="283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92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FA9CC8-BCCE-D80D-5FE1-1E6A60562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372803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BE5C0E-16E6-4AA1-B14E-1820B996F5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264970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4160EF-CBA0-CF0F-3CEC-0FF02D4CF8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314935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7A6407-CC63-5207-986C-E1D93D8B07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8801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640E9-3741-7031-4959-762862FF9A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9948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F101FD8-AD86-9A5F-DF08-76B9C0F1B5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399715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7FC716-8BA1-F3B6-A848-DDB93AE349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11980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8DE029-7EA7-DC05-70D1-9B0B57E712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113926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34DA9-E1FC-E7F6-4CB1-936F09004F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37794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E22D-3DF4-BCD8-B04C-7FE5158555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</p:spTree>
    <p:extLst>
      <p:ext uri="{BB962C8B-B14F-4D97-AF65-F5344CB8AC3E}">
        <p14:creationId xmlns:p14="http://schemas.microsoft.com/office/powerpoint/2010/main" val="229898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B4CEE8"/>
            </a:gs>
            <a:gs pos="100000">
              <a:srgbClr val="92FD8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FEF4DE0-1D4C-52DA-9B69-BC8ECE351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1B75A9-A2C0-4F57-7D61-73DC00175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C66DB32-85A8-C6DB-4D65-3B318181E1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44525" y="6580188"/>
            <a:ext cx="8499475" cy="1825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6E15CAD2-9B75-742D-FB11-11E1DD3593EF}"/>
              </a:ext>
            </a:extLst>
          </p:cNvPr>
          <p:cNvSpPr>
            <a:spLocks/>
          </p:cNvSpPr>
          <p:nvPr/>
        </p:nvSpPr>
        <p:spPr bwMode="auto">
          <a:xfrm>
            <a:off x="0" y="-46038"/>
            <a:ext cx="9144000" cy="6911976"/>
          </a:xfrm>
          <a:custGeom>
            <a:avLst/>
            <a:gdLst>
              <a:gd name="T0" fmla="*/ 15875 w 5760"/>
              <a:gd name="T1" fmla="*/ 6911976 h 4354"/>
              <a:gd name="T2" fmla="*/ 0 w 5760"/>
              <a:gd name="T3" fmla="*/ 0 h 4354"/>
              <a:gd name="T4" fmla="*/ 9144000 w 5760"/>
              <a:gd name="T5" fmla="*/ 0 h 4354"/>
              <a:gd name="T6" fmla="*/ 9128125 w 5760"/>
              <a:gd name="T7" fmla="*/ 573088 h 4354"/>
              <a:gd name="T8" fmla="*/ 7562850 w 5760"/>
              <a:gd name="T9" fmla="*/ 309563 h 4354"/>
              <a:gd name="T10" fmla="*/ 6013450 w 5760"/>
              <a:gd name="T11" fmla="*/ 185738 h 4354"/>
              <a:gd name="T12" fmla="*/ 4354513 w 5760"/>
              <a:gd name="T13" fmla="*/ 185738 h 4354"/>
              <a:gd name="T14" fmla="*/ 3036888 w 5760"/>
              <a:gd name="T15" fmla="*/ 231775 h 4354"/>
              <a:gd name="T16" fmla="*/ 1471613 w 5760"/>
              <a:gd name="T17" fmla="*/ 339725 h 4354"/>
              <a:gd name="T18" fmla="*/ 930275 w 5760"/>
              <a:gd name="T19" fmla="*/ 511175 h 4354"/>
              <a:gd name="T20" fmla="*/ 604838 w 5760"/>
              <a:gd name="T21" fmla="*/ 742950 h 4354"/>
              <a:gd name="T22" fmla="*/ 341313 w 5760"/>
              <a:gd name="T23" fmla="*/ 1100138 h 4354"/>
              <a:gd name="T24" fmla="*/ 201613 w 5760"/>
              <a:gd name="T25" fmla="*/ 1812925 h 4354"/>
              <a:gd name="T26" fmla="*/ 279400 w 5760"/>
              <a:gd name="T27" fmla="*/ 2820988 h 4354"/>
              <a:gd name="T28" fmla="*/ 371475 w 5760"/>
              <a:gd name="T29" fmla="*/ 3997326 h 4354"/>
              <a:gd name="T30" fmla="*/ 433388 w 5760"/>
              <a:gd name="T31" fmla="*/ 4773613 h 4354"/>
              <a:gd name="T32" fmla="*/ 495300 w 5760"/>
              <a:gd name="T33" fmla="*/ 5486401 h 4354"/>
              <a:gd name="T34" fmla="*/ 511175 w 5760"/>
              <a:gd name="T35" fmla="*/ 6478588 h 4354"/>
              <a:gd name="T36" fmla="*/ 542925 w 5760"/>
              <a:gd name="T37" fmla="*/ 6896101 h 4354"/>
              <a:gd name="T38" fmla="*/ 15875 w 5760"/>
              <a:gd name="T39" fmla="*/ 6911976 h 43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60" h="4354">
                <a:moveTo>
                  <a:pt x="10" y="4354"/>
                </a:moveTo>
                <a:lnTo>
                  <a:pt x="0" y="0"/>
                </a:lnTo>
                <a:lnTo>
                  <a:pt x="5760" y="0"/>
                </a:lnTo>
                <a:lnTo>
                  <a:pt x="5750" y="361"/>
                </a:lnTo>
                <a:lnTo>
                  <a:pt x="4764" y="195"/>
                </a:lnTo>
                <a:lnTo>
                  <a:pt x="3788" y="117"/>
                </a:lnTo>
                <a:lnTo>
                  <a:pt x="2743" y="117"/>
                </a:lnTo>
                <a:lnTo>
                  <a:pt x="1913" y="146"/>
                </a:lnTo>
                <a:lnTo>
                  <a:pt x="927" y="214"/>
                </a:lnTo>
                <a:lnTo>
                  <a:pt x="586" y="322"/>
                </a:lnTo>
                <a:lnTo>
                  <a:pt x="381" y="468"/>
                </a:lnTo>
                <a:lnTo>
                  <a:pt x="215" y="693"/>
                </a:lnTo>
                <a:lnTo>
                  <a:pt x="127" y="1142"/>
                </a:lnTo>
                <a:lnTo>
                  <a:pt x="176" y="1777"/>
                </a:lnTo>
                <a:lnTo>
                  <a:pt x="234" y="2518"/>
                </a:lnTo>
                <a:lnTo>
                  <a:pt x="273" y="3007"/>
                </a:lnTo>
                <a:lnTo>
                  <a:pt x="312" y="3456"/>
                </a:lnTo>
                <a:lnTo>
                  <a:pt x="322" y="4081"/>
                </a:lnTo>
                <a:lnTo>
                  <a:pt x="342" y="4344"/>
                </a:lnTo>
                <a:lnTo>
                  <a:pt x="10" y="4354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Chapter06CodeSamples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Chapter06CodeSamples.htm#public void display (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Chapter06CodeSamples.htm#/** Task: Returns a reference to the node at a given position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26341C-6C0A-BD08-0BBD-8764997018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71513" y="1463675"/>
            <a:ext cx="4037012" cy="1470025"/>
          </a:xfrm>
        </p:spPr>
        <p:txBody>
          <a:bodyPr/>
          <a:lstStyle/>
          <a:p>
            <a:pPr eaLnBrk="1" hangingPunct="1"/>
            <a:r>
              <a:rPr lang="en-US" altLang="en-US" sz="4000"/>
              <a:t>A List Implementation </a:t>
            </a:r>
            <a:br>
              <a:rPr lang="en-US" altLang="en-US" sz="4000"/>
            </a:br>
            <a:r>
              <a:rPr lang="en-US" altLang="en-US" sz="4000"/>
              <a:t>That Links Data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339BA15-8C4C-E28E-A231-997B4292DF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38238" y="3824288"/>
            <a:ext cx="3270250" cy="1414462"/>
          </a:xfrm>
        </p:spPr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EDF36193-7C9A-939F-600E-C4FFA66E1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62600"/>
            <a:ext cx="7162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9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000"/>
              <a:t>Slides by Steve Armstrong</a:t>
            </a:r>
            <a:br>
              <a:rPr lang="en-US" altLang="en-US" sz="2000"/>
            </a:br>
            <a:r>
              <a:rPr lang="en-US" altLang="en-US" sz="2000"/>
              <a:t>LeTourneau University</a:t>
            </a:r>
            <a:br>
              <a:rPr lang="en-US" altLang="en-US" sz="2000"/>
            </a:br>
            <a:r>
              <a:rPr lang="en-US" altLang="en-US" sz="2000"/>
              <a:t>Longview, TX</a:t>
            </a:r>
          </a:p>
          <a:p>
            <a:pPr algn="ctr" eaLnBrk="1" hangingPunct="1">
              <a:lnSpc>
                <a:spcPct val="60000"/>
              </a:lnSpc>
              <a:buFontTx/>
              <a:buNone/>
            </a:pPr>
            <a:r>
              <a:rPr lang="en-US" altLang="en-US" sz="2000">
                <a:latin typeface="Symbol" panose="05050102010706020507" pitchFamily="18" charset="2"/>
              </a:rPr>
              <a:t>ã </a:t>
            </a:r>
            <a:r>
              <a:rPr lang="en-US" altLang="en-US" sz="2000"/>
              <a:t>2007,</a:t>
            </a:r>
            <a:r>
              <a:rPr lang="en-US" altLang="en-US" sz="2000">
                <a:latin typeface="Symbol" panose="05050102010706020507" pitchFamily="18" charset="2"/>
              </a:rPr>
              <a:t> </a:t>
            </a:r>
            <a:r>
              <a:rPr lang="en-US" altLang="en-US" sz="2000"/>
              <a:t>Prentice Hall</a:t>
            </a:r>
          </a:p>
        </p:txBody>
      </p:sp>
      <p:pic>
        <p:nvPicPr>
          <p:cNvPr id="4101" name="Picture 12">
            <a:extLst>
              <a:ext uri="{FF2B5EF4-FFF2-40B4-BE49-F238E27FC236}">
                <a16:creationId xmlns:a16="http://schemas.microsoft.com/office/drawing/2014/main" id="{BD58C395-5AD2-C5DC-7DA3-D41A11C3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598488"/>
            <a:ext cx="3457575" cy="43815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3">
            <a:extLst>
              <a:ext uri="{FF2B5EF4-FFF2-40B4-BE49-F238E27FC236}">
                <a16:creationId xmlns:a16="http://schemas.microsoft.com/office/drawing/2014/main" id="{28485B6D-1E64-0B0A-6142-725368C47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4138613"/>
            <a:ext cx="2552700" cy="6286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>
            <a:extLst>
              <a:ext uri="{FF2B5EF4-FFF2-40B4-BE49-F238E27FC236}">
                <a16:creationId xmlns:a16="http://schemas.microsoft.com/office/drawing/2014/main" id="{CE1FC049-D103-B3E5-634B-C102BB3FD0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F687E14-D4F2-835A-64BC-B078EADF3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a Chain by Adding to End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C02D0F1-98A8-8A97-FAA3-EE0919AA0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822950"/>
            <a:ext cx="831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6-7 Five linked desks, newest desk last.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FC507DEA-3102-6E60-74E2-69A44EFA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88" y="1503363"/>
            <a:ext cx="7499350" cy="41068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22534" name="Picture 5">
            <a:extLst>
              <a:ext uri="{FF2B5EF4-FFF2-40B4-BE49-F238E27FC236}">
                <a16:creationId xmlns:a16="http://schemas.microsoft.com/office/drawing/2014/main" id="{73006160-E441-16E0-4D88-1A557C1E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565275"/>
            <a:ext cx="731202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ABB78B7B-89AC-CC04-574C-025B23761C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FCC1A57-DA7E-731F-5C75-413254773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863" y="4603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Forming Chain by Adding at Various Positions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408B413-A6DE-30C4-7CCB-6387DB744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06575"/>
            <a:ext cx="8229600" cy="4319588"/>
          </a:xfrm>
        </p:spPr>
        <p:txBody>
          <a:bodyPr/>
          <a:lstStyle/>
          <a:p>
            <a:pPr eaLnBrk="1" hangingPunct="1"/>
            <a:r>
              <a:rPr lang="en-US" altLang="en-US"/>
              <a:t>Consider the requirement to organize the chain chronologically by arrival time</a:t>
            </a:r>
          </a:p>
          <a:p>
            <a:pPr lvl="1" eaLnBrk="1" hangingPunct="1"/>
            <a:r>
              <a:rPr lang="en-US" altLang="en-US"/>
              <a:t>New arrivals are placed somewhere in the chain, not necessarily at the end</a:t>
            </a:r>
          </a:p>
          <a:p>
            <a:pPr eaLnBrk="1" hangingPunct="1"/>
            <a:r>
              <a:rPr lang="en-US" altLang="en-US"/>
              <a:t>Possibilities for placement of a new desk</a:t>
            </a:r>
          </a:p>
          <a:p>
            <a:pPr lvl="1" eaLnBrk="1" hangingPunct="1"/>
            <a:r>
              <a:rPr lang="en-US" altLang="en-US"/>
              <a:t>Before all current desks</a:t>
            </a:r>
          </a:p>
          <a:p>
            <a:pPr lvl="1" eaLnBrk="1" hangingPunct="1"/>
            <a:r>
              <a:rPr lang="en-US" altLang="en-US"/>
              <a:t>Between two existing desks</a:t>
            </a:r>
          </a:p>
          <a:p>
            <a:pPr lvl="1" eaLnBrk="1" hangingPunct="1"/>
            <a:r>
              <a:rPr lang="en-US" altLang="en-US"/>
              <a:t>After all current desks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94D51345-C608-BF3E-97D7-9B430D448A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608590B-18DA-DA70-CD4B-664AF6AA3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Chain by Adding at Various Positions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8556717B-B6D6-B4B1-9302-7B822EC4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5527675"/>
            <a:ext cx="6257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6-8  Chain of desks prior to adding a new desk to beginning of the chain</a:t>
            </a: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37FE2436-1E70-C1B2-C617-C221AE1FD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0" y="1533525"/>
            <a:ext cx="5965825" cy="37973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0BE853D1-87E6-6D27-5EF8-37C6EFAFF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631950"/>
            <a:ext cx="5748337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>
            <a:extLst>
              <a:ext uri="{FF2B5EF4-FFF2-40B4-BE49-F238E27FC236}">
                <a16:creationId xmlns:a16="http://schemas.microsoft.com/office/drawing/2014/main" id="{68F43033-A329-0571-75A1-885EDB68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F22F53E-F269-2378-ADDE-AA5ADB0FC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Chain by Adding at Various Positions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72BB733F-3D0D-F91C-3493-BDC2962A1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8" y="5770563"/>
            <a:ext cx="5341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6-9  Addition of a new desk to beginning of a chain of desks</a:t>
            </a: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A688E8CB-ED77-5A7F-968B-CB73D35A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1519238"/>
            <a:ext cx="4633913" cy="39354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28678" name="Picture 5">
            <a:extLst>
              <a:ext uri="{FF2B5EF4-FFF2-40B4-BE49-F238E27FC236}">
                <a16:creationId xmlns:a16="http://schemas.microsoft.com/office/drawing/2014/main" id="{12C91A9F-6F33-20CA-6BDB-20E003578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644650"/>
            <a:ext cx="44069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A40E3469-264F-D528-1734-EC4709D8F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852168-342D-E4A7-1A83-A5E8B106E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Chain by Adding at Various Positions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92DA8D8-9C79-D2CD-9C99-8C02E89ED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088" y="5543550"/>
            <a:ext cx="60245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6-10  Two consecutive desks within a chain prior to adding new desk between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2DD06C8D-22FD-DC4C-B658-27573788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1535113"/>
            <a:ext cx="5857875" cy="39354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30726" name="Picture 5">
            <a:extLst>
              <a:ext uri="{FF2B5EF4-FFF2-40B4-BE49-F238E27FC236}">
                <a16:creationId xmlns:a16="http://schemas.microsoft.com/office/drawing/2014/main" id="{0BAD1A69-592D-DA5B-1AEA-EE94D734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1635125"/>
            <a:ext cx="5618162" cy="369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2">
            <a:extLst>
              <a:ext uri="{FF2B5EF4-FFF2-40B4-BE49-F238E27FC236}">
                <a16:creationId xmlns:a16="http://schemas.microsoft.com/office/drawing/2014/main" id="{7D7A0D5E-E8AF-1C34-DA32-29DABADB5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A939F3E-6491-8C21-B02F-3390BCDBE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Chain by Adding at Various Positions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F84B5E4A-7544-1FB4-9F08-E6C34328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5527675"/>
            <a:ext cx="586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6-11  Addition of a new desk between two other desks.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15A95A3B-D29C-5B71-302E-5E590A41C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1581150"/>
            <a:ext cx="5688012" cy="37353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32774" name="Picture 5">
            <a:extLst>
              <a:ext uri="{FF2B5EF4-FFF2-40B4-BE49-F238E27FC236}">
                <a16:creationId xmlns:a16="http://schemas.microsoft.com/office/drawing/2014/main" id="{8CA17439-357C-FC8D-F241-88F9CE4C0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1711325"/>
            <a:ext cx="535463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C02583FB-5C8A-C800-6525-ECA0F28D46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C9ADC2F-53DD-35F3-D3F0-58144FA32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3367ABB-7F65-5654-02D8-C661C825F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Nodes are objects that are linked together to form  a data structure</a:t>
            </a:r>
          </a:p>
          <a:p>
            <a:pPr eaLnBrk="1" hangingPunct="1"/>
            <a:r>
              <a:rPr lang="en-US" altLang="en-US"/>
              <a:t>We will use nodes with two data fields</a:t>
            </a:r>
          </a:p>
          <a:p>
            <a:pPr lvl="1" eaLnBrk="1" hangingPunct="1"/>
            <a:r>
              <a:rPr lang="en-US" altLang="en-US"/>
              <a:t>A reference to an entry in the list </a:t>
            </a:r>
          </a:p>
          <a:p>
            <a:pPr lvl="1" eaLnBrk="1" hangingPunct="1"/>
            <a:r>
              <a:rPr lang="en-US" altLang="en-US"/>
              <a:t>A reference to another node </a:t>
            </a:r>
          </a:p>
          <a:p>
            <a:pPr eaLnBrk="1" hangingPunct="1"/>
            <a:r>
              <a:rPr lang="en-US" altLang="en-US">
                <a:hlinkClick r:id="rId3" action="ppaction://hlinkfile"/>
              </a:rPr>
              <a:t>View class definition </a:t>
            </a:r>
            <a:r>
              <a:rPr lang="en-US" altLang="en-US"/>
              <a:t>of </a:t>
            </a:r>
            <a:r>
              <a:rPr lang="en-US" altLang="en-US" sz="3600" b="1">
                <a:latin typeface="Courier New" panose="02070309020205020404" pitchFamily="49" charset="0"/>
              </a:rPr>
              <a:t>Node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E5BB0A1B-E804-8116-4063-3EF1523915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19FFFC7-64E7-A5E1-C655-371E871CF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Class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</a:rPr>
              <a:t>Node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67C8AEFB-F0CA-19C8-4A26-DD1547D7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5175250"/>
            <a:ext cx="6454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6-12  Two linked nodes that each reference object data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50D0E851-8CD1-13D9-D497-A3700713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185988"/>
            <a:ext cx="4929188" cy="24018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36870" name="Picture 5">
            <a:extLst>
              <a:ext uri="{FF2B5EF4-FFF2-40B4-BE49-F238E27FC236}">
                <a16:creationId xmlns:a16="http://schemas.microsoft.com/office/drawing/2014/main" id="{502237BF-3AE3-A9A9-3D1F-163AE28B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2336800"/>
            <a:ext cx="45958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A57F07A3-3C3C-3B19-ED8B-E418DD61AF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262B5ED-0305-6130-C37F-35D9E0DDB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563" y="72231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 Linked Implementation of the ADT List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8533549-DA7C-16F7-D693-E49A86F78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90750"/>
            <a:ext cx="8229600" cy="3935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a chain of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Remember the address of the first node in the chain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Record a reference to the first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“head reference”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4E281220-1A56-34F4-7D8E-A49D862A37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DCBD96C-B1A8-287C-C402-41DB853CD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3683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Choosing a Core Group of Methods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4F7867A-D817-D0AD-39E6-BBBB363CED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229600" cy="4278313"/>
          </a:xfrm>
        </p:spPr>
        <p:txBody>
          <a:bodyPr/>
          <a:lstStyle/>
          <a:p>
            <a:pPr eaLnBrk="1" hangingPunct="1"/>
            <a:r>
              <a:rPr lang="en-US" altLang="en-US"/>
              <a:t>Must be able to create the collection</a:t>
            </a:r>
          </a:p>
          <a:p>
            <a:pPr lvl="1" eaLnBrk="1" hangingPunct="1"/>
            <a:r>
              <a:rPr lang="en-US" altLang="en-US"/>
              <a:t>Need method </a:t>
            </a:r>
            <a:r>
              <a:rPr lang="en-US" altLang="en-US" b="1">
                <a:latin typeface="Courier New" panose="02070309020205020404" pitchFamily="49" charset="0"/>
              </a:rPr>
              <a:t>add()</a:t>
            </a:r>
          </a:p>
          <a:p>
            <a:pPr eaLnBrk="1" hangingPunct="1"/>
            <a:r>
              <a:rPr lang="en-US" altLang="en-US"/>
              <a:t>Desire to see objects that have been added to the list</a:t>
            </a:r>
          </a:p>
          <a:p>
            <a:pPr lvl="1" eaLnBrk="1" hangingPunct="1"/>
            <a:r>
              <a:rPr lang="en-US" altLang="en-US"/>
              <a:t>Need method </a:t>
            </a:r>
            <a:r>
              <a:rPr lang="en-US" altLang="en-US" b="1">
                <a:latin typeface="Courier New" panose="02070309020205020404" pitchFamily="49" charset="0"/>
              </a:rPr>
              <a:t>display()</a:t>
            </a:r>
          </a:p>
          <a:p>
            <a:pPr eaLnBrk="1" hangingPunct="1"/>
            <a:r>
              <a:rPr lang="en-US" altLang="en-US"/>
              <a:t>Constructor also necessary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FBE11D8E-2028-1790-FA09-90FE531F5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174E969-2E56-E89B-2626-D44231BDE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Data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A8DB7A3-2AD9-B957-97BE-57465446D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analogy of desks in a classroom</a:t>
            </a:r>
          </a:p>
          <a:p>
            <a:pPr lvl="1" eaLnBrk="1" hangingPunct="1"/>
            <a:r>
              <a:rPr lang="en-US" altLang="en-US"/>
              <a:t>Placed in classroom as needed</a:t>
            </a:r>
          </a:p>
          <a:p>
            <a:pPr lvl="1" eaLnBrk="1" hangingPunct="1"/>
            <a:r>
              <a:rPr lang="en-US" altLang="en-US"/>
              <a:t>Each desk has a unique id, the “address”</a:t>
            </a:r>
          </a:p>
          <a:p>
            <a:pPr lvl="1" eaLnBrk="1" hangingPunct="1"/>
            <a:r>
              <a:rPr lang="en-US" altLang="en-US"/>
              <a:t>The desks are linked by keeping the address of another chair</a:t>
            </a:r>
          </a:p>
          <a:p>
            <a:pPr lvl="1" eaLnBrk="1" hangingPunct="1"/>
            <a:r>
              <a:rPr lang="en-US" altLang="en-US"/>
              <a:t>We have a chain of chairs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EB962043-098B-4833-ED85-3AE15C50D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8AE0A50-E4E8-F539-4295-5D0B15A40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the End of the List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A5038705-A423-9660-9078-8FE3F44D7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5327650"/>
            <a:ext cx="8391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6-13 (a) An empty list and a new node;</a:t>
            </a:r>
            <a:br>
              <a:rPr lang="en-US" altLang="en-US" sz="2400"/>
            </a:br>
            <a:r>
              <a:rPr lang="en-US" altLang="en-US" sz="2400"/>
              <a:t>(b) after adding a new node to a list that was empty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E7793DE0-09B8-AE13-5897-A77F2A250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1797050"/>
            <a:ext cx="7624762" cy="3116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43014" name="Picture 5">
            <a:extLst>
              <a:ext uri="{FF2B5EF4-FFF2-40B4-BE49-F238E27FC236}">
                <a16:creationId xmlns:a16="http://schemas.microsoft.com/office/drawing/2014/main" id="{E7E72359-E84F-DF5A-08AC-88FD4768D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914525"/>
            <a:ext cx="7416800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B24F0B20-17F7-14EA-BA85-6FE31DEB48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4599504-2246-D68E-A2A3-242C6041D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the End of the List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877C43A7-F0B1-B6E9-9FF4-D7694B86D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5719763"/>
            <a:ext cx="8445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6-14  A chain of nodes (a) just prior to adding a node at the end; (b) just after adding a node at the end.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0A25F1DF-5CDA-5090-CF9A-3F3DB21C0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1363663"/>
            <a:ext cx="5967413" cy="42005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45062" name="Picture 5">
            <a:extLst>
              <a:ext uri="{FF2B5EF4-FFF2-40B4-BE49-F238E27FC236}">
                <a16:creationId xmlns:a16="http://schemas.microsoft.com/office/drawing/2014/main" id="{8C9B8775-0A1C-B4D5-FE00-2F429E32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1466850"/>
            <a:ext cx="5773738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2">
            <a:extLst>
              <a:ext uri="{FF2B5EF4-FFF2-40B4-BE49-F238E27FC236}">
                <a16:creationId xmlns:a16="http://schemas.microsoft.com/office/drawing/2014/main" id="{B5797F0D-06F1-E24F-D2A3-C1AC6124CD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BC2A3C7-3B9E-3AA0-32E4-0C5F39C67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5667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Adding at Beginning of the List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7E96A708-8A67-16BE-3F2F-18EFA3452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5343525"/>
            <a:ext cx="837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6-15 A chain of nodes (a) prior to adding a node at the beginning; (b) after adding a node at the beginning.</a:t>
            </a:r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60E98BD6-CBFB-92B3-4FC7-C0C919AF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324100"/>
            <a:ext cx="7872412" cy="24336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47110" name="Picture 5">
            <a:extLst>
              <a:ext uri="{FF2B5EF4-FFF2-40B4-BE49-F238E27FC236}">
                <a16:creationId xmlns:a16="http://schemas.microsoft.com/office/drawing/2014/main" id="{1F898173-8F07-8488-59B3-9940608A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2486025"/>
            <a:ext cx="7558087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>
            <a:extLst>
              <a:ext uri="{FF2B5EF4-FFF2-40B4-BE49-F238E27FC236}">
                <a16:creationId xmlns:a16="http://schemas.microsoft.com/office/drawing/2014/main" id="{F7F9B670-AE63-3B4C-5551-5A4B891A4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60CECBC-E672-40CC-760E-177848658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Adding at a Given Position Within the List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0CA0D8CC-FA8A-A76C-76A7-BA00C499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5345113"/>
            <a:ext cx="69929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6-16 A chain of nodes (a) prior to adding node between adjacent nodes; (b) after adding node between adjacent nodes</a:t>
            </a:r>
          </a:p>
        </p:txBody>
      </p:sp>
      <p:grpSp>
        <p:nvGrpSpPr>
          <p:cNvPr id="49157" name="Group 9">
            <a:extLst>
              <a:ext uri="{FF2B5EF4-FFF2-40B4-BE49-F238E27FC236}">
                <a16:creationId xmlns:a16="http://schemas.microsoft.com/office/drawing/2014/main" id="{12452729-FA6D-9089-F740-F6E3C80FE8A8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1766888"/>
            <a:ext cx="4821238" cy="2076450"/>
            <a:chOff x="146" y="1045"/>
            <a:chExt cx="3037" cy="1308"/>
          </a:xfrm>
        </p:grpSpPr>
        <p:sp>
          <p:nvSpPr>
            <p:cNvPr id="49159" name="Rectangle 8">
              <a:extLst>
                <a:ext uri="{FF2B5EF4-FFF2-40B4-BE49-F238E27FC236}">
                  <a16:creationId xmlns:a16="http://schemas.microsoft.com/office/drawing/2014/main" id="{0AC88291-71A5-48C8-446A-24765F4B4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" y="1045"/>
              <a:ext cx="3037" cy="1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pic>
          <p:nvPicPr>
            <p:cNvPr id="49160" name="Picture 7">
              <a:extLst>
                <a:ext uri="{FF2B5EF4-FFF2-40B4-BE49-F238E27FC236}">
                  <a16:creationId xmlns:a16="http://schemas.microsoft.com/office/drawing/2014/main" id="{C0914A20-0E41-51C3-1631-533AA37CC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6"/>
            <a:stretch>
              <a:fillRect/>
            </a:stretch>
          </p:blipFill>
          <p:spPr bwMode="auto">
            <a:xfrm>
              <a:off x="170" y="1103"/>
              <a:ext cx="298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8" name="Picture 6">
            <a:extLst>
              <a:ext uri="{FF2B5EF4-FFF2-40B4-BE49-F238E27FC236}">
                <a16:creationId xmlns:a16="http://schemas.microsoft.com/office/drawing/2014/main" id="{EC1E3E31-07B5-7EB1-F687-B517AA460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59"/>
          <a:stretch>
            <a:fillRect/>
          </a:stretch>
        </p:blipFill>
        <p:spPr bwMode="auto">
          <a:xfrm>
            <a:off x="4179888" y="3227388"/>
            <a:ext cx="4730750" cy="184943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1F54CA78-CDB9-479B-EF2B-D4898DC09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3DAD7CA-187B-09A6-D1C7-2C9ABD042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Other Core Methods Implemented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46526F3-08C5-CF04-3AC7-89FEE03FD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4113" y="1955800"/>
            <a:ext cx="7532687" cy="4170363"/>
          </a:xfrm>
        </p:spPr>
        <p:txBody>
          <a:bodyPr/>
          <a:lstStyle/>
          <a:p>
            <a:pPr eaLnBrk="1" hangingPunct="1"/>
            <a:r>
              <a:rPr lang="en-US" altLang="en-US"/>
              <a:t>Method </a:t>
            </a:r>
            <a:r>
              <a:rPr lang="en-US" altLang="en-US" sz="2800" b="1">
                <a:latin typeface="Courier New" panose="02070309020205020404" pitchFamily="49" charset="0"/>
                <a:hlinkClick r:id="rId3" action="ppaction://hlinkfile"/>
              </a:rPr>
              <a:t>display()</a:t>
            </a:r>
            <a:endParaRPr lang="en-US" altLang="en-US" sz="2800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Sends output to </a:t>
            </a:r>
            <a:r>
              <a:rPr lang="en-US" altLang="en-US" b="1">
                <a:latin typeface="Courier New" panose="02070309020205020404" pitchFamily="49" charset="0"/>
              </a:rPr>
              <a:t>System.out</a:t>
            </a:r>
          </a:p>
          <a:p>
            <a:pPr eaLnBrk="1" hangingPunct="1"/>
            <a:r>
              <a:rPr lang="en-US" altLang="en-US"/>
              <a:t>Private method </a:t>
            </a:r>
            <a:r>
              <a:rPr lang="en-US" altLang="en-US" sz="2800" b="1">
                <a:latin typeface="Courier New" panose="02070309020205020404" pitchFamily="49" charset="0"/>
                <a:hlinkClick r:id="rId4" action="ppaction://hlinkfile"/>
              </a:rPr>
              <a:t>getNodeAt()</a:t>
            </a:r>
            <a:endParaRPr lang="en-US" altLang="en-US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>
            <a:extLst>
              <a:ext uri="{FF2B5EF4-FFF2-40B4-BE49-F238E27FC236}">
                <a16:creationId xmlns:a16="http://schemas.microsoft.com/office/drawing/2014/main" id="{E72CD972-7E23-1B75-9213-F5B57D6C2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46C01F0-B669-BEB7-FACF-17408413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481138"/>
            <a:ext cx="6350000" cy="40576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678D73D-9789-C116-5D78-0EDE72004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Data</a:t>
            </a: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214D8E68-6203-945F-F929-B7B34EA07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835650"/>
            <a:ext cx="833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6-1 A chain of 5 desks.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E68FBF0F-11D6-6810-B5DE-330D74879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641475"/>
            <a:ext cx="587533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F6AD8AE3-C016-845D-09B8-F9AF4887A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4C04A7D-B1EC-EF20-8FAB-9A7F05F7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588" y="274638"/>
            <a:ext cx="8888412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Forming a Chain by Adding to Beginning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6AEBA5D-7EEA-F6BB-648B-E84A9CF2A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366838"/>
            <a:ext cx="8342313" cy="5308600"/>
          </a:xfrm>
        </p:spPr>
        <p:txBody>
          <a:bodyPr/>
          <a:lstStyle/>
          <a:p>
            <a:pPr eaLnBrk="1" hangingPunct="1"/>
            <a:r>
              <a:rPr lang="en-US" altLang="en-US"/>
              <a:t>First desk placed in room</a:t>
            </a:r>
          </a:p>
          <a:p>
            <a:pPr lvl="1" eaLnBrk="1" hangingPunct="1"/>
            <a:r>
              <a:rPr lang="en-US" altLang="en-US"/>
              <a:t>Blank desk top, no links</a:t>
            </a:r>
          </a:p>
          <a:p>
            <a:pPr lvl="1" eaLnBrk="1" hangingPunct="1"/>
            <a:r>
              <a:rPr lang="en-US" altLang="en-US"/>
              <a:t>Address of the first chair given to teacher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87ECAF7D-2AF2-0375-C817-1F46358F8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6102350"/>
            <a:ext cx="844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6-2  One desk in the room.</a:t>
            </a:r>
          </a:p>
        </p:txBody>
      </p:sp>
      <p:sp>
        <p:nvSpPr>
          <p:cNvPr id="10246" name="Rectangle 7">
            <a:extLst>
              <a:ext uri="{FF2B5EF4-FFF2-40B4-BE49-F238E27FC236}">
                <a16:creationId xmlns:a16="http://schemas.microsoft.com/office/drawing/2014/main" id="{A0D382FC-A82E-DF1A-2B99-2E197F529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0" y="3036888"/>
            <a:ext cx="3362325" cy="31003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10247" name="Picture 6">
            <a:extLst>
              <a:ext uri="{FF2B5EF4-FFF2-40B4-BE49-F238E27FC236}">
                <a16:creationId xmlns:a16="http://schemas.microsoft.com/office/drawing/2014/main" id="{CA51783C-8CC5-D0F6-F99E-0D63AE87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127375"/>
            <a:ext cx="3036888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09E55A8E-81A8-2E2D-84ED-C57A9BFF6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9207555-7F7F-87CC-8613-2FD2F8A98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93125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Forming a Chain by Adding to Beginning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D3AA392-03F6-EB4F-44C7-B0EA14562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431925"/>
            <a:ext cx="8342313" cy="5243513"/>
          </a:xfrm>
        </p:spPr>
        <p:txBody>
          <a:bodyPr/>
          <a:lstStyle/>
          <a:p>
            <a:pPr eaLnBrk="1" hangingPunct="1"/>
            <a:r>
              <a:rPr lang="en-US" altLang="en-US"/>
              <a:t>Second student arrives, takes a desk</a:t>
            </a:r>
          </a:p>
          <a:p>
            <a:pPr lvl="1" eaLnBrk="1" hangingPunct="1"/>
            <a:r>
              <a:rPr lang="en-US" altLang="en-US"/>
              <a:t>Address of first desk placed on new desk</a:t>
            </a:r>
          </a:p>
          <a:p>
            <a:pPr lvl="1" eaLnBrk="1" hangingPunct="1"/>
            <a:r>
              <a:rPr lang="en-US" altLang="en-US"/>
              <a:t>Instructor “remembers” address of new desk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1FDF6789-CFB0-A2F6-73A7-95FBE6D0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6215063"/>
            <a:ext cx="795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6-3 Two linked desks</a:t>
            </a:r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1E62C0C0-CCA7-F385-ABC9-EA2454A01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144838"/>
            <a:ext cx="4090987" cy="29924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12295" name="Picture 6">
            <a:extLst>
              <a:ext uri="{FF2B5EF4-FFF2-40B4-BE49-F238E27FC236}">
                <a16:creationId xmlns:a16="http://schemas.microsoft.com/office/drawing/2014/main" id="{03CC7AF5-831C-FD53-1DD5-45C2CD18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3268663"/>
            <a:ext cx="3775075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B72FDAE2-2D3E-F577-2D25-E9C62FA57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C7B041F-BF8A-0B83-A77A-C8BFEC1B2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Forming a Chain by Adding to Beginning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A5DAADA-0C3A-BE9B-FE76-D19D943FB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325" y="1312863"/>
            <a:ext cx="8342313" cy="5362575"/>
          </a:xfrm>
        </p:spPr>
        <p:txBody>
          <a:bodyPr/>
          <a:lstStyle/>
          <a:p>
            <a:pPr eaLnBrk="1" hangingPunct="1"/>
            <a:r>
              <a:rPr lang="en-US" altLang="en-US"/>
              <a:t>Third desk arrives</a:t>
            </a:r>
          </a:p>
          <a:p>
            <a:pPr lvl="1" eaLnBrk="1" hangingPunct="1"/>
            <a:r>
              <a:rPr lang="en-US" altLang="en-US"/>
              <a:t>New desk gets address of second desk</a:t>
            </a:r>
          </a:p>
          <a:p>
            <a:pPr lvl="1" eaLnBrk="1" hangingPunct="1"/>
            <a:r>
              <a:rPr lang="en-US" altLang="en-US"/>
              <a:t>Instructor remembers address of new desk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27DEB7A6-C468-EFCD-C4C5-54E74056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6183313"/>
            <a:ext cx="846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6-4 Three linked desks, newest desk first.</a:t>
            </a:r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172CD36E-6217-0FFA-3267-D57918B05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2974975"/>
            <a:ext cx="4354513" cy="3022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75D63386-5067-24E7-8DE1-C69244BB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57525"/>
            <a:ext cx="4100513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3E8C57B9-EC0F-B9FF-9044-828D8A9E8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003B822-904F-9C6D-94E4-A94E65E44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a Chain by Adding to End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79F7DED-1BB0-8D01-D92C-B6FB38B27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90688"/>
            <a:ext cx="8229600" cy="4435475"/>
          </a:xfrm>
        </p:spPr>
        <p:txBody>
          <a:bodyPr/>
          <a:lstStyle/>
          <a:p>
            <a:pPr eaLnBrk="1" hangingPunct="1"/>
            <a:r>
              <a:rPr lang="en-US" altLang="en-US"/>
              <a:t>This time the first student is always at the beginning of the chain</a:t>
            </a:r>
          </a:p>
          <a:p>
            <a:pPr lvl="1" eaLnBrk="1" hangingPunct="1"/>
            <a:r>
              <a:rPr lang="en-US" altLang="en-US"/>
              <a:t>Instructor only remembers first address</a:t>
            </a:r>
          </a:p>
          <a:p>
            <a:pPr eaLnBrk="1" hangingPunct="1"/>
            <a:r>
              <a:rPr lang="en-US" altLang="en-US"/>
              <a:t>The address of a new desk is placed on the previous desk (at end of chain)</a:t>
            </a:r>
          </a:p>
          <a:p>
            <a:pPr lvl="1" eaLnBrk="1" hangingPunct="1"/>
            <a:r>
              <a:rPr lang="en-US" altLang="en-US"/>
              <a:t>End of chain found by following links </a:t>
            </a:r>
          </a:p>
          <a:p>
            <a:pPr lvl="1" eaLnBrk="1" hangingPunct="1"/>
            <a:r>
              <a:rPr lang="en-US" altLang="en-US"/>
              <a:t>Newest desk does not have a pointer address to any other desk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2">
            <a:extLst>
              <a:ext uri="{FF2B5EF4-FFF2-40B4-BE49-F238E27FC236}">
                <a16:creationId xmlns:a16="http://schemas.microsoft.com/office/drawing/2014/main" id="{52F058EB-78A6-D5AE-0DB3-525B0E3378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870D55D-EE76-CA52-BE91-1B6276D57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a Chain by Adding to End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E8C06E3C-3875-FA45-B745-721656F4E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5865813"/>
            <a:ext cx="7942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6-5 Two linked desks, newest desk last.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14F028C4-BBCC-B697-BBE2-415AC82B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763" y="1487488"/>
            <a:ext cx="4478337" cy="4216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18438" name="Picture 5">
            <a:extLst>
              <a:ext uri="{FF2B5EF4-FFF2-40B4-BE49-F238E27FC236}">
                <a16:creationId xmlns:a16="http://schemas.microsoft.com/office/drawing/2014/main" id="{6FB9ADFD-1256-26F9-E864-FB1EA3B5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558925"/>
            <a:ext cx="4240212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B5612737-8603-4C00-F95F-980AFEA869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777022E-A3AB-0830-A269-B93FD6016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Forming a Chain by Adding to End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722E68BF-2660-0FD9-0649-F3BDBF30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5746750"/>
            <a:ext cx="831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Fig. 6-6 Three linked desks, newest desk last.</a:t>
            </a:r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51D68852-7D1F-D121-E84B-D0D0508E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533525"/>
            <a:ext cx="5237163" cy="3937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pic>
        <p:nvPicPr>
          <p:cNvPr id="20486" name="Picture 5">
            <a:extLst>
              <a:ext uri="{FF2B5EF4-FFF2-40B4-BE49-F238E27FC236}">
                <a16:creationId xmlns:a16="http://schemas.microsoft.com/office/drawing/2014/main" id="{20161933-9B7C-B65D-B70E-B96A648D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1633538"/>
            <a:ext cx="5013325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eranoJava2ed">
  <a:themeElements>
    <a:clrScheme name="CeranoJava2ed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5F5F5F"/>
      </a:folHlink>
    </a:clrScheme>
    <a:fontScheme name="CeranoJava2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eranoJava2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eranoJava2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eranoJava2ed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1348</Words>
  <Application>Microsoft Office PowerPoint</Application>
  <PresentationFormat>Ekran Gösterisi (4:3)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Symbol</vt:lpstr>
      <vt:lpstr>Courier New</vt:lpstr>
      <vt:lpstr>Wingdings</vt:lpstr>
      <vt:lpstr>CeranoJava2ed</vt:lpstr>
      <vt:lpstr>A List Implementation  That Links Data</vt:lpstr>
      <vt:lpstr>Linked Data</vt:lpstr>
      <vt:lpstr>Linked Data</vt:lpstr>
      <vt:lpstr>Forming a Chain by Adding to Beginning</vt:lpstr>
      <vt:lpstr>Forming a Chain by Adding to Beginning</vt:lpstr>
      <vt:lpstr>Forming a Chain by Adding to Beginning</vt:lpstr>
      <vt:lpstr>Forming a Chain by Adding to End</vt:lpstr>
      <vt:lpstr>Forming a Chain by Adding to End</vt:lpstr>
      <vt:lpstr>Forming a Chain by Adding to End</vt:lpstr>
      <vt:lpstr>Forming a Chain by Adding to End</vt:lpstr>
      <vt:lpstr>Forming Chain by Adding at Various Positions</vt:lpstr>
      <vt:lpstr>Forming Chain by Adding at Various Positions</vt:lpstr>
      <vt:lpstr>Forming Chain by Adding at Various Positions</vt:lpstr>
      <vt:lpstr>Forming Chain by Adding at Various Positions</vt:lpstr>
      <vt:lpstr>Forming Chain by Adding at Various Positions</vt:lpstr>
      <vt:lpstr>The Class Node</vt:lpstr>
      <vt:lpstr>The Class Node</vt:lpstr>
      <vt:lpstr>A Linked Implementation of the ADT List</vt:lpstr>
      <vt:lpstr>Choosing a Core Group of Methods</vt:lpstr>
      <vt:lpstr>Adding to the End of the List</vt:lpstr>
      <vt:lpstr>Adding to the End of the List</vt:lpstr>
      <vt:lpstr>Adding at Beginning of the List</vt:lpstr>
      <vt:lpstr>Adding at a Given Position Within the List</vt:lpstr>
      <vt:lpstr>Other Core Methods Implemented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Classes</dc:title>
  <dc:creator>Steve Armstrong</dc:creator>
  <cp:lastModifiedBy>HASAN CEVAHIR</cp:lastModifiedBy>
  <cp:revision>59</cp:revision>
  <dcterms:created xsi:type="dcterms:W3CDTF">2006-08-06T18:27:27Z</dcterms:created>
  <dcterms:modified xsi:type="dcterms:W3CDTF">2025-10-06T15:58:47Z</dcterms:modified>
</cp:coreProperties>
</file>