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278" r:id="rId4"/>
    <p:sldId id="279" r:id="rId5"/>
    <p:sldId id="285" r:id="rId6"/>
    <p:sldId id="284" r:id="rId7"/>
    <p:sldId id="286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B8E46E-F592-499B-9566-E7D5AD6E38F3}">
          <p14:sldIdLst>
            <p14:sldId id="256"/>
            <p14:sldId id="276"/>
            <p14:sldId id="278"/>
            <p14:sldId id="279"/>
            <p14:sldId id="285"/>
            <p14:sldId id="284"/>
            <p14:sldId id="286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>
      <p:cViewPr varScale="1">
        <p:scale>
          <a:sx n="116" d="100"/>
          <a:sy n="116" d="100"/>
        </p:scale>
        <p:origin x="102" y="49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89F812-E80F-445D-B036-292CDE9EF7D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ED5BFC03-3720-4543-9A41-D1660FD86A39}">
      <dgm:prSet phldrT="[Text]"/>
      <dgm:spPr/>
      <dgm:t>
        <a:bodyPr/>
        <a:lstStyle/>
        <a:p>
          <a:r>
            <a:rPr lang="nl-NL" dirty="0" smtClean="0"/>
            <a:t>Simulink Model</a:t>
          </a:r>
          <a:endParaRPr lang="nl-NL" dirty="0"/>
        </a:p>
      </dgm:t>
    </dgm:pt>
    <dgm:pt modelId="{D339D639-52CB-4DDB-B5C9-85193C07E061}" type="parTrans" cxnId="{EE089CAC-D045-468E-842C-0A2FB129512F}">
      <dgm:prSet/>
      <dgm:spPr/>
      <dgm:t>
        <a:bodyPr/>
        <a:lstStyle/>
        <a:p>
          <a:endParaRPr lang="nl-NL"/>
        </a:p>
      </dgm:t>
    </dgm:pt>
    <dgm:pt modelId="{93E8477D-872B-46F4-BB34-BBFFC2D96F07}" type="sibTrans" cxnId="{EE089CAC-D045-468E-842C-0A2FB129512F}">
      <dgm:prSet/>
      <dgm:spPr/>
      <dgm:t>
        <a:bodyPr/>
        <a:lstStyle/>
        <a:p>
          <a:endParaRPr lang="nl-NL"/>
        </a:p>
      </dgm:t>
    </dgm:pt>
    <dgm:pt modelId="{19646798-32E2-4F57-98A8-027B5C38944E}">
      <dgm:prSet phldrT="[Text]"/>
      <dgm:spPr/>
      <dgm:t>
        <a:bodyPr/>
        <a:lstStyle/>
        <a:p>
          <a:r>
            <a:rPr lang="nl-NL" dirty="0" smtClean="0"/>
            <a:t>To C code for embedded target</a:t>
          </a:r>
        </a:p>
      </dgm:t>
    </dgm:pt>
    <dgm:pt modelId="{00E8E2F0-3D84-43BD-AAFF-AC85FA143DDD}" type="parTrans" cxnId="{CE5CF2AB-16BF-415D-9F39-20D36BD03F4C}">
      <dgm:prSet/>
      <dgm:spPr/>
      <dgm:t>
        <a:bodyPr/>
        <a:lstStyle/>
        <a:p>
          <a:endParaRPr lang="nl-NL"/>
        </a:p>
      </dgm:t>
    </dgm:pt>
    <dgm:pt modelId="{D9A6488D-7819-4BC5-A1E1-90BC6DA13937}" type="sibTrans" cxnId="{CE5CF2AB-16BF-415D-9F39-20D36BD03F4C}">
      <dgm:prSet/>
      <dgm:spPr/>
      <dgm:t>
        <a:bodyPr/>
        <a:lstStyle/>
        <a:p>
          <a:endParaRPr lang="nl-NL"/>
        </a:p>
      </dgm:t>
    </dgm:pt>
    <dgm:pt modelId="{D1D155C9-9BF1-4A4B-9B0C-F4A78B8F0C26}">
      <dgm:prSet phldrT="[Text]"/>
      <dgm:spPr/>
      <dgm:t>
        <a:bodyPr/>
        <a:lstStyle/>
        <a:p>
          <a:r>
            <a:rPr lang="nl-NL" dirty="0" smtClean="0"/>
            <a:t>Compile to target (Codesourcery)</a:t>
          </a:r>
          <a:endParaRPr lang="nl-NL" dirty="0"/>
        </a:p>
      </dgm:t>
    </dgm:pt>
    <dgm:pt modelId="{1647755C-F7A0-41B3-9DBE-BA61829D4FCE}" type="parTrans" cxnId="{6BF4494E-65C0-424C-B019-12D6E13851A1}">
      <dgm:prSet/>
      <dgm:spPr/>
      <dgm:t>
        <a:bodyPr/>
        <a:lstStyle/>
        <a:p>
          <a:endParaRPr lang="nl-NL"/>
        </a:p>
      </dgm:t>
    </dgm:pt>
    <dgm:pt modelId="{163F9425-F1DE-4813-AEAE-6A6EAE66C214}" type="sibTrans" cxnId="{6BF4494E-65C0-424C-B019-12D6E13851A1}">
      <dgm:prSet/>
      <dgm:spPr/>
      <dgm:t>
        <a:bodyPr/>
        <a:lstStyle/>
        <a:p>
          <a:endParaRPr lang="nl-NL"/>
        </a:p>
      </dgm:t>
    </dgm:pt>
    <dgm:pt modelId="{B0637D3C-C25E-42EA-BC1D-69D2477ADA46}" type="pres">
      <dgm:prSet presAssocID="{FF89F812-E80F-445D-B036-292CDE9EF7D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C582B725-E35A-44A2-B639-43A028A9C803}" type="pres">
      <dgm:prSet presAssocID="{ED5BFC03-3720-4543-9A41-D1660FD86A39}" presName="horFlow" presStyleCnt="0"/>
      <dgm:spPr/>
    </dgm:pt>
    <dgm:pt modelId="{B223AF9C-DA87-4D10-89AC-1A59FB340D77}" type="pres">
      <dgm:prSet presAssocID="{ED5BFC03-3720-4543-9A41-D1660FD86A39}" presName="bigChev" presStyleLbl="node1" presStyleIdx="0" presStyleCnt="1"/>
      <dgm:spPr/>
      <dgm:t>
        <a:bodyPr/>
        <a:lstStyle/>
        <a:p>
          <a:endParaRPr lang="nl-NL"/>
        </a:p>
      </dgm:t>
    </dgm:pt>
    <dgm:pt modelId="{A13DEB8E-AA4B-4148-9232-43CE00DE9558}" type="pres">
      <dgm:prSet presAssocID="{00E8E2F0-3D84-43BD-AAFF-AC85FA143DDD}" presName="parTrans" presStyleCnt="0"/>
      <dgm:spPr/>
    </dgm:pt>
    <dgm:pt modelId="{69C763B0-79B3-4C8F-AE21-8321731021B5}" type="pres">
      <dgm:prSet presAssocID="{19646798-32E2-4F57-98A8-027B5C38944E}" presName="node" presStyleLbl="alignAccFollowNode1" presStyleIdx="0" presStyleCnt="2" custScaleX="99511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8A637A0-2E9C-4484-8A8B-624F88DCF850}" type="pres">
      <dgm:prSet presAssocID="{D9A6488D-7819-4BC5-A1E1-90BC6DA13937}" presName="sibTrans" presStyleCnt="0"/>
      <dgm:spPr/>
    </dgm:pt>
    <dgm:pt modelId="{C4A9AAD0-3114-4E1A-B79D-30A1D8873DEF}" type="pres">
      <dgm:prSet presAssocID="{D1D155C9-9BF1-4A4B-9B0C-F4A78B8F0C26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EE089CAC-D045-468E-842C-0A2FB129512F}" srcId="{FF89F812-E80F-445D-B036-292CDE9EF7D1}" destId="{ED5BFC03-3720-4543-9A41-D1660FD86A39}" srcOrd="0" destOrd="0" parTransId="{D339D639-52CB-4DDB-B5C9-85193C07E061}" sibTransId="{93E8477D-872B-46F4-BB34-BBFFC2D96F07}"/>
    <dgm:cxn modelId="{58631243-889C-4806-AEED-0BC826B73D8D}" type="presOf" srcId="{D1D155C9-9BF1-4A4B-9B0C-F4A78B8F0C26}" destId="{C4A9AAD0-3114-4E1A-B79D-30A1D8873DEF}" srcOrd="0" destOrd="0" presId="urn:microsoft.com/office/officeart/2005/8/layout/lProcess3"/>
    <dgm:cxn modelId="{6BF4494E-65C0-424C-B019-12D6E13851A1}" srcId="{ED5BFC03-3720-4543-9A41-D1660FD86A39}" destId="{D1D155C9-9BF1-4A4B-9B0C-F4A78B8F0C26}" srcOrd="1" destOrd="0" parTransId="{1647755C-F7A0-41B3-9DBE-BA61829D4FCE}" sibTransId="{163F9425-F1DE-4813-AEAE-6A6EAE66C214}"/>
    <dgm:cxn modelId="{4D596C97-4E66-4EDD-8CC3-49BE1456E2F3}" type="presOf" srcId="{19646798-32E2-4F57-98A8-027B5C38944E}" destId="{69C763B0-79B3-4C8F-AE21-8321731021B5}" srcOrd="0" destOrd="0" presId="urn:microsoft.com/office/officeart/2005/8/layout/lProcess3"/>
    <dgm:cxn modelId="{CE5CF2AB-16BF-415D-9F39-20D36BD03F4C}" srcId="{ED5BFC03-3720-4543-9A41-D1660FD86A39}" destId="{19646798-32E2-4F57-98A8-027B5C38944E}" srcOrd="0" destOrd="0" parTransId="{00E8E2F0-3D84-43BD-AAFF-AC85FA143DDD}" sibTransId="{D9A6488D-7819-4BC5-A1E1-90BC6DA13937}"/>
    <dgm:cxn modelId="{EF97AB40-01D6-41BE-8AB9-E45A494BFD15}" type="presOf" srcId="{FF89F812-E80F-445D-B036-292CDE9EF7D1}" destId="{B0637D3C-C25E-42EA-BC1D-69D2477ADA46}" srcOrd="0" destOrd="0" presId="urn:microsoft.com/office/officeart/2005/8/layout/lProcess3"/>
    <dgm:cxn modelId="{2E25C0F2-F04D-43F6-B041-5F374A3A4D6D}" type="presOf" srcId="{ED5BFC03-3720-4543-9A41-D1660FD86A39}" destId="{B223AF9C-DA87-4D10-89AC-1A59FB340D77}" srcOrd="0" destOrd="0" presId="urn:microsoft.com/office/officeart/2005/8/layout/lProcess3"/>
    <dgm:cxn modelId="{98FF312D-631D-45D8-8F03-C6E19AC8AC8A}" type="presParOf" srcId="{B0637D3C-C25E-42EA-BC1D-69D2477ADA46}" destId="{C582B725-E35A-44A2-B639-43A028A9C803}" srcOrd="0" destOrd="0" presId="urn:microsoft.com/office/officeart/2005/8/layout/lProcess3"/>
    <dgm:cxn modelId="{D3DA511A-6366-4682-AD98-E3E43D7C3663}" type="presParOf" srcId="{C582B725-E35A-44A2-B639-43A028A9C803}" destId="{B223AF9C-DA87-4D10-89AC-1A59FB340D77}" srcOrd="0" destOrd="0" presId="urn:microsoft.com/office/officeart/2005/8/layout/lProcess3"/>
    <dgm:cxn modelId="{038577F1-90B1-49DD-8673-49DF54070798}" type="presParOf" srcId="{C582B725-E35A-44A2-B639-43A028A9C803}" destId="{A13DEB8E-AA4B-4148-9232-43CE00DE9558}" srcOrd="1" destOrd="0" presId="urn:microsoft.com/office/officeart/2005/8/layout/lProcess3"/>
    <dgm:cxn modelId="{47B43D0E-01E3-4F34-B7B1-17EBA66D1916}" type="presParOf" srcId="{C582B725-E35A-44A2-B639-43A028A9C803}" destId="{69C763B0-79B3-4C8F-AE21-8321731021B5}" srcOrd="2" destOrd="0" presId="urn:microsoft.com/office/officeart/2005/8/layout/lProcess3"/>
    <dgm:cxn modelId="{CD68ED65-B8E2-44BE-8762-33FEA473CEE0}" type="presParOf" srcId="{C582B725-E35A-44A2-B639-43A028A9C803}" destId="{58A637A0-2E9C-4484-8A8B-624F88DCF850}" srcOrd="3" destOrd="0" presId="urn:microsoft.com/office/officeart/2005/8/layout/lProcess3"/>
    <dgm:cxn modelId="{8F081160-01E1-4ABE-8F20-F81B1702E6CC}" type="presParOf" srcId="{C582B725-E35A-44A2-B639-43A028A9C803}" destId="{C4A9AAD0-3114-4E1A-B79D-30A1D8873DEF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89F812-E80F-445D-B036-292CDE9EF7D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ED5BFC03-3720-4543-9A41-D1660FD86A39}">
      <dgm:prSet phldrT="[Text]" custT="1"/>
      <dgm:spPr/>
      <dgm:t>
        <a:bodyPr/>
        <a:lstStyle/>
        <a:p>
          <a:endParaRPr lang="nl-NL" sz="2000" dirty="0"/>
        </a:p>
      </dgm:t>
    </dgm:pt>
    <dgm:pt modelId="{D339D639-52CB-4DDB-B5C9-85193C07E061}" type="parTrans" cxnId="{EE089CAC-D045-468E-842C-0A2FB129512F}">
      <dgm:prSet/>
      <dgm:spPr/>
      <dgm:t>
        <a:bodyPr/>
        <a:lstStyle/>
        <a:p>
          <a:endParaRPr lang="nl-NL"/>
        </a:p>
      </dgm:t>
    </dgm:pt>
    <dgm:pt modelId="{93E8477D-872B-46F4-BB34-BBFFC2D96F07}" type="sibTrans" cxnId="{EE089CAC-D045-468E-842C-0A2FB129512F}">
      <dgm:prSet/>
      <dgm:spPr/>
      <dgm:t>
        <a:bodyPr/>
        <a:lstStyle/>
        <a:p>
          <a:endParaRPr lang="nl-NL"/>
        </a:p>
      </dgm:t>
    </dgm:pt>
    <dgm:pt modelId="{19646798-32E2-4F57-98A8-027B5C38944E}">
      <dgm:prSet phldrT="[Text]" custT="1"/>
      <dgm:spPr/>
      <dgm:t>
        <a:bodyPr/>
        <a:lstStyle/>
        <a:p>
          <a:endParaRPr lang="nl-NL" sz="2000" dirty="0" smtClean="0"/>
        </a:p>
      </dgm:t>
    </dgm:pt>
    <dgm:pt modelId="{00E8E2F0-3D84-43BD-AAFF-AC85FA143DDD}" type="parTrans" cxnId="{CE5CF2AB-16BF-415D-9F39-20D36BD03F4C}">
      <dgm:prSet/>
      <dgm:spPr/>
      <dgm:t>
        <a:bodyPr/>
        <a:lstStyle/>
        <a:p>
          <a:endParaRPr lang="nl-NL"/>
        </a:p>
      </dgm:t>
    </dgm:pt>
    <dgm:pt modelId="{D9A6488D-7819-4BC5-A1E1-90BC6DA13937}" type="sibTrans" cxnId="{CE5CF2AB-16BF-415D-9F39-20D36BD03F4C}">
      <dgm:prSet/>
      <dgm:spPr/>
      <dgm:t>
        <a:bodyPr/>
        <a:lstStyle/>
        <a:p>
          <a:endParaRPr lang="nl-NL"/>
        </a:p>
      </dgm:t>
    </dgm:pt>
    <dgm:pt modelId="{B0637D3C-C25E-42EA-BC1D-69D2477ADA46}" type="pres">
      <dgm:prSet presAssocID="{FF89F812-E80F-445D-B036-292CDE9EF7D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C582B725-E35A-44A2-B639-43A028A9C803}" type="pres">
      <dgm:prSet presAssocID="{ED5BFC03-3720-4543-9A41-D1660FD86A39}" presName="horFlow" presStyleCnt="0"/>
      <dgm:spPr/>
    </dgm:pt>
    <dgm:pt modelId="{B223AF9C-DA87-4D10-89AC-1A59FB340D77}" type="pres">
      <dgm:prSet presAssocID="{ED5BFC03-3720-4543-9A41-D1660FD86A39}" presName="bigChev" presStyleLbl="node1" presStyleIdx="0" presStyleCnt="1" custScaleX="69601"/>
      <dgm:spPr/>
      <dgm:t>
        <a:bodyPr/>
        <a:lstStyle/>
        <a:p>
          <a:endParaRPr lang="nl-NL"/>
        </a:p>
      </dgm:t>
    </dgm:pt>
    <dgm:pt modelId="{A13DEB8E-AA4B-4148-9232-43CE00DE9558}" type="pres">
      <dgm:prSet presAssocID="{00E8E2F0-3D84-43BD-AAFF-AC85FA143DDD}" presName="parTrans" presStyleCnt="0"/>
      <dgm:spPr/>
    </dgm:pt>
    <dgm:pt modelId="{69C763B0-79B3-4C8F-AE21-8321731021B5}" type="pres">
      <dgm:prSet presAssocID="{19646798-32E2-4F57-98A8-027B5C38944E}" presName="node" presStyleLbl="alignAccFollowNode1" presStyleIdx="0" presStyleCnt="1" custScaleX="99511" custLinFactNeighborX="-6987" custLinFactNeighborY="43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EE089CAC-D045-468E-842C-0A2FB129512F}" srcId="{FF89F812-E80F-445D-B036-292CDE9EF7D1}" destId="{ED5BFC03-3720-4543-9A41-D1660FD86A39}" srcOrd="0" destOrd="0" parTransId="{D339D639-52CB-4DDB-B5C9-85193C07E061}" sibTransId="{93E8477D-872B-46F4-BB34-BBFFC2D96F07}"/>
    <dgm:cxn modelId="{8AEC80B0-0D95-4740-99DB-1BFC7FF0E5A3}" type="presOf" srcId="{19646798-32E2-4F57-98A8-027B5C38944E}" destId="{69C763B0-79B3-4C8F-AE21-8321731021B5}" srcOrd="0" destOrd="0" presId="urn:microsoft.com/office/officeart/2005/8/layout/lProcess3"/>
    <dgm:cxn modelId="{CE5CF2AB-16BF-415D-9F39-20D36BD03F4C}" srcId="{ED5BFC03-3720-4543-9A41-D1660FD86A39}" destId="{19646798-32E2-4F57-98A8-027B5C38944E}" srcOrd="0" destOrd="0" parTransId="{00E8E2F0-3D84-43BD-AAFF-AC85FA143DDD}" sibTransId="{D9A6488D-7819-4BC5-A1E1-90BC6DA13937}"/>
    <dgm:cxn modelId="{CB527779-5411-4EFD-90FD-7265C3EA62AD}" type="presOf" srcId="{ED5BFC03-3720-4543-9A41-D1660FD86A39}" destId="{B223AF9C-DA87-4D10-89AC-1A59FB340D77}" srcOrd="0" destOrd="0" presId="urn:microsoft.com/office/officeart/2005/8/layout/lProcess3"/>
    <dgm:cxn modelId="{471A5D08-5DC0-48E8-8CAE-067641070503}" type="presOf" srcId="{FF89F812-E80F-445D-B036-292CDE9EF7D1}" destId="{B0637D3C-C25E-42EA-BC1D-69D2477ADA46}" srcOrd="0" destOrd="0" presId="urn:microsoft.com/office/officeart/2005/8/layout/lProcess3"/>
    <dgm:cxn modelId="{FBF6DF09-B30D-4023-82AE-991C397BF8C4}" type="presParOf" srcId="{B0637D3C-C25E-42EA-BC1D-69D2477ADA46}" destId="{C582B725-E35A-44A2-B639-43A028A9C803}" srcOrd="0" destOrd="0" presId="urn:microsoft.com/office/officeart/2005/8/layout/lProcess3"/>
    <dgm:cxn modelId="{2962187F-8A0F-4F73-974C-1E2DE324A178}" type="presParOf" srcId="{C582B725-E35A-44A2-B639-43A028A9C803}" destId="{B223AF9C-DA87-4D10-89AC-1A59FB340D77}" srcOrd="0" destOrd="0" presId="urn:microsoft.com/office/officeart/2005/8/layout/lProcess3"/>
    <dgm:cxn modelId="{F7071DD0-8224-4132-9BCE-328D50BF8018}" type="presParOf" srcId="{C582B725-E35A-44A2-B639-43A028A9C803}" destId="{A13DEB8E-AA4B-4148-9232-43CE00DE9558}" srcOrd="1" destOrd="0" presId="urn:microsoft.com/office/officeart/2005/8/layout/lProcess3"/>
    <dgm:cxn modelId="{FD1F21DD-F7C7-453A-BDD2-D4829A144DC4}" type="presParOf" srcId="{C582B725-E35A-44A2-B639-43A028A9C803}" destId="{69C763B0-79B3-4C8F-AE21-8321731021B5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3AF9C-DA87-4D10-89AC-1A59FB340D77}">
      <dsp:nvSpPr>
        <dsp:cNvPr id="0" name=""/>
        <dsp:cNvSpPr/>
      </dsp:nvSpPr>
      <dsp:spPr>
        <a:xfrm>
          <a:off x="5599" y="331226"/>
          <a:ext cx="4464546" cy="17858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5400" kern="1200" dirty="0" smtClean="0"/>
            <a:t>Simulink Model</a:t>
          </a:r>
          <a:endParaRPr lang="nl-NL" sz="5400" kern="1200" dirty="0"/>
        </a:p>
      </dsp:txBody>
      <dsp:txXfrm>
        <a:off x="898508" y="331226"/>
        <a:ext cx="2678728" cy="1785818"/>
      </dsp:txXfrm>
    </dsp:sp>
    <dsp:sp modelId="{69C763B0-79B3-4C8F-AE21-8321731021B5}">
      <dsp:nvSpPr>
        <dsp:cNvPr id="0" name=""/>
        <dsp:cNvSpPr/>
      </dsp:nvSpPr>
      <dsp:spPr>
        <a:xfrm>
          <a:off x="3889755" y="483021"/>
          <a:ext cx="3687453" cy="14822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500" kern="1200" dirty="0" smtClean="0"/>
            <a:t>To C code for embedded target</a:t>
          </a:r>
        </a:p>
      </dsp:txBody>
      <dsp:txXfrm>
        <a:off x="4630870" y="483021"/>
        <a:ext cx="2205224" cy="1482229"/>
      </dsp:txXfrm>
    </dsp:sp>
    <dsp:sp modelId="{C4A9AAD0-3114-4E1A-B79D-30A1D8873DEF}">
      <dsp:nvSpPr>
        <dsp:cNvPr id="0" name=""/>
        <dsp:cNvSpPr/>
      </dsp:nvSpPr>
      <dsp:spPr>
        <a:xfrm>
          <a:off x="7058428" y="483021"/>
          <a:ext cx="3705573" cy="14822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500" kern="1200" dirty="0" smtClean="0"/>
            <a:t>Compile to target (Codesourcery)</a:t>
          </a:r>
          <a:endParaRPr lang="nl-NL" sz="2500" kern="1200" dirty="0"/>
        </a:p>
      </dsp:txBody>
      <dsp:txXfrm>
        <a:off x="7799543" y="483021"/>
        <a:ext cx="2223344" cy="1482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3AF9C-DA87-4D10-89AC-1A59FB340D77}">
      <dsp:nvSpPr>
        <dsp:cNvPr id="0" name=""/>
        <dsp:cNvSpPr/>
      </dsp:nvSpPr>
      <dsp:spPr>
        <a:xfrm>
          <a:off x="3053" y="243864"/>
          <a:ext cx="3411394" cy="19605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2000" kern="1200" dirty="0"/>
        </a:p>
      </dsp:txBody>
      <dsp:txXfrm>
        <a:off x="983325" y="243864"/>
        <a:ext cx="1450851" cy="1960543"/>
      </dsp:txXfrm>
    </dsp:sp>
    <dsp:sp modelId="{69C763B0-79B3-4C8F-AE21-8321731021B5}">
      <dsp:nvSpPr>
        <dsp:cNvPr id="0" name=""/>
        <dsp:cNvSpPr/>
      </dsp:nvSpPr>
      <dsp:spPr>
        <a:xfrm>
          <a:off x="2732752" y="417637"/>
          <a:ext cx="4048234" cy="162725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2000" kern="1200" dirty="0" smtClean="0"/>
        </a:p>
      </dsp:txBody>
      <dsp:txXfrm>
        <a:off x="3546378" y="417637"/>
        <a:ext cx="2420983" cy="1627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1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2016 The MathWorks, Inc.</a:t>
            </a:r>
            <a:endParaRPr lang="en-US" sz="100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5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5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4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Generating code for the AR Drone 2.0 using Embedded Coder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Sanne Marx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arm_cortex_a8_AttributeInfo.xml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Purpose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Set the AR Drone specific code generation flags</a:t>
            </a:r>
          </a:p>
          <a:p>
            <a:pPr lvl="2"/>
            <a:r>
              <a:rPr lang="nl-NL" dirty="0" smtClean="0"/>
              <a:t>Enbale the Drone to communicate via External Mode with Simulink</a:t>
            </a:r>
          </a:p>
          <a:p>
            <a:pPr lvl="1"/>
            <a:r>
              <a:rPr lang="nl-NL" dirty="0" smtClean="0"/>
              <a:t>Invoked </a:t>
            </a:r>
            <a:r>
              <a:rPr lang="nl-NL" dirty="0"/>
              <a:t>by:</a:t>
            </a:r>
          </a:p>
          <a:p>
            <a:pPr lvl="2"/>
            <a:r>
              <a:rPr lang="nl-NL" dirty="0" smtClean="0"/>
              <a:t>AR_Drone_2_thread.xml</a:t>
            </a:r>
            <a:endParaRPr lang="nl-NL" dirty="0"/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ARM specific compiler, assembler and linker flags</a:t>
            </a:r>
          </a:p>
          <a:p>
            <a:pPr lvl="2"/>
            <a:r>
              <a:rPr lang="nl-NL" dirty="0" smtClean="0"/>
              <a:t>Location of the External Mode rtiostream files (tcpip)</a:t>
            </a:r>
          </a:p>
        </p:txBody>
      </p:sp>
    </p:spTree>
    <p:extLst>
      <p:ext uri="{BB962C8B-B14F-4D97-AF65-F5344CB8AC3E}">
        <p14:creationId xmlns:p14="http://schemas.microsoft.com/office/powerpoint/2010/main" val="229765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Step by step Build process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sz="800" dirty="0" smtClean="0"/>
              <a:t>User pressed Build 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800" dirty="0" smtClean="0"/>
              <a:t>Compile the block diagram to “</a:t>
            </a:r>
            <a:r>
              <a:rPr lang="nl-NL" sz="800" u="sng" dirty="0" smtClean="0"/>
              <a:t>model.rtw</a:t>
            </a:r>
            <a:r>
              <a:rPr lang="nl-NL" sz="800" dirty="0" smtClean="0"/>
              <a:t>”</a:t>
            </a:r>
          </a:p>
          <a:p>
            <a:pPr marL="858247" lvl="1" indent="-457200">
              <a:buFont typeface="+mj-lt"/>
              <a:buAutoNum type="arabicPeriod"/>
            </a:pPr>
            <a:r>
              <a:rPr lang="en-US" sz="800" dirty="0"/>
              <a:t>Evaluates simulation and block </a:t>
            </a:r>
            <a:r>
              <a:rPr lang="en-US" sz="800" dirty="0" smtClean="0"/>
              <a:t>parameters</a:t>
            </a:r>
          </a:p>
          <a:p>
            <a:pPr marL="858247" lvl="1" indent="-457200">
              <a:buFont typeface="+mj-lt"/>
              <a:buAutoNum type="arabicPeriod"/>
            </a:pPr>
            <a:r>
              <a:rPr lang="en-US" sz="800" dirty="0" smtClean="0"/>
              <a:t>Propagates signal widths and sample times</a:t>
            </a:r>
          </a:p>
          <a:p>
            <a:pPr marL="858247" lvl="1" indent="-457200">
              <a:buFont typeface="+mj-lt"/>
              <a:buAutoNum type="arabicPeriod"/>
            </a:pPr>
            <a:r>
              <a:rPr lang="en-US" sz="800" dirty="0" smtClean="0"/>
              <a:t>Determines the execution order of blocks within the model</a:t>
            </a:r>
          </a:p>
          <a:p>
            <a:pPr marL="858247" lvl="1" indent="-457200">
              <a:buFont typeface="+mj-lt"/>
              <a:buAutoNum type="arabicPeriod"/>
            </a:pPr>
            <a:r>
              <a:rPr lang="en-US" sz="800" dirty="0" smtClean="0"/>
              <a:t>Computes work vector sizes, such as those used by S-functions.</a:t>
            </a:r>
            <a:endParaRPr lang="nl-NL" sz="800" dirty="0" smtClean="0"/>
          </a:p>
          <a:p>
            <a:pPr marL="457200" indent="-457200">
              <a:buFont typeface="+mj-lt"/>
              <a:buAutoNum type="arabicPeriod"/>
            </a:pPr>
            <a:r>
              <a:rPr lang="nl-NL" sz="800" dirty="0" smtClean="0"/>
              <a:t>Retrieve the ToolchainInforRegistry parameters</a:t>
            </a:r>
          </a:p>
          <a:p>
            <a:pPr marL="858247" lvl="1" indent="-457200">
              <a:buFont typeface="+mj-lt"/>
              <a:buAutoNum type="arabicPeriod"/>
            </a:pPr>
            <a:r>
              <a:rPr lang="nl-NL" sz="800" dirty="0" smtClean="0"/>
              <a:t>If none are present </a:t>
            </a:r>
            <a:r>
              <a:rPr lang="nl-NL" sz="800" u="sng" dirty="0" smtClean="0"/>
              <a:t>rtwTargetInfo.m</a:t>
            </a:r>
            <a:r>
              <a:rPr lang="nl-NL" sz="800" dirty="0" smtClean="0"/>
              <a:t> is ran to load the </a:t>
            </a:r>
            <a:r>
              <a:rPr lang="nl-NL" sz="800" u="sng" dirty="0" smtClean="0"/>
              <a:t>gcc_codesourcery_arm_linux_gnueabihf_gmake_win64_v4_8.mat</a:t>
            </a:r>
            <a:r>
              <a:rPr lang="nl-NL" sz="800" dirty="0" smtClean="0"/>
              <a:t> file containing the parameters</a:t>
            </a:r>
          </a:p>
          <a:p>
            <a:pPr marL="1259295" lvl="2" indent="-457200">
              <a:buFont typeface="+mj-lt"/>
              <a:buAutoNum type="arabicPeriod"/>
            </a:pPr>
            <a:r>
              <a:rPr lang="nl-NL" sz="800" dirty="0" smtClean="0"/>
              <a:t>Manually running </a:t>
            </a:r>
            <a:r>
              <a:rPr lang="nl-NL" sz="800" u="sng" dirty="0" smtClean="0"/>
              <a:t>generateTargetInfoMatFile.m</a:t>
            </a:r>
            <a:r>
              <a:rPr lang="nl-NL" sz="800" dirty="0" smtClean="0"/>
              <a:t> creates </a:t>
            </a:r>
            <a:r>
              <a:rPr lang="nl-NL" sz="800" u="sng" dirty="0" smtClean="0"/>
              <a:t>gcc_codesourcery_arm_linux_gnueabihf_gmake_win64_v4_8.mat</a:t>
            </a:r>
            <a:r>
              <a:rPr lang="nl-NL" sz="800" dirty="0" smtClean="0"/>
              <a:t> by running  </a:t>
            </a:r>
            <a:r>
              <a:rPr lang="nl-NL" sz="800" u="sng" dirty="0" smtClean="0"/>
              <a:t>gcc_codesourcery_arm_linux_gnueabihf.m</a:t>
            </a:r>
            <a:r>
              <a:rPr lang="nl-NL" sz="800" dirty="0" smtClean="0"/>
              <a:t> which contains the parameters describing the build, compile and linking process.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800" dirty="0" smtClean="0"/>
              <a:t>Start the TLC compilation process using the ToolchainInfoRegistry params</a:t>
            </a:r>
          </a:p>
          <a:p>
            <a:pPr marL="858247" lvl="1" indent="-457200">
              <a:buFont typeface="+mj-lt"/>
              <a:buAutoNum type="arabicPeriod"/>
            </a:pPr>
            <a:r>
              <a:rPr lang="nl-NL" sz="800" dirty="0" smtClean="0"/>
              <a:t>Using the Code Sourcery assembler, C compiler, linker and archiver, “</a:t>
            </a:r>
            <a:r>
              <a:rPr lang="nl-NL" sz="800" u="sng" dirty="0" smtClean="0"/>
              <a:t>model.elf</a:t>
            </a:r>
            <a:r>
              <a:rPr lang="nl-NL" sz="800" dirty="0" smtClean="0"/>
              <a:t>” is created</a:t>
            </a:r>
          </a:p>
          <a:p>
            <a:pPr marL="858247" lvl="1" indent="-457200">
              <a:buFont typeface="+mj-lt"/>
              <a:buAutoNum type="arabicPeriod"/>
            </a:pPr>
            <a:r>
              <a:rPr lang="nl-NL" sz="800" dirty="0" smtClean="0"/>
              <a:t>Include the external mode AR Drone target source files defined in </a:t>
            </a:r>
            <a:r>
              <a:rPr lang="nl-NL" sz="800" u="sng" dirty="0" smtClean="0"/>
              <a:t>arm_cortex_a8_AttributeInfo_linux_thread.xml</a:t>
            </a:r>
          </a:p>
          <a:p>
            <a:pPr marL="1259295" lvl="2" indent="-457200">
              <a:buFont typeface="+mj-lt"/>
              <a:buAutoNum type="arabicPeriod"/>
            </a:pPr>
            <a:r>
              <a:rPr lang="nl-NL" sz="800" u="sng" dirty="0" smtClean="0"/>
              <a:t>AR_drone_ext_work.c </a:t>
            </a:r>
            <a:r>
              <a:rPr lang="nl-NL" sz="800" dirty="0" smtClean="0"/>
              <a:t>defining the different external mode states of the drone (paused, waiting for start, terminate)</a:t>
            </a:r>
          </a:p>
          <a:p>
            <a:pPr marL="1259295" lvl="2" indent="-457200">
              <a:buFont typeface="+mj-lt"/>
              <a:buAutoNum type="arabicPeriod"/>
            </a:pPr>
            <a:r>
              <a:rPr lang="nl-NL" sz="800" u="sng" dirty="0"/>
              <a:t>AR_Drone_ext_svr.c </a:t>
            </a:r>
            <a:r>
              <a:rPr lang="nl-NL" sz="800" dirty="0"/>
              <a:t>defines the tcpip data </a:t>
            </a:r>
            <a:r>
              <a:rPr lang="nl-NL" sz="800" dirty="0" smtClean="0"/>
              <a:t>transfer functions</a:t>
            </a:r>
          </a:p>
          <a:p>
            <a:pPr marL="858247" lvl="1" indent="-457200">
              <a:buFont typeface="+mj-lt"/>
              <a:buAutoNum type="arabicPeriod"/>
            </a:pPr>
            <a:r>
              <a:rPr lang="nl-NL" sz="800" dirty="0" smtClean="0">
                <a:solidFill>
                  <a:srgbClr val="FF0000"/>
                </a:solidFill>
              </a:rPr>
              <a:t>Include the </a:t>
            </a:r>
            <a:r>
              <a:rPr lang="nl-NL" sz="800" dirty="0" smtClean="0">
                <a:solidFill>
                  <a:srgbClr val="FF0000"/>
                </a:solidFill>
              </a:rPr>
              <a:t>scheduler source which is automatically located using the XML in the fixed folder structure /registry/schedulers/AR_Drone_scheduler.XML</a:t>
            </a:r>
            <a:endParaRPr lang="nl-NL" sz="8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800" dirty="0" smtClean="0">
                <a:solidFill>
                  <a:srgbClr val="FF0000"/>
                </a:solidFill>
              </a:rPr>
              <a:t>Call the onAfterCodeGen hook</a:t>
            </a:r>
          </a:p>
          <a:p>
            <a:pPr marL="858247" lvl="1" indent="-457200">
              <a:buFont typeface="+mj-lt"/>
              <a:buAutoNum type="arabicPeriod"/>
            </a:pPr>
            <a:r>
              <a:rPr lang="nl-NL" sz="800" dirty="0" smtClean="0">
                <a:solidFill>
                  <a:srgbClr val="FF0000"/>
                </a:solidFill>
              </a:rPr>
              <a:t>Include target specific linuxUDP.c, linuxinitialise.c and link to the ldl library 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800" dirty="0" smtClean="0">
                <a:solidFill>
                  <a:srgbClr val="FF0000"/>
                </a:solidFill>
              </a:rPr>
              <a:t>Call </a:t>
            </a:r>
            <a:r>
              <a:rPr lang="nl-NL" sz="800" dirty="0" smtClean="0">
                <a:solidFill>
                  <a:srgbClr val="FF0000"/>
                </a:solidFill>
              </a:rPr>
              <a:t>codertarget.postCodeGenHookCommand(h) from the PostCodeGenCommand parameter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800" dirty="0" smtClean="0">
                <a:solidFill>
                  <a:srgbClr val="FF0000"/>
                </a:solidFill>
              </a:rPr>
              <a:t>MAKE?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800" dirty="0" smtClean="0"/>
              <a:t>Call the download tool</a:t>
            </a:r>
          </a:p>
          <a:p>
            <a:pPr marL="858247" lvl="1" indent="-457200">
              <a:buFont typeface="+mj-lt"/>
              <a:buAutoNum type="arabicPeriod"/>
            </a:pPr>
            <a:r>
              <a:rPr lang="nl-NL" sz="800" u="sng" dirty="0" smtClean="0"/>
              <a:t>SSHDownload.m</a:t>
            </a:r>
            <a:r>
              <a:rPr lang="nl-NL" sz="800" dirty="0" smtClean="0"/>
              <a:t> as specified in </a:t>
            </a:r>
            <a:r>
              <a:rPr lang="nl-NL" sz="800" u="sng" dirty="0" smtClean="0"/>
              <a:t>AR_Drone_2_thread.xml</a:t>
            </a:r>
            <a:endParaRPr lang="nl-NL" sz="404" u="sng" dirty="0" smtClean="0"/>
          </a:p>
          <a:p>
            <a:pPr marL="1259295" lvl="2" indent="-457200">
              <a:buFont typeface="+mj-lt"/>
              <a:buAutoNum type="arabicPeriod"/>
            </a:pPr>
            <a:r>
              <a:rPr lang="nl-NL" sz="800" dirty="0" smtClean="0"/>
              <a:t>Retrieve the IP set in “Configuration Parameters &gt;&gt; Hardware board settings &gt;&gt; Target Hardware Resources” which is a parameter defined in “/registry/parameters/arm_cortex_a8_ParameterInfo.xml”</a:t>
            </a:r>
          </a:p>
          <a:p>
            <a:pPr marL="1259295" lvl="2" indent="-457200">
              <a:buFont typeface="+mj-lt"/>
              <a:buAutoNum type="arabicPeriod"/>
            </a:pPr>
            <a:r>
              <a:rPr lang="nl-NL" sz="800" dirty="0" smtClean="0"/>
              <a:t>Use </a:t>
            </a:r>
            <a:r>
              <a:rPr lang="nl-NL" sz="800" dirty="0" smtClean="0"/>
              <a:t>MATLAB built in FTP to transfer “</a:t>
            </a:r>
            <a:r>
              <a:rPr lang="nl-NL" sz="800" u="sng" dirty="0" smtClean="0"/>
              <a:t>model.efl</a:t>
            </a:r>
            <a:r>
              <a:rPr lang="nl-NL" sz="800" dirty="0" smtClean="0"/>
              <a:t>” to the drone</a:t>
            </a:r>
          </a:p>
          <a:p>
            <a:pPr marL="1259295" lvl="2" indent="-457200">
              <a:buFont typeface="+mj-lt"/>
              <a:buAutoNum type="arabicPeriod"/>
            </a:pPr>
            <a:r>
              <a:rPr lang="nl-NL" sz="800" dirty="0" smtClean="0"/>
              <a:t>Use MATLAB built in tcpip to kill unwanted programs, chmod the new model, and execute it ready for external mode (./</a:t>
            </a:r>
            <a:r>
              <a:rPr lang="nl-NL" sz="800" u="sng" dirty="0" smtClean="0"/>
              <a:t>model.elf</a:t>
            </a:r>
            <a:r>
              <a:rPr lang="nl-NL" sz="800" dirty="0" smtClean="0"/>
              <a:t>  -w)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800" dirty="0" smtClean="0"/>
              <a:t>User presses connect to target</a:t>
            </a:r>
          </a:p>
          <a:p>
            <a:pPr marL="858247" lvl="1" indent="-457200">
              <a:buFont typeface="+mj-lt"/>
              <a:buAutoNum type="arabicPeriod"/>
            </a:pPr>
            <a:r>
              <a:rPr lang="nl-NL" sz="800" dirty="0" smtClean="0"/>
              <a:t>External mode sends parameters to target using tcpip</a:t>
            </a:r>
          </a:p>
          <a:p>
            <a:pPr marL="1259295" lvl="2" indent="-457200">
              <a:buFont typeface="+mj-lt"/>
              <a:buAutoNum type="arabicPeriod"/>
            </a:pPr>
            <a:r>
              <a:rPr lang="nl-NL" sz="800" dirty="0" smtClean="0"/>
              <a:t>External mode IP is passed via </a:t>
            </a:r>
            <a:r>
              <a:rPr lang="nl-NL" sz="800" dirty="0" smtClean="0"/>
              <a:t>extModeParams.m which retrieves the IP set in the </a:t>
            </a:r>
            <a:endParaRPr lang="nl-NL" sz="800" dirty="0" smtClean="0"/>
          </a:p>
          <a:p>
            <a:pPr marL="457200" indent="-457200">
              <a:buFont typeface="+mj-lt"/>
              <a:buAutoNum type="arabicPeriod"/>
            </a:pPr>
            <a:r>
              <a:rPr lang="nl-NL" sz="800" dirty="0" smtClean="0"/>
              <a:t>User presses run</a:t>
            </a:r>
          </a:p>
          <a:p>
            <a:pPr marL="858247" lvl="1" indent="-457200">
              <a:buFont typeface="+mj-lt"/>
              <a:buAutoNum type="arabicPeriod"/>
            </a:pPr>
            <a:endParaRPr lang="nl-NL" sz="800" dirty="0" smtClean="0"/>
          </a:p>
        </p:txBody>
      </p:sp>
    </p:spTree>
    <p:extLst>
      <p:ext uri="{BB962C8B-B14F-4D97-AF65-F5344CB8AC3E}">
        <p14:creationId xmlns:p14="http://schemas.microsoft.com/office/powerpoint/2010/main" val="17686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57200"/>
            <a:ext cx="11305256" cy="990600"/>
          </a:xfrm>
        </p:spPr>
        <p:txBody>
          <a:bodyPr/>
          <a:lstStyle/>
          <a:p>
            <a:r>
              <a:rPr lang="nl-NL" dirty="0" smtClean="0"/>
              <a:t>A broad overview: drivers to Simulink and Simulink to AR Drone</a:t>
            </a:r>
            <a:endParaRPr lang="nl-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86655"/>
              </p:ext>
            </p:extLst>
          </p:nvPr>
        </p:nvGraphicFramePr>
        <p:xfrm>
          <a:off x="618698" y="3933056"/>
          <a:ext cx="10769602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24470" y="1537709"/>
            <a:ext cx="4459288" cy="1783715"/>
            <a:chOff x="2885" y="71644"/>
            <a:chExt cx="4459288" cy="1783715"/>
          </a:xfrm>
        </p:grpSpPr>
        <p:sp>
          <p:nvSpPr>
            <p:cNvPr id="19" name="Chevron 18"/>
            <p:cNvSpPr/>
            <p:nvPr/>
          </p:nvSpPr>
          <p:spPr>
            <a:xfrm>
              <a:off x="2885" y="71644"/>
              <a:ext cx="4459288" cy="178371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894743" y="71644"/>
              <a:ext cx="2675573" cy="1783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0" bIns="3429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5400" kern="1200" dirty="0" smtClean="0"/>
                <a:t>C code drivers</a:t>
              </a:r>
              <a:endParaRPr lang="nl-NL" sz="54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04051" y="1689325"/>
            <a:ext cx="3701209" cy="1480483"/>
            <a:chOff x="3882466" y="223260"/>
            <a:chExt cx="3701209" cy="1480483"/>
          </a:xfrm>
        </p:grpSpPr>
        <p:sp>
          <p:nvSpPr>
            <p:cNvPr id="17" name="Chevron 16"/>
            <p:cNvSpPr/>
            <p:nvPr/>
          </p:nvSpPr>
          <p:spPr>
            <a:xfrm>
              <a:off x="388246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6"/>
            <p:cNvSpPr/>
            <p:nvPr/>
          </p:nvSpPr>
          <p:spPr>
            <a:xfrm>
              <a:off x="462270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500" kern="1200" dirty="0" smtClean="0"/>
                <a:t>MATLAB Legacy code tool</a:t>
              </a:r>
              <a:endParaRPr lang="nl-NL" sz="25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87091" y="1689325"/>
            <a:ext cx="3701209" cy="1480483"/>
            <a:chOff x="7065506" y="223260"/>
            <a:chExt cx="3701209" cy="1480483"/>
          </a:xfrm>
        </p:grpSpPr>
        <p:sp>
          <p:nvSpPr>
            <p:cNvPr id="15" name="Chevron 14"/>
            <p:cNvSpPr/>
            <p:nvPr/>
          </p:nvSpPr>
          <p:spPr>
            <a:xfrm>
              <a:off x="706550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8"/>
            <p:cNvSpPr/>
            <p:nvPr/>
          </p:nvSpPr>
          <p:spPr>
            <a:xfrm>
              <a:off x="780574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500" kern="1200" dirty="0" smtClean="0"/>
                <a:t>Driver block in Simulink library</a:t>
              </a:r>
              <a:endParaRPr lang="nl-NL" sz="2500" kern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0268" y="1170714"/>
            <a:ext cx="609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latin typeface="Arial" pitchFamily="34" charset="0"/>
                <a:cs typeface="Arial" pitchFamily="34" charset="0"/>
              </a:rPr>
              <a:t>Implementing AR Drone 2 driver support in simulink: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0016" y="3882063"/>
            <a:ext cx="464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latin typeface="Arial" pitchFamily="34" charset="0"/>
                <a:cs typeface="Arial" pitchFamily="34" charset="0"/>
              </a:rPr>
              <a:t>Deploying the demo to the AR Drone 2: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57200"/>
            <a:ext cx="11305256" cy="990600"/>
          </a:xfrm>
        </p:spPr>
        <p:txBody>
          <a:bodyPr/>
          <a:lstStyle/>
          <a:p>
            <a:r>
              <a:rPr lang="nl-NL" dirty="0" smtClean="0"/>
              <a:t>The configuration set</a:t>
            </a:r>
            <a:endParaRPr lang="nl-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983595"/>
              </p:ext>
            </p:extLst>
          </p:nvPr>
        </p:nvGraphicFramePr>
        <p:xfrm>
          <a:off x="618698" y="3933056"/>
          <a:ext cx="682856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24470" y="1537709"/>
            <a:ext cx="3770526" cy="1797424"/>
            <a:chOff x="2885" y="71644"/>
            <a:chExt cx="4459288" cy="1797424"/>
          </a:xfrm>
        </p:grpSpPr>
        <p:sp>
          <p:nvSpPr>
            <p:cNvPr id="19" name="Chevron 18"/>
            <p:cNvSpPr/>
            <p:nvPr/>
          </p:nvSpPr>
          <p:spPr>
            <a:xfrm>
              <a:off x="2885" y="71644"/>
              <a:ext cx="4459288" cy="178371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1003236" y="85353"/>
              <a:ext cx="3024305" cy="1783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0" bIns="3429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000" dirty="0" smtClean="0"/>
                <a:t>Hardware board: AR_Drone_2_thread.xml </a:t>
              </a:r>
              <a:endParaRPr lang="nl-NL" sz="20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29648" y="1685214"/>
            <a:ext cx="3717610" cy="1480483"/>
            <a:chOff x="3882466" y="223260"/>
            <a:chExt cx="3701209" cy="1480483"/>
          </a:xfrm>
        </p:grpSpPr>
        <p:sp>
          <p:nvSpPr>
            <p:cNvPr id="17" name="Chevron 16"/>
            <p:cNvSpPr/>
            <p:nvPr/>
          </p:nvSpPr>
          <p:spPr>
            <a:xfrm>
              <a:off x="388246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6"/>
            <p:cNvSpPr/>
            <p:nvPr/>
          </p:nvSpPr>
          <p:spPr>
            <a:xfrm>
              <a:off x="4560067" y="223260"/>
              <a:ext cx="2642539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arm_cortex_a8_attri - buteinfo_linux_thread.xml</a:t>
              </a:r>
              <a:endParaRPr lang="nl-NL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97850" y="1686835"/>
            <a:ext cx="2956841" cy="724277"/>
            <a:chOff x="7065506" y="223260"/>
            <a:chExt cx="3701209" cy="1480483"/>
          </a:xfrm>
        </p:grpSpPr>
        <p:sp>
          <p:nvSpPr>
            <p:cNvPr id="15" name="Chevron 14"/>
            <p:cNvSpPr/>
            <p:nvPr/>
          </p:nvSpPr>
          <p:spPr>
            <a:xfrm>
              <a:off x="706550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8"/>
            <p:cNvSpPr/>
            <p:nvPr/>
          </p:nvSpPr>
          <p:spPr>
            <a:xfrm>
              <a:off x="780574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000" kern="1200" dirty="0" smtClean="0"/>
                <a:t>Add external mode files</a:t>
              </a:r>
              <a:endParaRPr lang="nl-NL" sz="2000" kern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0268" y="1170714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>
                <a:latin typeface="Arial" pitchFamily="34" charset="0"/>
                <a:cs typeface="Arial" pitchFamily="34" charset="0"/>
              </a:rPr>
              <a:t>Hardware implementation</a:t>
            </a:r>
            <a:r>
              <a:rPr lang="nl-NL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0229" y="3816035"/>
            <a:ext cx="4397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nl-NL" sz="2000" dirty="0">
                <a:latin typeface="Arial" pitchFamily="34" charset="0"/>
                <a:cs typeface="Arial" pitchFamily="34" charset="0"/>
              </a:rPr>
              <a:t>Code generation: Toolchain settings </a:t>
            </a:r>
            <a:r>
              <a:rPr lang="nl-NL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97851" y="2455217"/>
            <a:ext cx="2956841" cy="732832"/>
            <a:chOff x="6958140" y="208318"/>
            <a:chExt cx="3701209" cy="1497969"/>
          </a:xfrm>
        </p:grpSpPr>
        <p:sp>
          <p:nvSpPr>
            <p:cNvPr id="23" name="Chevron 22"/>
            <p:cNvSpPr/>
            <p:nvPr/>
          </p:nvSpPr>
          <p:spPr>
            <a:xfrm>
              <a:off x="6958140" y="208318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Chevron 8"/>
            <p:cNvSpPr/>
            <p:nvPr/>
          </p:nvSpPr>
          <p:spPr>
            <a:xfrm>
              <a:off x="7260700" y="225805"/>
              <a:ext cx="3075521" cy="1480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000" kern="1200" dirty="0" smtClean="0"/>
                <a:t>Set onAfterCodeGen hook</a:t>
              </a:r>
              <a:endParaRPr lang="nl-NL" sz="2000" kern="1200" dirty="0"/>
            </a:p>
          </p:txBody>
        </p:sp>
      </p:grpSp>
      <p:sp>
        <p:nvSpPr>
          <p:cNvPr id="25" name="Chevron 24"/>
          <p:cNvSpPr/>
          <p:nvPr/>
        </p:nvSpPr>
        <p:spPr>
          <a:xfrm>
            <a:off x="10181595" y="2462105"/>
            <a:ext cx="1989331" cy="724277"/>
          </a:xfrm>
          <a:prstGeom prst="chevron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nl-NL" dirty="0" smtClean="0"/>
              <a:t>Add target UDP files</a:t>
            </a:r>
            <a:endParaRPr lang="nl-NL" dirty="0"/>
          </a:p>
        </p:txBody>
      </p:sp>
      <p:sp>
        <p:nvSpPr>
          <p:cNvPr id="26" name="Chevron 6"/>
          <p:cNvSpPr/>
          <p:nvPr/>
        </p:nvSpPr>
        <p:spPr>
          <a:xfrm>
            <a:off x="4287364" y="4401132"/>
            <a:ext cx="2654250" cy="14804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15875" rIns="0" bIns="1587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dirty="0" smtClean="0"/>
              <a:t>Gcc_codesourcery_arm  _linux_gnueabihf_gmake _win64_v4.8.mat</a:t>
            </a:r>
            <a:endParaRPr lang="nl-NL" dirty="0"/>
          </a:p>
        </p:txBody>
      </p:sp>
      <p:grpSp>
        <p:nvGrpSpPr>
          <p:cNvPr id="27" name="Group 26"/>
          <p:cNvGrpSpPr/>
          <p:nvPr/>
        </p:nvGrpSpPr>
        <p:grpSpPr>
          <a:xfrm>
            <a:off x="7287043" y="4413635"/>
            <a:ext cx="2956841" cy="454472"/>
            <a:chOff x="7065506" y="223260"/>
            <a:chExt cx="3701209" cy="1480483"/>
          </a:xfrm>
        </p:grpSpPr>
        <p:sp>
          <p:nvSpPr>
            <p:cNvPr id="28" name="Chevron 27"/>
            <p:cNvSpPr/>
            <p:nvPr/>
          </p:nvSpPr>
          <p:spPr>
            <a:xfrm>
              <a:off x="706550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Chevron 8"/>
            <p:cNvSpPr/>
            <p:nvPr/>
          </p:nvSpPr>
          <p:spPr>
            <a:xfrm>
              <a:off x="780574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Register myfunction.m</a:t>
              </a:r>
              <a:endParaRPr lang="nl-NL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78827" y="4930964"/>
            <a:ext cx="2956841" cy="457936"/>
            <a:chOff x="6958140" y="208318"/>
            <a:chExt cx="3701209" cy="1497969"/>
          </a:xfrm>
        </p:grpSpPr>
        <p:sp>
          <p:nvSpPr>
            <p:cNvPr id="32" name="Chevron 31"/>
            <p:cNvSpPr/>
            <p:nvPr/>
          </p:nvSpPr>
          <p:spPr>
            <a:xfrm>
              <a:off x="6958140" y="208318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8"/>
            <p:cNvSpPr/>
            <p:nvPr/>
          </p:nvSpPr>
          <p:spPr>
            <a:xfrm>
              <a:off x="7260700" y="225805"/>
              <a:ext cx="3075521" cy="1480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Codesourcey toolchain</a:t>
              </a:r>
              <a:endParaRPr lang="nl-NL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87043" y="5435783"/>
            <a:ext cx="2956841" cy="457936"/>
            <a:chOff x="6958140" y="208318"/>
            <a:chExt cx="3701209" cy="1497969"/>
          </a:xfrm>
        </p:grpSpPr>
        <p:sp>
          <p:nvSpPr>
            <p:cNvPr id="36" name="Chevron 35"/>
            <p:cNvSpPr/>
            <p:nvPr/>
          </p:nvSpPr>
          <p:spPr>
            <a:xfrm>
              <a:off x="6958140" y="208318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Chevron 8"/>
            <p:cNvSpPr/>
            <p:nvPr/>
          </p:nvSpPr>
          <p:spPr>
            <a:xfrm>
              <a:off x="7260700" y="225805"/>
              <a:ext cx="3075521" cy="1480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Download: ssh_download.bat</a:t>
              </a:r>
              <a:endParaRPr lang="nl-NL" kern="1200" dirty="0"/>
            </a:p>
          </p:txBody>
        </p:sp>
      </p:grpSp>
      <p:sp>
        <p:nvSpPr>
          <p:cNvPr id="38" name="Chevron 37"/>
          <p:cNvSpPr/>
          <p:nvPr/>
        </p:nvSpPr>
        <p:spPr>
          <a:xfrm>
            <a:off x="10128448" y="4934384"/>
            <a:ext cx="1938902" cy="452590"/>
          </a:xfrm>
          <a:prstGeom prst="chevron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Chevron 8"/>
          <p:cNvSpPr/>
          <p:nvPr/>
        </p:nvSpPr>
        <p:spPr>
          <a:xfrm>
            <a:off x="10138024" y="4920465"/>
            <a:ext cx="1947292" cy="4544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15875" rIns="0" bIns="1587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600" kern="1200" dirty="0" smtClean="0"/>
              <a:t>Assembler / Compiler / Linker</a:t>
            </a:r>
            <a:endParaRPr lang="nl-NL" sz="1600" kern="1200" dirty="0"/>
          </a:p>
        </p:txBody>
      </p:sp>
      <p:sp>
        <p:nvSpPr>
          <p:cNvPr id="40" name="Chevron 4"/>
          <p:cNvSpPr/>
          <p:nvPr/>
        </p:nvSpPr>
        <p:spPr>
          <a:xfrm>
            <a:off x="1371991" y="4315051"/>
            <a:ext cx="2557184" cy="178371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34290" rIns="0" bIns="34290" numCol="1" spcCol="1270" anchor="ctr" anchorCtr="0">
            <a:noAutofit/>
          </a:bodyPr>
          <a:lstStyle/>
          <a:p>
            <a:pPr lvl="0" algn="ctr"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2000" dirty="0" smtClean="0"/>
              <a:t>rtwTargetInfo.xml</a:t>
            </a:r>
            <a:endParaRPr lang="nl-NL" sz="2000" kern="1200" dirty="0"/>
          </a:p>
        </p:txBody>
      </p:sp>
    </p:spTree>
    <p:extLst>
      <p:ext uri="{BB962C8B-B14F-4D97-AF65-F5344CB8AC3E}">
        <p14:creationId xmlns:p14="http://schemas.microsoft.com/office/powerpoint/2010/main" val="20236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build process</a:t>
            </a:r>
            <a:endParaRPr lang="nl-NL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884235"/>
              </p:ext>
            </p:extLst>
          </p:nvPr>
        </p:nvGraphicFramePr>
        <p:xfrm>
          <a:off x="609600" y="1600200"/>
          <a:ext cx="10769602" cy="443357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4406280"/>
                <a:gridCol w="2160240"/>
                <a:gridCol w="420308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</a:t>
                      </a:r>
                      <a:r>
                        <a:rPr lang="nl-NL" baseline="0" dirty="0" smtClean="0"/>
                        <a:t> Load and Run steps: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</a:t>
                      </a:r>
                      <a:r>
                        <a:rPr lang="nl-NL" baseline="0" dirty="0" smtClean="0"/>
                        <a:t> progression: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Description: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Model.slx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Simulink</a:t>
                      </a:r>
                      <a:r>
                        <a:rPr lang="nl-NL" baseline="0" dirty="0" smtClean="0"/>
                        <a:t> model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Model.rtw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 Simulink model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Ert.tlc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Model.c</a:t>
                      </a:r>
                      <a:r>
                        <a:rPr lang="nl-NL" baseline="0" dirty="0" smtClean="0"/>
                        <a:t> files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 embedded</a:t>
                      </a:r>
                      <a:r>
                        <a:rPr lang="nl-NL" baseline="0" dirty="0" smtClean="0"/>
                        <a:t> target c code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Posetcodegen: Codesourcery</a:t>
                      </a:r>
                      <a:r>
                        <a:rPr lang="nl-NL" baseline="0" dirty="0" smtClean="0"/>
                        <a:t>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Model.elf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Compile c code for target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Post</a:t>
                      </a:r>
                      <a:r>
                        <a:rPr lang="nl-NL" baseline="0" dirty="0" smtClean="0"/>
                        <a:t> build tool: ssh_download.bat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dirty="0" smtClean="0"/>
                        <a:t>Telnet</a:t>
                      </a:r>
                      <a:r>
                        <a:rPr lang="nl-NL" baseline="0" dirty="0" smtClean="0"/>
                        <a:t> to drone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Kill Program.elf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Put Model.elf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Chmod Model.elf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Execute Model.elf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Connect to target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Transfer tuneable</a:t>
                      </a:r>
                      <a:r>
                        <a:rPr lang="nl-NL" baseline="0" dirty="0" smtClean="0"/>
                        <a:t> parameters to target</a:t>
                      </a: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Run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Send run</a:t>
                      </a:r>
                      <a:r>
                        <a:rPr lang="nl-NL" baseline="0" dirty="0" smtClean="0"/>
                        <a:t> command to target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Model</a:t>
                      </a:r>
                      <a:r>
                        <a:rPr lang="nl-NL" baseline="0" dirty="0" smtClean="0"/>
                        <a:t> running on AR Drone 2.0 in External mode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>
            <a:off x="4007768" y="2355437"/>
            <a:ext cx="864096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007768" y="3147525"/>
            <a:ext cx="864096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007768" y="2739068"/>
            <a:ext cx="864096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6528048" y="2060848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6523198" y="2410445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6523198" y="2774677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6523198" y="3134192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6523198" y="3544988"/>
            <a:ext cx="234026" cy="20882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0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smtClean="0"/>
              <a:t>rtwTargetInfo.m</a:t>
            </a:r>
            <a:endParaRPr lang="nl-NL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Purpose</a:t>
            </a:r>
            <a:r>
              <a:rPr lang="nl-NL" dirty="0" smtClean="0"/>
              <a:t>:</a:t>
            </a:r>
          </a:p>
          <a:p>
            <a:pPr lvl="2"/>
            <a:r>
              <a:rPr lang="nl-NL" dirty="0"/>
              <a:t>Register the </a:t>
            </a:r>
            <a:r>
              <a:rPr lang="nl-NL" dirty="0" smtClean="0"/>
              <a:t>gcc_codesourcery_arm_linux_gnueabihf parameters for the build process</a:t>
            </a:r>
          </a:p>
          <a:p>
            <a:pPr lvl="1"/>
            <a:r>
              <a:rPr lang="nl-NL" dirty="0" smtClean="0"/>
              <a:t>Invoked </a:t>
            </a:r>
            <a:r>
              <a:rPr lang="nl-NL" dirty="0"/>
              <a:t>by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Build process </a:t>
            </a:r>
          </a:p>
          <a:p>
            <a:pPr lvl="3"/>
            <a:r>
              <a:rPr lang="nl-NL" dirty="0" smtClean="0"/>
              <a:t>Will be reloaded after running </a:t>
            </a:r>
            <a:r>
              <a:rPr lang="nl-NL" dirty="0"/>
              <a:t>“RTW.TargetRegistry.getInstance('reset')”</a:t>
            </a:r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Functionality to append the ToolchainInfoRegistry entry so it to contains </a:t>
            </a:r>
            <a:r>
              <a:rPr lang="nl-NL" dirty="0"/>
              <a:t>the gcc_codesourcery_arm_linux_gnueabihf </a:t>
            </a:r>
            <a:r>
              <a:rPr lang="nl-NL" dirty="0" smtClean="0"/>
              <a:t> toolchain parameters</a:t>
            </a:r>
            <a:endParaRPr lang="nl-NL" dirty="0"/>
          </a:p>
          <a:p>
            <a:pPr lvl="1"/>
            <a:r>
              <a:rPr lang="nl-NL" dirty="0"/>
              <a:t>Custom file pointers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gcc_codesourcery_arm_linux_gnueabihf_gmake_win64_v4_8.mat</a:t>
            </a:r>
            <a:endParaRPr lang="nl-NL" u="sng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092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sl_customization.m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Purpose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Register the third party hardware for selection in the configset</a:t>
            </a:r>
            <a:endParaRPr lang="nl-NL" dirty="0"/>
          </a:p>
          <a:p>
            <a:pPr lvl="1"/>
            <a:r>
              <a:rPr lang="nl-NL" dirty="0" smtClean="0"/>
              <a:t>Invoked </a:t>
            </a:r>
            <a:r>
              <a:rPr lang="nl-NL" dirty="0"/>
              <a:t>by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sl_refresh_customizations (called on first Simulink Model openening and AR_Drone_Startup.m)</a:t>
            </a:r>
          </a:p>
          <a:p>
            <a:pPr lvl="1"/>
            <a:r>
              <a:rPr lang="nl-NL" dirty="0" smtClean="0"/>
              <a:t>Appears to the user as:</a:t>
            </a:r>
          </a:p>
          <a:p>
            <a:pPr lvl="2"/>
            <a:r>
              <a:rPr lang="nl-NL" dirty="0" smtClean="0">
                <a:solidFill>
                  <a:srgbClr val="FF0000"/>
                </a:solidFill>
              </a:rPr>
              <a:t>?????????????</a:t>
            </a:r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Functions used to retrieve the TargetHardwareInfo and create a PIL config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75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gcc_codesourcery_arm_linux_gnueabihf.m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Purpose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Generate a mat file which defines the build options</a:t>
            </a:r>
          </a:p>
          <a:p>
            <a:pPr lvl="1"/>
            <a:r>
              <a:rPr lang="nl-NL" dirty="0" smtClean="0"/>
              <a:t>Invoked </a:t>
            </a:r>
            <a:r>
              <a:rPr lang="nl-NL" dirty="0"/>
              <a:t>by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generateTargetInfoMatFile.m</a:t>
            </a:r>
            <a:endParaRPr lang="nl-NL" dirty="0"/>
          </a:p>
          <a:p>
            <a:pPr lvl="1"/>
            <a:r>
              <a:rPr lang="nl-NL" dirty="0" smtClean="0"/>
              <a:t>Appears </a:t>
            </a:r>
            <a:r>
              <a:rPr lang="nl-NL" dirty="0"/>
              <a:t>to the user as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Configuration Parameters &gt;&gt; Code Generation &gt;&gt; Toolchain Settings </a:t>
            </a:r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The </a:t>
            </a:r>
            <a:r>
              <a:rPr lang="nl-NL" dirty="0"/>
              <a:t>used assembler, compiler, linker and archiver (code </a:t>
            </a:r>
            <a:r>
              <a:rPr lang="nl-NL" dirty="0" smtClean="0"/>
              <a:t>sourcery)</a:t>
            </a:r>
          </a:p>
          <a:p>
            <a:pPr lvl="2"/>
            <a:r>
              <a:rPr lang="nl-NL" dirty="0" smtClean="0"/>
              <a:t>The </a:t>
            </a:r>
            <a:r>
              <a:rPr lang="nl-NL" dirty="0"/>
              <a:t>options for the different build options (Faster Builds, Faster Runs, Debug)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330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AR_Drone_2_thead.xml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 smtClean="0"/>
              <a:t>Purpose:</a:t>
            </a:r>
          </a:p>
          <a:p>
            <a:pPr lvl="2"/>
            <a:r>
              <a:rPr lang="nl-NL" dirty="0" smtClean="0"/>
              <a:t>Create custom user options required for the “Build, load and run” process</a:t>
            </a:r>
          </a:p>
          <a:p>
            <a:pPr lvl="2"/>
            <a:r>
              <a:rPr lang="nl-NL" dirty="0" smtClean="0"/>
              <a:t>Specify target specific flags and external mode files</a:t>
            </a:r>
          </a:p>
          <a:p>
            <a:pPr lvl="1"/>
            <a:r>
              <a:rPr lang="nl-NL" dirty="0" smtClean="0"/>
              <a:t>Invoked by:</a:t>
            </a:r>
          </a:p>
          <a:p>
            <a:pPr lvl="2"/>
            <a:r>
              <a:rPr lang="nl-NL" dirty="0" smtClean="0"/>
              <a:t>sl_customization.m</a:t>
            </a:r>
          </a:p>
          <a:p>
            <a:pPr lvl="1"/>
            <a:r>
              <a:rPr lang="nl-NL" dirty="0" smtClean="0"/>
              <a:t>Appears to the user as:</a:t>
            </a:r>
          </a:p>
          <a:p>
            <a:pPr lvl="2"/>
            <a:r>
              <a:rPr lang="nl-NL" dirty="0" smtClean="0"/>
              <a:t>Configuration parameters &gt; Hardware Implementation &gt; Hardware Board</a:t>
            </a:r>
          </a:p>
          <a:p>
            <a:pPr lvl="2"/>
            <a:r>
              <a:rPr lang="nl-NL" dirty="0"/>
              <a:t>Configuration </a:t>
            </a:r>
            <a:r>
              <a:rPr lang="nl-NL" dirty="0" smtClean="0"/>
              <a:t>parameters &gt; Code Generation &gt; Toolchain</a:t>
            </a:r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User description for the Hardware Board UI and Toolchain name</a:t>
            </a:r>
          </a:p>
          <a:p>
            <a:pPr lvl="2"/>
            <a:r>
              <a:rPr lang="nl-NL" dirty="0" smtClean="0"/>
              <a:t>Commands passed to the ssh_download.bat script </a:t>
            </a:r>
          </a:p>
          <a:p>
            <a:pPr lvl="2"/>
            <a:r>
              <a:rPr lang="nl-NL" dirty="0" smtClean="0"/>
              <a:t>Location of the MATLAB linux codertarget XML file</a:t>
            </a:r>
          </a:p>
          <a:p>
            <a:pPr lvl="1"/>
            <a:r>
              <a:rPr lang="nl-NL" dirty="0" smtClean="0"/>
              <a:t>Custom file pointers:</a:t>
            </a:r>
            <a:endParaRPr lang="nl-NL" u="sng" dirty="0" smtClean="0"/>
          </a:p>
          <a:p>
            <a:pPr lvl="2"/>
            <a:r>
              <a:rPr lang="nl-NL" dirty="0" smtClean="0"/>
              <a:t>arm_cortex_a8_ParameterInfo.xml</a:t>
            </a:r>
          </a:p>
          <a:p>
            <a:pPr lvl="2"/>
            <a:r>
              <a:rPr lang="nl-NL" dirty="0" smtClean="0"/>
              <a:t>arm_cortex_a8_AttributeInfo.xml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285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arm_cortex_a8_ParameterInfo.xml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Purpose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Provide custom UI options to the user in the configuration parameters</a:t>
            </a:r>
          </a:p>
          <a:p>
            <a:pPr lvl="1"/>
            <a:r>
              <a:rPr lang="nl-NL" dirty="0" smtClean="0"/>
              <a:t>Invoked </a:t>
            </a:r>
            <a:r>
              <a:rPr lang="nl-NL" dirty="0"/>
              <a:t>by:</a:t>
            </a:r>
          </a:p>
          <a:p>
            <a:pPr lvl="2"/>
            <a:r>
              <a:rPr lang="nl-NL" dirty="0" smtClean="0"/>
              <a:t>AR_Drone_2_thread.xml</a:t>
            </a:r>
            <a:endParaRPr lang="nl-NL" dirty="0"/>
          </a:p>
          <a:p>
            <a:pPr lvl="1"/>
            <a:r>
              <a:rPr lang="nl-NL" dirty="0"/>
              <a:t>Appears to the user as</a:t>
            </a:r>
            <a:r>
              <a:rPr lang="nl-NL" dirty="0" smtClean="0"/>
              <a:t>:</a:t>
            </a:r>
          </a:p>
          <a:p>
            <a:pPr lvl="2"/>
            <a:r>
              <a:rPr lang="nl-NL" dirty="0"/>
              <a:t>Configuration parameters &gt; Hardware Implementation &gt; </a:t>
            </a:r>
            <a:r>
              <a:rPr lang="nl-NL" dirty="0" smtClean="0"/>
              <a:t>Target Hardware Resources</a:t>
            </a:r>
            <a:endParaRPr lang="nl-NL" dirty="0"/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Settings fot the Drone IP Adress and clock speed</a:t>
            </a:r>
          </a:p>
          <a:p>
            <a:pPr lvl="2"/>
            <a:r>
              <a:rPr lang="nl-NL" dirty="0" smtClean="0"/>
              <a:t>Selection of “Build” versus “Build, load and run” as default Simulink “Build” behaviour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9587418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_widescreen.potx" id="{B6699E88-D2C7-4000-9792-711E85ACF2D0}" vid="{87286DD2-E1A9-4D74-BF9A-4CF3A75F9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17280</TotalTime>
  <Words>843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MW_Public_widescreen</vt:lpstr>
      <vt:lpstr>Generating code for the AR Drone 2.0 using Embedded Coder</vt:lpstr>
      <vt:lpstr>A broad overview: drivers to Simulink and Simulink to AR Drone</vt:lpstr>
      <vt:lpstr>The configuration set</vt:lpstr>
      <vt:lpstr>The build process</vt:lpstr>
      <vt:lpstr>rtwTargetInfo.m</vt:lpstr>
      <vt:lpstr>sl_customization.m</vt:lpstr>
      <vt:lpstr>gcc_codesourcery_arm_linux_gnueabihf.m</vt:lpstr>
      <vt:lpstr>AR_Drone_2_thead.xml</vt:lpstr>
      <vt:lpstr>arm_cortex_a8_ParameterInfo.xml </vt:lpstr>
      <vt:lpstr>arm_cortex_a8_AttributeInfo.xml </vt:lpstr>
      <vt:lpstr>Step by step Build process</vt:lpstr>
    </vt:vector>
  </TitlesOfParts>
  <Company>MathWorks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code for the AR Drone 2.0 using Embedded Coder</dc:title>
  <dc:creator>Sanne Marx</dc:creator>
  <cp:keywords>Version 16.0</cp:keywords>
  <cp:lastModifiedBy>Sanne Marx</cp:lastModifiedBy>
  <cp:revision>41</cp:revision>
  <dcterms:created xsi:type="dcterms:W3CDTF">2016-04-29T09:00:33Z</dcterms:created>
  <dcterms:modified xsi:type="dcterms:W3CDTF">2016-05-23T08:03:29Z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