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87" r:id="rId4"/>
    <p:sldId id="291" r:id="rId5"/>
    <p:sldId id="293" r:id="rId6"/>
    <p:sldId id="299" r:id="rId7"/>
    <p:sldId id="294" r:id="rId8"/>
    <p:sldId id="305" r:id="rId9"/>
    <p:sldId id="300" r:id="rId10"/>
    <p:sldId id="296" r:id="rId11"/>
    <p:sldId id="301" r:id="rId12"/>
    <p:sldId id="297" r:id="rId13"/>
    <p:sldId id="303" r:id="rId14"/>
    <p:sldId id="298" r:id="rId15"/>
    <p:sldId id="304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Maven Pro" panose="020B0604020202020204" charset="0"/>
      <p:regular r:id="rId19"/>
      <p:bold r:id="rId20"/>
    </p:embeddedFont>
    <p:embeddedFont>
      <p:font typeface="Nunito Light" pitchFamily="2" charset="0"/>
      <p:regular r:id="rId21"/>
      <p:italic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Share Tech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914310-D837-49E0-B89F-FC4568057C85}">
  <a:tblStyle styleId="{9D914310-D837-49E0-B89F-FC4568057C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06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79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283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603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773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27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b16c18d105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b16c18d105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65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27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8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3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17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997136" y="844177"/>
            <a:ext cx="5187619" cy="23878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APPLYING MACHINE LEARNING ALGORITHMS FOR PATTERN RECOGNITION TO AUTOMATE DETECTION OF ANOMALIES IN INTERNET BANKING SYSTEM</a:t>
            </a:r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997136" y="3410064"/>
            <a:ext cx="4242900" cy="124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STUDENT: HASAN FARAJOV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SUPERVISOR: AHMAD AHMADZADA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GROUP: BBA-019</a:t>
            </a:r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443983" y="500252"/>
            <a:ext cx="23409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NAIVE BAYES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0542-B922-8221-C0BC-906C10FE6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7" y="1416629"/>
            <a:ext cx="2833069" cy="1063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7EC345-BD6F-E1F9-0A85-8947E6E79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07" y="2770077"/>
            <a:ext cx="2833069" cy="1362290"/>
          </a:xfrm>
          <a:prstGeom prst="rect">
            <a:avLst/>
          </a:prstGeom>
        </p:spPr>
      </p:pic>
      <p:sp>
        <p:nvSpPr>
          <p:cNvPr id="4" name="Google Shape;331;p19">
            <a:extLst>
              <a:ext uri="{FF2B5EF4-FFF2-40B4-BE49-F238E27FC236}">
                <a16:creationId xmlns:a16="http://schemas.microsoft.com/office/drawing/2014/main" id="{D34043D3-BF16-56A1-3135-7ECAAF7B41A2}"/>
              </a:ext>
            </a:extLst>
          </p:cNvPr>
          <p:cNvSpPr txBox="1">
            <a:spLocks/>
          </p:cNvSpPr>
          <p:nvPr/>
        </p:nvSpPr>
        <p:spPr>
          <a:xfrm>
            <a:off x="3477138" y="493896"/>
            <a:ext cx="23409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DECISION TREE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09ADC-5F88-242F-8F7F-F2C047C56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65" y="1405700"/>
            <a:ext cx="3010463" cy="1074406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2F1674A-AF87-B9AF-7685-644485169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365" y="2770077"/>
            <a:ext cx="3010463" cy="1365703"/>
          </a:xfrm>
          <a:prstGeom prst="rect">
            <a:avLst/>
          </a:prstGeom>
        </p:spPr>
      </p:pic>
      <p:sp>
        <p:nvSpPr>
          <p:cNvPr id="8" name="Google Shape;331;p19">
            <a:extLst>
              <a:ext uri="{FF2B5EF4-FFF2-40B4-BE49-F238E27FC236}">
                <a16:creationId xmlns:a16="http://schemas.microsoft.com/office/drawing/2014/main" id="{5D75656E-C40B-9496-29CF-A579D1B8725B}"/>
              </a:ext>
            </a:extLst>
          </p:cNvPr>
          <p:cNvSpPr txBox="1">
            <a:spLocks/>
          </p:cNvSpPr>
          <p:nvPr/>
        </p:nvSpPr>
        <p:spPr>
          <a:xfrm>
            <a:off x="6364956" y="509821"/>
            <a:ext cx="251557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RANDOM FOREST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46D6B-1A68-981C-5C69-681AAD47A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17" y="1405700"/>
            <a:ext cx="2717052" cy="1041198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73449B0-8915-36F8-CA11-FA6ABE9D5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4218" y="2770077"/>
            <a:ext cx="2717052" cy="13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376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CLASSIFIER COMPARISON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8A8A-CFA5-8C00-1F4F-EF2C243AF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1" y="1146645"/>
            <a:ext cx="3895520" cy="1051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58DFBB-E3F2-E21B-C88F-02663542A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0" y="2344259"/>
            <a:ext cx="3895521" cy="1522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16B07E-61AE-9BCE-E442-60B82872B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81" y="4013044"/>
            <a:ext cx="3895521" cy="1022985"/>
          </a:xfrm>
          <a:prstGeom prst="rect">
            <a:avLst/>
          </a:prstGeom>
        </p:spPr>
      </p:pic>
      <p:pic>
        <p:nvPicPr>
          <p:cNvPr id="5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F5330528-DC23-70BA-1375-15DB000FC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721" y="1317549"/>
            <a:ext cx="4343567" cy="34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7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74243" y="400015"/>
            <a:ext cx="74786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</a:t>
            </a:r>
            <a:r>
              <a:rPr lang="az-Latn-AZ" dirty="0"/>
              <a:t> APPLİCATİON</a:t>
            </a:r>
            <a:endParaRPr lang="en-US" dirty="0"/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0F63AF5-9D0C-9E08-A7AF-D1C4D00F8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3" y="1480533"/>
            <a:ext cx="4331195" cy="2657513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09A2DCB3-CF36-435F-E358-3C1ABA1DA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59" y="972715"/>
            <a:ext cx="2844665" cy="1769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AFC2E-13EF-E69A-EE6F-72DD72488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359" y="2948588"/>
            <a:ext cx="2886201" cy="17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4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74243" y="400015"/>
            <a:ext cx="74786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</a:t>
            </a:r>
            <a:r>
              <a:rPr lang="az-Latn-AZ" dirty="0"/>
              <a:t> APPLİCATİON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C4153-1F2E-C799-E218-3A02A88A7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16"/>
          <a:stretch/>
        </p:blipFill>
        <p:spPr>
          <a:xfrm>
            <a:off x="550190" y="1148166"/>
            <a:ext cx="3866828" cy="1682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1DF192-BD8E-D9A6-FF2D-26E8181C4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220" y="1148166"/>
            <a:ext cx="3750590" cy="166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493F3-46E8-497A-3F67-276AA947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094" y="3210926"/>
            <a:ext cx="2065020" cy="1356360"/>
          </a:xfrm>
          <a:prstGeom prst="rect">
            <a:avLst/>
          </a:prstGeom>
        </p:spPr>
      </p:pic>
      <p:pic>
        <p:nvPicPr>
          <p:cNvPr id="10" name="Picture 9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FE7A25A7-0969-082F-8651-CE813E9036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88" y="3210926"/>
            <a:ext cx="2238720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94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2806512" y="1792985"/>
            <a:ext cx="3832663" cy="161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800" dirty="0"/>
              <a:t>Thanks For Your Attention</a:t>
            </a:r>
            <a:endParaRPr sz="4800"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3059047" y="43323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82;p20">
            <a:extLst>
              <a:ext uri="{FF2B5EF4-FFF2-40B4-BE49-F238E27FC236}">
                <a16:creationId xmlns:a16="http://schemas.microsoft.com/office/drawing/2014/main" id="{0B92AD0E-7E6B-C8AB-C652-FE2469320350}"/>
              </a:ext>
            </a:extLst>
          </p:cNvPr>
          <p:cNvSpPr/>
          <p:nvPr/>
        </p:nvSpPr>
        <p:spPr>
          <a:xfrm>
            <a:off x="1677252" y="775033"/>
            <a:ext cx="1431857" cy="1177323"/>
          </a:xfrm>
          <a:custGeom>
            <a:avLst/>
            <a:gdLst/>
            <a:ahLst/>
            <a:cxnLst/>
            <a:rect l="l" t="t" r="r" b="b"/>
            <a:pathLst>
              <a:path w="105887" h="87064" extrusionOk="0">
                <a:moveTo>
                  <a:pt x="0" y="0"/>
                </a:moveTo>
                <a:lnTo>
                  <a:pt x="0" y="39127"/>
                </a:lnTo>
                <a:lnTo>
                  <a:pt x="0" y="61490"/>
                </a:lnTo>
                <a:lnTo>
                  <a:pt x="0" y="87063"/>
                </a:lnTo>
                <a:lnTo>
                  <a:pt x="27746" y="87063"/>
                </a:lnTo>
                <a:lnTo>
                  <a:pt x="27702" y="87018"/>
                </a:lnTo>
                <a:lnTo>
                  <a:pt x="27746" y="87018"/>
                </a:lnTo>
                <a:cubicBezTo>
                  <a:pt x="28526" y="87017"/>
                  <a:pt x="29307" y="86929"/>
                  <a:pt x="30093" y="86882"/>
                </a:cubicBezTo>
                <a:cubicBezTo>
                  <a:pt x="29069" y="75368"/>
                  <a:pt x="34002" y="68233"/>
                  <a:pt x="43187" y="67938"/>
                </a:cubicBezTo>
                <a:cubicBezTo>
                  <a:pt x="43363" y="67933"/>
                  <a:pt x="43538" y="67930"/>
                  <a:pt x="43713" y="67930"/>
                </a:cubicBezTo>
                <a:cubicBezTo>
                  <a:pt x="47496" y="67930"/>
                  <a:pt x="50915" y="69263"/>
                  <a:pt x="53581" y="72088"/>
                </a:cubicBezTo>
                <a:cubicBezTo>
                  <a:pt x="57521" y="76263"/>
                  <a:pt x="58510" y="81240"/>
                  <a:pt x="56917" y="86706"/>
                </a:cubicBezTo>
                <a:cubicBezTo>
                  <a:pt x="57387" y="86850"/>
                  <a:pt x="57613" y="86978"/>
                  <a:pt x="57837" y="86979"/>
                </a:cubicBezTo>
                <a:cubicBezTo>
                  <a:pt x="66964" y="86999"/>
                  <a:pt x="76090" y="86977"/>
                  <a:pt x="85217" y="87042"/>
                </a:cubicBezTo>
                <a:cubicBezTo>
                  <a:pt x="85230" y="87042"/>
                  <a:pt x="85243" y="87042"/>
                  <a:pt x="85255" y="87042"/>
                </a:cubicBezTo>
                <a:cubicBezTo>
                  <a:pt x="85418" y="87042"/>
                  <a:pt x="85562" y="87030"/>
                  <a:pt x="85695" y="87013"/>
                </a:cubicBezTo>
                <a:lnTo>
                  <a:pt x="86948" y="87013"/>
                </a:lnTo>
                <a:lnTo>
                  <a:pt x="86948" y="85755"/>
                </a:lnTo>
                <a:cubicBezTo>
                  <a:pt x="86986" y="85428"/>
                  <a:pt x="86977" y="85061"/>
                  <a:pt x="86977" y="84681"/>
                </a:cubicBezTo>
                <a:cubicBezTo>
                  <a:pt x="86965" y="76274"/>
                  <a:pt x="86968" y="67866"/>
                  <a:pt x="86976" y="59457"/>
                </a:cubicBezTo>
                <a:cubicBezTo>
                  <a:pt x="86977" y="58620"/>
                  <a:pt x="87049" y="57783"/>
                  <a:pt x="87088" y="56932"/>
                </a:cubicBezTo>
                <a:cubicBezTo>
                  <a:pt x="88215" y="57058"/>
                  <a:pt x="89301" y="57121"/>
                  <a:pt x="90345" y="57121"/>
                </a:cubicBezTo>
                <a:cubicBezTo>
                  <a:pt x="99487" y="57121"/>
                  <a:pt x="105302" y="52350"/>
                  <a:pt x="105684" y="44467"/>
                </a:cubicBezTo>
                <a:cubicBezTo>
                  <a:pt x="105887" y="40301"/>
                  <a:pt x="104627" y="36665"/>
                  <a:pt x="101697" y="33784"/>
                </a:cubicBezTo>
                <a:cubicBezTo>
                  <a:pt x="98900" y="31033"/>
                  <a:pt x="95669" y="29770"/>
                  <a:pt x="92073" y="29770"/>
                </a:cubicBezTo>
                <a:cubicBezTo>
                  <a:pt x="90457" y="29770"/>
                  <a:pt x="88767" y="30025"/>
                  <a:pt x="87010" y="30514"/>
                </a:cubicBezTo>
                <a:lnTo>
                  <a:pt x="87010" y="334"/>
                </a:lnTo>
                <a:cubicBezTo>
                  <a:pt x="86957" y="326"/>
                  <a:pt x="86909" y="320"/>
                  <a:pt x="86859" y="313"/>
                </a:cubicBezTo>
                <a:lnTo>
                  <a:pt x="868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83;p20">
            <a:extLst>
              <a:ext uri="{FF2B5EF4-FFF2-40B4-BE49-F238E27FC236}">
                <a16:creationId xmlns:a16="http://schemas.microsoft.com/office/drawing/2014/main" id="{7D04D4FB-5FDC-7C8A-53A2-89865C8961E0}"/>
              </a:ext>
            </a:extLst>
          </p:cNvPr>
          <p:cNvSpPr/>
          <p:nvPr/>
        </p:nvSpPr>
        <p:spPr>
          <a:xfrm>
            <a:off x="6047870" y="3239399"/>
            <a:ext cx="1431870" cy="1177323"/>
          </a:xfrm>
          <a:custGeom>
            <a:avLst/>
            <a:gdLst/>
            <a:ahLst/>
            <a:cxnLst/>
            <a:rect l="l" t="t" r="r" b="b"/>
            <a:pathLst>
              <a:path w="105888" h="87064" extrusionOk="0">
                <a:moveTo>
                  <a:pt x="78142" y="0"/>
                </a:moveTo>
                <a:lnTo>
                  <a:pt x="78187" y="46"/>
                </a:lnTo>
                <a:lnTo>
                  <a:pt x="78142" y="46"/>
                </a:lnTo>
                <a:cubicBezTo>
                  <a:pt x="77361" y="46"/>
                  <a:pt x="76580" y="134"/>
                  <a:pt x="75795" y="182"/>
                </a:cubicBezTo>
                <a:cubicBezTo>
                  <a:pt x="76818" y="11694"/>
                  <a:pt x="71886" y="18831"/>
                  <a:pt x="62701" y="19125"/>
                </a:cubicBezTo>
                <a:cubicBezTo>
                  <a:pt x="62525" y="19131"/>
                  <a:pt x="62350" y="19134"/>
                  <a:pt x="62175" y="19134"/>
                </a:cubicBezTo>
                <a:cubicBezTo>
                  <a:pt x="58391" y="19134"/>
                  <a:pt x="54972" y="17801"/>
                  <a:pt x="52306" y="14976"/>
                </a:cubicBezTo>
                <a:cubicBezTo>
                  <a:pt x="48366" y="10801"/>
                  <a:pt x="47377" y="5824"/>
                  <a:pt x="48971" y="356"/>
                </a:cubicBezTo>
                <a:cubicBezTo>
                  <a:pt x="48500" y="214"/>
                  <a:pt x="48276" y="86"/>
                  <a:pt x="48050" y="85"/>
                </a:cubicBezTo>
                <a:cubicBezTo>
                  <a:pt x="38923" y="65"/>
                  <a:pt x="29797" y="86"/>
                  <a:pt x="20671" y="21"/>
                </a:cubicBezTo>
                <a:cubicBezTo>
                  <a:pt x="20664" y="21"/>
                  <a:pt x="20657" y="21"/>
                  <a:pt x="20650" y="21"/>
                </a:cubicBezTo>
                <a:cubicBezTo>
                  <a:pt x="20480" y="21"/>
                  <a:pt x="20331" y="33"/>
                  <a:pt x="20192" y="51"/>
                </a:cubicBezTo>
                <a:lnTo>
                  <a:pt x="18939" y="51"/>
                </a:lnTo>
                <a:lnTo>
                  <a:pt x="18939" y="1308"/>
                </a:lnTo>
                <a:cubicBezTo>
                  <a:pt x="18901" y="1636"/>
                  <a:pt x="18910" y="2003"/>
                  <a:pt x="18911" y="2382"/>
                </a:cubicBezTo>
                <a:cubicBezTo>
                  <a:pt x="18923" y="10790"/>
                  <a:pt x="18919" y="19198"/>
                  <a:pt x="18911" y="27606"/>
                </a:cubicBezTo>
                <a:cubicBezTo>
                  <a:pt x="18910" y="28444"/>
                  <a:pt x="18838" y="29281"/>
                  <a:pt x="18799" y="30132"/>
                </a:cubicBezTo>
                <a:cubicBezTo>
                  <a:pt x="17672" y="30005"/>
                  <a:pt x="16585" y="29943"/>
                  <a:pt x="15541" y="29943"/>
                </a:cubicBezTo>
                <a:cubicBezTo>
                  <a:pt x="6399" y="29943"/>
                  <a:pt x="585" y="34714"/>
                  <a:pt x="203" y="42596"/>
                </a:cubicBezTo>
                <a:cubicBezTo>
                  <a:pt x="1" y="46762"/>
                  <a:pt x="1261" y="50399"/>
                  <a:pt x="4191" y="53280"/>
                </a:cubicBezTo>
                <a:cubicBezTo>
                  <a:pt x="6988" y="56031"/>
                  <a:pt x="10220" y="57293"/>
                  <a:pt x="13816" y="57293"/>
                </a:cubicBezTo>
                <a:cubicBezTo>
                  <a:pt x="15432" y="57293"/>
                  <a:pt x="17121" y="57038"/>
                  <a:pt x="18877" y="56549"/>
                </a:cubicBezTo>
                <a:lnTo>
                  <a:pt x="18877" y="86730"/>
                </a:lnTo>
                <a:cubicBezTo>
                  <a:pt x="18932" y="86736"/>
                  <a:pt x="18979" y="86743"/>
                  <a:pt x="19029" y="86750"/>
                </a:cubicBezTo>
                <a:lnTo>
                  <a:pt x="19029" y="87064"/>
                </a:lnTo>
                <a:lnTo>
                  <a:pt x="105887" y="87064"/>
                </a:lnTo>
                <a:lnTo>
                  <a:pt x="105887" y="47937"/>
                </a:lnTo>
                <a:lnTo>
                  <a:pt x="105887" y="25572"/>
                </a:lnTo>
                <a:lnTo>
                  <a:pt x="1058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84;p20">
            <a:extLst>
              <a:ext uri="{FF2B5EF4-FFF2-40B4-BE49-F238E27FC236}">
                <a16:creationId xmlns:a16="http://schemas.microsoft.com/office/drawing/2014/main" id="{EEA8A920-0EC0-192C-3987-401EE0B4B6AF}"/>
              </a:ext>
            </a:extLst>
          </p:cNvPr>
          <p:cNvSpPr/>
          <p:nvPr/>
        </p:nvSpPr>
        <p:spPr>
          <a:xfrm>
            <a:off x="6302431" y="775033"/>
            <a:ext cx="1177309" cy="1429423"/>
          </a:xfrm>
          <a:custGeom>
            <a:avLst/>
            <a:gdLst/>
            <a:ahLst/>
            <a:cxnLst/>
            <a:rect l="l" t="t" r="r" b="b"/>
            <a:pathLst>
              <a:path w="87063" h="105707" extrusionOk="0">
                <a:moveTo>
                  <a:pt x="0" y="0"/>
                </a:moveTo>
                <a:lnTo>
                  <a:pt x="0" y="27746"/>
                </a:lnTo>
                <a:lnTo>
                  <a:pt x="44" y="27702"/>
                </a:lnTo>
                <a:lnTo>
                  <a:pt x="44" y="27746"/>
                </a:lnTo>
                <a:cubicBezTo>
                  <a:pt x="45" y="28527"/>
                  <a:pt x="134" y="29307"/>
                  <a:pt x="182" y="30093"/>
                </a:cubicBezTo>
                <a:cubicBezTo>
                  <a:pt x="1184" y="30004"/>
                  <a:pt x="2152" y="29960"/>
                  <a:pt x="3086" y="29960"/>
                </a:cubicBezTo>
                <a:cubicBezTo>
                  <a:pt x="12884" y="29960"/>
                  <a:pt x="18855" y="34802"/>
                  <a:pt x="19125" y="43187"/>
                </a:cubicBezTo>
                <a:cubicBezTo>
                  <a:pt x="19253" y="47180"/>
                  <a:pt x="17931" y="50792"/>
                  <a:pt x="14975" y="53582"/>
                </a:cubicBezTo>
                <a:cubicBezTo>
                  <a:pt x="12061" y="56332"/>
                  <a:pt x="8756" y="57644"/>
                  <a:pt x="5167" y="57644"/>
                </a:cubicBezTo>
                <a:cubicBezTo>
                  <a:pt x="3614" y="57644"/>
                  <a:pt x="2007" y="57399"/>
                  <a:pt x="356" y="56917"/>
                </a:cubicBezTo>
                <a:cubicBezTo>
                  <a:pt x="213" y="57387"/>
                  <a:pt x="84" y="57613"/>
                  <a:pt x="84" y="57838"/>
                </a:cubicBezTo>
                <a:cubicBezTo>
                  <a:pt x="64" y="66964"/>
                  <a:pt x="85" y="76092"/>
                  <a:pt x="21" y="85217"/>
                </a:cubicBezTo>
                <a:cubicBezTo>
                  <a:pt x="20" y="85396"/>
                  <a:pt x="32" y="85551"/>
                  <a:pt x="50" y="85695"/>
                </a:cubicBezTo>
                <a:lnTo>
                  <a:pt x="50" y="86949"/>
                </a:lnTo>
                <a:lnTo>
                  <a:pt x="1308" y="86949"/>
                </a:lnTo>
                <a:cubicBezTo>
                  <a:pt x="1523" y="86974"/>
                  <a:pt x="1754" y="86979"/>
                  <a:pt x="1994" y="86979"/>
                </a:cubicBezTo>
                <a:cubicBezTo>
                  <a:pt x="2121" y="86979"/>
                  <a:pt x="2250" y="86977"/>
                  <a:pt x="2381" y="86977"/>
                </a:cubicBezTo>
                <a:cubicBezTo>
                  <a:pt x="6289" y="86972"/>
                  <a:pt x="10198" y="86969"/>
                  <a:pt x="14106" y="86969"/>
                </a:cubicBezTo>
                <a:cubicBezTo>
                  <a:pt x="18606" y="86969"/>
                  <a:pt x="23105" y="86972"/>
                  <a:pt x="27605" y="86977"/>
                </a:cubicBezTo>
                <a:cubicBezTo>
                  <a:pt x="28442" y="86977"/>
                  <a:pt x="29280" y="87049"/>
                  <a:pt x="30131" y="87088"/>
                </a:cubicBezTo>
                <a:cubicBezTo>
                  <a:pt x="28894" y="98090"/>
                  <a:pt x="33813" y="105259"/>
                  <a:pt x="42595" y="105686"/>
                </a:cubicBezTo>
                <a:cubicBezTo>
                  <a:pt x="42881" y="105700"/>
                  <a:pt x="43163" y="105706"/>
                  <a:pt x="43444" y="105706"/>
                </a:cubicBezTo>
                <a:cubicBezTo>
                  <a:pt x="47257" y="105706"/>
                  <a:pt x="50596" y="104426"/>
                  <a:pt x="53280" y="101697"/>
                </a:cubicBezTo>
                <a:cubicBezTo>
                  <a:pt x="57266" y="97644"/>
                  <a:pt x="58126" y="92677"/>
                  <a:pt x="56548" y="87010"/>
                </a:cubicBezTo>
                <a:lnTo>
                  <a:pt x="86730" y="87010"/>
                </a:lnTo>
                <a:cubicBezTo>
                  <a:pt x="86736" y="86957"/>
                  <a:pt x="86743" y="86910"/>
                  <a:pt x="86749" y="86859"/>
                </a:cubicBezTo>
                <a:lnTo>
                  <a:pt x="87062" y="86859"/>
                </a:lnTo>
                <a:lnTo>
                  <a:pt x="870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5;p20">
            <a:extLst>
              <a:ext uri="{FF2B5EF4-FFF2-40B4-BE49-F238E27FC236}">
                <a16:creationId xmlns:a16="http://schemas.microsoft.com/office/drawing/2014/main" id="{C50055C0-DE35-B2CB-6BAE-35D45ED328FE}"/>
              </a:ext>
            </a:extLst>
          </p:cNvPr>
          <p:cNvSpPr/>
          <p:nvPr/>
        </p:nvSpPr>
        <p:spPr>
          <a:xfrm>
            <a:off x="1680348" y="3014937"/>
            <a:ext cx="1177323" cy="1429409"/>
          </a:xfrm>
          <a:custGeom>
            <a:avLst/>
            <a:gdLst/>
            <a:ahLst/>
            <a:cxnLst/>
            <a:rect l="l" t="t" r="r" b="b"/>
            <a:pathLst>
              <a:path w="87064" h="105706" extrusionOk="0">
                <a:moveTo>
                  <a:pt x="43615" y="0"/>
                </a:moveTo>
                <a:cubicBezTo>
                  <a:pt x="39804" y="0"/>
                  <a:pt x="36467" y="1281"/>
                  <a:pt x="33783" y="4009"/>
                </a:cubicBezTo>
                <a:cubicBezTo>
                  <a:pt x="29796" y="8062"/>
                  <a:pt x="28937" y="13029"/>
                  <a:pt x="30514" y="18696"/>
                </a:cubicBezTo>
                <a:lnTo>
                  <a:pt x="333" y="18696"/>
                </a:lnTo>
                <a:cubicBezTo>
                  <a:pt x="326" y="18750"/>
                  <a:pt x="320" y="18797"/>
                  <a:pt x="313" y="18848"/>
                </a:cubicBezTo>
                <a:lnTo>
                  <a:pt x="0" y="18848"/>
                </a:lnTo>
                <a:lnTo>
                  <a:pt x="0" y="105706"/>
                </a:lnTo>
                <a:lnTo>
                  <a:pt x="87063" y="105706"/>
                </a:lnTo>
                <a:lnTo>
                  <a:pt x="87063" y="77960"/>
                </a:lnTo>
                <a:lnTo>
                  <a:pt x="87018" y="78005"/>
                </a:lnTo>
                <a:lnTo>
                  <a:pt x="87018" y="77960"/>
                </a:lnTo>
                <a:cubicBezTo>
                  <a:pt x="87017" y="77179"/>
                  <a:pt x="86929" y="76399"/>
                  <a:pt x="86882" y="75613"/>
                </a:cubicBezTo>
                <a:cubicBezTo>
                  <a:pt x="85880" y="75702"/>
                  <a:pt x="84911" y="75746"/>
                  <a:pt x="83977" y="75746"/>
                </a:cubicBezTo>
                <a:cubicBezTo>
                  <a:pt x="74178" y="75746"/>
                  <a:pt x="68207" y="70905"/>
                  <a:pt x="67937" y="62520"/>
                </a:cubicBezTo>
                <a:cubicBezTo>
                  <a:pt x="67809" y="58526"/>
                  <a:pt x="69132" y="54913"/>
                  <a:pt x="72088" y="52124"/>
                </a:cubicBezTo>
                <a:cubicBezTo>
                  <a:pt x="75001" y="49374"/>
                  <a:pt x="78306" y="48062"/>
                  <a:pt x="81895" y="48062"/>
                </a:cubicBezTo>
                <a:cubicBezTo>
                  <a:pt x="83448" y="48062"/>
                  <a:pt x="85055" y="48308"/>
                  <a:pt x="86706" y="48789"/>
                </a:cubicBezTo>
                <a:cubicBezTo>
                  <a:pt x="86850" y="48319"/>
                  <a:pt x="86978" y="48094"/>
                  <a:pt x="86979" y="47868"/>
                </a:cubicBezTo>
                <a:cubicBezTo>
                  <a:pt x="86998" y="38742"/>
                  <a:pt x="86977" y="29615"/>
                  <a:pt x="87042" y="20489"/>
                </a:cubicBezTo>
                <a:cubicBezTo>
                  <a:pt x="87044" y="20310"/>
                  <a:pt x="87031" y="20155"/>
                  <a:pt x="87012" y="20011"/>
                </a:cubicBezTo>
                <a:lnTo>
                  <a:pt x="87012" y="18757"/>
                </a:lnTo>
                <a:lnTo>
                  <a:pt x="85754" y="18757"/>
                </a:lnTo>
                <a:cubicBezTo>
                  <a:pt x="85541" y="18733"/>
                  <a:pt x="85312" y="18728"/>
                  <a:pt x="85073" y="18728"/>
                </a:cubicBezTo>
                <a:cubicBezTo>
                  <a:pt x="84945" y="18728"/>
                  <a:pt x="84814" y="18729"/>
                  <a:pt x="84681" y="18730"/>
                </a:cubicBezTo>
                <a:cubicBezTo>
                  <a:pt x="80686" y="18735"/>
                  <a:pt x="76690" y="18737"/>
                  <a:pt x="72695" y="18737"/>
                </a:cubicBezTo>
                <a:cubicBezTo>
                  <a:pt x="68282" y="18737"/>
                  <a:pt x="63870" y="18734"/>
                  <a:pt x="59457" y="18730"/>
                </a:cubicBezTo>
                <a:cubicBezTo>
                  <a:pt x="58620" y="18729"/>
                  <a:pt x="57783" y="18658"/>
                  <a:pt x="56931" y="18618"/>
                </a:cubicBezTo>
                <a:cubicBezTo>
                  <a:pt x="58169" y="7616"/>
                  <a:pt x="53249" y="447"/>
                  <a:pt x="44467" y="21"/>
                </a:cubicBezTo>
                <a:cubicBezTo>
                  <a:pt x="44181" y="7"/>
                  <a:pt x="43897" y="0"/>
                  <a:pt x="436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7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hi</a:t>
            </a: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DATA SCIENCE CONSULTING INFOGRAPHICS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60" name="Google Shape;1360;p45"/>
          <p:cNvGraphicFramePr/>
          <p:nvPr/>
        </p:nvGraphicFramePr>
        <p:xfrm>
          <a:off x="4521763" y="1686025"/>
          <a:ext cx="3605600" cy="2692060"/>
        </p:xfrm>
        <a:graphic>
          <a:graphicData uri="http://schemas.openxmlformats.org/drawingml/2006/table">
            <a:tbl>
              <a:tblPr>
                <a:noFill/>
                <a:tableStyleId>{9D914310-D837-49E0-B89F-FC4568057C85}</a:tableStyleId>
              </a:tblPr>
              <a:tblGrid>
                <a:gridCol w="29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CHECKLIST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Add your task here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Add your task here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Add your task here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Add your task here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Add your task here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61" name="Google Shape;1361;p45"/>
          <p:cNvGrpSpPr/>
          <p:nvPr/>
        </p:nvGrpSpPr>
        <p:grpSpPr>
          <a:xfrm>
            <a:off x="1016638" y="2513013"/>
            <a:ext cx="2859300" cy="1635500"/>
            <a:chOff x="5564700" y="2571750"/>
            <a:chExt cx="2859300" cy="1635500"/>
          </a:xfrm>
        </p:grpSpPr>
        <p:sp>
          <p:nvSpPr>
            <p:cNvPr id="1362" name="Google Shape;1362;p45"/>
            <p:cNvSpPr txBox="1"/>
            <p:nvPr/>
          </p:nvSpPr>
          <p:spPr>
            <a:xfrm>
              <a:off x="5564700" y="2571750"/>
              <a:ext cx="2859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TASKS FOR TODAY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363" name="Google Shape;1363;p45"/>
            <p:cNvSpPr txBox="1"/>
            <p:nvPr/>
          </p:nvSpPr>
          <p:spPr>
            <a:xfrm>
              <a:off x="5564700" y="2884250"/>
              <a:ext cx="2859300" cy="13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ven Pro"/>
                <a:buChar char="●"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ven Pro"/>
                <a:buChar char="●"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ven Pro"/>
                <a:buChar char="●"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is not the only planet with rings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364" name="Google Shape;1364;p45"/>
          <p:cNvSpPr/>
          <p:nvPr/>
        </p:nvSpPr>
        <p:spPr>
          <a:xfrm>
            <a:off x="2157375" y="1815306"/>
            <a:ext cx="577800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5"/>
          <p:cNvGrpSpPr/>
          <p:nvPr/>
        </p:nvGrpSpPr>
        <p:grpSpPr>
          <a:xfrm>
            <a:off x="2286278" y="1924312"/>
            <a:ext cx="320022" cy="359778"/>
            <a:chOff x="3567553" y="1499912"/>
            <a:chExt cx="320022" cy="359778"/>
          </a:xfrm>
        </p:grpSpPr>
        <p:sp>
          <p:nvSpPr>
            <p:cNvPr id="1366" name="Google Shape;1366;p45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This template</a:t>
            </a: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7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2992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EXPLORATIO</a:t>
            </a:r>
            <a:r>
              <a:rPr lang="az-Latn-AZ" dirty="0"/>
              <a:t>N</a:t>
            </a:r>
            <a:endParaRPr lang="en-US" dirty="0"/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6CF05E-6C82-1624-6C23-28F1DC5E3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28"/>
          <a:stretch/>
        </p:blipFill>
        <p:spPr bwMode="auto">
          <a:xfrm>
            <a:off x="924710" y="1027289"/>
            <a:ext cx="4151671" cy="15440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971E4B-7B75-5EA7-8C3B-6BC778FE6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119" y="1027289"/>
            <a:ext cx="2573012" cy="154401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465070-CA19-3338-B242-368C7C707B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5"/>
          <a:stretch/>
        </p:blipFill>
        <p:spPr bwMode="auto">
          <a:xfrm>
            <a:off x="1386291" y="2727510"/>
            <a:ext cx="2733675" cy="2277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723FF560-D0E1-86B4-A06F-9D531121E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35" y="2726616"/>
            <a:ext cx="2965096" cy="22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2992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EXPLORATIO</a:t>
            </a:r>
            <a:r>
              <a:rPr lang="az-Latn-AZ" dirty="0"/>
              <a:t>N</a:t>
            </a:r>
            <a:endParaRPr lang="en-US" dirty="0"/>
          </a:p>
        </p:txBody>
      </p:sp>
      <p:pic>
        <p:nvPicPr>
          <p:cNvPr id="6" name="Picture 5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CFE02566-48D6-C4D9-A576-A967C745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86" y="871976"/>
            <a:ext cx="2533637" cy="2142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8CBCB-5E61-4875-D985-C79BCCCFD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73" y="4057371"/>
            <a:ext cx="5562600" cy="43243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95773AA-631F-E772-4DCA-678F083AE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758" y="871976"/>
            <a:ext cx="3612231" cy="2769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4429C2-6EC1-E55B-DEAF-0A783476D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3125037"/>
            <a:ext cx="2510132" cy="18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407764"/>
            <a:ext cx="7704000" cy="956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ENGINEERING: FEATURE IMPORTANCE BY RANDOM FOREST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466EE-6773-20EE-8E47-FE9669D4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551" y="1466429"/>
            <a:ext cx="4702896" cy="503133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93040783-4992-4446-CCD4-3BF177DA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125" y="2072141"/>
            <a:ext cx="3961749" cy="281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384517"/>
            <a:ext cx="7704000" cy="979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EXPLORING CLASSIFIERS TO BUILD FINAL MACHINE LEARNING MODEL</a:t>
            </a:r>
          </a:p>
        </p:txBody>
      </p:sp>
      <p:sp>
        <p:nvSpPr>
          <p:cNvPr id="7" name="Google Shape;210;p16">
            <a:extLst>
              <a:ext uri="{FF2B5EF4-FFF2-40B4-BE49-F238E27FC236}">
                <a16:creationId xmlns:a16="http://schemas.microsoft.com/office/drawing/2014/main" id="{9E4B0DC5-09BE-FB71-D016-EB3EF0F797B0}"/>
              </a:ext>
            </a:extLst>
          </p:cNvPr>
          <p:cNvSpPr txBox="1"/>
          <p:nvPr/>
        </p:nvSpPr>
        <p:spPr>
          <a:xfrm>
            <a:off x="271305" y="3296438"/>
            <a:ext cx="2480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LOGISTIC REGRESSION </a:t>
            </a:r>
          </a:p>
        </p:txBody>
      </p:sp>
      <p:sp>
        <p:nvSpPr>
          <p:cNvPr id="15" name="Google Shape;212;p16">
            <a:extLst>
              <a:ext uri="{FF2B5EF4-FFF2-40B4-BE49-F238E27FC236}">
                <a16:creationId xmlns:a16="http://schemas.microsoft.com/office/drawing/2014/main" id="{36C78AFF-6D60-5A9F-888F-CD15B0EF5C41}"/>
              </a:ext>
            </a:extLst>
          </p:cNvPr>
          <p:cNvSpPr/>
          <p:nvPr/>
        </p:nvSpPr>
        <p:spPr>
          <a:xfrm rot="10800000">
            <a:off x="3431122" y="2027910"/>
            <a:ext cx="2279671" cy="1087679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3;p16">
            <a:extLst>
              <a:ext uri="{FF2B5EF4-FFF2-40B4-BE49-F238E27FC236}">
                <a16:creationId xmlns:a16="http://schemas.microsoft.com/office/drawing/2014/main" id="{0CF83AB0-B570-604E-C209-39119B86E1CA}"/>
              </a:ext>
            </a:extLst>
          </p:cNvPr>
          <p:cNvSpPr/>
          <p:nvPr/>
        </p:nvSpPr>
        <p:spPr>
          <a:xfrm rot="10800000">
            <a:off x="5062675" y="2894362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4;p16">
            <a:extLst>
              <a:ext uri="{FF2B5EF4-FFF2-40B4-BE49-F238E27FC236}">
                <a16:creationId xmlns:a16="http://schemas.microsoft.com/office/drawing/2014/main" id="{14DBC60A-114F-571B-AD34-2A166C675B58}"/>
              </a:ext>
            </a:extLst>
          </p:cNvPr>
          <p:cNvSpPr/>
          <p:nvPr/>
        </p:nvSpPr>
        <p:spPr>
          <a:xfrm rot="10800000">
            <a:off x="3966956" y="2894362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5;p16">
            <a:extLst>
              <a:ext uri="{FF2B5EF4-FFF2-40B4-BE49-F238E27FC236}">
                <a16:creationId xmlns:a16="http://schemas.microsoft.com/office/drawing/2014/main" id="{C47830CC-A65B-6866-555E-E5A23A3C46ED}"/>
              </a:ext>
            </a:extLst>
          </p:cNvPr>
          <p:cNvSpPr/>
          <p:nvPr/>
        </p:nvSpPr>
        <p:spPr>
          <a:xfrm rot="10800000">
            <a:off x="4508258" y="3021175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6;p16">
            <a:extLst>
              <a:ext uri="{FF2B5EF4-FFF2-40B4-BE49-F238E27FC236}">
                <a16:creationId xmlns:a16="http://schemas.microsoft.com/office/drawing/2014/main" id="{EEE62304-F86B-B875-DEB6-9BBBBFD501D9}"/>
              </a:ext>
            </a:extLst>
          </p:cNvPr>
          <p:cNvSpPr/>
          <p:nvPr/>
        </p:nvSpPr>
        <p:spPr>
          <a:xfrm rot="10800000">
            <a:off x="5426974" y="2563106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7;p16">
            <a:extLst>
              <a:ext uri="{FF2B5EF4-FFF2-40B4-BE49-F238E27FC236}">
                <a16:creationId xmlns:a16="http://schemas.microsoft.com/office/drawing/2014/main" id="{F0D250C7-1FC3-AB9D-205E-CA3490206847}"/>
              </a:ext>
            </a:extLst>
          </p:cNvPr>
          <p:cNvSpPr/>
          <p:nvPr/>
        </p:nvSpPr>
        <p:spPr>
          <a:xfrm rot="10800000">
            <a:off x="3587406" y="2563106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9;p16">
            <a:extLst>
              <a:ext uri="{FF2B5EF4-FFF2-40B4-BE49-F238E27FC236}">
                <a16:creationId xmlns:a16="http://schemas.microsoft.com/office/drawing/2014/main" id="{BCAD80D5-1928-2FAE-36D3-65EB9AC36712}"/>
              </a:ext>
            </a:extLst>
          </p:cNvPr>
          <p:cNvSpPr txBox="1"/>
          <p:nvPr/>
        </p:nvSpPr>
        <p:spPr>
          <a:xfrm>
            <a:off x="3559800" y="3688975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NAIVE BAYES </a:t>
            </a:r>
          </a:p>
        </p:txBody>
      </p:sp>
      <p:sp>
        <p:nvSpPr>
          <p:cNvPr id="31" name="Google Shape;222;p16">
            <a:extLst>
              <a:ext uri="{FF2B5EF4-FFF2-40B4-BE49-F238E27FC236}">
                <a16:creationId xmlns:a16="http://schemas.microsoft.com/office/drawing/2014/main" id="{994D4998-1CED-7EF0-3A0A-89CCC819BC07}"/>
              </a:ext>
            </a:extLst>
          </p:cNvPr>
          <p:cNvSpPr txBox="1"/>
          <p:nvPr/>
        </p:nvSpPr>
        <p:spPr>
          <a:xfrm>
            <a:off x="6383700" y="3296438"/>
            <a:ext cx="20208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DECISION TREE </a:t>
            </a:r>
          </a:p>
        </p:txBody>
      </p:sp>
      <p:sp>
        <p:nvSpPr>
          <p:cNvPr id="322" name="Google Shape;225;p16">
            <a:extLst>
              <a:ext uri="{FF2B5EF4-FFF2-40B4-BE49-F238E27FC236}">
                <a16:creationId xmlns:a16="http://schemas.microsoft.com/office/drawing/2014/main" id="{8A9CF111-7579-D542-F8BF-BD17E7F81845}"/>
              </a:ext>
            </a:extLst>
          </p:cNvPr>
          <p:cNvSpPr txBox="1"/>
          <p:nvPr/>
        </p:nvSpPr>
        <p:spPr>
          <a:xfrm>
            <a:off x="6383700" y="2005252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RANDOM FOREST </a:t>
            </a:r>
          </a:p>
        </p:txBody>
      </p:sp>
      <p:sp>
        <p:nvSpPr>
          <p:cNvPr id="325" name="Google Shape;228;p16">
            <a:extLst>
              <a:ext uri="{FF2B5EF4-FFF2-40B4-BE49-F238E27FC236}">
                <a16:creationId xmlns:a16="http://schemas.microsoft.com/office/drawing/2014/main" id="{1EE58037-8D63-5647-4465-04C588E1ACD8}"/>
              </a:ext>
            </a:extLst>
          </p:cNvPr>
          <p:cNvSpPr txBox="1"/>
          <p:nvPr/>
        </p:nvSpPr>
        <p:spPr>
          <a:xfrm>
            <a:off x="100484" y="1932180"/>
            <a:ext cx="2650841" cy="53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K-NEAREST NEIGHBORS </a:t>
            </a:r>
          </a:p>
        </p:txBody>
      </p:sp>
      <p:grpSp>
        <p:nvGrpSpPr>
          <p:cNvPr id="327" name="Google Shape;230;p16">
            <a:extLst>
              <a:ext uri="{FF2B5EF4-FFF2-40B4-BE49-F238E27FC236}">
                <a16:creationId xmlns:a16="http://schemas.microsoft.com/office/drawing/2014/main" id="{9A270C4E-ADA3-698A-C2BB-02D9F2CB4FCE}"/>
              </a:ext>
            </a:extLst>
          </p:cNvPr>
          <p:cNvGrpSpPr/>
          <p:nvPr/>
        </p:nvGrpSpPr>
        <p:grpSpPr>
          <a:xfrm>
            <a:off x="4320868" y="1603612"/>
            <a:ext cx="518164" cy="518081"/>
            <a:chOff x="7976174" y="2925108"/>
            <a:chExt cx="334666" cy="334634"/>
          </a:xfrm>
        </p:grpSpPr>
        <p:sp>
          <p:nvSpPr>
            <p:cNvPr id="328" name="Google Shape;231;p16">
              <a:extLst>
                <a:ext uri="{FF2B5EF4-FFF2-40B4-BE49-F238E27FC236}">
                  <a16:creationId xmlns:a16="http://schemas.microsoft.com/office/drawing/2014/main" id="{83875EB5-25F9-9906-CE20-B98C1E06694F}"/>
                </a:ext>
              </a:extLst>
            </p:cNvPr>
            <p:cNvSpPr/>
            <p:nvPr/>
          </p:nvSpPr>
          <p:spPr>
            <a:xfrm>
              <a:off x="8003100" y="3064545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32;p16">
              <a:extLst>
                <a:ext uri="{FF2B5EF4-FFF2-40B4-BE49-F238E27FC236}">
                  <a16:creationId xmlns:a16="http://schemas.microsoft.com/office/drawing/2014/main" id="{D1764934-4DA6-DD69-5661-D2BAD5775842}"/>
                </a:ext>
              </a:extLst>
            </p:cNvPr>
            <p:cNvSpPr/>
            <p:nvPr/>
          </p:nvSpPr>
          <p:spPr>
            <a:xfrm>
              <a:off x="8003100" y="3046371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33;p16">
              <a:extLst>
                <a:ext uri="{FF2B5EF4-FFF2-40B4-BE49-F238E27FC236}">
                  <a16:creationId xmlns:a16="http://schemas.microsoft.com/office/drawing/2014/main" id="{663C0F52-5ABE-A0DB-8D05-C1F47B88C7B7}"/>
                </a:ext>
              </a:extLst>
            </p:cNvPr>
            <p:cNvSpPr/>
            <p:nvPr/>
          </p:nvSpPr>
          <p:spPr>
            <a:xfrm>
              <a:off x="8272519" y="3105093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34;p16">
              <a:extLst>
                <a:ext uri="{FF2B5EF4-FFF2-40B4-BE49-F238E27FC236}">
                  <a16:creationId xmlns:a16="http://schemas.microsoft.com/office/drawing/2014/main" id="{506DC48C-A8D7-BB53-CFD8-8659F127256B}"/>
                </a:ext>
              </a:extLst>
            </p:cNvPr>
            <p:cNvSpPr/>
            <p:nvPr/>
          </p:nvSpPr>
          <p:spPr>
            <a:xfrm>
              <a:off x="8272519" y="3123266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35;p16">
              <a:extLst>
                <a:ext uri="{FF2B5EF4-FFF2-40B4-BE49-F238E27FC236}">
                  <a16:creationId xmlns:a16="http://schemas.microsoft.com/office/drawing/2014/main" id="{5383172A-B33B-1357-25CF-1C7BFA4B8300}"/>
                </a:ext>
              </a:extLst>
            </p:cNvPr>
            <p:cNvSpPr/>
            <p:nvPr/>
          </p:nvSpPr>
          <p:spPr>
            <a:xfrm>
              <a:off x="7976174" y="2925108"/>
              <a:ext cx="334666" cy="334634"/>
            </a:xfrm>
            <a:custGeom>
              <a:avLst/>
              <a:gdLst/>
              <a:ahLst/>
              <a:cxnLst/>
              <a:rect l="l" t="t" r="r" b="b"/>
              <a:pathLst>
                <a:path w="10515" h="10514" extrusionOk="0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36;p16">
              <a:extLst>
                <a:ext uri="{FF2B5EF4-FFF2-40B4-BE49-F238E27FC236}">
                  <a16:creationId xmlns:a16="http://schemas.microsoft.com/office/drawing/2014/main" id="{6F74A048-F8D3-8ED6-4BC7-3E3ECD780105}"/>
                </a:ext>
              </a:extLst>
            </p:cNvPr>
            <p:cNvSpPr/>
            <p:nvPr/>
          </p:nvSpPr>
          <p:spPr>
            <a:xfrm>
              <a:off x="8116024" y="3221804"/>
              <a:ext cx="14036" cy="10280"/>
            </a:xfrm>
            <a:custGeom>
              <a:avLst/>
              <a:gdLst/>
              <a:ahLst/>
              <a:cxnLst/>
              <a:rect l="l" t="t" r="r" b="b"/>
              <a:pathLst>
                <a:path w="44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37;p16">
              <a:extLst>
                <a:ext uri="{FF2B5EF4-FFF2-40B4-BE49-F238E27FC236}">
                  <a16:creationId xmlns:a16="http://schemas.microsoft.com/office/drawing/2014/main" id="{BAD55F24-998A-9E7C-FFCC-083983A62F79}"/>
                </a:ext>
              </a:extLst>
            </p:cNvPr>
            <p:cNvSpPr/>
            <p:nvPr/>
          </p:nvSpPr>
          <p:spPr>
            <a:xfrm>
              <a:off x="8097818" y="3221804"/>
              <a:ext cx="14068" cy="10280"/>
            </a:xfrm>
            <a:custGeom>
              <a:avLst/>
              <a:gdLst/>
              <a:ahLst/>
              <a:cxnLst/>
              <a:rect l="l" t="t" r="r" b="b"/>
              <a:pathLst>
                <a:path w="442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8;p16">
              <a:extLst>
                <a:ext uri="{FF2B5EF4-FFF2-40B4-BE49-F238E27FC236}">
                  <a16:creationId xmlns:a16="http://schemas.microsoft.com/office/drawing/2014/main" id="{D5C0BAB8-BB94-D815-E659-A84894A265A8}"/>
                </a:ext>
              </a:extLst>
            </p:cNvPr>
            <p:cNvSpPr/>
            <p:nvPr/>
          </p:nvSpPr>
          <p:spPr>
            <a:xfrm>
              <a:off x="8156190" y="2951621"/>
              <a:ext cx="14036" cy="10630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9;p16">
              <a:extLst>
                <a:ext uri="{FF2B5EF4-FFF2-40B4-BE49-F238E27FC236}">
                  <a16:creationId xmlns:a16="http://schemas.microsoft.com/office/drawing/2014/main" id="{175EB33E-031A-5EF1-D493-E15FD19C0337}"/>
                </a:ext>
              </a:extLst>
            </p:cNvPr>
            <p:cNvSpPr/>
            <p:nvPr/>
          </p:nvSpPr>
          <p:spPr>
            <a:xfrm>
              <a:off x="8173982" y="2952385"/>
              <a:ext cx="14450" cy="10248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2" name="Google Shape;240;p16">
            <a:extLst>
              <a:ext uri="{FF2B5EF4-FFF2-40B4-BE49-F238E27FC236}">
                <a16:creationId xmlns:a16="http://schemas.microsoft.com/office/drawing/2014/main" id="{907BCCE4-D081-324F-8AC7-05CE18C81DD2}"/>
              </a:ext>
            </a:extLst>
          </p:cNvPr>
          <p:cNvCxnSpPr>
            <a:cxnSpLocks/>
            <a:stCxn id="325" idx="3"/>
            <a:endCxn id="26" idx="6"/>
          </p:cNvCxnSpPr>
          <p:nvPr/>
        </p:nvCxnSpPr>
        <p:spPr>
          <a:xfrm>
            <a:off x="2751325" y="2197316"/>
            <a:ext cx="836081" cy="42774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241;p16">
            <a:extLst>
              <a:ext uri="{FF2B5EF4-FFF2-40B4-BE49-F238E27FC236}">
                <a16:creationId xmlns:a16="http://schemas.microsoft.com/office/drawing/2014/main" id="{5C515F61-B595-FFB6-51E7-5803EC5198EA}"/>
              </a:ext>
            </a:extLst>
          </p:cNvPr>
          <p:cNvCxnSpPr>
            <a:cxnSpLocks/>
            <a:stCxn id="19" idx="6"/>
            <a:endCxn id="7" idx="3"/>
          </p:cNvCxnSpPr>
          <p:nvPr/>
        </p:nvCxnSpPr>
        <p:spPr>
          <a:xfrm rot="10800000" flipV="1">
            <a:off x="2751326" y="2956312"/>
            <a:ext cx="1215631" cy="5687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242;p16">
            <a:extLst>
              <a:ext uri="{FF2B5EF4-FFF2-40B4-BE49-F238E27FC236}">
                <a16:creationId xmlns:a16="http://schemas.microsoft.com/office/drawing/2014/main" id="{1FDA15D0-5E66-BA30-3A57-FADABC5324BA}"/>
              </a:ext>
            </a:extLst>
          </p:cNvPr>
          <p:cNvCxnSpPr>
            <a:stCxn id="21" idx="2"/>
            <a:endCxn id="322" idx="1"/>
          </p:cNvCxnSpPr>
          <p:nvPr/>
        </p:nvCxnSpPr>
        <p:spPr>
          <a:xfrm rot="10800000" flipH="1">
            <a:off x="5550874" y="2233856"/>
            <a:ext cx="832800" cy="3912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243;p16">
            <a:extLst>
              <a:ext uri="{FF2B5EF4-FFF2-40B4-BE49-F238E27FC236}">
                <a16:creationId xmlns:a16="http://schemas.microsoft.com/office/drawing/2014/main" id="{CD93D930-1E90-4AC7-F02E-EC6E3CF9152C}"/>
              </a:ext>
            </a:extLst>
          </p:cNvPr>
          <p:cNvCxnSpPr>
            <a:cxnSpLocks/>
            <a:stCxn id="18" idx="2"/>
            <a:endCxn id="31" idx="1"/>
          </p:cNvCxnSpPr>
          <p:nvPr/>
        </p:nvCxnSpPr>
        <p:spPr>
          <a:xfrm>
            <a:off x="5186575" y="2956312"/>
            <a:ext cx="1197125" cy="5687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244;p16">
            <a:extLst>
              <a:ext uri="{FF2B5EF4-FFF2-40B4-BE49-F238E27FC236}">
                <a16:creationId xmlns:a16="http://schemas.microsoft.com/office/drawing/2014/main" id="{61A42BC4-B204-670E-73C3-8357C33A2BDC}"/>
              </a:ext>
            </a:extLst>
          </p:cNvPr>
          <p:cNvCxnSpPr>
            <a:stCxn id="20" idx="0"/>
            <a:endCxn id="28" idx="0"/>
          </p:cNvCxnSpPr>
          <p:nvPr/>
        </p:nvCxnSpPr>
        <p:spPr>
          <a:xfrm>
            <a:off x="4570208" y="3145075"/>
            <a:ext cx="9742" cy="543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245;p16">
            <a:extLst>
              <a:ext uri="{FF2B5EF4-FFF2-40B4-BE49-F238E27FC236}">
                <a16:creationId xmlns:a16="http://schemas.microsoft.com/office/drawing/2014/main" id="{241D43EA-8AE2-80B8-6086-06A2F5C15D2D}"/>
              </a:ext>
            </a:extLst>
          </p:cNvPr>
          <p:cNvCxnSpPr/>
          <p:nvPr/>
        </p:nvCxnSpPr>
        <p:spPr>
          <a:xfrm>
            <a:off x="4004850" y="2487527"/>
            <a:ext cx="1150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246;p16">
            <a:extLst>
              <a:ext uri="{FF2B5EF4-FFF2-40B4-BE49-F238E27FC236}">
                <a16:creationId xmlns:a16="http://schemas.microsoft.com/office/drawing/2014/main" id="{E38CB91D-7460-3BC5-60C9-F0EDD339B3EF}"/>
              </a:ext>
            </a:extLst>
          </p:cNvPr>
          <p:cNvCxnSpPr/>
          <p:nvPr/>
        </p:nvCxnSpPr>
        <p:spPr>
          <a:xfrm>
            <a:off x="3843100" y="2628638"/>
            <a:ext cx="145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" name="Google Shape;247;p16">
            <a:extLst>
              <a:ext uri="{FF2B5EF4-FFF2-40B4-BE49-F238E27FC236}">
                <a16:creationId xmlns:a16="http://schemas.microsoft.com/office/drawing/2014/main" id="{7D0CD79B-46D1-7E9F-E621-8DD9DCC4BAFD}"/>
              </a:ext>
            </a:extLst>
          </p:cNvPr>
          <p:cNvSpPr txBox="1"/>
          <p:nvPr/>
        </p:nvSpPr>
        <p:spPr>
          <a:xfrm>
            <a:off x="3183300" y="1784439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ML Algorithms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14495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376768"/>
            <a:ext cx="22091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KNN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A7157-04A3-2D6F-3645-77E2EEFF7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78"/>
          <a:stretch/>
        </p:blipFill>
        <p:spPr bwMode="auto">
          <a:xfrm>
            <a:off x="502871" y="1160371"/>
            <a:ext cx="3170227" cy="456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74D209-2AAA-84C2-62E2-6235A7151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71" y="1930583"/>
            <a:ext cx="3200400" cy="770890"/>
          </a:xfrm>
          <a:prstGeom prst="rect">
            <a:avLst/>
          </a:prstGeom>
          <a:noFill/>
        </p:spPr>
      </p:pic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CD58E4CF-1DFC-091B-973F-DC6456507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06" y="3072993"/>
            <a:ext cx="3136265" cy="1667510"/>
          </a:xfrm>
          <a:prstGeom prst="rect">
            <a:avLst/>
          </a:prstGeom>
        </p:spPr>
      </p:pic>
      <p:sp>
        <p:nvSpPr>
          <p:cNvPr id="5" name="Google Shape;331;p19">
            <a:extLst>
              <a:ext uri="{FF2B5EF4-FFF2-40B4-BE49-F238E27FC236}">
                <a16:creationId xmlns:a16="http://schemas.microsoft.com/office/drawing/2014/main" id="{F7427E70-8D7A-E1E6-6E9C-43138FF58056}"/>
              </a:ext>
            </a:extLst>
          </p:cNvPr>
          <p:cNvSpPr txBox="1">
            <a:spLocks/>
          </p:cNvSpPr>
          <p:nvPr/>
        </p:nvSpPr>
        <p:spPr>
          <a:xfrm>
            <a:off x="5091193" y="376768"/>
            <a:ext cx="35103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az-Latn-AZ" dirty="0"/>
              <a:t>LOGİSTİC REGRESSİON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3F4B3-FD4E-25D3-BB0E-E100E0C5C1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403"/>
          <a:stretch/>
        </p:blipFill>
        <p:spPr bwMode="auto">
          <a:xfrm>
            <a:off x="5157501" y="1060953"/>
            <a:ext cx="3170227" cy="576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DF8B4-6149-FBDA-5483-1B07D6C8B3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01" y="1930583"/>
            <a:ext cx="3034633" cy="812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D3849-8926-6BB0-50DF-D5EE4599AF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8273" y="3072992"/>
            <a:ext cx="3856653" cy="16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0725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151</Words>
  <Application>Microsoft Office PowerPoint</Application>
  <PresentationFormat>On-screen Show (16:9)</PresentationFormat>
  <Paragraphs>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Share Tech</vt:lpstr>
      <vt:lpstr>Anaheim</vt:lpstr>
      <vt:lpstr>Maven Pro</vt:lpstr>
      <vt:lpstr>Bebas Neue</vt:lpstr>
      <vt:lpstr>Arial</vt:lpstr>
      <vt:lpstr>Roboto Condensed Light</vt:lpstr>
      <vt:lpstr>Nunito Light</vt:lpstr>
      <vt:lpstr>Data Science Consulting Infographics by Slidesgo</vt:lpstr>
      <vt:lpstr>APPLYING MACHINE LEARNING ALGORITHMS FOR PATTERN RECOGNITION TO AUTOMATE DETECTION OF ANOMALIES IN INTERNET BANKING SYSTEM</vt:lpstr>
      <vt:lpstr>ABOUT DATA SCIENCE CONSULTING INFOGRAPHICS</vt:lpstr>
      <vt:lpstr>ABOUT DATA SCIENCE CONSULTING INFOGRAPHICS </vt:lpstr>
      <vt:lpstr>ABOUT DATA SCIENCE CONSULTING INFOGRAPHICS</vt:lpstr>
      <vt:lpstr>DATA EXPLORATION</vt:lpstr>
      <vt:lpstr>DATA EXPLORATION</vt:lpstr>
      <vt:lpstr>FEATURES ENGINEERING: FEATURE IMPORTANCE BY RANDOM FOREST</vt:lpstr>
      <vt:lpstr>EXPLORING CLASSIFIERS TO BUILD FINAL MACHINE LEARNING MODEL</vt:lpstr>
      <vt:lpstr>KNN</vt:lpstr>
      <vt:lpstr>NAIVE BAYES </vt:lpstr>
      <vt:lpstr>MACHINE LEARNING CLASSIFIER COMPARISON</vt:lpstr>
      <vt:lpstr>SIMULATION APPLİCATİON</vt:lpstr>
      <vt:lpstr>SIMULATION APPLİCATİON</vt:lpstr>
      <vt:lpstr>Research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machine learning algorithms for pattern recognition to automate detection of anomalies in internet banking system</dc:title>
  <cp:lastModifiedBy>Fərəcov Həsən</cp:lastModifiedBy>
  <cp:revision>11</cp:revision>
  <dcterms:modified xsi:type="dcterms:W3CDTF">2023-06-21T22:06:24Z</dcterms:modified>
</cp:coreProperties>
</file>