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6" roundtripDataSignature="AMtx7mifaI3wRhnqJMM5c6GoicHBOxkI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1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1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7.png"/><Relationship Id="rId6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>
            <p:ph type="ctrTitle"/>
          </p:nvPr>
        </p:nvSpPr>
        <p:spPr>
          <a:xfrm>
            <a:off x="948840" y="1107860"/>
            <a:ext cx="4385835" cy="1046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Security Challenges in AI-Driven Agriculture: A Case Study</a:t>
            </a:r>
            <a:endParaRPr/>
          </a:p>
        </p:txBody>
      </p:sp>
      <p:sp>
        <p:nvSpPr>
          <p:cNvPr id="86" name="Google Shape;86;p1"/>
          <p:cNvSpPr txBox="1"/>
          <p:nvPr>
            <p:ph idx="1" type="subTitle"/>
          </p:nvPr>
        </p:nvSpPr>
        <p:spPr>
          <a:xfrm>
            <a:off x="948840" y="2402260"/>
            <a:ext cx="4385835" cy="33478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chemeClr val="dk1"/>
                </a:solidFill>
              </a:rPr>
              <a:t>Presented by: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</a:rPr>
              <a:t>Ahmad Malkawi,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</a:rPr>
              <a:t>Alberto Araya Rojas,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</a:rPr>
              <a:t>Syed Muhammad Hasan Haider,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</a:rPr>
              <a:t>Vineet Muthyalu.</a:t>
            </a:r>
            <a:endParaRPr/>
          </a:p>
          <a:p>
            <a:pPr indent="101600" lvl="0" marL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</a:rPr>
              <a:t>Date: November 22, 2024</a:t>
            </a:r>
            <a:endParaRPr/>
          </a:p>
        </p:txBody>
      </p:sp>
      <p:sp>
        <p:nvSpPr>
          <p:cNvPr id="87" name="Google Shape;87;p1"/>
          <p:cNvSpPr/>
          <p:nvPr/>
        </p:nvSpPr>
        <p:spPr>
          <a:xfrm>
            <a:off x="5749796" y="539937"/>
            <a:ext cx="3394204" cy="5778126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0" y="539937"/>
            <a:ext cx="9144000" cy="64008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0" y="6254055"/>
            <a:ext cx="9144000" cy="64008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 rot="5400000">
            <a:off x="-2919285" y="3404998"/>
            <a:ext cx="6858002" cy="48006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Robot" id="91" name="Google Shape;9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87664" y="1969767"/>
            <a:ext cx="2918467" cy="2918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0"/>
          <p:cNvSpPr/>
          <p:nvPr/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10"/>
          <p:cNvSpPr/>
          <p:nvPr/>
        </p:nvSpPr>
        <p:spPr>
          <a:xfrm flipH="1" rot="5400000">
            <a:off x="-1914813" y="1914812"/>
            <a:ext cx="6858000" cy="3028377"/>
          </a:xfrm>
          <a:prstGeom prst="rect">
            <a:avLst/>
          </a:prstGeom>
          <a:gradFill>
            <a:gsLst>
              <a:gs pos="0">
                <a:srgbClr val="000000"/>
              </a:gs>
              <a:gs pos="8000">
                <a:srgbClr val="000000"/>
              </a:gs>
              <a:gs pos="100000">
                <a:srgbClr val="366092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10"/>
          <p:cNvSpPr/>
          <p:nvPr/>
        </p:nvSpPr>
        <p:spPr>
          <a:xfrm flipH="1" rot="5400000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4F81BD">
                  <a:alpha val="45882"/>
                </a:srgbClr>
              </a:gs>
              <a:gs pos="100000">
                <a:srgbClr val="4F81BD">
                  <a:alpha val="45882"/>
                </a:srgbClr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10"/>
          <p:cNvSpPr/>
          <p:nvPr/>
        </p:nvSpPr>
        <p:spPr>
          <a:xfrm flipH="1" rot="5400000">
            <a:off x="263195" y="4092815"/>
            <a:ext cx="2501979" cy="3028381"/>
          </a:xfrm>
          <a:prstGeom prst="rect">
            <a:avLst/>
          </a:prstGeom>
          <a:gradFill>
            <a:gsLst>
              <a:gs pos="0">
                <a:srgbClr val="4F81BD">
                  <a:alpha val="28627"/>
                </a:srgbClr>
              </a:gs>
              <a:gs pos="2000">
                <a:srgbClr val="4F81BD">
                  <a:alpha val="28627"/>
                </a:srgbClr>
              </a:gs>
              <a:gs pos="100000">
                <a:srgbClr val="000000">
                  <a:alpha val="29803"/>
                </a:srgbClr>
              </a:gs>
            </a:gsLst>
            <a:lin ang="7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10"/>
          <p:cNvSpPr/>
          <p:nvPr/>
        </p:nvSpPr>
        <p:spPr>
          <a:xfrm rot="-964587">
            <a:off x="-376302" y="969718"/>
            <a:ext cx="2925267" cy="4178958"/>
          </a:xfrm>
          <a:custGeom>
            <a:rect b="b" l="l" r="r" t="t"/>
            <a:pathLst>
              <a:path extrusionOk="0" h="4178958" w="3900357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29000">
                <a:srgbClr val="000000">
                  <a:alpha val="0"/>
                </a:srgbClr>
              </a:gs>
              <a:gs pos="100000">
                <a:srgbClr val="4F81BD">
                  <a:alpha val="42745"/>
                </a:srgbClr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10"/>
          <p:cNvSpPr/>
          <p:nvPr/>
        </p:nvSpPr>
        <p:spPr>
          <a:xfrm flipH="1" rot="5400000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93B3D7">
                  <a:alpha val="10980"/>
                </a:srgbClr>
              </a:gs>
              <a:gs pos="100000">
                <a:srgbClr val="93B3D7">
                  <a:alpha val="10980"/>
                </a:srgbClr>
              </a:gs>
            </a:gsLst>
            <a:lin ang="7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10"/>
          <p:cNvSpPr txBox="1"/>
          <p:nvPr>
            <p:ph type="title"/>
          </p:nvPr>
        </p:nvSpPr>
        <p:spPr>
          <a:xfrm>
            <a:off x="350041" y="586855"/>
            <a:ext cx="2401025" cy="33874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Calibri"/>
              <a:buNone/>
            </a:pPr>
            <a:r>
              <a:rPr lang="en-US" sz="3500">
                <a:solidFill>
                  <a:srgbClr val="FFFFFF"/>
                </a:solidFill>
              </a:rPr>
              <a:t>References</a:t>
            </a:r>
            <a:endParaRPr/>
          </a:p>
        </p:txBody>
      </p:sp>
      <p:sp>
        <p:nvSpPr>
          <p:cNvPr id="272" name="Google Shape;272;p10"/>
          <p:cNvSpPr txBox="1"/>
          <p:nvPr>
            <p:ph idx="1" type="body"/>
          </p:nvPr>
        </p:nvSpPr>
        <p:spPr>
          <a:xfrm>
            <a:off x="3607694" y="649480"/>
            <a:ext cx="4916510" cy="5546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Security Challenges in AI-Driven Agriculture: A Case Study (2024) retrieved from: </a:t>
            </a:r>
            <a:r>
              <a:rPr lang="en-US" sz="1700">
                <a:solidFill>
                  <a:srgbClr val="538CD5"/>
                </a:solidFill>
              </a:rPr>
              <a:t>https://docs.google.com/document/d/1hqB8LBwQvt2BwAUxkI2ckUxHt-zA1Ky6/edit?usp=drive_link&amp;ouid=101392009844690856130&amp;rtpof=true&amp;sd=true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366092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 flipH="1" rot="10800000">
            <a:off x="6096642" y="0"/>
            <a:ext cx="3047358" cy="1576412"/>
          </a:xfrm>
          <a:prstGeom prst="rect">
            <a:avLst/>
          </a:prstGeom>
          <a:gradFill>
            <a:gsLst>
              <a:gs pos="0">
                <a:srgbClr val="244061">
                  <a:alpha val="67843"/>
                </a:srgbClr>
              </a:gs>
              <a:gs pos="19000">
                <a:srgbClr val="244061">
                  <a:alpha val="67843"/>
                </a:srgbClr>
              </a:gs>
              <a:gs pos="100000">
                <a:srgbClr val="4F81BD">
                  <a:alpha val="78823"/>
                </a:srgbClr>
              </a:gs>
            </a:gsLst>
            <a:lin ang="191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0">
                <a:srgbClr val="4F81BD">
                  <a:alpha val="0"/>
                </a:srgbClr>
              </a:gs>
              <a:gs pos="23000">
                <a:srgbClr val="4F81BD">
                  <a:alpha val="0"/>
                </a:srgbClr>
              </a:gs>
              <a:gs pos="99000">
                <a:srgbClr val="000000">
                  <a:alpha val="73725"/>
                </a:srgbClr>
              </a:gs>
              <a:gs pos="100000">
                <a:srgbClr val="000000">
                  <a:alpha val="73725"/>
                </a:srgbClr>
              </a:gs>
            </a:gsLst>
            <a:lin ang="203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/>
          <p:nvPr>
            <p:ph type="title"/>
          </p:nvPr>
        </p:nvSpPr>
        <p:spPr>
          <a:xfrm>
            <a:off x="1028697" y="348865"/>
            <a:ext cx="7533018" cy="877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</a:pPr>
            <a:r>
              <a:rPr b="1" lang="en-US" sz="2700">
                <a:solidFill>
                  <a:srgbClr val="FFFFFF"/>
                </a:solidFill>
              </a:rPr>
              <a:t>Problem Description: Data Privacy and Security Challenges for Taniya’s Agritech Business</a:t>
            </a:r>
            <a:endParaRPr/>
          </a:p>
        </p:txBody>
      </p:sp>
      <p:grpSp>
        <p:nvGrpSpPr>
          <p:cNvPr id="101" name="Google Shape;101;p2"/>
          <p:cNvGrpSpPr/>
          <p:nvPr/>
        </p:nvGrpSpPr>
        <p:grpSpPr>
          <a:xfrm>
            <a:off x="483042" y="2112579"/>
            <a:ext cx="8195870" cy="4192804"/>
            <a:chOff x="0" y="0"/>
            <a:chExt cx="8195870" cy="4192804"/>
          </a:xfrm>
        </p:grpSpPr>
        <p:sp>
          <p:nvSpPr>
            <p:cNvPr id="102" name="Google Shape;102;p2"/>
            <p:cNvSpPr/>
            <p:nvPr/>
          </p:nvSpPr>
          <p:spPr>
            <a:xfrm>
              <a:off x="0" y="0"/>
              <a:ext cx="6556696" cy="922417"/>
            </a:xfrm>
            <a:prstGeom prst="roundRect">
              <a:avLst>
                <a:gd fmla="val 10000" name="adj"/>
              </a:avLst>
            </a:prstGeom>
            <a:solidFill>
              <a:srgbClr val="BF504D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 txBox="1"/>
            <p:nvPr/>
          </p:nvSpPr>
          <p:spPr>
            <a:xfrm>
              <a:off x="27017" y="27017"/>
              <a:ext cx="5483391" cy="8683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b="1" i="0" lang="en-US" sz="17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Introduction to the Scenario: </a:t>
              </a:r>
              <a:r>
                <a:rPr b="0" i="0" lang="en-US" sz="17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Taniya is running an agricultural business with the help of AI-based systems provided by Agritech AI (ATAI).</a:t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549123" y="1090129"/>
              <a:ext cx="6556696" cy="922417"/>
            </a:xfrm>
            <a:prstGeom prst="roundRect">
              <a:avLst>
                <a:gd fmla="val 10000" name="adj"/>
              </a:avLst>
            </a:prstGeom>
            <a:solidFill>
              <a:srgbClr val="BC825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 txBox="1"/>
            <p:nvPr/>
          </p:nvSpPr>
          <p:spPr>
            <a:xfrm>
              <a:off x="576140" y="1117146"/>
              <a:ext cx="5353968" cy="8683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b="1" i="0" lang="en-US" sz="17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Problem: </a:t>
              </a:r>
              <a:r>
                <a:rPr b="0" i="0" lang="en-US" sz="17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Taniya has received an anonymous tip claiming that ATAI is selling her farm's data without her consent.</a:t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090050" y="2180258"/>
              <a:ext cx="6556696" cy="922417"/>
            </a:xfrm>
            <a:prstGeom prst="roundRect">
              <a:avLst>
                <a:gd fmla="val 10000" name="adj"/>
              </a:avLst>
            </a:prstGeom>
            <a:solidFill>
              <a:srgbClr val="BBB054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 txBox="1"/>
            <p:nvPr/>
          </p:nvSpPr>
          <p:spPr>
            <a:xfrm>
              <a:off x="1117067" y="2207275"/>
              <a:ext cx="5362164" cy="8683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b="1" i="0" lang="en-US" sz="17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Objective of the Project</a:t>
              </a:r>
              <a:r>
                <a:rPr b="0" i="0" lang="en-US" sz="17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: To analyze the threats posed by this new AI-driven system and propose a security strategy to safeguard the farm's data and infrastructure.</a:t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639174" y="3270387"/>
              <a:ext cx="6556696" cy="922417"/>
            </a:xfrm>
            <a:prstGeom prst="roundRect">
              <a:avLst>
                <a:gd fmla="val 10000" name="adj"/>
              </a:avLst>
            </a:prstGeom>
            <a:solidFill>
              <a:srgbClr val="99B95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 txBox="1"/>
            <p:nvPr/>
          </p:nvSpPr>
          <p:spPr>
            <a:xfrm>
              <a:off x="1666191" y="3297404"/>
              <a:ext cx="5353968" cy="8683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b="1" i="0" lang="en-US" sz="17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Scope: </a:t>
              </a:r>
              <a:r>
                <a:rPr b="0" i="0" lang="en-US" sz="17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Includes a multi-layered security strategy, an incident response plan, and a strategy for investigating data skimming concerns.</a:t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5957125" y="706487"/>
              <a:ext cx="599571" cy="599571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E7CFCF">
                <a:alpha val="89803"/>
              </a:srgbClr>
            </a:solidFill>
            <a:ln cap="flat" cmpd="sng" w="25400">
              <a:solidFill>
                <a:srgbClr val="E7CFCF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 txBox="1"/>
            <p:nvPr/>
          </p:nvSpPr>
          <p:spPr>
            <a:xfrm>
              <a:off x="6092028" y="706487"/>
              <a:ext cx="329765" cy="4511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6506249" y="1796616"/>
              <a:ext cx="599571" cy="599571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E5DECE">
                <a:alpha val="89803"/>
              </a:srgbClr>
            </a:solidFill>
            <a:ln cap="flat" cmpd="sng" w="25400">
              <a:solidFill>
                <a:srgbClr val="E5DECE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 txBox="1"/>
            <p:nvPr/>
          </p:nvSpPr>
          <p:spPr>
            <a:xfrm>
              <a:off x="6641152" y="1796616"/>
              <a:ext cx="329765" cy="4511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7047176" y="2886746"/>
              <a:ext cx="599571" cy="599571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DCE4CF">
                <a:alpha val="89803"/>
              </a:srgbClr>
            </a:solidFill>
            <a:ln cap="flat" cmpd="sng" w="25400">
              <a:solidFill>
                <a:srgbClr val="DCE4CF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 txBox="1"/>
            <p:nvPr/>
          </p:nvSpPr>
          <p:spPr>
            <a:xfrm>
              <a:off x="7182079" y="2886746"/>
              <a:ext cx="329765" cy="4511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Calibri"/>
                <a:buNone/>
              </a:pPr>
              <a:r>
                <a:t/>
              </a:r>
              <a:endPara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3"/>
          <p:cNvSpPr/>
          <p:nvPr/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366092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3"/>
          <p:cNvSpPr/>
          <p:nvPr/>
        </p:nvSpPr>
        <p:spPr>
          <a:xfrm flipH="1" rot="10800000">
            <a:off x="6096642" y="0"/>
            <a:ext cx="3047358" cy="1576412"/>
          </a:xfrm>
          <a:prstGeom prst="rect">
            <a:avLst/>
          </a:prstGeom>
          <a:gradFill>
            <a:gsLst>
              <a:gs pos="0">
                <a:srgbClr val="244061">
                  <a:alpha val="67843"/>
                </a:srgbClr>
              </a:gs>
              <a:gs pos="19000">
                <a:srgbClr val="244061">
                  <a:alpha val="67843"/>
                </a:srgbClr>
              </a:gs>
              <a:gs pos="100000">
                <a:srgbClr val="4F81BD">
                  <a:alpha val="78823"/>
                </a:srgbClr>
              </a:gs>
            </a:gsLst>
            <a:lin ang="191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3"/>
          <p:cNvSpPr/>
          <p:nvPr/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0">
                <a:srgbClr val="4F81BD">
                  <a:alpha val="0"/>
                </a:srgbClr>
              </a:gs>
              <a:gs pos="23000">
                <a:srgbClr val="4F81BD">
                  <a:alpha val="0"/>
                </a:srgbClr>
              </a:gs>
              <a:gs pos="99000">
                <a:srgbClr val="000000">
                  <a:alpha val="73725"/>
                </a:srgbClr>
              </a:gs>
              <a:gs pos="100000">
                <a:srgbClr val="000000">
                  <a:alpha val="73725"/>
                </a:srgbClr>
              </a:gs>
            </a:gsLst>
            <a:lin ang="203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3"/>
          <p:cNvSpPr txBox="1"/>
          <p:nvPr>
            <p:ph type="title"/>
          </p:nvPr>
        </p:nvSpPr>
        <p:spPr>
          <a:xfrm>
            <a:off x="1028697" y="348865"/>
            <a:ext cx="7533018" cy="877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Calibri"/>
              <a:buNone/>
            </a:pPr>
            <a:r>
              <a:rPr b="1" lang="en-US" sz="3500">
                <a:solidFill>
                  <a:srgbClr val="FFFFFF"/>
                </a:solidFill>
              </a:rPr>
              <a:t>Assets and Threats</a:t>
            </a:r>
            <a:endParaRPr/>
          </a:p>
        </p:txBody>
      </p:sp>
      <p:grpSp>
        <p:nvGrpSpPr>
          <p:cNvPr id="125" name="Google Shape;125;p3"/>
          <p:cNvGrpSpPr/>
          <p:nvPr/>
        </p:nvGrpSpPr>
        <p:grpSpPr>
          <a:xfrm>
            <a:off x="501577" y="2772468"/>
            <a:ext cx="8158800" cy="2873025"/>
            <a:chOff x="18535" y="659889"/>
            <a:chExt cx="8158800" cy="2873025"/>
          </a:xfrm>
        </p:grpSpPr>
        <p:sp>
          <p:nvSpPr>
            <p:cNvPr id="126" name="Google Shape;126;p3"/>
            <p:cNvSpPr/>
            <p:nvPr/>
          </p:nvSpPr>
          <p:spPr>
            <a:xfrm>
              <a:off x="18535" y="659889"/>
              <a:ext cx="1080124" cy="1080124"/>
            </a:xfrm>
            <a:prstGeom prst="ellipse">
              <a:avLst/>
            </a:prstGeom>
            <a:solidFill>
              <a:srgbClr val="BF5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45361" y="886715"/>
              <a:ext cx="626472" cy="62647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1330115" y="659889"/>
              <a:ext cx="2546008" cy="10801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"/>
            <p:cNvSpPr txBox="1"/>
            <p:nvPr/>
          </p:nvSpPr>
          <p:spPr>
            <a:xfrm>
              <a:off x="1330115" y="659889"/>
              <a:ext cx="2546008" cy="10801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b="1" i="0" lang="en-US" sz="1100" u="none" cap="none" strike="noStrike">
                  <a:solidFill>
                    <a:schemeClr val="dk1"/>
                  </a:solidFill>
                  <a:highlight>
                    <a:schemeClr val="lt1"/>
                  </a:highlight>
                  <a:latin typeface="Calibri"/>
                  <a:ea typeface="Calibri"/>
                  <a:cs typeface="Calibri"/>
                  <a:sym typeface="Calibri"/>
                </a:rPr>
                <a:t>Tangible Assets</a:t>
              </a:r>
              <a:r>
                <a:rPr b="0" i="0" lang="en-US" sz="1100" u="none" cap="none" strike="noStrike">
                  <a:solidFill>
                    <a:schemeClr val="dk1"/>
                  </a:solidFill>
                  <a:highlight>
                    <a:schemeClr val="lt1"/>
                  </a:highlight>
                  <a:latin typeface="Calibri"/>
                  <a:ea typeface="Calibri"/>
                  <a:cs typeface="Calibri"/>
                  <a:sym typeface="Calibri"/>
                </a:rPr>
                <a:t>: AI-powered machinery (drones, autonomous tractors, robots), central server, sensors. </a:t>
              </a:r>
              <a:endParaRPr>
                <a:highlight>
                  <a:schemeClr val="lt1"/>
                </a:highlight>
              </a:endParaRPr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4319746" y="659889"/>
              <a:ext cx="1080124" cy="108012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4546573" y="886715"/>
              <a:ext cx="626472" cy="62647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5631327" y="659889"/>
              <a:ext cx="2546008" cy="10801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 txBox="1"/>
            <p:nvPr/>
          </p:nvSpPr>
          <p:spPr>
            <a:xfrm>
              <a:off x="5631327" y="659889"/>
              <a:ext cx="2546008" cy="10801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b="1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Intangible Assets: </a:t>
              </a:r>
              <a:r>
                <a:rPr b="0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 (data in transit, at rest, and in use).Threats to the System: Physical </a:t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8535" y="2452790"/>
              <a:ext cx="1080124" cy="108012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245361" y="2679617"/>
              <a:ext cx="626472" cy="626472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1330115" y="2452790"/>
              <a:ext cx="2546008" cy="10801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"/>
            <p:cNvSpPr txBox="1"/>
            <p:nvPr/>
          </p:nvSpPr>
          <p:spPr>
            <a:xfrm>
              <a:off x="1330115" y="2452790"/>
              <a:ext cx="2546008" cy="10801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b="1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Physical Threats: </a:t>
              </a:r>
              <a:r>
                <a:rPr b="0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Sensors can be physically damaged or manipulated. </a:t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sz="11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b="1" i="0" lang="en-US" sz="1100" u="none" cap="none" strike="noStrike">
                  <a:solidFill>
                    <a:schemeClr val="dk1"/>
                  </a:solidFill>
                  <a:highlight>
                    <a:schemeClr val="lt1"/>
                  </a:highlight>
                  <a:latin typeface="Calibri"/>
                  <a:ea typeface="Calibri"/>
                  <a:cs typeface="Calibri"/>
                  <a:sym typeface="Calibri"/>
                </a:rPr>
                <a:t>Cyber Threats: </a:t>
              </a:r>
              <a:r>
                <a:rPr b="0" i="0" lang="en-US" sz="1100" u="none" cap="none" strike="noStrike">
                  <a:solidFill>
                    <a:schemeClr val="dk1"/>
                  </a:solidFill>
                  <a:highlight>
                    <a:schemeClr val="lt1"/>
                  </a:highlight>
                  <a:latin typeface="Calibri"/>
                  <a:ea typeface="Calibri"/>
                  <a:cs typeface="Calibri"/>
                  <a:sym typeface="Calibri"/>
                </a:rPr>
                <a:t>Data interception (Man-in-the-Middle attack)Unauthorized server access (phishing, rootkits)</a:t>
              </a:r>
              <a:r>
                <a:rPr b="0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Satellite eavesdropping on communications between server and autonomous machines.</a:t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4319746" y="2452790"/>
              <a:ext cx="1080124" cy="1080124"/>
            </a:xfrm>
            <a:prstGeom prst="ellipse">
              <a:avLst/>
            </a:prstGeom>
            <a:solidFill>
              <a:srgbClr val="49AC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4546573" y="2679617"/>
              <a:ext cx="626472" cy="626472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5631327" y="2452790"/>
              <a:ext cx="2546008" cy="10801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 txBox="1"/>
            <p:nvPr/>
          </p:nvSpPr>
          <p:spPr>
            <a:xfrm>
              <a:off x="5631327" y="2452790"/>
              <a:ext cx="2546008" cy="10801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b="1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Risk Assessment: </a:t>
              </a:r>
              <a:r>
                <a:rPr b="0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Prioritizing threats using a risk matrix.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4"/>
          <p:cNvSpPr/>
          <p:nvPr/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366092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4"/>
          <p:cNvSpPr/>
          <p:nvPr/>
        </p:nvSpPr>
        <p:spPr>
          <a:xfrm flipH="1" rot="10800000">
            <a:off x="6096642" y="0"/>
            <a:ext cx="3047358" cy="1576412"/>
          </a:xfrm>
          <a:prstGeom prst="rect">
            <a:avLst/>
          </a:prstGeom>
          <a:gradFill>
            <a:gsLst>
              <a:gs pos="0">
                <a:srgbClr val="244061">
                  <a:alpha val="67843"/>
                </a:srgbClr>
              </a:gs>
              <a:gs pos="19000">
                <a:srgbClr val="244061">
                  <a:alpha val="67843"/>
                </a:srgbClr>
              </a:gs>
              <a:gs pos="100000">
                <a:srgbClr val="4F81BD">
                  <a:alpha val="78823"/>
                </a:srgbClr>
              </a:gs>
            </a:gsLst>
            <a:lin ang="191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4"/>
          <p:cNvSpPr/>
          <p:nvPr/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0">
                <a:srgbClr val="4F81BD">
                  <a:alpha val="0"/>
                </a:srgbClr>
              </a:gs>
              <a:gs pos="23000">
                <a:srgbClr val="4F81BD">
                  <a:alpha val="0"/>
                </a:srgbClr>
              </a:gs>
              <a:gs pos="99000">
                <a:srgbClr val="000000">
                  <a:alpha val="73725"/>
                </a:srgbClr>
              </a:gs>
              <a:gs pos="100000">
                <a:srgbClr val="000000">
                  <a:alpha val="73725"/>
                </a:srgbClr>
              </a:gs>
            </a:gsLst>
            <a:lin ang="203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4"/>
          <p:cNvSpPr txBox="1"/>
          <p:nvPr>
            <p:ph type="title"/>
          </p:nvPr>
        </p:nvSpPr>
        <p:spPr>
          <a:xfrm>
            <a:off x="1028697" y="348865"/>
            <a:ext cx="7533018" cy="877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FFFFFF"/>
                </a:solidFill>
              </a:rPr>
              <a:t>Proposed Multi-Layered Security Strategy</a:t>
            </a:r>
            <a:endParaRPr/>
          </a:p>
        </p:txBody>
      </p:sp>
      <p:grpSp>
        <p:nvGrpSpPr>
          <p:cNvPr id="151" name="Google Shape;151;p4"/>
          <p:cNvGrpSpPr/>
          <p:nvPr/>
        </p:nvGrpSpPr>
        <p:grpSpPr>
          <a:xfrm>
            <a:off x="1212415" y="2505767"/>
            <a:ext cx="6737124" cy="3406427"/>
            <a:chOff x="729373" y="393188"/>
            <a:chExt cx="6737124" cy="3406427"/>
          </a:xfrm>
        </p:grpSpPr>
        <p:sp>
          <p:nvSpPr>
            <p:cNvPr id="152" name="Google Shape;152;p4"/>
            <p:cNvSpPr/>
            <p:nvPr/>
          </p:nvSpPr>
          <p:spPr>
            <a:xfrm>
              <a:off x="1138811" y="393188"/>
              <a:ext cx="669990" cy="66999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729373" y="1314747"/>
              <a:ext cx="1488867" cy="5955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4"/>
            <p:cNvSpPr txBox="1"/>
            <p:nvPr/>
          </p:nvSpPr>
          <p:spPr>
            <a:xfrm>
              <a:off x="729373" y="1314747"/>
              <a:ext cx="1488867" cy="5955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b="1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Encryption: </a:t>
              </a:r>
              <a:r>
                <a:rPr b="0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Encrypt data in use, transit, and at rest to prevent unauthorized access.</a:t>
              </a:r>
              <a:endParaRPr/>
            </a:p>
          </p:txBody>
        </p:sp>
        <p:sp>
          <p:nvSpPr>
            <p:cNvPr id="155" name="Google Shape;155;p4"/>
            <p:cNvSpPr/>
            <p:nvPr/>
          </p:nvSpPr>
          <p:spPr>
            <a:xfrm>
              <a:off x="2888230" y="393188"/>
              <a:ext cx="669990" cy="66999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2478792" y="1314747"/>
              <a:ext cx="1488867" cy="5955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4"/>
            <p:cNvSpPr txBox="1"/>
            <p:nvPr/>
          </p:nvSpPr>
          <p:spPr>
            <a:xfrm>
              <a:off x="2478792" y="1314747"/>
              <a:ext cx="1488867" cy="5955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b="1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Network Segmentation: </a:t>
              </a:r>
              <a:r>
                <a:rPr b="0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Dividing the network into smaller segments to limit the spread of an attack.</a:t>
              </a:r>
              <a:endParaRPr/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4637649" y="393188"/>
              <a:ext cx="669990" cy="66999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4"/>
            <p:cNvSpPr/>
            <p:nvPr/>
          </p:nvSpPr>
          <p:spPr>
            <a:xfrm>
              <a:off x="4228211" y="1314747"/>
              <a:ext cx="1488867" cy="5955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4"/>
            <p:cNvSpPr txBox="1"/>
            <p:nvPr/>
          </p:nvSpPr>
          <p:spPr>
            <a:xfrm>
              <a:off x="4228211" y="1314747"/>
              <a:ext cx="1488867" cy="5955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b="1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Honeypot Deployment: </a:t>
              </a:r>
              <a:r>
                <a:rPr b="0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Implement honeypots to detect intrusions.</a:t>
              </a:r>
              <a:endParaRPr/>
            </a:p>
          </p:txBody>
        </p:sp>
        <p:sp>
          <p:nvSpPr>
            <p:cNvPr id="161" name="Google Shape;161;p4"/>
            <p:cNvSpPr/>
            <p:nvPr/>
          </p:nvSpPr>
          <p:spPr>
            <a:xfrm>
              <a:off x="6387068" y="393188"/>
              <a:ext cx="669990" cy="66999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>
              <a:off x="5977630" y="1314747"/>
              <a:ext cx="1488867" cy="5955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4"/>
            <p:cNvSpPr txBox="1"/>
            <p:nvPr/>
          </p:nvSpPr>
          <p:spPr>
            <a:xfrm>
              <a:off x="5977630" y="1314747"/>
              <a:ext cx="1488867" cy="5955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b="1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Access Control: </a:t>
              </a:r>
              <a:r>
                <a:rPr b="0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Use Role-Based Access Control to limit access to sensitive areas.</a:t>
              </a:r>
              <a:endParaRPr/>
            </a:p>
          </p:txBody>
        </p:sp>
        <p:sp>
          <p:nvSpPr>
            <p:cNvPr id="164" name="Google Shape;164;p4"/>
            <p:cNvSpPr/>
            <p:nvPr/>
          </p:nvSpPr>
          <p:spPr>
            <a:xfrm>
              <a:off x="3762940" y="2282510"/>
              <a:ext cx="669990" cy="669990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3353501" y="3204069"/>
              <a:ext cx="1488867" cy="5955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4"/>
            <p:cNvSpPr txBox="1"/>
            <p:nvPr/>
          </p:nvSpPr>
          <p:spPr>
            <a:xfrm>
              <a:off x="3353501" y="3204069"/>
              <a:ext cx="1488867" cy="5955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b="1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Physical Security: </a:t>
              </a:r>
              <a:r>
                <a:rPr b="0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Implement AI-enabled CCTV and a physical security team to protect the devices.</a:t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5"/>
          <p:cNvSpPr/>
          <p:nvPr/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366092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5"/>
          <p:cNvSpPr/>
          <p:nvPr/>
        </p:nvSpPr>
        <p:spPr>
          <a:xfrm flipH="1" rot="10800000">
            <a:off x="6096642" y="0"/>
            <a:ext cx="3047358" cy="1576412"/>
          </a:xfrm>
          <a:prstGeom prst="rect">
            <a:avLst/>
          </a:prstGeom>
          <a:gradFill>
            <a:gsLst>
              <a:gs pos="0">
                <a:srgbClr val="244061">
                  <a:alpha val="67843"/>
                </a:srgbClr>
              </a:gs>
              <a:gs pos="19000">
                <a:srgbClr val="244061">
                  <a:alpha val="67843"/>
                </a:srgbClr>
              </a:gs>
              <a:gs pos="100000">
                <a:srgbClr val="4F81BD">
                  <a:alpha val="78823"/>
                </a:srgbClr>
              </a:gs>
            </a:gsLst>
            <a:lin ang="191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5"/>
          <p:cNvSpPr/>
          <p:nvPr/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0">
                <a:srgbClr val="4F81BD">
                  <a:alpha val="0"/>
                </a:srgbClr>
              </a:gs>
              <a:gs pos="23000">
                <a:srgbClr val="4F81BD">
                  <a:alpha val="0"/>
                </a:srgbClr>
              </a:gs>
              <a:gs pos="99000">
                <a:srgbClr val="000000">
                  <a:alpha val="73725"/>
                </a:srgbClr>
              </a:gs>
              <a:gs pos="100000">
                <a:srgbClr val="000000">
                  <a:alpha val="73725"/>
                </a:srgbClr>
              </a:gs>
            </a:gsLst>
            <a:lin ang="203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5"/>
          <p:cNvSpPr txBox="1"/>
          <p:nvPr>
            <p:ph type="title"/>
          </p:nvPr>
        </p:nvSpPr>
        <p:spPr>
          <a:xfrm>
            <a:off x="1028697" y="348865"/>
            <a:ext cx="7533018" cy="877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</a:pPr>
            <a:r>
              <a:rPr b="1" lang="en-US" sz="2700">
                <a:solidFill>
                  <a:srgbClr val="FFFFFF"/>
                </a:solidFill>
              </a:rPr>
              <a:t>Security Incident and Our Incident Response Plan</a:t>
            </a:r>
            <a:endParaRPr/>
          </a:p>
        </p:txBody>
      </p:sp>
      <p:grpSp>
        <p:nvGrpSpPr>
          <p:cNvPr id="176" name="Google Shape;176;p5"/>
          <p:cNvGrpSpPr/>
          <p:nvPr/>
        </p:nvGrpSpPr>
        <p:grpSpPr>
          <a:xfrm>
            <a:off x="1372041" y="2112971"/>
            <a:ext cx="6417872" cy="4192019"/>
            <a:chOff x="888999" y="392"/>
            <a:chExt cx="6417872" cy="4192019"/>
          </a:xfrm>
        </p:grpSpPr>
        <p:sp>
          <p:nvSpPr>
            <p:cNvPr id="177" name="Google Shape;177;p5"/>
            <p:cNvSpPr/>
            <p:nvPr/>
          </p:nvSpPr>
          <p:spPr>
            <a:xfrm>
              <a:off x="2742075" y="511135"/>
              <a:ext cx="396021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BF504D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5"/>
            <p:cNvSpPr txBox="1"/>
            <p:nvPr/>
          </p:nvSpPr>
          <p:spPr>
            <a:xfrm>
              <a:off x="2929421" y="554722"/>
              <a:ext cx="21331" cy="42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888999" y="392"/>
              <a:ext cx="1854876" cy="1112925"/>
            </a:xfrm>
            <a:prstGeom prst="rect">
              <a:avLst/>
            </a:prstGeom>
            <a:solidFill>
              <a:srgbClr val="BF504D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5"/>
            <p:cNvSpPr txBox="1"/>
            <p:nvPr/>
          </p:nvSpPr>
          <p:spPr>
            <a:xfrm>
              <a:off x="888999" y="392"/>
              <a:ext cx="1854876" cy="11129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400" lIns="90875" spcFirstLastPara="1" rIns="90875" wrap="square" tIns="95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b="1" i="0" lang="en-US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Incident Description:</a:t>
              </a:r>
              <a:r>
                <a:rPr b="0" i="0" lang="en-US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An attacker gains unauthorized access to the server, encrypts all data, and demands ransom.</a:t>
              </a: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5023573" y="511135"/>
              <a:ext cx="396021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BD6D4F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5"/>
            <p:cNvSpPr txBox="1"/>
            <p:nvPr/>
          </p:nvSpPr>
          <p:spPr>
            <a:xfrm>
              <a:off x="5210918" y="554722"/>
              <a:ext cx="21331" cy="42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3170497" y="392"/>
              <a:ext cx="1854876" cy="1112925"/>
            </a:xfrm>
            <a:prstGeom prst="rect">
              <a:avLst/>
            </a:prstGeom>
            <a:solidFill>
              <a:srgbClr val="BD684E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5"/>
            <p:cNvSpPr txBox="1"/>
            <p:nvPr/>
          </p:nvSpPr>
          <p:spPr>
            <a:xfrm>
              <a:off x="3170497" y="392"/>
              <a:ext cx="1854876" cy="11129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400" lIns="90875" spcFirstLastPara="1" rIns="90875" wrap="square" tIns="95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b="1" i="0" lang="en-US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Response Steps:</a:t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1816437" y="1111518"/>
              <a:ext cx="4562995" cy="396021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5181"/>
                  </a:lnTo>
                  <a:lnTo>
                    <a:pt x="0" y="65181"/>
                  </a:lnTo>
                  <a:lnTo>
                    <a:pt x="0" y="120000"/>
                  </a:lnTo>
                </a:path>
              </a:pathLst>
            </a:custGeom>
            <a:noFill/>
            <a:ln cap="flat" cmpd="sng" w="9525">
              <a:solidFill>
                <a:srgbClr val="BC8B51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5"/>
            <p:cNvSpPr txBox="1"/>
            <p:nvPr/>
          </p:nvSpPr>
          <p:spPr>
            <a:xfrm>
              <a:off x="3983363" y="1307395"/>
              <a:ext cx="229144" cy="42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5451995" y="392"/>
              <a:ext cx="1854876" cy="1112925"/>
            </a:xfrm>
            <a:prstGeom prst="rect">
              <a:avLst/>
            </a:prstGeom>
            <a:solidFill>
              <a:srgbClr val="BC825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5"/>
            <p:cNvSpPr txBox="1"/>
            <p:nvPr/>
          </p:nvSpPr>
          <p:spPr>
            <a:xfrm>
              <a:off x="5451995" y="392"/>
              <a:ext cx="1854876" cy="11129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400" lIns="90875" spcFirstLastPara="1" rIns="90875" wrap="square" tIns="95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Step 1: Identify and isolate compromised components.</a:t>
              </a: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2742075" y="2050682"/>
              <a:ext cx="396021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BBA754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5"/>
            <p:cNvSpPr txBox="1"/>
            <p:nvPr/>
          </p:nvSpPr>
          <p:spPr>
            <a:xfrm>
              <a:off x="2929421" y="2094269"/>
              <a:ext cx="21331" cy="42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888999" y="1539939"/>
              <a:ext cx="1854876" cy="1112925"/>
            </a:xfrm>
            <a:prstGeom prst="rect">
              <a:avLst/>
            </a:prstGeom>
            <a:solidFill>
              <a:srgbClr val="BB995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5"/>
            <p:cNvSpPr txBox="1"/>
            <p:nvPr/>
          </p:nvSpPr>
          <p:spPr>
            <a:xfrm>
              <a:off x="888999" y="1539939"/>
              <a:ext cx="1854876" cy="11129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400" lIns="90875" spcFirstLastPara="1" rIns="90875" wrap="square" tIns="95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Step 2: Use backup resources and backup server to restore services.</a:t>
              </a: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5023573" y="2050682"/>
              <a:ext cx="396021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B4BA55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5"/>
            <p:cNvSpPr txBox="1"/>
            <p:nvPr/>
          </p:nvSpPr>
          <p:spPr>
            <a:xfrm>
              <a:off x="5210918" y="2094269"/>
              <a:ext cx="21331" cy="42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3170497" y="1539939"/>
              <a:ext cx="1854876" cy="1112925"/>
            </a:xfrm>
            <a:prstGeom prst="rect">
              <a:avLst/>
            </a:prstGeom>
            <a:solidFill>
              <a:srgbClr val="BBB054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5"/>
            <p:cNvSpPr txBox="1"/>
            <p:nvPr/>
          </p:nvSpPr>
          <p:spPr>
            <a:xfrm>
              <a:off x="3170497" y="1539939"/>
              <a:ext cx="1854876" cy="11129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400" lIns="90875" spcFirstLastPara="1" rIns="90875" wrap="square" tIns="95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Step 3: Analyze network logs for signs of the attack pattern.</a:t>
              </a:r>
              <a:endParaRPr/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1816437" y="2651065"/>
              <a:ext cx="4562995" cy="396021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5181"/>
                  </a:lnTo>
                  <a:lnTo>
                    <a:pt x="0" y="65181"/>
                  </a:lnTo>
                  <a:lnTo>
                    <a:pt x="0" y="120000"/>
                  </a:lnTo>
                </a:path>
              </a:pathLst>
            </a:custGeom>
            <a:noFill/>
            <a:ln cap="flat" cmpd="sng" w="9525">
              <a:solidFill>
                <a:srgbClr val="99B958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5"/>
            <p:cNvSpPr txBox="1"/>
            <p:nvPr/>
          </p:nvSpPr>
          <p:spPr>
            <a:xfrm>
              <a:off x="3983363" y="2846942"/>
              <a:ext cx="229144" cy="42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5"/>
            <p:cNvSpPr/>
            <p:nvPr/>
          </p:nvSpPr>
          <p:spPr>
            <a:xfrm>
              <a:off x="5451995" y="1539939"/>
              <a:ext cx="1854876" cy="1112925"/>
            </a:xfrm>
            <a:prstGeom prst="rect">
              <a:avLst/>
            </a:prstGeom>
            <a:solidFill>
              <a:srgbClr val="AFBA56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5"/>
            <p:cNvSpPr txBox="1"/>
            <p:nvPr/>
          </p:nvSpPr>
          <p:spPr>
            <a:xfrm>
              <a:off x="5451995" y="1539939"/>
              <a:ext cx="1854876" cy="11129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400" lIns="90875" spcFirstLastPara="1" rIns="90875" wrap="square" tIns="95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Step 4: Accept residual risks like potential data leakage before encryption.</a:t>
              </a:r>
              <a:endParaRPr/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888999" y="3079486"/>
              <a:ext cx="1854876" cy="1112925"/>
            </a:xfrm>
            <a:prstGeom prst="rect">
              <a:avLst/>
            </a:prstGeom>
            <a:solidFill>
              <a:srgbClr val="99B95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5"/>
            <p:cNvSpPr txBox="1"/>
            <p:nvPr/>
          </p:nvSpPr>
          <p:spPr>
            <a:xfrm>
              <a:off x="888999" y="3079486"/>
              <a:ext cx="1854876" cy="11129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400" lIns="90875" spcFirstLastPara="1" rIns="90875" wrap="square" tIns="95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b="1" i="0" lang="en-US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Goal:</a:t>
              </a:r>
              <a:r>
                <a:rPr b="0" i="0" lang="en-US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Minimize downtime, restore data, and ensure business continuity.</a:t>
              </a:r>
              <a:endParaRPr/>
            </a:p>
          </p:txBody>
        </p:sp>
      </p:grpSp>
      <p:sp>
        <p:nvSpPr>
          <p:cNvPr id="203" name="Google Shape;203;p5"/>
          <p:cNvSpPr txBox="1"/>
          <p:nvPr/>
        </p:nvSpPr>
        <p:spPr>
          <a:xfrm>
            <a:off x="6096642" y="6305384"/>
            <a:ext cx="4572000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Flowchart : Security Incident Management (2024)</a:t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6"/>
          <p:cNvSpPr/>
          <p:nvPr/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366092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6"/>
          <p:cNvSpPr/>
          <p:nvPr/>
        </p:nvSpPr>
        <p:spPr>
          <a:xfrm flipH="1" rot="10800000">
            <a:off x="6096642" y="0"/>
            <a:ext cx="3047358" cy="1576412"/>
          </a:xfrm>
          <a:prstGeom prst="rect">
            <a:avLst/>
          </a:prstGeom>
          <a:gradFill>
            <a:gsLst>
              <a:gs pos="0">
                <a:srgbClr val="244061">
                  <a:alpha val="67843"/>
                </a:srgbClr>
              </a:gs>
              <a:gs pos="19000">
                <a:srgbClr val="244061">
                  <a:alpha val="67843"/>
                </a:srgbClr>
              </a:gs>
              <a:gs pos="100000">
                <a:srgbClr val="4F81BD">
                  <a:alpha val="78823"/>
                </a:srgbClr>
              </a:gs>
            </a:gsLst>
            <a:lin ang="191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6"/>
          <p:cNvSpPr/>
          <p:nvPr/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0">
                <a:srgbClr val="4F81BD">
                  <a:alpha val="0"/>
                </a:srgbClr>
              </a:gs>
              <a:gs pos="23000">
                <a:srgbClr val="4F81BD">
                  <a:alpha val="0"/>
                </a:srgbClr>
              </a:gs>
              <a:gs pos="99000">
                <a:srgbClr val="000000">
                  <a:alpha val="73725"/>
                </a:srgbClr>
              </a:gs>
              <a:gs pos="100000">
                <a:srgbClr val="000000">
                  <a:alpha val="73725"/>
                </a:srgbClr>
              </a:gs>
            </a:gsLst>
            <a:lin ang="203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6"/>
          <p:cNvSpPr txBox="1"/>
          <p:nvPr>
            <p:ph type="title"/>
          </p:nvPr>
        </p:nvSpPr>
        <p:spPr>
          <a:xfrm>
            <a:off x="1028697" y="348865"/>
            <a:ext cx="7533018" cy="877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FFFFFF"/>
                </a:solidFill>
              </a:rPr>
              <a:t>Strategy to Improve Taniya's Cyber Literacy</a:t>
            </a:r>
            <a:endParaRPr/>
          </a:p>
        </p:txBody>
      </p:sp>
      <p:grpSp>
        <p:nvGrpSpPr>
          <p:cNvPr id="213" name="Google Shape;213;p6"/>
          <p:cNvGrpSpPr/>
          <p:nvPr/>
        </p:nvGrpSpPr>
        <p:grpSpPr>
          <a:xfrm>
            <a:off x="2484575" y="2112579"/>
            <a:ext cx="4192805" cy="4192805"/>
            <a:chOff x="2001533" y="0"/>
            <a:chExt cx="4192805" cy="4192805"/>
          </a:xfrm>
        </p:grpSpPr>
        <p:sp>
          <p:nvSpPr>
            <p:cNvPr id="214" name="Google Shape;214;p6"/>
            <p:cNvSpPr/>
            <p:nvPr/>
          </p:nvSpPr>
          <p:spPr>
            <a:xfrm>
              <a:off x="2001533" y="0"/>
              <a:ext cx="4192805" cy="4192805"/>
            </a:xfrm>
            <a:prstGeom prst="diamond">
              <a:avLst/>
            </a:prstGeom>
            <a:solidFill>
              <a:srgbClr val="E7CF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2399849" y="398316"/>
              <a:ext cx="1635193" cy="1635193"/>
            </a:xfrm>
            <a:prstGeom prst="roundRect">
              <a:avLst>
                <a:gd fmla="val 16667" name="adj"/>
              </a:avLst>
            </a:prstGeom>
            <a:solidFill>
              <a:srgbClr val="BF504D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6"/>
            <p:cNvSpPr txBox="1"/>
            <p:nvPr/>
          </p:nvSpPr>
          <p:spPr>
            <a:xfrm>
              <a:off x="2479673" y="478140"/>
              <a:ext cx="1475545" cy="1475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spcFirstLastPara="1" rIns="41900" wrap="square" tIns="4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None/>
              </a:pPr>
              <a:r>
                <a:rPr b="1" lang="en-US" sz="1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Cybersecurity Awareness Workshop:</a:t>
              </a:r>
              <a:r>
                <a:rPr lang="en-US" sz="1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Introduce Taniya to fundamental cybersecurity concepts.</a:t>
              </a: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4160827" y="398316"/>
              <a:ext cx="1635193" cy="1635193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6"/>
            <p:cNvSpPr txBox="1"/>
            <p:nvPr/>
          </p:nvSpPr>
          <p:spPr>
            <a:xfrm>
              <a:off x="4240651" y="478140"/>
              <a:ext cx="1475545" cy="1475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spcFirstLastPara="1" rIns="41900" wrap="square" tIns="4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None/>
              </a:pPr>
              <a:r>
                <a:rPr b="1" lang="en-US" sz="1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Cybersecurity Training Group:</a:t>
              </a:r>
              <a:r>
                <a:rPr lang="en-US" sz="1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Provide training on access controls and basic security practices.</a:t>
              </a: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2399849" y="2159294"/>
              <a:ext cx="1635193" cy="1635193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6"/>
            <p:cNvSpPr txBox="1"/>
            <p:nvPr/>
          </p:nvSpPr>
          <p:spPr>
            <a:xfrm>
              <a:off x="2479673" y="2239118"/>
              <a:ext cx="1475545" cy="1475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spcFirstLastPara="1" rIns="41900" wrap="square" tIns="4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None/>
              </a:pPr>
              <a:r>
                <a:rPr b="1" lang="en-US" sz="1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Cybersecurity Insurance:</a:t>
              </a:r>
              <a:r>
                <a:rPr lang="en-US" sz="1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Recommend Taniya invest in cybersecurity insurance and use a professional team for ongoing threat analysis and education.</a:t>
              </a: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4160827" y="2159294"/>
              <a:ext cx="1635193" cy="1635193"/>
            </a:xfrm>
            <a:prstGeom prst="roundRect">
              <a:avLst>
                <a:gd fmla="val 16667" name="adj"/>
              </a:avLst>
            </a:prstGeom>
            <a:solidFill>
              <a:srgbClr val="49ACC5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6"/>
            <p:cNvSpPr txBox="1"/>
            <p:nvPr/>
          </p:nvSpPr>
          <p:spPr>
            <a:xfrm>
              <a:off x="4240651" y="2239118"/>
              <a:ext cx="1475545" cy="1475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spcFirstLastPara="1" rIns="41900" wrap="square" tIns="4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None/>
              </a:pPr>
              <a:r>
                <a:rPr b="1" lang="en-US" sz="1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Outsourcing Responsibility:</a:t>
              </a:r>
              <a:r>
                <a:rPr lang="en-US" sz="1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Suggest outsourcing critical security tasks to experts as Taniya has limited time and technical expertise.</a:t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en-US" sz="2800"/>
              <a:t>Strategy to Investigate Taniya’s Concerns about ATAI</a:t>
            </a:r>
            <a:endParaRPr b="1" sz="2800"/>
          </a:p>
        </p:txBody>
      </p:sp>
      <p:grpSp>
        <p:nvGrpSpPr>
          <p:cNvPr id="228" name="Google Shape;228;p7"/>
          <p:cNvGrpSpPr/>
          <p:nvPr/>
        </p:nvGrpSpPr>
        <p:grpSpPr>
          <a:xfrm>
            <a:off x="2573108" y="1841634"/>
            <a:ext cx="3997782" cy="3914957"/>
            <a:chOff x="2115908" y="305502"/>
            <a:chExt cx="3997782" cy="3914957"/>
          </a:xfrm>
        </p:grpSpPr>
        <p:sp>
          <p:nvSpPr>
            <p:cNvPr id="229" name="Google Shape;229;p7"/>
            <p:cNvSpPr/>
            <p:nvPr/>
          </p:nvSpPr>
          <p:spPr>
            <a:xfrm>
              <a:off x="2311882" y="305502"/>
              <a:ext cx="3801808" cy="3801808"/>
            </a:xfrm>
            <a:prstGeom prst="pie">
              <a:avLst>
                <a:gd fmla="val 16200000" name="adj1"/>
                <a:gd fmla="val 1800000" name="adj2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7"/>
            <p:cNvSpPr txBox="1"/>
            <p:nvPr/>
          </p:nvSpPr>
          <p:spPr>
            <a:xfrm>
              <a:off x="4378889" y="1007026"/>
              <a:ext cx="1289899" cy="12672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spcFirstLastPara="1" rIns="17775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b="1" lang="en-US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Third-Party Security Audit:</a:t>
              </a:r>
              <a:r>
                <a:rPr lang="en-US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Hire an external team to evaluate ATAI’s security posture.</a:t>
              </a: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2115908" y="418651"/>
              <a:ext cx="3801808" cy="3801808"/>
            </a:xfrm>
            <a:prstGeom prst="pie">
              <a:avLst>
                <a:gd fmla="val 1800000" name="adj1"/>
                <a:gd fmla="val 9000000" name="adj2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7"/>
            <p:cNvSpPr txBox="1"/>
            <p:nvPr/>
          </p:nvSpPr>
          <p:spPr>
            <a:xfrm>
              <a:off x="3156879" y="2817411"/>
              <a:ext cx="1719865" cy="11767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spcFirstLastPara="1" rIns="17775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b="1" lang="en-US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Financial Audit:</a:t>
              </a:r>
              <a:r>
                <a:rPr lang="en-US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Investigate potential data skimming or financial mismanagement.</a:t>
              </a: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2115908" y="418651"/>
              <a:ext cx="3801808" cy="3801808"/>
            </a:xfrm>
            <a:prstGeom prst="pie">
              <a:avLst>
                <a:gd fmla="val 9000000" name="adj1"/>
                <a:gd fmla="val 16200000" name="adj2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7"/>
            <p:cNvSpPr txBox="1"/>
            <p:nvPr/>
          </p:nvSpPr>
          <p:spPr>
            <a:xfrm>
              <a:off x="2523245" y="1165435"/>
              <a:ext cx="1289899" cy="12672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spcFirstLastPara="1" rIns="17775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b="1" lang="en-US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Challenges:</a:t>
              </a:r>
              <a:r>
                <a:rPr lang="en-US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ATAI may be uncooperative due to the disruption audits may cause.</a:t>
              </a:r>
              <a:endParaRPr/>
            </a:p>
          </p:txBody>
        </p:sp>
      </p:grpSp>
      <p:sp>
        <p:nvSpPr>
          <p:cNvPr id="235" name="Google Shape;235;p7"/>
          <p:cNvSpPr txBox="1"/>
          <p:nvPr/>
        </p:nvSpPr>
        <p:spPr>
          <a:xfrm>
            <a:off x="6400800" y="6329446"/>
            <a:ext cx="4572000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 : Cyber Literacy Strategy (2024)</a:t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8"/>
          <p:cNvSpPr/>
          <p:nvPr/>
        </p:nvSpPr>
        <p:spPr>
          <a:xfrm flipH="1" rot="5400000">
            <a:off x="-1336136" y="1336710"/>
            <a:ext cx="6858000" cy="4184580"/>
          </a:xfrm>
          <a:prstGeom prst="rect">
            <a:avLst/>
          </a:prstGeom>
          <a:gradFill>
            <a:gsLst>
              <a:gs pos="0">
                <a:srgbClr val="000000"/>
              </a:gs>
              <a:gs pos="8000">
                <a:srgbClr val="000000"/>
              </a:gs>
              <a:gs pos="100000">
                <a:srgbClr val="366092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8"/>
          <p:cNvSpPr/>
          <p:nvPr/>
        </p:nvSpPr>
        <p:spPr>
          <a:xfrm flipH="1" rot="5400000">
            <a:off x="-1088181" y="1092216"/>
            <a:ext cx="6346209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4F81BD">
                  <a:alpha val="0"/>
                </a:srgbClr>
              </a:gs>
              <a:gs pos="100000">
                <a:srgbClr val="4F81BD">
                  <a:alpha val="0"/>
                </a:srgbClr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8"/>
          <p:cNvSpPr/>
          <p:nvPr/>
        </p:nvSpPr>
        <p:spPr>
          <a:xfrm flipH="1" rot="5400000">
            <a:off x="833933" y="3515977"/>
            <a:ext cx="2501979" cy="4182060"/>
          </a:xfrm>
          <a:prstGeom prst="rect">
            <a:avLst/>
          </a:prstGeom>
          <a:gradFill>
            <a:gsLst>
              <a:gs pos="0">
                <a:srgbClr val="4F81BD">
                  <a:alpha val="28627"/>
                </a:srgbClr>
              </a:gs>
              <a:gs pos="2000">
                <a:srgbClr val="4F81BD">
                  <a:alpha val="28627"/>
                </a:srgbClr>
              </a:gs>
              <a:gs pos="100000">
                <a:srgbClr val="000000">
                  <a:alpha val="29803"/>
                </a:srgbClr>
              </a:gs>
            </a:gsLst>
            <a:lin ang="7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8"/>
          <p:cNvSpPr/>
          <p:nvPr/>
        </p:nvSpPr>
        <p:spPr>
          <a:xfrm flipH="1" rot="5400000">
            <a:off x="-1176002" y="1496845"/>
            <a:ext cx="68580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4F81BD">
                  <a:alpha val="10980"/>
                </a:srgbClr>
              </a:gs>
              <a:gs pos="100000">
                <a:srgbClr val="4F81BD">
                  <a:alpha val="10980"/>
                </a:srgbClr>
              </a:gs>
            </a:gsLst>
            <a:lin ang="7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8"/>
          <p:cNvSpPr/>
          <p:nvPr/>
        </p:nvSpPr>
        <p:spPr>
          <a:xfrm rot="6097846">
            <a:off x="74277" y="1668285"/>
            <a:ext cx="4318303" cy="3238727"/>
          </a:xfrm>
          <a:prstGeom prst="ellipse">
            <a:avLst/>
          </a:prstGeom>
          <a:gradFill>
            <a:gsLst>
              <a:gs pos="0">
                <a:srgbClr val="4F81BD">
                  <a:alpha val="0"/>
                </a:srgbClr>
              </a:gs>
              <a:gs pos="39000">
                <a:srgbClr val="4F81BD">
                  <a:alpha val="0"/>
                </a:srgbClr>
              </a:gs>
              <a:gs pos="100000">
                <a:srgbClr val="93B3D7">
                  <a:alpha val="14901"/>
                </a:srgbClr>
              </a:gs>
            </a:gsLst>
            <a:lin ang="17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8"/>
          <p:cNvSpPr txBox="1"/>
          <p:nvPr>
            <p:ph type="title"/>
          </p:nvPr>
        </p:nvSpPr>
        <p:spPr>
          <a:xfrm>
            <a:off x="619797" y="586855"/>
            <a:ext cx="3172575" cy="33874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Calibri"/>
              <a:buNone/>
            </a:pPr>
            <a:r>
              <a:rPr b="1" lang="en-US" sz="3500">
                <a:solidFill>
                  <a:srgbClr val="FFFFFF"/>
                </a:solidFill>
              </a:rPr>
              <a:t>Conclusion</a:t>
            </a:r>
            <a:endParaRPr/>
          </a:p>
        </p:txBody>
      </p:sp>
      <p:sp>
        <p:nvSpPr>
          <p:cNvPr id="247" name="Google Shape;247;p8"/>
          <p:cNvSpPr txBox="1"/>
          <p:nvPr>
            <p:ph idx="1" type="body"/>
          </p:nvPr>
        </p:nvSpPr>
        <p:spPr>
          <a:xfrm>
            <a:off x="4877368" y="649480"/>
            <a:ext cx="3646835" cy="5546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b="1" lang="en-US" sz="1700"/>
              <a:t>Key Findings and Recommendations</a:t>
            </a:r>
            <a:endParaRPr b="1" sz="1700"/>
          </a:p>
          <a:p>
            <a:pPr indent="-342900" lvl="0" marL="34290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1" lang="en-US" sz="1700"/>
              <a:t>Multi-Layered Security</a:t>
            </a:r>
            <a:r>
              <a:rPr lang="en-US" sz="1700"/>
              <a:t>: Critical for protecting both physical and digital assets.</a:t>
            </a:r>
            <a:endParaRPr/>
          </a:p>
          <a:p>
            <a:pPr indent="-342900" lvl="0" marL="34290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1" lang="en-US" sz="1700"/>
              <a:t>Incident Response Plan</a:t>
            </a:r>
            <a:r>
              <a:rPr lang="en-US" sz="1700"/>
              <a:t>: Ensure quick recovery with minimal data loss.</a:t>
            </a:r>
            <a:endParaRPr/>
          </a:p>
          <a:p>
            <a:pPr indent="-342900" lvl="0" marL="34290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1" lang="en-US" sz="1700"/>
              <a:t>Cybersecurity Training</a:t>
            </a:r>
            <a:r>
              <a:rPr lang="en-US" sz="1700"/>
              <a:t>: Educate Tania and staff on both technical and awareness-level security.</a:t>
            </a:r>
            <a:endParaRPr/>
          </a:p>
          <a:p>
            <a:pPr indent="-342900" lvl="0" marL="34290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b="1" lang="en-US" sz="1700"/>
              <a:t>Continuous Evaluation is Key: </a:t>
            </a:r>
            <a:r>
              <a:rPr lang="en-US" sz="1700"/>
              <a:t>Regular security audits and proactive monitoring to address new vulnerabilities.</a:t>
            </a:r>
            <a:endParaRPr/>
          </a:p>
          <a:p>
            <a:pPr indent="-342900" lvl="0" marL="34290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b="1" lang="en-US" sz="1700"/>
              <a:t>Long-Term Protection: </a:t>
            </a:r>
            <a:r>
              <a:rPr lang="en-US" sz="1700"/>
              <a:t>Focus on safeguarding sensitive data, operational safety, and preventing data breaches.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9"/>
          <p:cNvSpPr/>
          <p:nvPr/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rgbClr val="366092"/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9"/>
          <p:cNvSpPr/>
          <p:nvPr/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0">
                <a:srgbClr val="4F81BD">
                  <a:alpha val="0"/>
                </a:srgbClr>
              </a:gs>
              <a:gs pos="40000">
                <a:srgbClr val="4F81BD">
                  <a:alpha val="0"/>
                </a:srgbClr>
              </a:gs>
              <a:gs pos="100000">
                <a:srgbClr val="366092">
                  <a:alpha val="51764"/>
                </a:srgbClr>
              </a:gs>
            </a:gsLst>
            <a:lin ang="2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9"/>
          <p:cNvSpPr/>
          <p:nvPr/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0">
                <a:srgbClr val="4F81BD">
                  <a:alpha val="0"/>
                </a:srgbClr>
              </a:gs>
              <a:gs pos="17000">
                <a:srgbClr val="4F81BD">
                  <a:alpha val="0"/>
                </a:srgbClr>
              </a:gs>
              <a:gs pos="100000">
                <a:srgbClr val="000000">
                  <a:alpha val="36862"/>
                </a:srgbClr>
              </a:gs>
            </a:gsLst>
            <a:lin ang="7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9"/>
          <p:cNvSpPr/>
          <p:nvPr/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rgbClr val="244061">
                  <a:alpha val="0"/>
                </a:srgbClr>
              </a:gs>
              <a:gs pos="100000">
                <a:srgbClr val="000000">
                  <a:alpha val="24705"/>
                </a:srgbClr>
              </a:gs>
            </a:gsLst>
            <a:lin ang="18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9"/>
          <p:cNvSpPr/>
          <p:nvPr/>
        </p:nvSpPr>
        <p:spPr>
          <a:xfrm rot="-9091028">
            <a:off x="4459073" y="-1032053"/>
            <a:ext cx="3742610" cy="4439131"/>
          </a:xfrm>
          <a:custGeom>
            <a:rect b="b" l="l" r="r" t="t"/>
            <a:pathLst>
              <a:path extrusionOk="0" h="4439131" w="4990147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rgbClr val="4F81BD">
                  <a:alpha val="21960"/>
                </a:srgbClr>
              </a:gs>
              <a:gs pos="87000">
                <a:srgbClr val="93B3D7">
                  <a:alpha val="1960"/>
                </a:srgbClr>
              </a:gs>
              <a:gs pos="100000">
                <a:srgbClr val="93B3D7">
                  <a:alpha val="1960"/>
                </a:srgbClr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9"/>
          <p:cNvSpPr txBox="1"/>
          <p:nvPr>
            <p:ph type="title"/>
          </p:nvPr>
        </p:nvSpPr>
        <p:spPr>
          <a:xfrm>
            <a:off x="986118" y="735106"/>
            <a:ext cx="7540322" cy="29284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Calibri"/>
              <a:buNone/>
            </a:pPr>
            <a:r>
              <a:rPr b="1" lang="en-US" sz="4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Any Questions?</a:t>
            </a:r>
            <a:endParaRPr/>
          </a:p>
        </p:txBody>
      </p:sp>
      <p:sp>
        <p:nvSpPr>
          <p:cNvPr id="259" name="Google Shape;259;p9"/>
          <p:cNvSpPr txBox="1"/>
          <p:nvPr/>
        </p:nvSpPr>
        <p:spPr>
          <a:xfrm>
            <a:off x="1013011" y="4870824"/>
            <a:ext cx="7504463" cy="14582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 for Your Attention!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>Vineet Muthyalu</dc:creator>
</cp:coreProperties>
</file>