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7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C63C528-8161-493F-9775-745BF4C3E48C}"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0622A-D2B3-457B-978D-C28D5EDB3FBB}" type="slidenum">
              <a:rPr lang="en-US" smtClean="0"/>
              <a:t>‹#›</a:t>
            </a:fld>
            <a:endParaRPr lang="en-US"/>
          </a:p>
        </p:txBody>
      </p:sp>
    </p:spTree>
    <p:extLst>
      <p:ext uri="{BB962C8B-B14F-4D97-AF65-F5344CB8AC3E}">
        <p14:creationId xmlns:p14="http://schemas.microsoft.com/office/powerpoint/2010/main" val="3434444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CC63C528-8161-493F-9775-745BF4C3E48C}"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0622A-D2B3-457B-978D-C28D5EDB3FBB}" type="slidenum">
              <a:rPr lang="en-US" smtClean="0"/>
              <a:t>‹#›</a:t>
            </a:fld>
            <a:endParaRPr lang="en-US"/>
          </a:p>
        </p:txBody>
      </p:sp>
    </p:spTree>
    <p:extLst>
      <p:ext uri="{BB962C8B-B14F-4D97-AF65-F5344CB8AC3E}">
        <p14:creationId xmlns:p14="http://schemas.microsoft.com/office/powerpoint/2010/main" val="813507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CC63C528-8161-493F-9775-745BF4C3E48C}"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0622A-D2B3-457B-978D-C28D5EDB3FBB}" type="slidenum">
              <a:rPr lang="en-US" smtClean="0"/>
              <a:t>‹#›</a:t>
            </a:fld>
            <a:endParaRPr lang="en-US"/>
          </a:p>
        </p:txBody>
      </p:sp>
    </p:spTree>
    <p:extLst>
      <p:ext uri="{BB962C8B-B14F-4D97-AF65-F5344CB8AC3E}">
        <p14:creationId xmlns:p14="http://schemas.microsoft.com/office/powerpoint/2010/main" val="2603847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CC63C528-8161-493F-9775-745BF4C3E48C}"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0622A-D2B3-457B-978D-C28D5EDB3FBB}" type="slidenum">
              <a:rPr lang="en-US" smtClean="0"/>
              <a:t>‹#›</a:t>
            </a:fld>
            <a:endParaRPr lang="en-US"/>
          </a:p>
        </p:txBody>
      </p:sp>
    </p:spTree>
    <p:extLst>
      <p:ext uri="{BB962C8B-B14F-4D97-AF65-F5344CB8AC3E}">
        <p14:creationId xmlns:p14="http://schemas.microsoft.com/office/powerpoint/2010/main" val="2558333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63C528-8161-493F-9775-745BF4C3E48C}"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0622A-D2B3-457B-978D-C28D5EDB3FBB}" type="slidenum">
              <a:rPr lang="en-US" smtClean="0"/>
              <a:t>‹#›</a:t>
            </a:fld>
            <a:endParaRPr lang="en-US"/>
          </a:p>
        </p:txBody>
      </p:sp>
    </p:spTree>
    <p:extLst>
      <p:ext uri="{BB962C8B-B14F-4D97-AF65-F5344CB8AC3E}">
        <p14:creationId xmlns:p14="http://schemas.microsoft.com/office/powerpoint/2010/main" val="295980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CC63C528-8161-493F-9775-745BF4C3E48C}"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0622A-D2B3-457B-978D-C28D5EDB3FBB}" type="slidenum">
              <a:rPr lang="en-US" smtClean="0"/>
              <a:t>‹#›</a:t>
            </a:fld>
            <a:endParaRPr lang="en-US"/>
          </a:p>
        </p:txBody>
      </p:sp>
    </p:spTree>
    <p:extLst>
      <p:ext uri="{BB962C8B-B14F-4D97-AF65-F5344CB8AC3E}">
        <p14:creationId xmlns:p14="http://schemas.microsoft.com/office/powerpoint/2010/main" val="3129817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CC63C528-8161-493F-9775-745BF4C3E48C}" type="datetimeFigureOut">
              <a:rPr lang="en-US" smtClean="0"/>
              <a:t>3/17/2017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70622A-D2B3-457B-978D-C28D5EDB3FBB}" type="slidenum">
              <a:rPr lang="en-US" smtClean="0"/>
              <a:t>‹#›</a:t>
            </a:fld>
            <a:endParaRPr lang="en-US"/>
          </a:p>
        </p:txBody>
      </p:sp>
    </p:spTree>
    <p:extLst>
      <p:ext uri="{BB962C8B-B14F-4D97-AF65-F5344CB8AC3E}">
        <p14:creationId xmlns:p14="http://schemas.microsoft.com/office/powerpoint/2010/main" val="3332201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C63C528-8161-493F-9775-745BF4C3E48C}" type="datetimeFigureOut">
              <a:rPr lang="en-US" smtClean="0"/>
              <a:t>3/17/2017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70622A-D2B3-457B-978D-C28D5EDB3FBB}" type="slidenum">
              <a:rPr lang="en-US" smtClean="0"/>
              <a:t>‹#›</a:t>
            </a:fld>
            <a:endParaRPr lang="en-US"/>
          </a:p>
        </p:txBody>
      </p:sp>
    </p:spTree>
    <p:extLst>
      <p:ext uri="{BB962C8B-B14F-4D97-AF65-F5344CB8AC3E}">
        <p14:creationId xmlns:p14="http://schemas.microsoft.com/office/powerpoint/2010/main" val="2379174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3C528-8161-493F-9775-745BF4C3E48C}" type="datetimeFigureOut">
              <a:rPr lang="en-US" smtClean="0"/>
              <a:t>3/17/2017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70622A-D2B3-457B-978D-C28D5EDB3FBB}" type="slidenum">
              <a:rPr lang="en-US" smtClean="0"/>
              <a:t>‹#›</a:t>
            </a:fld>
            <a:endParaRPr lang="en-US"/>
          </a:p>
        </p:txBody>
      </p:sp>
    </p:spTree>
    <p:extLst>
      <p:ext uri="{BB962C8B-B14F-4D97-AF65-F5344CB8AC3E}">
        <p14:creationId xmlns:p14="http://schemas.microsoft.com/office/powerpoint/2010/main" val="730952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63C528-8161-493F-9775-745BF4C3E48C}"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0622A-D2B3-457B-978D-C28D5EDB3FBB}" type="slidenum">
              <a:rPr lang="en-US" smtClean="0"/>
              <a:t>‹#›</a:t>
            </a:fld>
            <a:endParaRPr lang="en-US"/>
          </a:p>
        </p:txBody>
      </p:sp>
    </p:spTree>
    <p:extLst>
      <p:ext uri="{BB962C8B-B14F-4D97-AF65-F5344CB8AC3E}">
        <p14:creationId xmlns:p14="http://schemas.microsoft.com/office/powerpoint/2010/main" val="2351261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63C528-8161-493F-9775-745BF4C3E48C}"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0622A-D2B3-457B-978D-C28D5EDB3FBB}" type="slidenum">
              <a:rPr lang="en-US" smtClean="0"/>
              <a:t>‹#›</a:t>
            </a:fld>
            <a:endParaRPr lang="en-US"/>
          </a:p>
        </p:txBody>
      </p:sp>
    </p:spTree>
    <p:extLst>
      <p:ext uri="{BB962C8B-B14F-4D97-AF65-F5344CB8AC3E}">
        <p14:creationId xmlns:p14="http://schemas.microsoft.com/office/powerpoint/2010/main" val="849980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3C528-8161-493F-9775-745BF4C3E48C}" type="datetimeFigureOut">
              <a:rPr lang="en-US" smtClean="0"/>
              <a:t>3/17/2017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70622A-D2B3-457B-978D-C28D5EDB3FBB}" type="slidenum">
              <a:rPr lang="en-US" smtClean="0"/>
              <a:t>‹#›</a:t>
            </a:fld>
            <a:endParaRPr lang="en-US"/>
          </a:p>
        </p:txBody>
      </p:sp>
    </p:spTree>
    <p:extLst>
      <p:ext uri="{BB962C8B-B14F-4D97-AF65-F5344CB8AC3E}">
        <p14:creationId xmlns:p14="http://schemas.microsoft.com/office/powerpoint/2010/main" val="1874902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CA" sz="3600" b="1" dirty="0">
                <a:latin typeface="Adobe Devanagari" panose="02040503050201020203" pitchFamily="18" charset="0"/>
                <a:cs typeface="Adobe Devanagari" panose="02040503050201020203" pitchFamily="18" charset="0"/>
              </a:rPr>
              <a:t>Application of Machine learning algorithm in predicting force from EMG and Classification of different type of Grip Movement </a:t>
            </a:r>
            <a:br>
              <a:rPr lang="en-US" sz="3600" b="1" dirty="0">
                <a:latin typeface="Adobe Devanagari" panose="02040503050201020203" pitchFamily="18" charset="0"/>
                <a:cs typeface="Adobe Devanagari" panose="02040503050201020203" pitchFamily="18" charset="0"/>
              </a:rPr>
            </a:br>
            <a:endParaRPr lang="en-US" sz="3600" b="1" dirty="0">
              <a:latin typeface="Adobe Devanagari" panose="02040503050201020203" pitchFamily="18" charset="0"/>
              <a:cs typeface="Adobe Devanagari" panose="02040503050201020203" pitchFamily="18" charset="0"/>
            </a:endParaRPr>
          </a:p>
        </p:txBody>
      </p:sp>
      <p:sp>
        <p:nvSpPr>
          <p:cNvPr id="3" name="Subtitle 2"/>
          <p:cNvSpPr>
            <a:spLocks noGrp="1"/>
          </p:cNvSpPr>
          <p:nvPr>
            <p:ph type="subTitle" idx="1"/>
          </p:nvPr>
        </p:nvSpPr>
        <p:spPr/>
        <p:txBody>
          <a:bodyPr/>
          <a:lstStyle/>
          <a:p>
            <a:r>
              <a:rPr lang="en-CA" dirty="0">
                <a:latin typeface="Adobe Devanagari" panose="02040503050201020203" pitchFamily="18" charset="0"/>
                <a:cs typeface="Adobe Devanagari" panose="02040503050201020203" pitchFamily="18" charset="0"/>
              </a:rPr>
              <a:t> Student : Hasan E. Issa </a:t>
            </a:r>
            <a:endParaRPr lang="en-US" dirty="0">
              <a:latin typeface="Adobe Devanagari" panose="02040503050201020203" pitchFamily="18" charset="0"/>
              <a:cs typeface="Adobe Devanagari" panose="02040503050201020203" pitchFamily="18" charset="0"/>
            </a:endParaRPr>
          </a:p>
          <a:p>
            <a:r>
              <a:rPr lang="en-US" dirty="0">
                <a:latin typeface="Adobe Devanagari" panose="02040503050201020203" pitchFamily="18" charset="0"/>
                <a:cs typeface="Adobe Devanagari" panose="02040503050201020203" pitchFamily="18" charset="0"/>
              </a:rPr>
              <a:t>Supervised by Professor Thomas </a:t>
            </a:r>
            <a:r>
              <a:rPr lang="en-US" dirty="0" err="1">
                <a:latin typeface="Adobe Devanagari" panose="02040503050201020203" pitchFamily="18" charset="0"/>
                <a:cs typeface="Adobe Devanagari" panose="02040503050201020203" pitchFamily="18" charset="0"/>
              </a:rPr>
              <a:t>Haslwanter</a:t>
            </a:r>
            <a:r>
              <a:rPr lang="en-US" dirty="0">
                <a:latin typeface="Adobe Devanagari" panose="02040503050201020203" pitchFamily="18" charset="0"/>
                <a:cs typeface="Adobe Devanagari" panose="02040503050201020203" pitchFamily="18" charset="0"/>
              </a:rPr>
              <a:t> </a:t>
            </a:r>
          </a:p>
        </p:txBody>
      </p:sp>
    </p:spTree>
    <p:extLst>
      <p:ext uri="{BB962C8B-B14F-4D97-AF65-F5344CB8AC3E}">
        <p14:creationId xmlns:p14="http://schemas.microsoft.com/office/powerpoint/2010/main" val="2966409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sz="4000" b="1" dirty="0">
                <a:latin typeface="Adobe Devanagari" panose="02040503050201020203" pitchFamily="18" charset="0"/>
                <a:ea typeface="+mn-ea"/>
                <a:cs typeface="Adobe Devanagari" panose="02040503050201020203" pitchFamily="18" charset="0"/>
              </a:rPr>
              <a:t>Data</a:t>
            </a:r>
            <a:r>
              <a:rPr lang="en-CA" dirty="0"/>
              <a:t> </a:t>
            </a:r>
            <a:r>
              <a:rPr lang="en-CA" sz="4000" b="1" dirty="0">
                <a:latin typeface="Adobe Devanagari" panose="02040503050201020203" pitchFamily="18" charset="0"/>
                <a:ea typeface="+mn-ea"/>
                <a:cs typeface="Adobe Devanagari" panose="02040503050201020203" pitchFamily="18" charset="0"/>
              </a:rPr>
              <a:t>Processing</a:t>
            </a:r>
            <a:endParaRPr lang="en-US" sz="4000" b="1" dirty="0">
              <a:latin typeface="Adobe Devanagari" panose="02040503050201020203" pitchFamily="18" charset="0"/>
              <a:ea typeface="+mn-ea"/>
              <a:cs typeface="Adobe Devanagari" panose="02040503050201020203" pitchFamily="18" charset="0"/>
            </a:endParaRPr>
          </a:p>
        </p:txBody>
      </p:sp>
      <p:pic>
        <p:nvPicPr>
          <p:cNvPr id="4" name="Content Placeholder 3"/>
          <p:cNvPicPr>
            <a:picLocks noGrp="1" noChangeAspect="1"/>
          </p:cNvPicPr>
          <p:nvPr>
            <p:ph idx="1"/>
          </p:nvPr>
        </p:nvPicPr>
        <p:blipFill>
          <a:blip r:embed="rId2"/>
          <a:stretch>
            <a:fillRect/>
          </a:stretch>
        </p:blipFill>
        <p:spPr>
          <a:xfrm>
            <a:off x="5358491" y="1690688"/>
            <a:ext cx="6454828" cy="4351338"/>
          </a:xfrm>
          <a:prstGeom prst="rect">
            <a:avLst/>
          </a:prstGeom>
        </p:spPr>
      </p:pic>
      <p:pic>
        <p:nvPicPr>
          <p:cNvPr id="5" name="Picture 4"/>
          <p:cNvPicPr/>
          <p:nvPr/>
        </p:nvPicPr>
        <p:blipFill rotWithShape="1">
          <a:blip r:embed="rId3" cstate="print">
            <a:extLst>
              <a:ext uri="{28A0092B-C50C-407E-A947-70E740481C1C}">
                <a14:useLocalDpi xmlns:a14="http://schemas.microsoft.com/office/drawing/2010/main" val="0"/>
              </a:ext>
            </a:extLst>
          </a:blip>
          <a:srcRect l="7117" t="5133" r="9233"/>
          <a:stretch/>
        </p:blipFill>
        <p:spPr bwMode="auto">
          <a:xfrm>
            <a:off x="0" y="1464692"/>
            <a:ext cx="5286756" cy="480333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92679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rtl="0"/>
            <a:r>
              <a:rPr lang="en-US" sz="2600" b="1" kern="1200" dirty="0">
                <a:solidFill>
                  <a:schemeClr val="tx1"/>
                </a:solidFill>
                <a:latin typeface="Adobe Devanagari" panose="02040503050201020203" pitchFamily="18" charset="0"/>
                <a:ea typeface="+mn-ea"/>
                <a:cs typeface="Adobe Devanagari" panose="02040503050201020203" pitchFamily="18" charset="0"/>
              </a:rPr>
              <a:t>Preprocess </a:t>
            </a:r>
            <a:br>
              <a:rPr lang="en-US" sz="1400" b="1" dirty="0"/>
            </a:br>
            <a:r>
              <a:rPr lang="en-CA" sz="2600" kern="1200" dirty="0">
                <a:solidFill>
                  <a:schemeClr val="tx1"/>
                </a:solidFill>
                <a:latin typeface="Adobe Devanagari" panose="02040503050201020203" pitchFamily="18" charset="0"/>
                <a:ea typeface="+mn-ea"/>
                <a:cs typeface="Adobe Devanagari" panose="02040503050201020203" pitchFamily="18" charset="0"/>
              </a:rPr>
              <a:t>Moving Root mean square (RMS) widow with size of 197 was used to filter the raw data, applying the RMS has been used to process EMG in much the same way as applying a linear envelope</a:t>
            </a:r>
            <a:endParaRPr lang="en-US" sz="2600" kern="1200" dirty="0">
              <a:solidFill>
                <a:schemeClr val="tx1"/>
              </a:solidFill>
              <a:latin typeface="Adobe Devanagari" panose="02040503050201020203" pitchFamily="18" charset="0"/>
              <a:ea typeface="+mn-ea"/>
              <a:cs typeface="Adobe Devanagari" panose="02040503050201020203" pitchFamily="18" charset="0"/>
            </a:endParaRPr>
          </a:p>
        </p:txBody>
      </p:sp>
      <p:pic>
        <p:nvPicPr>
          <p:cNvPr id="4" name="Content Placeholder 3"/>
          <p:cNvPicPr>
            <a:picLocks noGrp="1"/>
          </p:cNvPicPr>
          <p:nvPr>
            <p:ph idx="1"/>
          </p:nvPr>
        </p:nvPicPr>
        <p:blipFill rotWithShape="1">
          <a:blip r:embed="rId2" cstate="print">
            <a:extLst>
              <a:ext uri="{28A0092B-C50C-407E-A947-70E740481C1C}">
                <a14:useLocalDpi xmlns:a14="http://schemas.microsoft.com/office/drawing/2010/main" val="0"/>
              </a:ext>
            </a:extLst>
          </a:blip>
          <a:srcRect l="7543" t="4849" r="9375" b="3876"/>
          <a:stretch/>
        </p:blipFill>
        <p:spPr bwMode="auto">
          <a:xfrm>
            <a:off x="2764972" y="1690688"/>
            <a:ext cx="5920683" cy="49295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88984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Linear Regression for a single channel </a:t>
            </a:r>
            <a:br>
              <a:rPr lang="en-US" b="1" dirty="0"/>
            </a:br>
            <a:endParaRPr lang="en-US" dirty="0"/>
          </a:p>
        </p:txBody>
      </p:sp>
      <p:sp>
        <p:nvSpPr>
          <p:cNvPr id="3" name="Content Placeholder 2"/>
          <p:cNvSpPr>
            <a:spLocks noGrp="1"/>
          </p:cNvSpPr>
          <p:nvPr>
            <p:ph idx="1"/>
          </p:nvPr>
        </p:nvSpPr>
        <p:spPr>
          <a:xfrm>
            <a:off x="166396" y="1181812"/>
            <a:ext cx="10515600" cy="4351338"/>
          </a:xfrm>
        </p:spPr>
        <p:txBody>
          <a:bodyPr/>
          <a:lstStyle/>
          <a:p>
            <a:r>
              <a:rPr lang="en-CA" sz="2400" dirty="0">
                <a:latin typeface="Adobe Devanagari" panose="02040503050201020203" pitchFamily="18" charset="0"/>
                <a:cs typeface="Adobe Devanagari" panose="02040503050201020203" pitchFamily="18" charset="0"/>
              </a:rPr>
              <a:t>Linear Regression is a very simple approach for supervised learning. It is a useful tool for predicting a quantitative response, our first model was to build the linear regression model where the data from the force sensor is the response and the data from one electrode is the predictor. Equation [1] represent the single linear regression model</a:t>
            </a:r>
            <a:endParaRPr lang="en-US" sz="2400" dirty="0">
              <a:latin typeface="Adobe Devanagari" panose="02040503050201020203" pitchFamily="18" charset="0"/>
              <a:cs typeface="Adobe Devanagari" panose="02040503050201020203" pitchFamily="18" charset="0"/>
            </a:endParaRPr>
          </a:p>
          <a:p>
            <a:r>
              <a:rPr lang="en-CA" i="1" dirty="0"/>
              <a:t>Force = β</a:t>
            </a:r>
            <a:r>
              <a:rPr lang="en-CA" dirty="0"/>
              <a:t>0 + </a:t>
            </a:r>
            <a:r>
              <a:rPr lang="en-CA" i="1" dirty="0"/>
              <a:t>β</a:t>
            </a:r>
            <a:r>
              <a:rPr lang="en-CA" dirty="0"/>
              <a:t>1* EMGs (1)</a:t>
            </a: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60299089"/>
              </p:ext>
            </p:extLst>
          </p:nvPr>
        </p:nvGraphicFramePr>
        <p:xfrm>
          <a:off x="9116008" y="2534453"/>
          <a:ext cx="2875173" cy="4090281"/>
        </p:xfrm>
        <a:graphic>
          <a:graphicData uri="http://schemas.openxmlformats.org/drawingml/2006/table">
            <a:tbl>
              <a:tblPr firstRow="1" firstCol="1" bandRow="1">
                <a:tableStyleId>{5C22544A-7EE6-4342-B048-85BDC9FD1C3A}</a:tableStyleId>
              </a:tblPr>
              <a:tblGrid>
                <a:gridCol w="1689341">
                  <a:extLst>
                    <a:ext uri="{9D8B030D-6E8A-4147-A177-3AD203B41FA5}">
                      <a16:colId xmlns:a16="http://schemas.microsoft.com/office/drawing/2014/main" val="2817737108"/>
                    </a:ext>
                  </a:extLst>
                </a:gridCol>
                <a:gridCol w="1185832">
                  <a:extLst>
                    <a:ext uri="{9D8B030D-6E8A-4147-A177-3AD203B41FA5}">
                      <a16:colId xmlns:a16="http://schemas.microsoft.com/office/drawing/2014/main" val="4030179603"/>
                    </a:ext>
                  </a:extLst>
                </a:gridCol>
              </a:tblGrid>
              <a:tr h="645796">
                <a:tc>
                  <a:txBody>
                    <a:bodyPr/>
                    <a:lstStyle/>
                    <a:p>
                      <a:pPr marL="0" marR="0">
                        <a:lnSpc>
                          <a:spcPct val="115000"/>
                        </a:lnSpc>
                        <a:spcBef>
                          <a:spcPts val="0"/>
                        </a:spcBef>
                        <a:spcAft>
                          <a:spcPts val="0"/>
                        </a:spcAft>
                      </a:pPr>
                      <a:r>
                        <a:rPr lang="en-CA" sz="1400" dirty="0">
                          <a:effectLst/>
                        </a:rPr>
                        <a:t>Sensor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CA" sz="1400">
                          <a:effectLst/>
                        </a:rPr>
                        <a:t>Correlation coefficient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7464901"/>
                  </a:ext>
                </a:extLst>
              </a:tr>
              <a:tr h="313135">
                <a:tc>
                  <a:txBody>
                    <a:bodyPr/>
                    <a:lstStyle/>
                    <a:p>
                      <a:pPr marL="0" marR="0">
                        <a:lnSpc>
                          <a:spcPct val="115000"/>
                        </a:lnSpc>
                        <a:spcBef>
                          <a:spcPts val="0"/>
                        </a:spcBef>
                        <a:spcAft>
                          <a:spcPts val="0"/>
                        </a:spcAft>
                      </a:pPr>
                      <a:r>
                        <a:rPr lang="en-CA" sz="1400" dirty="0">
                          <a:effectLst/>
                        </a:rPr>
                        <a:t>Force sensor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CA" sz="1400" dirty="0">
                          <a:effectLst/>
                        </a:rPr>
                        <a:t>1.000000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8652378"/>
                  </a:ext>
                </a:extLst>
              </a:tr>
              <a:tr h="313135">
                <a:tc>
                  <a:txBody>
                    <a:bodyPr/>
                    <a:lstStyle/>
                    <a:p>
                      <a:pPr marL="0" marR="0">
                        <a:lnSpc>
                          <a:spcPct val="115000"/>
                        </a:lnSpc>
                        <a:spcBef>
                          <a:spcPts val="0"/>
                        </a:spcBef>
                        <a:spcAft>
                          <a:spcPts val="0"/>
                        </a:spcAft>
                      </a:pPr>
                      <a:r>
                        <a:rPr lang="en-CA" sz="1400" dirty="0">
                          <a:effectLst/>
                        </a:rPr>
                        <a:t>EMG_radial_1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CA" sz="1400" dirty="0">
                          <a:effectLst/>
                        </a:rPr>
                        <a:t>0.905168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0335647"/>
                  </a:ext>
                </a:extLst>
              </a:tr>
              <a:tr h="313135">
                <a:tc>
                  <a:txBody>
                    <a:bodyPr/>
                    <a:lstStyle/>
                    <a:p>
                      <a:pPr marL="0" marR="0">
                        <a:lnSpc>
                          <a:spcPct val="115000"/>
                        </a:lnSpc>
                        <a:spcBef>
                          <a:spcPts val="0"/>
                        </a:spcBef>
                        <a:spcAft>
                          <a:spcPts val="0"/>
                        </a:spcAft>
                      </a:pPr>
                      <a:r>
                        <a:rPr lang="en-CA" sz="1400">
                          <a:effectLst/>
                        </a:rPr>
                        <a:t>EMG_radial_2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CA" sz="1400" dirty="0">
                          <a:effectLst/>
                        </a:rPr>
                        <a:t>0.890762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6276763"/>
                  </a:ext>
                </a:extLst>
              </a:tr>
              <a:tr h="313135">
                <a:tc>
                  <a:txBody>
                    <a:bodyPr/>
                    <a:lstStyle/>
                    <a:p>
                      <a:pPr marL="0" marR="0">
                        <a:lnSpc>
                          <a:spcPct val="115000"/>
                        </a:lnSpc>
                        <a:spcBef>
                          <a:spcPts val="0"/>
                        </a:spcBef>
                        <a:spcAft>
                          <a:spcPts val="0"/>
                        </a:spcAft>
                      </a:pPr>
                      <a:r>
                        <a:rPr lang="en-CA" sz="1400">
                          <a:effectLst/>
                        </a:rPr>
                        <a:t>EMG_radial_3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CA" sz="1400" dirty="0">
                          <a:effectLst/>
                        </a:rPr>
                        <a:t>0.860325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8834056"/>
                  </a:ext>
                </a:extLst>
              </a:tr>
              <a:tr h="313135">
                <a:tc>
                  <a:txBody>
                    <a:bodyPr/>
                    <a:lstStyle/>
                    <a:p>
                      <a:pPr marL="0" marR="0">
                        <a:lnSpc>
                          <a:spcPct val="115000"/>
                        </a:lnSpc>
                        <a:spcBef>
                          <a:spcPts val="0"/>
                        </a:spcBef>
                        <a:spcAft>
                          <a:spcPts val="0"/>
                        </a:spcAft>
                      </a:pPr>
                      <a:r>
                        <a:rPr lang="en-CA" sz="1400">
                          <a:effectLst/>
                        </a:rPr>
                        <a:t>EMG_radial_4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CA" sz="1400" dirty="0">
                          <a:effectLst/>
                        </a:rPr>
                        <a:t>0.839110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7038977"/>
                  </a:ext>
                </a:extLst>
              </a:tr>
              <a:tr h="313135">
                <a:tc>
                  <a:txBody>
                    <a:bodyPr/>
                    <a:lstStyle/>
                    <a:p>
                      <a:pPr marL="0" marR="0">
                        <a:lnSpc>
                          <a:spcPct val="115000"/>
                        </a:lnSpc>
                        <a:spcBef>
                          <a:spcPts val="0"/>
                        </a:spcBef>
                        <a:spcAft>
                          <a:spcPts val="0"/>
                        </a:spcAft>
                      </a:pPr>
                      <a:r>
                        <a:rPr lang="en-CA" sz="1400">
                          <a:effectLst/>
                        </a:rPr>
                        <a:t>EMG_radial_5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CA" sz="1400" dirty="0">
                          <a:effectLst/>
                        </a:rPr>
                        <a:t>0.877085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3517031"/>
                  </a:ext>
                </a:extLst>
              </a:tr>
              <a:tr h="313135">
                <a:tc>
                  <a:txBody>
                    <a:bodyPr/>
                    <a:lstStyle/>
                    <a:p>
                      <a:pPr marL="0" marR="0">
                        <a:lnSpc>
                          <a:spcPct val="115000"/>
                        </a:lnSpc>
                        <a:spcBef>
                          <a:spcPts val="0"/>
                        </a:spcBef>
                        <a:spcAft>
                          <a:spcPts val="0"/>
                        </a:spcAft>
                      </a:pPr>
                      <a:r>
                        <a:rPr lang="en-CA" sz="1400">
                          <a:effectLst/>
                        </a:rPr>
                        <a:t>EMG_radial_6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CA" sz="1400" dirty="0">
                          <a:effectLst/>
                        </a:rPr>
                        <a:t>0.926253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699738"/>
                  </a:ext>
                </a:extLst>
              </a:tr>
              <a:tr h="313135">
                <a:tc>
                  <a:txBody>
                    <a:bodyPr/>
                    <a:lstStyle/>
                    <a:p>
                      <a:pPr marL="0" marR="0">
                        <a:lnSpc>
                          <a:spcPct val="115000"/>
                        </a:lnSpc>
                        <a:spcBef>
                          <a:spcPts val="0"/>
                        </a:spcBef>
                        <a:spcAft>
                          <a:spcPts val="0"/>
                        </a:spcAft>
                      </a:pPr>
                      <a:r>
                        <a:rPr lang="en-CA" sz="1400">
                          <a:effectLst/>
                        </a:rPr>
                        <a:t>EMG_special_1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CA" sz="1400" dirty="0">
                          <a:effectLst/>
                        </a:rPr>
                        <a:t>0.912436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4077825"/>
                  </a:ext>
                </a:extLst>
              </a:tr>
              <a:tr h="313135">
                <a:tc>
                  <a:txBody>
                    <a:bodyPr/>
                    <a:lstStyle/>
                    <a:p>
                      <a:pPr marL="0" marR="0">
                        <a:lnSpc>
                          <a:spcPct val="115000"/>
                        </a:lnSpc>
                        <a:spcBef>
                          <a:spcPts val="0"/>
                        </a:spcBef>
                        <a:spcAft>
                          <a:spcPts val="0"/>
                        </a:spcAft>
                      </a:pPr>
                      <a:r>
                        <a:rPr lang="en-CA" sz="1400">
                          <a:effectLst/>
                        </a:rPr>
                        <a:t>EMG_special_2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CA" sz="1400" dirty="0">
                          <a:effectLst/>
                        </a:rPr>
                        <a:t>0.902278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2104877"/>
                  </a:ext>
                </a:extLst>
              </a:tr>
              <a:tr h="313135">
                <a:tc>
                  <a:txBody>
                    <a:bodyPr/>
                    <a:lstStyle/>
                    <a:p>
                      <a:pPr marL="0" marR="0">
                        <a:lnSpc>
                          <a:spcPct val="115000"/>
                        </a:lnSpc>
                        <a:spcBef>
                          <a:spcPts val="0"/>
                        </a:spcBef>
                        <a:spcAft>
                          <a:spcPts val="0"/>
                        </a:spcAft>
                      </a:pPr>
                      <a:r>
                        <a:rPr lang="en-CA" sz="1400">
                          <a:effectLst/>
                        </a:rPr>
                        <a:t>EMG_special_3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CA" sz="1400" dirty="0">
                          <a:effectLst/>
                        </a:rPr>
                        <a:t>0.865208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0408075"/>
                  </a:ext>
                </a:extLst>
              </a:tr>
              <a:tr h="313135">
                <a:tc>
                  <a:txBody>
                    <a:bodyPr/>
                    <a:lstStyle/>
                    <a:p>
                      <a:pPr marL="0" marR="0">
                        <a:lnSpc>
                          <a:spcPct val="115000"/>
                        </a:lnSpc>
                        <a:spcBef>
                          <a:spcPts val="0"/>
                        </a:spcBef>
                        <a:spcAft>
                          <a:spcPts val="0"/>
                        </a:spcAft>
                      </a:pPr>
                      <a:r>
                        <a:rPr lang="en-CA" sz="1400">
                          <a:effectLst/>
                        </a:rPr>
                        <a:t>EMG_special_4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CA" sz="1400" dirty="0">
                          <a:effectLst/>
                        </a:rPr>
                        <a:t>0.864327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0120718"/>
                  </a:ext>
                </a:extLst>
              </a:tr>
            </a:tbl>
          </a:graphicData>
        </a:graphic>
      </p:graphicFrame>
      <p:pic>
        <p:nvPicPr>
          <p:cNvPr id="5" name="Picture 4"/>
          <p:cNvPicPr/>
          <p:nvPr/>
        </p:nvPicPr>
        <p:blipFill rotWithShape="1">
          <a:blip r:embed="rId2" cstate="print">
            <a:extLst>
              <a:ext uri="{28A0092B-C50C-407E-A947-70E740481C1C}">
                <a14:useLocalDpi xmlns:a14="http://schemas.microsoft.com/office/drawing/2010/main" val="0"/>
              </a:ext>
            </a:extLst>
          </a:blip>
          <a:srcRect l="7968" t="7165" r="9091" b="5166"/>
          <a:stretch/>
        </p:blipFill>
        <p:spPr bwMode="auto">
          <a:xfrm>
            <a:off x="166396" y="3140011"/>
            <a:ext cx="4868900" cy="362654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58732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pPr algn="ctr"/>
            <a:r>
              <a:rPr lang="en-US" sz="4000" b="1" dirty="0">
                <a:latin typeface="Adobe Devanagari" panose="02040503050201020203" pitchFamily="18" charset="0"/>
                <a:ea typeface="+mn-ea"/>
                <a:cs typeface="Adobe Devanagari" panose="02040503050201020203" pitchFamily="18" charset="0"/>
              </a:rPr>
              <a:t>Model Estimate</a:t>
            </a:r>
            <a:br>
              <a:rPr lang="en-US" sz="4000" b="1" dirty="0">
                <a:latin typeface="Adobe Devanagari" panose="02040503050201020203" pitchFamily="18" charset="0"/>
                <a:ea typeface="+mn-ea"/>
                <a:cs typeface="Adobe Devanagari" panose="02040503050201020203" pitchFamily="18" charset="0"/>
              </a:rPr>
            </a:br>
            <a:r>
              <a:rPr lang="en-US" sz="4000" b="1" dirty="0">
                <a:latin typeface="Adobe Devanagari" panose="02040503050201020203" pitchFamily="18" charset="0"/>
                <a:ea typeface="+mn-ea"/>
                <a:cs typeface="Adobe Devanagari" panose="02040503050201020203" pitchFamily="18" charset="0"/>
              </a:rPr>
              <a:t> </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38299" y="866775"/>
            <a:ext cx="7422401" cy="3895542"/>
          </a:xfrm>
          <a:prstGeom prst="rect">
            <a:avLst/>
          </a:prstGeom>
        </p:spPr>
      </p:pic>
      <mc:AlternateContent xmlns:mc="http://schemas.openxmlformats.org/markup-compatibility/2006">
        <mc:Choice xmlns:a14="http://schemas.microsoft.com/office/drawing/2010/main" Requires="a14">
          <p:sp>
            <p:nvSpPr>
              <p:cNvPr id="5" name="Rectangle 4"/>
              <p:cNvSpPr/>
              <p:nvPr/>
            </p:nvSpPr>
            <p:spPr>
              <a:xfrm>
                <a:off x="180973" y="5143500"/>
                <a:ext cx="8039101" cy="1689117"/>
              </a:xfrm>
              <a:prstGeom prst="rect">
                <a:avLst/>
              </a:prstGeom>
            </p:spPr>
            <p:txBody>
              <a:bodyPr wrap="square">
                <a:spAutoFit/>
              </a:bodyPr>
              <a:lstStyle/>
              <a:p>
                <a:pPr marL="228600" lvl="1" indent="-228600">
                  <a:lnSpc>
                    <a:spcPct val="90000"/>
                  </a:lnSpc>
                  <a:spcBef>
                    <a:spcPts val="1000"/>
                  </a:spcBef>
                  <a:spcAft>
                    <a:spcPts val="1000"/>
                  </a:spcAft>
                  <a:buFont typeface="Arial" panose="020B0604020202020204" pitchFamily="34" charset="0"/>
                  <a:buChar char="•"/>
                  <a:tabLst>
                    <a:tab pos="320040" algn="l"/>
                  </a:tabLst>
                </a:pPr>
                <a:r>
                  <a:rPr lang="en-CA" sz="2400" b="1" dirty="0">
                    <a:latin typeface="Adobe Devanagari" panose="02040503050201020203" pitchFamily="18" charset="0"/>
                    <a:cs typeface="Adobe Devanagari" panose="02040503050201020203" pitchFamily="18" charset="0"/>
                  </a:rPr>
                  <a:t>Multiple Linear Regression</a:t>
                </a:r>
                <a:r>
                  <a:rPr lang="en-US" sz="1100" dirty="0">
                    <a:latin typeface="Calibri" panose="020F0502020204030204" pitchFamily="34" charset="0"/>
                    <a:cs typeface="Times New Roman" panose="02020603050405020304" pitchFamily="18" charset="0"/>
                  </a:rPr>
                  <a:t> </a:t>
                </a:r>
                <a:r>
                  <a:rPr lang="en-US" sz="2400" dirty="0">
                    <a:latin typeface="Adobe Devanagari" panose="02040503050201020203" pitchFamily="18" charset="0"/>
                    <a:cs typeface="Adobe Devanagari" panose="02040503050201020203" pitchFamily="18" charset="0"/>
                  </a:rPr>
                  <a:t> :</a:t>
                </a:r>
                <a:r>
                  <a:rPr lang="en-CA" sz="2400" dirty="0">
                    <a:latin typeface="Adobe Devanagari" panose="02040503050201020203" pitchFamily="18" charset="0"/>
                    <a:cs typeface="Adobe Devanagari" panose="02040503050201020203" pitchFamily="18" charset="0"/>
                  </a:rPr>
                  <a:t>In multiple linear regression, we use all EMGs channels data as predictors and the force as response, equation [2] represent the multiple linear regression model </a:t>
                </a:r>
                <a:endParaRPr lang="en-US" sz="2400" dirty="0">
                  <a:latin typeface="Adobe Devanagari" panose="02040503050201020203" pitchFamily="18" charset="0"/>
                  <a:cs typeface="Adobe Devanagari" panose="02040503050201020203" pitchFamily="18" charset="0"/>
                </a:endParaRPr>
              </a:p>
              <a:p>
                <a:pPr marL="228600" indent="-228600">
                  <a:lnSpc>
                    <a:spcPct val="90000"/>
                  </a:lnSpc>
                  <a:spcBef>
                    <a:spcPts val="1000"/>
                  </a:spcBef>
                  <a:spcAft>
                    <a:spcPts val="1000"/>
                  </a:spcAft>
                  <a:buFont typeface="Arial" panose="020B0604020202020204" pitchFamily="34" charset="0"/>
                  <a:buChar char="•"/>
                </a:pPr>
                <a14:m>
                  <m:oMath xmlns:m="http://schemas.openxmlformats.org/officeDocument/2006/math">
                    <m:r>
                      <m:rPr>
                        <m:sty m:val="p"/>
                      </m:rPr>
                      <a:rPr lang="en-CA" sz="2400">
                        <a:latin typeface="Adobe Devanagari" panose="02040503050201020203" pitchFamily="18" charset="0"/>
                        <a:cs typeface="Adobe Devanagari" panose="02040503050201020203" pitchFamily="18" charset="0"/>
                      </a:rPr>
                      <m:t>Force</m:t>
                    </m:r>
                    <m:r>
                      <a:rPr lang="en-CA" sz="2400">
                        <a:latin typeface="Adobe Devanagari" panose="02040503050201020203" pitchFamily="18" charset="0"/>
                        <a:cs typeface="Adobe Devanagari" panose="02040503050201020203" pitchFamily="18" charset="0"/>
                      </a:rPr>
                      <m:t>=</m:t>
                    </m:r>
                    <m:r>
                      <a:rPr lang="en-CA" sz="2400">
                        <a:latin typeface="Adobe Devanagari" panose="02040503050201020203" pitchFamily="18" charset="0"/>
                        <a:cs typeface="Adobe Devanagari" panose="02040503050201020203" pitchFamily="18" charset="0"/>
                      </a:rPr>
                      <m:t>𝛽</m:t>
                    </m:r>
                    <m:r>
                      <a:rPr lang="en-CA" sz="2400">
                        <a:latin typeface="Adobe Devanagari" panose="02040503050201020203" pitchFamily="18" charset="0"/>
                        <a:cs typeface="Adobe Devanagari" panose="02040503050201020203" pitchFamily="18" charset="0"/>
                      </a:rPr>
                      <m:t>0</m:t>
                    </m:r>
                    <m:r>
                      <a:rPr lang="en-CA" sz="2400">
                        <a:latin typeface="Adobe Devanagari" panose="02040503050201020203" pitchFamily="18" charset="0"/>
                        <a:cs typeface="Adobe Devanagari" panose="02040503050201020203" pitchFamily="18" charset="0"/>
                      </a:rPr>
                      <m:t>+</m:t>
                    </m:r>
                    <m:nary>
                      <m:naryPr>
                        <m:chr m:val="∑"/>
                        <m:grow m:val="on"/>
                        <m:ctrlPr>
                          <a:rPr lang="en-US" sz="2400">
                            <a:latin typeface="Adobe Devanagari" panose="02040503050201020203" pitchFamily="18" charset="0"/>
                            <a:cs typeface="Adobe Devanagari" panose="02040503050201020203" pitchFamily="18" charset="0"/>
                          </a:rPr>
                        </m:ctrlPr>
                      </m:naryPr>
                      <m:sub>
                        <m:r>
                          <a:rPr lang="en-CA" sz="2400">
                            <a:latin typeface="Adobe Devanagari" panose="02040503050201020203" pitchFamily="18" charset="0"/>
                            <a:cs typeface="Adobe Devanagari" panose="02040503050201020203" pitchFamily="18" charset="0"/>
                          </a:rPr>
                          <m:t>𝑖</m:t>
                        </m:r>
                        <m:r>
                          <a:rPr lang="en-CA" sz="2400">
                            <a:latin typeface="Adobe Devanagari" panose="02040503050201020203" pitchFamily="18" charset="0"/>
                            <a:cs typeface="Adobe Devanagari" panose="02040503050201020203" pitchFamily="18" charset="0"/>
                          </a:rPr>
                          <m:t>=</m:t>
                        </m:r>
                        <m:r>
                          <a:rPr lang="en-CA" sz="2400">
                            <a:latin typeface="Adobe Devanagari" panose="02040503050201020203" pitchFamily="18" charset="0"/>
                            <a:cs typeface="Adobe Devanagari" panose="02040503050201020203" pitchFamily="18" charset="0"/>
                          </a:rPr>
                          <m:t>0</m:t>
                        </m:r>
                      </m:sub>
                      <m:sup>
                        <m:r>
                          <a:rPr lang="en-CA" sz="2400">
                            <a:latin typeface="Adobe Devanagari" panose="02040503050201020203" pitchFamily="18" charset="0"/>
                            <a:cs typeface="Adobe Devanagari" panose="02040503050201020203" pitchFamily="18" charset="0"/>
                          </a:rPr>
                          <m:t>𝑛</m:t>
                        </m:r>
                      </m:sup>
                      <m:e>
                        <m:r>
                          <a:rPr lang="en-CA" sz="2400">
                            <a:latin typeface="Adobe Devanagari" panose="02040503050201020203" pitchFamily="18" charset="0"/>
                            <a:cs typeface="Adobe Devanagari" panose="02040503050201020203" pitchFamily="18" charset="0"/>
                          </a:rPr>
                          <m:t>𝛽</m:t>
                        </m:r>
                        <m:r>
                          <m:rPr>
                            <m:sty m:val="p"/>
                          </m:rPr>
                          <a:rPr lang="en-CA" sz="2400">
                            <a:latin typeface="Adobe Devanagari" panose="02040503050201020203" pitchFamily="18" charset="0"/>
                            <a:cs typeface="Adobe Devanagari" panose="02040503050201020203" pitchFamily="18" charset="0"/>
                          </a:rPr>
                          <m:t>i</m:t>
                        </m:r>
                        <m:r>
                          <a:rPr lang="en-CA" sz="2400">
                            <a:latin typeface="Adobe Devanagari" panose="02040503050201020203" pitchFamily="18" charset="0"/>
                            <a:cs typeface="Adobe Devanagari" panose="02040503050201020203" pitchFamily="18" charset="0"/>
                          </a:rPr>
                          <m:t>∗</m:t>
                        </m:r>
                        <m:r>
                          <m:rPr>
                            <m:sty m:val="p"/>
                          </m:rPr>
                          <a:rPr lang="en-CA" sz="2400">
                            <a:latin typeface="Adobe Devanagari" panose="02040503050201020203" pitchFamily="18" charset="0"/>
                            <a:cs typeface="Adobe Devanagari" panose="02040503050201020203" pitchFamily="18" charset="0"/>
                          </a:rPr>
                          <m:t>EMGi</m:t>
                        </m:r>
                      </m:e>
                    </m:nary>
                  </m:oMath>
                </a14:m>
                <a:r>
                  <a:rPr lang="en-CA" sz="2400" dirty="0">
                    <a:latin typeface="Adobe Devanagari" panose="02040503050201020203" pitchFamily="18" charset="0"/>
                    <a:cs typeface="Adobe Devanagari" panose="02040503050201020203" pitchFamily="18" charset="0"/>
                  </a:rPr>
                  <a:t> (2)</a:t>
                </a:r>
                <a:endParaRPr lang="en-US" sz="2400" dirty="0">
                  <a:latin typeface="Adobe Devanagari" panose="02040503050201020203" pitchFamily="18" charset="0"/>
                  <a:cs typeface="Adobe Devanagari" panose="02040503050201020203" pitchFamily="18" charset="0"/>
                </a:endParaRPr>
              </a:p>
            </p:txBody>
          </p:sp>
        </mc:Choice>
        <mc:Fallback>
          <p:sp>
            <p:nvSpPr>
              <p:cNvPr id="5" name="Rectangle 4"/>
              <p:cNvSpPr>
                <a:spLocks noRot="1" noChangeAspect="1" noMove="1" noResize="1" noEditPoints="1" noAdjustHandles="1" noChangeArrowheads="1" noChangeShapeType="1" noTextEdit="1"/>
              </p:cNvSpPr>
              <p:nvPr/>
            </p:nvSpPr>
            <p:spPr>
              <a:xfrm>
                <a:off x="180973" y="5143500"/>
                <a:ext cx="8039101" cy="1689117"/>
              </a:xfrm>
              <a:prstGeom prst="rect">
                <a:avLst/>
              </a:prstGeom>
              <a:blipFill>
                <a:blip r:embed="rId3"/>
                <a:stretch>
                  <a:fillRect l="-1062" t="-6498" b="-50903"/>
                </a:stretch>
              </a:blipFill>
            </p:spPr>
            <p:txBody>
              <a:bodyPr/>
              <a:lstStyle/>
              <a:p>
                <a:r>
                  <a:rPr lang="en-US">
                    <a:noFill/>
                  </a:rPr>
                  <a:t> </a:t>
                </a:r>
              </a:p>
            </p:txBody>
          </p:sp>
        </mc:Fallback>
      </mc:AlternateContent>
    </p:spTree>
    <p:extLst>
      <p:ext uri="{BB962C8B-B14F-4D97-AF65-F5344CB8AC3E}">
        <p14:creationId xmlns:p14="http://schemas.microsoft.com/office/powerpoint/2010/main" val="2508454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sz="4000" b="1" dirty="0">
                <a:latin typeface="Adobe Devanagari" panose="02040503050201020203" pitchFamily="18" charset="0"/>
                <a:ea typeface="+mn-ea"/>
                <a:cs typeface="Adobe Devanagari" panose="02040503050201020203" pitchFamily="18" charset="0"/>
              </a:rPr>
              <a:t>Force Regression </a:t>
            </a:r>
            <a:br>
              <a:rPr lang="en-US" b="1" dirty="0"/>
            </a:br>
            <a:endParaRPr lang="en-US" dirty="0"/>
          </a:p>
        </p:txBody>
      </p:sp>
      <p:sp>
        <p:nvSpPr>
          <p:cNvPr id="3" name="Content Placeholder 2"/>
          <p:cNvSpPr>
            <a:spLocks noGrp="1"/>
          </p:cNvSpPr>
          <p:nvPr>
            <p:ph idx="1"/>
          </p:nvPr>
        </p:nvSpPr>
        <p:spPr>
          <a:xfrm>
            <a:off x="514350" y="930274"/>
            <a:ext cx="10515600" cy="5089525"/>
          </a:xfrm>
        </p:spPr>
        <p:txBody>
          <a:bodyPr>
            <a:normAutofit/>
          </a:bodyPr>
          <a:lstStyle/>
          <a:p>
            <a:r>
              <a:rPr lang="en-CA" sz="2600" dirty="0">
                <a:latin typeface="Adobe Devanagari" panose="02040503050201020203" pitchFamily="18" charset="0"/>
                <a:cs typeface="Adobe Devanagari" panose="02040503050201020203" pitchFamily="18" charset="0"/>
              </a:rPr>
              <a:t>Apply root mean square filter to the raw data </a:t>
            </a:r>
            <a:endParaRPr lang="en-US" sz="2600" dirty="0">
              <a:latin typeface="Adobe Devanagari" panose="02040503050201020203" pitchFamily="18" charset="0"/>
              <a:cs typeface="Adobe Devanagari" panose="02040503050201020203" pitchFamily="18" charset="0"/>
            </a:endParaRPr>
          </a:p>
          <a:p>
            <a:r>
              <a:rPr lang="en-CA" sz="2600" dirty="0">
                <a:latin typeface="Adobe Devanagari" panose="02040503050201020203" pitchFamily="18" charset="0"/>
                <a:cs typeface="Adobe Devanagari" panose="02040503050201020203" pitchFamily="18" charset="0"/>
              </a:rPr>
              <a:t>Separate the contractions from the force signal by choosing a certain threshold and delete all values point below this threshold. We chose the threshold 30 % of maximum contraction.</a:t>
            </a:r>
            <a:endParaRPr lang="en-US" sz="2600" dirty="0">
              <a:latin typeface="Adobe Devanagari" panose="02040503050201020203" pitchFamily="18" charset="0"/>
              <a:cs typeface="Adobe Devanagari" panose="02040503050201020203" pitchFamily="18" charset="0"/>
            </a:endParaRPr>
          </a:p>
          <a:p>
            <a:r>
              <a:rPr lang="en-CA" sz="2600" dirty="0">
                <a:latin typeface="Adobe Devanagari" panose="02040503050201020203" pitchFamily="18" charset="0"/>
                <a:cs typeface="Adobe Devanagari" panose="02040503050201020203" pitchFamily="18" charset="0"/>
              </a:rPr>
              <a:t> Take the median value for each contraction </a:t>
            </a:r>
            <a:endParaRPr lang="en-US" sz="2600" dirty="0">
              <a:latin typeface="Adobe Devanagari" panose="02040503050201020203" pitchFamily="18" charset="0"/>
              <a:cs typeface="Adobe Devanagari" panose="02040503050201020203" pitchFamily="18" charset="0"/>
            </a:endParaRPr>
          </a:p>
          <a:p>
            <a:r>
              <a:rPr lang="en-CA" sz="2600" dirty="0">
                <a:latin typeface="Adobe Devanagari" panose="02040503050201020203" pitchFamily="18" charset="0"/>
                <a:cs typeface="Adobe Devanagari" panose="02040503050201020203" pitchFamily="18" charset="0"/>
              </a:rPr>
              <a:t>Group the median values of the contractions for each subject for a certain MVC level, in this case we will have five data sets for each grip type </a:t>
            </a:r>
          </a:p>
          <a:p>
            <a:r>
              <a:rPr lang="en-CA" sz="2600" dirty="0">
                <a:latin typeface="Adobe Devanagari" panose="02040503050201020203" pitchFamily="18" charset="0"/>
                <a:cs typeface="Adobe Devanagari" panose="02040503050201020203" pitchFamily="18" charset="0"/>
              </a:rPr>
              <a:t>Fit the data to a linear function and calculate the real intercept and slop</a:t>
            </a:r>
            <a:endParaRPr lang="en-US" sz="2600" dirty="0">
              <a:latin typeface="Adobe Devanagari" panose="02040503050201020203" pitchFamily="18" charset="0"/>
              <a:cs typeface="Adobe Devanagari" panose="02040503050201020203" pitchFamily="18" charset="0"/>
            </a:endParaRPr>
          </a:p>
          <a:p>
            <a:pPr lvl="0"/>
            <a:r>
              <a:rPr lang="en-CA" sz="2600" dirty="0">
                <a:latin typeface="Adobe Devanagari" panose="02040503050201020203" pitchFamily="18" charset="0"/>
                <a:cs typeface="Adobe Devanagari" panose="02040503050201020203" pitchFamily="18" charset="0"/>
              </a:rPr>
              <a:t>Estimate the model </a:t>
            </a:r>
            <a:endParaRPr lang="en-US" sz="2600" dirty="0">
              <a:latin typeface="Adobe Devanagari" panose="02040503050201020203" pitchFamily="18" charset="0"/>
              <a:cs typeface="Adobe Devanagari" panose="02040503050201020203" pitchFamily="18" charset="0"/>
            </a:endParaRPr>
          </a:p>
          <a:p>
            <a:r>
              <a:rPr lang="en-CA" sz="2600" dirty="0">
                <a:latin typeface="Adobe Devanagari" panose="02040503050201020203" pitchFamily="18" charset="0"/>
                <a:cs typeface="Adobe Devanagari" panose="02040503050201020203" pitchFamily="18" charset="0"/>
              </a:rPr>
              <a:t>We can estimate the model by plotting the linear fit with error of one standard deviation and three standard </a:t>
            </a:r>
            <a:endParaRPr lang="en-US" sz="2600" dirty="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812443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rotWithShape="1">
          <a:blip r:embed="rId2" cstate="print">
            <a:extLst>
              <a:ext uri="{28A0092B-C50C-407E-A947-70E740481C1C}">
                <a14:useLocalDpi xmlns:a14="http://schemas.microsoft.com/office/drawing/2010/main" val="0"/>
              </a:ext>
            </a:extLst>
          </a:blip>
          <a:srcRect l="5122" r="9518" b="1755"/>
          <a:stretch/>
        </p:blipFill>
        <p:spPr bwMode="auto">
          <a:xfrm>
            <a:off x="0" y="0"/>
            <a:ext cx="5744756" cy="5340096"/>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cstate="print">
            <a:extLst>
              <a:ext uri="{28A0092B-C50C-407E-A947-70E740481C1C}">
                <a14:useLocalDpi xmlns:a14="http://schemas.microsoft.com/office/drawing/2010/main" val="0"/>
              </a:ext>
            </a:extLst>
          </a:blip>
          <a:srcRect l="9105" t="5708" r="8373" b="3580"/>
          <a:stretch/>
        </p:blipFill>
        <p:spPr bwMode="auto">
          <a:xfrm>
            <a:off x="5927636" y="319976"/>
            <a:ext cx="6008332" cy="49103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22346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80003"/>
            <a:ext cx="5827169" cy="4544397"/>
          </a:xfrm>
          <a:prstGeom prst="rect">
            <a:avLst/>
          </a:prstGeom>
        </p:spPr>
      </p:pic>
      <p:pic>
        <p:nvPicPr>
          <p:cNvPr id="7" name="Picture 6"/>
          <p:cNvPicPr>
            <a:picLocks noChangeAspect="1"/>
          </p:cNvPicPr>
          <p:nvPr/>
        </p:nvPicPr>
        <p:blipFill>
          <a:blip r:embed="rId3"/>
          <a:stretch>
            <a:fillRect/>
          </a:stretch>
        </p:blipFill>
        <p:spPr>
          <a:xfrm>
            <a:off x="6505574" y="180004"/>
            <a:ext cx="5686425" cy="4547068"/>
          </a:xfrm>
          <a:prstGeom prst="rect">
            <a:avLst/>
          </a:prstGeom>
        </p:spPr>
      </p:pic>
    </p:spTree>
    <p:extLst>
      <p:ext uri="{BB962C8B-B14F-4D97-AF65-F5344CB8AC3E}">
        <p14:creationId xmlns:p14="http://schemas.microsoft.com/office/powerpoint/2010/main" val="3113203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p:cNvPicPr>
            <a:picLocks noGrp="1" noChangeAspect="1"/>
          </p:cNvPicPr>
          <p:nvPr>
            <p:ph idx="1"/>
          </p:nvPr>
        </p:nvPicPr>
        <p:blipFill>
          <a:blip r:embed="rId2"/>
          <a:stretch>
            <a:fillRect/>
          </a:stretch>
        </p:blipFill>
        <p:spPr>
          <a:xfrm>
            <a:off x="83976" y="542353"/>
            <a:ext cx="5813100" cy="4478084"/>
          </a:xfrm>
          <a:prstGeom prst="rect">
            <a:avLst/>
          </a:prstGeom>
        </p:spPr>
      </p:pic>
      <p:pic>
        <p:nvPicPr>
          <p:cNvPr id="6" name="Picture 5"/>
          <p:cNvPicPr/>
          <p:nvPr/>
        </p:nvPicPr>
        <p:blipFill rotWithShape="1">
          <a:blip r:embed="rId3" cstate="print">
            <a:extLst>
              <a:ext uri="{28A0092B-C50C-407E-A947-70E740481C1C}">
                <a14:useLocalDpi xmlns:a14="http://schemas.microsoft.com/office/drawing/2010/main" val="0"/>
              </a:ext>
            </a:extLst>
          </a:blip>
          <a:srcRect l="11780" r="9176" b="8579"/>
          <a:stretch/>
        </p:blipFill>
        <p:spPr bwMode="auto">
          <a:xfrm>
            <a:off x="6237732" y="121920"/>
            <a:ext cx="5503164" cy="489851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59631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rotWithShape="1">
          <a:blip r:embed="rId2" cstate="print">
            <a:extLst>
              <a:ext uri="{28A0092B-C50C-407E-A947-70E740481C1C}">
                <a14:useLocalDpi xmlns:a14="http://schemas.microsoft.com/office/drawing/2010/main" val="0"/>
              </a:ext>
            </a:extLst>
          </a:blip>
          <a:srcRect l="11951" r="9347" b="9091"/>
          <a:stretch/>
        </p:blipFill>
        <p:spPr bwMode="auto">
          <a:xfrm>
            <a:off x="0" y="559837"/>
            <a:ext cx="5754624" cy="5291328"/>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cstate="print">
            <a:extLst>
              <a:ext uri="{28A0092B-C50C-407E-A947-70E740481C1C}">
                <a14:useLocalDpi xmlns:a14="http://schemas.microsoft.com/office/drawing/2010/main" val="0"/>
              </a:ext>
            </a:extLst>
          </a:blip>
          <a:srcRect l="11268" r="8664" b="9091"/>
          <a:stretch/>
        </p:blipFill>
        <p:spPr bwMode="auto">
          <a:xfrm>
            <a:off x="6054344" y="668120"/>
            <a:ext cx="6137656" cy="507476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93230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241" y="171662"/>
            <a:ext cx="10515600" cy="1325563"/>
          </a:xfrm>
        </p:spPr>
        <p:txBody>
          <a:bodyPr/>
          <a:lstStyle/>
          <a:p>
            <a:pPr algn="ctr"/>
            <a:r>
              <a:rPr lang="en-US" sz="4000" b="1" dirty="0">
                <a:latin typeface="Adobe Devanagari" panose="02040503050201020203" pitchFamily="18" charset="0"/>
                <a:ea typeface="+mn-ea"/>
                <a:cs typeface="Adobe Devanagari" panose="02040503050201020203" pitchFamily="18" charset="0"/>
              </a:rPr>
              <a:t>Conclusion</a:t>
            </a:r>
            <a:r>
              <a:rPr lang="en-US" dirty="0"/>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5896998"/>
              </p:ext>
            </p:extLst>
          </p:nvPr>
        </p:nvGraphicFramePr>
        <p:xfrm>
          <a:off x="7100596" y="1950098"/>
          <a:ext cx="4870904" cy="4460033"/>
        </p:xfrm>
        <a:graphic>
          <a:graphicData uri="http://schemas.openxmlformats.org/drawingml/2006/table">
            <a:tbl>
              <a:tblPr firstRow="1" firstCol="1" bandRow="1">
                <a:tableStyleId>{5C22544A-7EE6-4342-B048-85BDC9FD1C3A}</a:tableStyleId>
              </a:tblPr>
              <a:tblGrid>
                <a:gridCol w="1608401">
                  <a:extLst>
                    <a:ext uri="{9D8B030D-6E8A-4147-A177-3AD203B41FA5}">
                      <a16:colId xmlns:a16="http://schemas.microsoft.com/office/drawing/2014/main" val="548922644"/>
                    </a:ext>
                  </a:extLst>
                </a:gridCol>
                <a:gridCol w="1641840">
                  <a:extLst>
                    <a:ext uri="{9D8B030D-6E8A-4147-A177-3AD203B41FA5}">
                      <a16:colId xmlns:a16="http://schemas.microsoft.com/office/drawing/2014/main" val="2402119112"/>
                    </a:ext>
                  </a:extLst>
                </a:gridCol>
                <a:gridCol w="1620663">
                  <a:extLst>
                    <a:ext uri="{9D8B030D-6E8A-4147-A177-3AD203B41FA5}">
                      <a16:colId xmlns:a16="http://schemas.microsoft.com/office/drawing/2014/main" val="1812588960"/>
                    </a:ext>
                  </a:extLst>
                </a:gridCol>
              </a:tblGrid>
              <a:tr h="983302">
                <a:tc>
                  <a:txBody>
                    <a:bodyPr/>
                    <a:lstStyle/>
                    <a:p>
                      <a:pPr marL="0" marR="0">
                        <a:lnSpc>
                          <a:spcPct val="106000"/>
                        </a:lnSpc>
                        <a:spcBef>
                          <a:spcPts val="0"/>
                        </a:spcBef>
                        <a:spcAft>
                          <a:spcPts val="800"/>
                        </a:spcAft>
                      </a:pPr>
                      <a:r>
                        <a:rPr lang="en-CA" sz="1800" dirty="0">
                          <a:effectLst/>
                        </a:rPr>
                        <a:t>Grip type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800"/>
                        </a:spcAft>
                      </a:pPr>
                      <a:r>
                        <a:rPr lang="en-CA" sz="1800">
                          <a:effectLst/>
                        </a:rPr>
                        <a:t>Coefficient ax+b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800"/>
                        </a:spcAft>
                      </a:pPr>
                      <a:r>
                        <a:rPr lang="en-CA" sz="1800">
                          <a:effectLst/>
                        </a:rPr>
                        <a:t>Tolerance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1396185"/>
                  </a:ext>
                </a:extLst>
              </a:tr>
              <a:tr h="1028637">
                <a:tc>
                  <a:txBody>
                    <a:bodyPr/>
                    <a:lstStyle/>
                    <a:p>
                      <a:pPr marL="0" marR="0">
                        <a:lnSpc>
                          <a:spcPct val="106000"/>
                        </a:lnSpc>
                        <a:spcBef>
                          <a:spcPts val="0"/>
                        </a:spcBef>
                        <a:spcAft>
                          <a:spcPts val="800"/>
                        </a:spcAft>
                      </a:pPr>
                      <a:r>
                        <a:rPr lang="en-CA" sz="1800" dirty="0">
                          <a:effectLst/>
                        </a:rPr>
                        <a:t>Pinch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800"/>
                        </a:spcAft>
                      </a:pPr>
                      <a:r>
                        <a:rPr lang="en-CA" sz="1800" dirty="0">
                          <a:effectLst/>
                        </a:rPr>
                        <a:t>a = 0.011</a:t>
                      </a:r>
                      <a:endParaRPr lang="en-US" sz="2400" dirty="0">
                        <a:effectLst/>
                      </a:endParaRPr>
                    </a:p>
                    <a:p>
                      <a:pPr marL="0" marR="0">
                        <a:lnSpc>
                          <a:spcPct val="106000"/>
                        </a:lnSpc>
                        <a:spcBef>
                          <a:spcPts val="0"/>
                        </a:spcBef>
                        <a:spcAft>
                          <a:spcPts val="800"/>
                        </a:spcAft>
                      </a:pPr>
                      <a:r>
                        <a:rPr lang="en-CA" sz="1800" dirty="0">
                          <a:effectLst/>
                        </a:rPr>
                        <a:t>b = -0.124</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800"/>
                        </a:spcAft>
                      </a:pPr>
                      <a:r>
                        <a:rPr lang="en-CA" sz="1800">
                          <a:effectLst/>
                        </a:rPr>
                        <a:t>+/- 0.0003</a:t>
                      </a:r>
                      <a:endParaRPr lang="en-US" sz="2400">
                        <a:effectLst/>
                      </a:endParaRPr>
                    </a:p>
                    <a:p>
                      <a:pPr marL="0" marR="0">
                        <a:lnSpc>
                          <a:spcPct val="106000"/>
                        </a:lnSpc>
                        <a:spcBef>
                          <a:spcPts val="0"/>
                        </a:spcBef>
                        <a:spcAft>
                          <a:spcPts val="800"/>
                        </a:spcAft>
                      </a:pPr>
                      <a:r>
                        <a:rPr lang="en-CA" sz="1800">
                          <a:effectLst/>
                        </a:rPr>
                        <a:t>+/- 0.023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1770806"/>
                  </a:ext>
                </a:extLst>
              </a:tr>
              <a:tr h="1230300">
                <a:tc>
                  <a:txBody>
                    <a:bodyPr/>
                    <a:lstStyle/>
                    <a:p>
                      <a:pPr marL="0" marR="0">
                        <a:lnSpc>
                          <a:spcPct val="106000"/>
                        </a:lnSpc>
                        <a:spcBef>
                          <a:spcPts val="0"/>
                        </a:spcBef>
                        <a:spcAft>
                          <a:spcPts val="800"/>
                        </a:spcAft>
                      </a:pPr>
                      <a:r>
                        <a:rPr lang="en-CA" sz="1800" dirty="0">
                          <a:effectLst/>
                        </a:rPr>
                        <a:t>Precision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800"/>
                        </a:spcAft>
                      </a:pPr>
                      <a:r>
                        <a:rPr lang="en-CA" sz="1800" dirty="0">
                          <a:effectLst/>
                        </a:rPr>
                        <a:t>a = 0.011</a:t>
                      </a:r>
                      <a:endParaRPr lang="en-US" sz="2400" dirty="0">
                        <a:effectLst/>
                      </a:endParaRPr>
                    </a:p>
                    <a:p>
                      <a:pPr marL="0" marR="0">
                        <a:lnSpc>
                          <a:spcPct val="106000"/>
                        </a:lnSpc>
                        <a:spcBef>
                          <a:spcPts val="0"/>
                        </a:spcBef>
                        <a:spcAft>
                          <a:spcPts val="800"/>
                        </a:spcAft>
                      </a:pPr>
                      <a:r>
                        <a:rPr lang="en-CA" sz="1800" dirty="0">
                          <a:effectLst/>
                        </a:rPr>
                        <a:t>b = -0.1182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800"/>
                        </a:spcAft>
                      </a:pPr>
                      <a:r>
                        <a:rPr lang="en-CA" sz="1800" dirty="0">
                          <a:effectLst/>
                        </a:rPr>
                        <a:t>+/- 0.0003</a:t>
                      </a:r>
                      <a:endParaRPr lang="en-US" sz="2400" dirty="0">
                        <a:effectLst/>
                      </a:endParaRPr>
                    </a:p>
                    <a:p>
                      <a:pPr marL="0" marR="0">
                        <a:lnSpc>
                          <a:spcPct val="106000"/>
                        </a:lnSpc>
                        <a:spcBef>
                          <a:spcPts val="0"/>
                        </a:spcBef>
                        <a:spcAft>
                          <a:spcPts val="800"/>
                        </a:spcAft>
                      </a:pPr>
                      <a:r>
                        <a:rPr lang="en-CA" sz="1800" dirty="0">
                          <a:effectLst/>
                        </a:rPr>
                        <a:t>+/- 0.023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0925132"/>
                  </a:ext>
                </a:extLst>
              </a:tr>
              <a:tr h="1217794">
                <a:tc>
                  <a:txBody>
                    <a:bodyPr/>
                    <a:lstStyle/>
                    <a:p>
                      <a:pPr marL="0" marR="0">
                        <a:lnSpc>
                          <a:spcPct val="106000"/>
                        </a:lnSpc>
                        <a:spcBef>
                          <a:spcPts val="0"/>
                        </a:spcBef>
                        <a:spcAft>
                          <a:spcPts val="800"/>
                        </a:spcAft>
                      </a:pPr>
                      <a:r>
                        <a:rPr lang="en-CA" sz="1800">
                          <a:effectLst/>
                        </a:rPr>
                        <a:t>Force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800"/>
                        </a:spcAft>
                      </a:pPr>
                      <a:r>
                        <a:rPr lang="en-CA" sz="1800">
                          <a:effectLst/>
                        </a:rPr>
                        <a:t>a = 0.39203</a:t>
                      </a:r>
                      <a:endParaRPr lang="en-US" sz="2400">
                        <a:effectLst/>
                      </a:endParaRPr>
                    </a:p>
                    <a:p>
                      <a:pPr marL="0" marR="0">
                        <a:lnSpc>
                          <a:spcPct val="106000"/>
                        </a:lnSpc>
                        <a:spcBef>
                          <a:spcPts val="0"/>
                        </a:spcBef>
                        <a:spcAft>
                          <a:spcPts val="800"/>
                        </a:spcAft>
                      </a:pPr>
                      <a:r>
                        <a:rPr lang="en-CA" sz="1800">
                          <a:effectLst/>
                        </a:rPr>
                        <a:t>b = 0.001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800"/>
                        </a:spcAft>
                      </a:pPr>
                      <a:r>
                        <a:rPr lang="en-CA" sz="1800" dirty="0">
                          <a:effectLst/>
                        </a:rPr>
                        <a:t>+/- 0.024</a:t>
                      </a:r>
                      <a:endParaRPr lang="en-US" sz="2400" dirty="0">
                        <a:effectLst/>
                      </a:endParaRPr>
                    </a:p>
                    <a:p>
                      <a:pPr marL="0" marR="0">
                        <a:lnSpc>
                          <a:spcPct val="106000"/>
                        </a:lnSpc>
                        <a:spcBef>
                          <a:spcPts val="0"/>
                        </a:spcBef>
                        <a:spcAft>
                          <a:spcPts val="800"/>
                        </a:spcAft>
                      </a:pPr>
                      <a:r>
                        <a:rPr lang="en-CA" sz="1800" dirty="0">
                          <a:effectLst/>
                        </a:rPr>
                        <a:t>+/- 1.421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0407395"/>
                  </a:ext>
                </a:extLst>
              </a:tr>
            </a:tbl>
          </a:graphicData>
        </a:graphic>
      </p:graphicFrame>
      <p:sp>
        <p:nvSpPr>
          <p:cNvPr id="5" name="Rectangle 4"/>
          <p:cNvSpPr/>
          <p:nvPr/>
        </p:nvSpPr>
        <p:spPr>
          <a:xfrm>
            <a:off x="323461" y="1748844"/>
            <a:ext cx="6096000" cy="5189113"/>
          </a:xfrm>
          <a:prstGeom prst="rect">
            <a:avLst/>
          </a:prstGeom>
        </p:spPr>
        <p:txBody>
          <a:bodyPr>
            <a:spAutoFit/>
          </a:bodyPr>
          <a:lstStyle/>
          <a:p>
            <a:pPr algn="just">
              <a:lnSpc>
                <a:spcPct val="115000"/>
              </a:lnSpc>
            </a:pPr>
            <a:r>
              <a:rPr lang="en-CA" dirty="0">
                <a:latin typeface="Times New Roman" panose="02020603050405020304" pitchFamily="18" charset="0"/>
                <a:ea typeface="Calibri" panose="020F0502020204030204" pitchFamily="34" charset="0"/>
                <a:cs typeface="Times New Roman" panose="02020603050405020304" pitchFamily="18" charset="0"/>
              </a:rPr>
              <a:t>We can see that our force regression model could fit the data perfectly with acceptable error, based on this model we can predict that any contraction on certain MVC level should fit the line which describe this certain movement, the next step will be the feature extraction of the EMG signal and apply the Principal component analysis to reduce the dimensionality on multivariate data, then applying Linear discriminant analysis to reach to acceptable accuracy in grip type classification.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CA" dirty="0">
                <a:latin typeface="Times New Roman" panose="02020603050405020304" pitchFamily="18" charset="0"/>
                <a:ea typeface="Calibri" panose="020F0502020204030204" pitchFamily="34" charset="0"/>
                <a:cs typeface="Times New Roman" panose="02020603050405020304" pitchFamily="18" charset="0"/>
              </a:rPr>
              <a:t>One of the difficulties we could find during the study is the huge amount of the data which can consume a lot of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CA" dirty="0">
                <a:latin typeface="Times New Roman" panose="02020603050405020304" pitchFamily="18" charset="0"/>
                <a:ea typeface="Calibri" panose="020F0502020204030204" pitchFamily="34" charset="0"/>
                <a:cs typeface="Times New Roman" panose="02020603050405020304" pitchFamily="18" charset="0"/>
              </a:rPr>
              <a:t>time during application of any algorithm to a certain sub data files, one way to solve the issues is to work with </a:t>
            </a:r>
            <a:r>
              <a:rPr lang="en-CA" dirty="0" err="1">
                <a:latin typeface="Times New Roman" panose="02020603050405020304" pitchFamily="18" charset="0"/>
                <a:ea typeface="Calibri" panose="020F0502020204030204" pitchFamily="34" charset="0"/>
                <a:cs typeface="Times New Roman" panose="02020603050405020304" pitchFamily="18" charset="0"/>
              </a:rPr>
              <a:t>guidata</a:t>
            </a:r>
            <a:r>
              <a:rPr lang="en-CA" dirty="0">
                <a:latin typeface="Times New Roman" panose="02020603050405020304" pitchFamily="18" charset="0"/>
                <a:ea typeface="Calibri" panose="020F0502020204030204" pitchFamily="34" charset="0"/>
                <a:cs typeface="Times New Roman" panose="02020603050405020304" pitchFamily="18" charset="0"/>
              </a:rPr>
              <a:t> which is a package provide with python 3 which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tabLst>
                <a:tab pos="228600" algn="l"/>
              </a:tabLst>
            </a:pPr>
            <a:r>
              <a:rPr lang="en-CA" dirty="0">
                <a:latin typeface="Times New Roman" panose="02020603050405020304" pitchFamily="18" charset="0"/>
                <a:ea typeface="Calibri" panose="020F0502020204030204" pitchFamily="34" charset="0"/>
                <a:cs typeface="Times New Roman" panose="02020603050405020304" pitchFamily="18" charset="0"/>
              </a:rPr>
              <a:t>can create interactive user-interface to deal with directories and drawings.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tabLst>
                <a:tab pos="228600" algn="l"/>
              </a:tabLst>
            </a:pPr>
            <a:r>
              <a:rPr lang="en-CA"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5975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Adobe Devanagari" panose="02040503050201020203" pitchFamily="18" charset="0"/>
                <a:cs typeface="Adobe Devanagari" panose="02040503050201020203" pitchFamily="18" charset="0"/>
              </a:rPr>
              <a:t>Introduction </a:t>
            </a:r>
          </a:p>
        </p:txBody>
      </p:sp>
      <p:sp>
        <p:nvSpPr>
          <p:cNvPr id="3" name="Content Placeholder 2"/>
          <p:cNvSpPr>
            <a:spLocks noGrp="1"/>
          </p:cNvSpPr>
          <p:nvPr>
            <p:ph idx="1"/>
          </p:nvPr>
        </p:nvSpPr>
        <p:spPr/>
        <p:txBody>
          <a:bodyPr>
            <a:normAutofit fontScale="55000" lnSpcReduction="20000"/>
          </a:bodyPr>
          <a:lstStyle/>
          <a:p>
            <a:r>
              <a:rPr lang="en-CA" sz="4400" dirty="0">
                <a:latin typeface="Adobe Devanagari" panose="02040503050201020203" pitchFamily="18" charset="0"/>
                <a:cs typeface="Adobe Devanagari" panose="02040503050201020203" pitchFamily="18" charset="0"/>
              </a:rPr>
              <a:t>Relationship between daily routine Repetitive movement and repetitive strain injury (RSI) has been considered a major topic in ergonomic.</a:t>
            </a:r>
            <a:endParaRPr lang="en-US" sz="4400" dirty="0">
              <a:latin typeface="Adobe Devanagari" panose="02040503050201020203" pitchFamily="18" charset="0"/>
              <a:cs typeface="Adobe Devanagari" panose="02040503050201020203" pitchFamily="18" charset="0"/>
            </a:endParaRPr>
          </a:p>
          <a:p>
            <a:r>
              <a:rPr lang="en-CA" sz="4400" dirty="0">
                <a:latin typeface="Adobe Devanagari" panose="02040503050201020203" pitchFamily="18" charset="0"/>
                <a:cs typeface="Adobe Devanagari" panose="02040503050201020203" pitchFamily="18" charset="0"/>
              </a:rPr>
              <a:t>worker who may have exposure to undue physical stress strain and overexertion including vibration, awkward posture, repetitive movement could develop RSI dramatically</a:t>
            </a:r>
            <a:r>
              <a:rPr lang="en-US" sz="4400" dirty="0">
                <a:latin typeface="Adobe Devanagari" panose="02040503050201020203" pitchFamily="18" charset="0"/>
                <a:cs typeface="Adobe Devanagari" panose="02040503050201020203" pitchFamily="18" charset="0"/>
              </a:rPr>
              <a:t>.</a:t>
            </a:r>
          </a:p>
          <a:p>
            <a:r>
              <a:rPr lang="en-CA" sz="4400" dirty="0">
                <a:latin typeface="Adobe Devanagari" panose="02040503050201020203" pitchFamily="18" charset="0"/>
                <a:cs typeface="Adobe Devanagari" panose="02040503050201020203" pitchFamily="18" charset="0"/>
              </a:rPr>
              <a:t>Machine learning Algorithms of EMG data is a significant method to extract the important features of the EMG signal to build a statistical model can predict the </a:t>
            </a:r>
            <a:r>
              <a:rPr lang="en-US" sz="4400" dirty="0">
                <a:latin typeface="Adobe Devanagari" panose="02040503050201020203" pitchFamily="18" charset="0"/>
                <a:cs typeface="Adobe Devanagari" panose="02040503050201020203" pitchFamily="18" charset="0"/>
              </a:rPr>
              <a:t>exerted</a:t>
            </a:r>
            <a:r>
              <a:rPr lang="en-CA" sz="4400" dirty="0">
                <a:latin typeface="Adobe Devanagari" panose="02040503050201020203" pitchFamily="18" charset="0"/>
                <a:cs typeface="Adobe Devanagari" panose="02040503050201020203" pitchFamily="18" charset="0"/>
              </a:rPr>
              <a:t> force by a muscle and to be able to classify different type of grip movement.</a:t>
            </a:r>
            <a:endParaRPr lang="en-US" sz="4400" dirty="0">
              <a:latin typeface="Adobe Devanagari" panose="02040503050201020203" pitchFamily="18" charset="0"/>
              <a:cs typeface="Adobe Devanagari" panose="02040503050201020203" pitchFamily="18" charset="0"/>
            </a:endParaRPr>
          </a:p>
          <a:p>
            <a:r>
              <a:rPr lang="en-CA" sz="4400" dirty="0">
                <a:latin typeface="Adobe Devanagari" panose="02040503050201020203" pitchFamily="18" charset="0"/>
                <a:cs typeface="Adobe Devanagari" panose="02040503050201020203" pitchFamily="18" charset="0"/>
              </a:rPr>
              <a:t>In this study we tried to build a uniform model can predict the force from collected EMG data only, and to classify three different types of grip movement. Reaching an accurate model which can implemented in an embedded EMG modality could accomplish many applications in ergonomics and Machine human interface.</a:t>
            </a:r>
            <a:endParaRPr lang="en-US" sz="4400" dirty="0">
              <a:latin typeface="Adobe Devanagari" panose="02040503050201020203" pitchFamily="18" charset="0"/>
              <a:cs typeface="Adobe Devanagari" panose="02040503050201020203" pitchFamily="18" charset="0"/>
            </a:endParaRPr>
          </a:p>
          <a:p>
            <a:endParaRPr lang="en-US" dirty="0"/>
          </a:p>
        </p:txBody>
      </p:sp>
    </p:spTree>
    <p:extLst>
      <p:ext uri="{BB962C8B-B14F-4D97-AF65-F5344CB8AC3E}">
        <p14:creationId xmlns:p14="http://schemas.microsoft.com/office/powerpoint/2010/main" val="3454097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Adobe Devanagari" panose="02040503050201020203" pitchFamily="18" charset="0"/>
                <a:cs typeface="Adobe Devanagari" panose="02040503050201020203" pitchFamily="18" charset="0"/>
              </a:rPr>
              <a:t>Facts and Statistics </a:t>
            </a:r>
          </a:p>
        </p:txBody>
      </p:sp>
      <p:sp>
        <p:nvSpPr>
          <p:cNvPr id="3" name="Content Placeholder 2"/>
          <p:cNvSpPr>
            <a:spLocks noGrp="1"/>
          </p:cNvSpPr>
          <p:nvPr>
            <p:ph idx="1"/>
          </p:nvPr>
        </p:nvSpPr>
        <p:spPr>
          <a:xfrm>
            <a:off x="838200" y="1564367"/>
            <a:ext cx="10515600" cy="4351338"/>
          </a:xfrm>
        </p:spPr>
        <p:txBody>
          <a:bodyPr>
            <a:noAutofit/>
          </a:bodyPr>
          <a:lstStyle/>
          <a:p>
            <a:r>
              <a:rPr lang="en-CA" sz="2400" dirty="0">
                <a:latin typeface="Adobe Devanagari" panose="02040503050201020203" pitchFamily="18" charset="0"/>
                <a:cs typeface="Adobe Devanagari" panose="02040503050201020203" pitchFamily="18" charset="0"/>
              </a:rPr>
              <a:t>According to the U.S. Department of Labor, Occupational Safety and Health Administration (OSHA), repetitive strain injuries (RSI) are the nation's most common and costly occupational health problem, affecting hundreds of thousands of American workers, and costing more than $20 billion a year in workers’ compensation. According to the U.S. Bureau of Labor Statistics, nearly two-thirds of all occupational illnesses reported, were caused by exposure to repeated trauma to workers’ upper body (the wrist, elbow or shoulder). One common example of such an injury is carpal tunnel syndrome. The main problem with RSI that it can appear with occupations involving heavy labors and with computer users and typist. A simple calculation can show that if you type 40 words a minute you press 12000 keys per hour or 96,000 keys per eight-hour day, almost of 16 tons of force will be exercise by your finger. Presently, 25% of all computer operators have Carpal Tunnel Syndrome, with estimates that by the year 2000, 50% of the entire workforce may be affected. Only 23% of all Carpal Tunnel Syndrome patients were able to return to their previous professions following surgery. Up to 36% of all Carpal Tunnel Syndrome patients require unlimited medical treatment</a:t>
            </a:r>
            <a:endParaRPr lang="en-US" sz="2400" dirty="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1955788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335" y="225166"/>
            <a:ext cx="10515600" cy="1325563"/>
          </a:xfrm>
        </p:spPr>
        <p:txBody>
          <a:bodyPr>
            <a:normAutofit/>
          </a:bodyPr>
          <a:lstStyle/>
          <a:p>
            <a:pPr algn="ctr"/>
            <a:r>
              <a:rPr lang="en-US" sz="3600" b="1" dirty="0">
                <a:latin typeface="Adobe Devanagari" panose="02040503050201020203" pitchFamily="18" charset="0"/>
                <a:cs typeface="Adobe Devanagari" panose="02040503050201020203" pitchFamily="18" charset="0"/>
              </a:rPr>
              <a:t>Problem approach </a:t>
            </a:r>
          </a:p>
        </p:txBody>
      </p:sp>
      <p:sp>
        <p:nvSpPr>
          <p:cNvPr id="3" name="Content Placeholder 2"/>
          <p:cNvSpPr>
            <a:spLocks noGrp="1"/>
          </p:cNvSpPr>
          <p:nvPr>
            <p:ph idx="1"/>
          </p:nvPr>
        </p:nvSpPr>
        <p:spPr/>
        <p:txBody>
          <a:bodyPr>
            <a:normAutofit/>
          </a:bodyPr>
          <a:lstStyle/>
          <a:p>
            <a:r>
              <a:rPr lang="en-CA" sz="2400" dirty="0">
                <a:latin typeface="Adobe Devanagari" panose="02040503050201020203" pitchFamily="18" charset="0"/>
                <a:cs typeface="Adobe Devanagari" panose="02040503050201020203" pitchFamily="18" charset="0"/>
              </a:rPr>
              <a:t>one of the possible way to minimize the effect of RSI is to know the minimum force required to perform a certain task, such approximation can be done using a force sensor but there is a lot of limitation with using force sensor directly since such sensors need to be connected directly to the palm of the hand or need a special glove and this come with loss of real measurement scenario, another approach is to use the EMG data to measure the force by depending by the relationship between force and EMG</a:t>
            </a:r>
            <a:endParaRPr lang="en-US" sz="2400" dirty="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3610070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032" y="247650"/>
            <a:ext cx="10515600" cy="765110"/>
          </a:xfrm>
        </p:spPr>
        <p:txBody>
          <a:bodyPr/>
          <a:lstStyle/>
          <a:p>
            <a:pPr algn="ctr"/>
            <a:r>
              <a:rPr lang="en-US" sz="2600" b="1" dirty="0">
                <a:latin typeface="Adobe Devanagari" panose="02040503050201020203" pitchFamily="18" charset="0"/>
                <a:ea typeface="+mn-ea"/>
                <a:cs typeface="Adobe Devanagari" panose="02040503050201020203" pitchFamily="18" charset="0"/>
              </a:rPr>
              <a:t>Data</a:t>
            </a:r>
            <a:r>
              <a:rPr lang="en-US" dirty="0"/>
              <a:t> </a:t>
            </a:r>
            <a:r>
              <a:rPr lang="en-US" sz="2600" b="1" dirty="0">
                <a:latin typeface="Adobe Devanagari" panose="02040503050201020203" pitchFamily="18" charset="0"/>
                <a:ea typeface="+mn-ea"/>
                <a:cs typeface="Adobe Devanagari" panose="02040503050201020203" pitchFamily="18" charset="0"/>
              </a:rPr>
              <a:t>Measurements</a:t>
            </a:r>
            <a:r>
              <a:rPr lang="en-US" dirty="0"/>
              <a:t> </a:t>
            </a:r>
          </a:p>
        </p:txBody>
      </p:sp>
      <p:sp>
        <p:nvSpPr>
          <p:cNvPr id="3" name="Content Placeholder 2"/>
          <p:cNvSpPr>
            <a:spLocks noGrp="1"/>
          </p:cNvSpPr>
          <p:nvPr>
            <p:ph idx="1"/>
          </p:nvPr>
        </p:nvSpPr>
        <p:spPr>
          <a:xfrm>
            <a:off x="287997" y="1345494"/>
            <a:ext cx="10515600" cy="4351338"/>
          </a:xfrm>
        </p:spPr>
        <p:txBody>
          <a:bodyPr>
            <a:normAutofit lnSpcReduction="10000"/>
          </a:bodyPr>
          <a:lstStyle/>
          <a:p>
            <a:pPr lvl="0"/>
            <a:r>
              <a:rPr lang="en-US" sz="2600" b="1" dirty="0">
                <a:latin typeface="Adobe Devanagari" panose="02040503050201020203" pitchFamily="18" charset="0"/>
                <a:cs typeface="Adobe Devanagari" panose="02040503050201020203" pitchFamily="18" charset="0"/>
              </a:rPr>
              <a:t> </a:t>
            </a:r>
            <a:r>
              <a:rPr lang="en-CA" sz="2600" b="1" dirty="0">
                <a:latin typeface="Adobe Devanagari" panose="02040503050201020203" pitchFamily="18" charset="0"/>
                <a:cs typeface="Adobe Devanagari" panose="02040503050201020203" pitchFamily="18" charset="0"/>
              </a:rPr>
              <a:t>Material and Method</a:t>
            </a:r>
            <a:endParaRPr lang="en-US" sz="2600" b="1" dirty="0">
              <a:latin typeface="Adobe Devanagari" panose="02040503050201020203" pitchFamily="18" charset="0"/>
              <a:cs typeface="Adobe Devanagari" panose="02040503050201020203" pitchFamily="18" charset="0"/>
            </a:endParaRPr>
          </a:p>
          <a:p>
            <a:pPr marL="0" indent="0">
              <a:buNone/>
            </a:pPr>
            <a:r>
              <a:rPr lang="en-CA" sz="2600" dirty="0">
                <a:latin typeface="Adobe Devanagari" panose="02040503050201020203" pitchFamily="18" charset="0"/>
                <a:cs typeface="Adobe Devanagari" panose="02040503050201020203" pitchFamily="18" charset="0"/>
              </a:rPr>
              <a:t>Data acquisition and measurements are done by Richard Schmidt as part of his master thesis, this study focus in further data processing and algorithm development.</a:t>
            </a:r>
            <a:endParaRPr lang="en-US" sz="2600" dirty="0">
              <a:latin typeface="Adobe Devanagari" panose="02040503050201020203" pitchFamily="18" charset="0"/>
              <a:cs typeface="Adobe Devanagari" panose="02040503050201020203" pitchFamily="18" charset="0"/>
            </a:endParaRPr>
          </a:p>
          <a:p>
            <a:r>
              <a:rPr lang="en-CA" sz="2600" b="1" dirty="0">
                <a:latin typeface="Adobe Devanagari" panose="02040503050201020203" pitchFamily="18" charset="0"/>
                <a:cs typeface="Adobe Devanagari" panose="02040503050201020203" pitchFamily="18" charset="0"/>
              </a:rPr>
              <a:t>Subject </a:t>
            </a:r>
            <a:endParaRPr lang="en-US" sz="2600" b="1" dirty="0">
              <a:latin typeface="Adobe Devanagari" panose="02040503050201020203" pitchFamily="18" charset="0"/>
              <a:cs typeface="Adobe Devanagari" panose="02040503050201020203" pitchFamily="18" charset="0"/>
            </a:endParaRPr>
          </a:p>
          <a:p>
            <a:pPr marL="0" indent="0">
              <a:buNone/>
            </a:pPr>
            <a:r>
              <a:rPr lang="en-CA" sz="2600" dirty="0">
                <a:latin typeface="Adobe Devanagari" panose="02040503050201020203" pitchFamily="18" charset="0"/>
                <a:cs typeface="Adobe Devanagari" panose="02040503050201020203" pitchFamily="18" charset="0"/>
              </a:rPr>
              <a:t>Five right-handed healthy males between</a:t>
            </a:r>
            <a:r>
              <a:rPr lang="en-US" sz="2600" dirty="0">
                <a:latin typeface="Adobe Devanagari" panose="02040503050201020203" pitchFamily="18" charset="0"/>
                <a:cs typeface="Adobe Devanagari" panose="02040503050201020203" pitchFamily="18" charset="0"/>
              </a:rPr>
              <a:t> </a:t>
            </a:r>
            <a:r>
              <a:rPr lang="en-CA" sz="2600" dirty="0">
                <a:latin typeface="Adobe Devanagari" panose="02040503050201020203" pitchFamily="18" charset="0"/>
                <a:cs typeface="Adobe Devanagari" panose="02040503050201020203" pitchFamily="18" charset="0"/>
              </a:rPr>
              <a:t>24 and 28 years with a mean of 26 years were recorded. All subjects agreed voluntarily to the participation and the publication of the recorded data.</a:t>
            </a:r>
            <a:endParaRPr lang="en-US" sz="2600" dirty="0">
              <a:latin typeface="Adobe Devanagari" panose="02040503050201020203" pitchFamily="18" charset="0"/>
              <a:cs typeface="Adobe Devanagari" panose="02040503050201020203" pitchFamily="18" charset="0"/>
            </a:endParaRPr>
          </a:p>
          <a:p>
            <a:r>
              <a:rPr lang="en-CA" sz="2600" b="1" dirty="0">
                <a:latin typeface="Adobe Devanagari" panose="02040503050201020203" pitchFamily="18" charset="0"/>
                <a:cs typeface="Adobe Devanagari" panose="02040503050201020203" pitchFamily="18" charset="0"/>
              </a:rPr>
              <a:t>Grip Type </a:t>
            </a:r>
            <a:endParaRPr lang="en-US" sz="2600" b="1" dirty="0">
              <a:latin typeface="Adobe Devanagari" panose="02040503050201020203" pitchFamily="18" charset="0"/>
              <a:cs typeface="Adobe Devanagari" panose="02040503050201020203" pitchFamily="18" charset="0"/>
            </a:endParaRPr>
          </a:p>
          <a:p>
            <a:pPr marL="0" indent="0">
              <a:buNone/>
            </a:pPr>
            <a:r>
              <a:rPr lang="en-CA" sz="2600" dirty="0">
                <a:latin typeface="Adobe Devanagari" panose="02040503050201020203" pitchFamily="18" charset="0"/>
                <a:cs typeface="Adobe Devanagari" panose="02040503050201020203" pitchFamily="18" charset="0"/>
              </a:rPr>
              <a:t>Three basic everyday life grips were selected for the study: precision, force and pinch grip. Figure 1 shows the three-different grip movement.</a:t>
            </a:r>
            <a:endParaRPr lang="en-US" sz="2600" dirty="0">
              <a:latin typeface="Adobe Devanagari" panose="02040503050201020203" pitchFamily="18" charset="0"/>
              <a:cs typeface="Adobe Devanagari" panose="02040503050201020203" pitchFamily="18" charset="0"/>
            </a:endParaRPr>
          </a:p>
          <a:p>
            <a:endParaRPr lang="en-US" dirty="0"/>
          </a:p>
        </p:txBody>
      </p:sp>
    </p:spTree>
    <p:extLst>
      <p:ext uri="{BB962C8B-B14F-4D97-AF65-F5344CB8AC3E}">
        <p14:creationId xmlns:p14="http://schemas.microsoft.com/office/powerpoint/2010/main" val="473220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Adobe Devanagari" panose="02040503050201020203" pitchFamily="18" charset="0"/>
                <a:ea typeface="+mn-ea"/>
                <a:cs typeface="Adobe Devanagari" panose="02040503050201020203" pitchFamily="18" charset="0"/>
              </a:rPr>
              <a:t>Three type of Grip Movement </a:t>
            </a:r>
          </a:p>
        </p:txBody>
      </p:sp>
      <p:pic>
        <p:nvPicPr>
          <p:cNvPr id="4" name="Content Placeholder 3"/>
          <p:cNvPicPr>
            <a:picLocks noGrp="1"/>
          </p:cNvPicPr>
          <p:nvPr>
            <p:ph idx="1"/>
          </p:nvPr>
        </p:nvPicPr>
        <p:blipFill rotWithShape="1">
          <a:blip r:embed="rId2" cstate="print">
            <a:extLst>
              <a:ext uri="{28A0092B-C50C-407E-A947-70E740481C1C}">
                <a14:useLocalDpi xmlns:a14="http://schemas.microsoft.com/office/drawing/2010/main" val="0"/>
              </a:ext>
            </a:extLst>
          </a:blip>
          <a:srcRect r="32907" b="46108"/>
          <a:stretch/>
        </p:blipFill>
        <p:spPr bwMode="auto">
          <a:xfrm>
            <a:off x="3123391" y="1690688"/>
            <a:ext cx="5803392" cy="3539680"/>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3033955" y="5446359"/>
            <a:ext cx="5769528" cy="369332"/>
          </a:xfrm>
          <a:prstGeom prst="rect">
            <a:avLst/>
          </a:prstGeom>
        </p:spPr>
        <p:txBody>
          <a:bodyPr wrap="none">
            <a:spAutoFit/>
          </a:bodyPr>
          <a:lstStyle/>
          <a:p>
            <a:pPr>
              <a:spcAft>
                <a:spcPts val="1000"/>
              </a:spcAft>
            </a:pPr>
            <a:r>
              <a:rPr lang="en-CA" dirty="0">
                <a:latin typeface="Times New Roman" panose="02020603050405020304" pitchFamily="18" charset="0"/>
                <a:ea typeface="Calibri" panose="020F0502020204030204" pitchFamily="34" charset="0"/>
              </a:rPr>
              <a:t>Figure 1</a:t>
            </a:r>
            <a:r>
              <a:rPr lang="en-US" dirty="0">
                <a:latin typeface="Times New Roman" panose="02020603050405020304" pitchFamily="18" charset="0"/>
                <a:ea typeface="Calibri" panose="020F0502020204030204" pitchFamily="34" charset="0"/>
              </a:rPr>
              <a:t> Grip type from left to right:  Precision, force, Pinch</a:t>
            </a:r>
            <a:endParaRPr lang="en-US" sz="20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11552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sz="4000" b="1" dirty="0">
                <a:latin typeface="Adobe Devanagari" panose="02040503050201020203" pitchFamily="18" charset="0"/>
                <a:ea typeface="+mn-ea"/>
                <a:cs typeface="Adobe Devanagari" panose="02040503050201020203" pitchFamily="18" charset="0"/>
              </a:rPr>
              <a:t>Paradigm</a:t>
            </a:r>
            <a:endParaRPr lang="en-US" sz="2600" b="1" dirty="0">
              <a:latin typeface="Adobe Devanagari" panose="02040503050201020203" pitchFamily="18" charset="0"/>
              <a:ea typeface="+mn-ea"/>
              <a:cs typeface="Adobe Devanagari" panose="02040503050201020203" pitchFamily="18" charset="0"/>
            </a:endParaRPr>
          </a:p>
        </p:txBody>
      </p:sp>
      <p:sp>
        <p:nvSpPr>
          <p:cNvPr id="3" name="Content Placeholder 2"/>
          <p:cNvSpPr>
            <a:spLocks noGrp="1"/>
          </p:cNvSpPr>
          <p:nvPr>
            <p:ph idx="1"/>
          </p:nvPr>
        </p:nvSpPr>
        <p:spPr>
          <a:xfrm>
            <a:off x="670249" y="1508384"/>
            <a:ext cx="10515600" cy="4351338"/>
          </a:xfrm>
        </p:spPr>
        <p:txBody>
          <a:bodyPr>
            <a:normAutofit fontScale="85000" lnSpcReduction="20000"/>
          </a:bodyPr>
          <a:lstStyle/>
          <a:p>
            <a:pPr lvl="1"/>
            <a:endParaRPr lang="en-US" b="1" dirty="0"/>
          </a:p>
          <a:p>
            <a:r>
              <a:rPr lang="en-CA" sz="3100" dirty="0">
                <a:latin typeface="Adobe Devanagari" panose="02040503050201020203" pitchFamily="18" charset="0"/>
                <a:cs typeface="Adobe Devanagari" panose="02040503050201020203" pitchFamily="18" charset="0"/>
              </a:rPr>
              <a:t>The records consist of three identical blocks with same structure and sequence of the measurements. The only difference between each block is the grip type (pinch, force, precession), first block is the pinch grip, second is the force and third block is the precession grip, instruction for subject took around half hour before the measurement, each block took almost one hour and between each block there was a break for half hour which make the whole measurement for one subject take four hours and half.</a:t>
            </a:r>
            <a:endParaRPr lang="en-US" sz="3100" dirty="0">
              <a:latin typeface="Adobe Devanagari" panose="02040503050201020203" pitchFamily="18" charset="0"/>
              <a:cs typeface="Adobe Devanagari" panose="02040503050201020203" pitchFamily="18" charset="0"/>
            </a:endParaRPr>
          </a:p>
          <a:p>
            <a:r>
              <a:rPr lang="en-CA" sz="3100" dirty="0">
                <a:latin typeface="Adobe Devanagari" panose="02040503050201020203" pitchFamily="18" charset="0"/>
                <a:cs typeface="Adobe Devanagari" panose="02040503050201020203" pitchFamily="18" charset="0"/>
              </a:rPr>
              <a:t>Each block consists of 31 tasks. At the beginning and at the end of each block four calibration tasks take place. The calibration tasks were maximum force tasks</a:t>
            </a:r>
            <a:endParaRPr lang="en-US" sz="3100" dirty="0">
              <a:latin typeface="Adobe Devanagari" panose="02040503050201020203" pitchFamily="18" charset="0"/>
              <a:cs typeface="Adobe Devanagari" panose="02040503050201020203" pitchFamily="18" charset="0"/>
            </a:endParaRPr>
          </a:p>
          <a:p>
            <a:r>
              <a:rPr lang="en-CA" sz="3100" dirty="0">
                <a:latin typeface="Adobe Devanagari" panose="02040503050201020203" pitchFamily="18" charset="0"/>
                <a:cs typeface="Adobe Devanagari" panose="02040503050201020203" pitchFamily="18" charset="0"/>
              </a:rPr>
              <a:t>for every grip type and in addition one task with resisted maneuvers of the forearm in neutral position. Table 1 shows an overview of force and frequency tasks performed by each subject. Figure 2 shows the blocks diagram the arrows at the beginning and at the end of the block indicate the calibration tasks.</a:t>
            </a:r>
            <a:endParaRPr lang="en-US" sz="3100" dirty="0">
              <a:latin typeface="Adobe Devanagari" panose="02040503050201020203" pitchFamily="18" charset="0"/>
              <a:cs typeface="Adobe Devanagari" panose="02040503050201020203" pitchFamily="18" charset="0"/>
            </a:endParaRPr>
          </a:p>
          <a:p>
            <a:endParaRPr lang="en-US" dirty="0"/>
          </a:p>
        </p:txBody>
      </p:sp>
    </p:spTree>
    <p:extLst>
      <p:ext uri="{BB962C8B-B14F-4D97-AF65-F5344CB8AC3E}">
        <p14:creationId xmlns:p14="http://schemas.microsoft.com/office/powerpoint/2010/main" val="2687369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390143"/>
            <a:ext cx="6348250" cy="1341099"/>
          </a:xfrm>
          <a:prstGeom prst="rect">
            <a:avLst/>
          </a:prstGeom>
        </p:spPr>
      </p:pic>
      <p:pic>
        <p:nvPicPr>
          <p:cNvPr id="5" name="Picture 4"/>
          <p:cNvPicPr>
            <a:picLocks noChangeAspect="1"/>
          </p:cNvPicPr>
          <p:nvPr/>
        </p:nvPicPr>
        <p:blipFill>
          <a:blip r:embed="rId3"/>
          <a:stretch>
            <a:fillRect/>
          </a:stretch>
        </p:blipFill>
        <p:spPr>
          <a:xfrm>
            <a:off x="6451294" y="-85344"/>
            <a:ext cx="5740706" cy="6858000"/>
          </a:xfrm>
          <a:prstGeom prst="rect">
            <a:avLst/>
          </a:prstGeom>
        </p:spPr>
      </p:pic>
      <p:pic>
        <p:nvPicPr>
          <p:cNvPr id="6" name="Picture 5"/>
          <p:cNvPicPr>
            <a:picLocks noChangeAspect="1"/>
          </p:cNvPicPr>
          <p:nvPr/>
        </p:nvPicPr>
        <p:blipFill>
          <a:blip r:embed="rId4"/>
          <a:stretch>
            <a:fillRect/>
          </a:stretch>
        </p:blipFill>
        <p:spPr>
          <a:xfrm>
            <a:off x="45645" y="2535936"/>
            <a:ext cx="6405649" cy="3339874"/>
          </a:xfrm>
          <a:prstGeom prst="rect">
            <a:avLst/>
          </a:prstGeom>
        </p:spPr>
      </p:pic>
    </p:spTree>
    <p:extLst>
      <p:ext uri="{BB962C8B-B14F-4D97-AF65-F5344CB8AC3E}">
        <p14:creationId xmlns:p14="http://schemas.microsoft.com/office/powerpoint/2010/main" val="4143086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55" y="0"/>
            <a:ext cx="10515600" cy="1325563"/>
          </a:xfrm>
        </p:spPr>
        <p:txBody>
          <a:bodyPr/>
          <a:lstStyle/>
          <a:p>
            <a:pPr algn="ctr"/>
            <a:r>
              <a:rPr lang="en-CA" sz="4000" b="1" dirty="0">
                <a:latin typeface="Adobe Devanagari" panose="02040503050201020203" pitchFamily="18" charset="0"/>
                <a:ea typeface="+mn-ea"/>
                <a:cs typeface="Adobe Devanagari" panose="02040503050201020203" pitchFamily="18" charset="0"/>
              </a:rPr>
              <a:t>EMG Channels Configuration </a:t>
            </a:r>
            <a:br>
              <a:rPr lang="en-US" b="1" dirty="0"/>
            </a:br>
            <a:endParaRPr lang="en-US" dirty="0"/>
          </a:p>
        </p:txBody>
      </p:sp>
      <p:sp>
        <p:nvSpPr>
          <p:cNvPr id="3" name="Content Placeholder 2"/>
          <p:cNvSpPr>
            <a:spLocks noGrp="1"/>
          </p:cNvSpPr>
          <p:nvPr>
            <p:ph idx="1"/>
          </p:nvPr>
        </p:nvSpPr>
        <p:spPr>
          <a:xfrm>
            <a:off x="763555" y="662781"/>
            <a:ext cx="10515600" cy="4351338"/>
          </a:xfrm>
        </p:spPr>
        <p:txBody>
          <a:bodyPr/>
          <a:lstStyle/>
          <a:p>
            <a:r>
              <a:rPr lang="en-CA" sz="2400" dirty="0">
                <a:latin typeface="Adobe Devanagari" panose="02040503050201020203" pitchFamily="18" charset="0"/>
                <a:cs typeface="Adobe Devanagari" panose="02040503050201020203" pitchFamily="18" charset="0"/>
              </a:rPr>
              <a:t>To record all EMG signals the whole measurement is repeated with two different EMG electrodes configurations. The first one is six radial distributed</a:t>
            </a:r>
            <a:endParaRPr lang="en-US" sz="2400" dirty="0">
              <a:latin typeface="Adobe Devanagari" panose="02040503050201020203" pitchFamily="18" charset="0"/>
              <a:cs typeface="Adobe Devanagari" panose="02040503050201020203" pitchFamily="18" charset="0"/>
            </a:endParaRPr>
          </a:p>
          <a:p>
            <a:r>
              <a:rPr lang="en-CA" sz="2400" dirty="0">
                <a:latin typeface="Adobe Devanagari" panose="02040503050201020203" pitchFamily="18" charset="0"/>
                <a:cs typeface="Adobe Devanagari" panose="02040503050201020203" pitchFamily="18" charset="0"/>
              </a:rPr>
              <a:t>EMG electrodes on the forearm. The second configuration are 4 electrodes in special position on the forearm. </a:t>
            </a:r>
            <a:endParaRPr lang="en-US" dirty="0"/>
          </a:p>
        </p:txBody>
      </p:sp>
      <p:pic>
        <p:nvPicPr>
          <p:cNvPr id="4" name="Picture 3"/>
          <p:cNvPicPr>
            <a:picLocks noChangeAspect="1"/>
          </p:cNvPicPr>
          <p:nvPr/>
        </p:nvPicPr>
        <p:blipFill>
          <a:blip r:embed="rId2"/>
          <a:stretch>
            <a:fillRect/>
          </a:stretch>
        </p:blipFill>
        <p:spPr>
          <a:xfrm>
            <a:off x="2406141" y="3220723"/>
            <a:ext cx="7230427" cy="3637277"/>
          </a:xfrm>
          <a:prstGeom prst="rect">
            <a:avLst/>
          </a:prstGeom>
        </p:spPr>
      </p:pic>
    </p:spTree>
    <p:extLst>
      <p:ext uri="{BB962C8B-B14F-4D97-AF65-F5344CB8AC3E}">
        <p14:creationId xmlns:p14="http://schemas.microsoft.com/office/powerpoint/2010/main" val="1862413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1315</Words>
  <Application>Microsoft Office PowerPoint</Application>
  <PresentationFormat>Widescreen</PresentationFormat>
  <Paragraphs>93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Adobe Devanagari</vt:lpstr>
      <vt:lpstr>Arial</vt:lpstr>
      <vt:lpstr>Calibri</vt:lpstr>
      <vt:lpstr>Calibri Light</vt:lpstr>
      <vt:lpstr>Times New Roman</vt:lpstr>
      <vt:lpstr>Office Theme</vt:lpstr>
      <vt:lpstr>Application of Machine learning algorithm in predicting force from EMG and Classification of different type of Grip Movement  </vt:lpstr>
      <vt:lpstr>Introduction </vt:lpstr>
      <vt:lpstr>Facts and Statistics </vt:lpstr>
      <vt:lpstr>Problem approach </vt:lpstr>
      <vt:lpstr>Data Measurements </vt:lpstr>
      <vt:lpstr>Three type of Grip Movement </vt:lpstr>
      <vt:lpstr>Paradigm</vt:lpstr>
      <vt:lpstr>PowerPoint Presentation</vt:lpstr>
      <vt:lpstr>EMG Channels Configuration  </vt:lpstr>
      <vt:lpstr>Data Processing</vt:lpstr>
      <vt:lpstr>Preprocess  Moving Root mean square (RMS) widow with size of 197 was used to filter the raw data, applying the RMS has been used to process EMG in much the same way as applying a linear envelope</vt:lpstr>
      <vt:lpstr>Linear Regression for a single channel  </vt:lpstr>
      <vt:lpstr>Model Estimate  </vt:lpstr>
      <vt:lpstr>Force Regression  </vt:lpstr>
      <vt:lpstr>PowerPoint Presentation</vt:lpstr>
      <vt:lpstr>PowerPoint Presentation</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Hasan_Issa</dc:creator>
  <cp:lastModifiedBy>Hasan_Issa</cp:lastModifiedBy>
  <cp:revision>11</cp:revision>
  <dcterms:created xsi:type="dcterms:W3CDTF">2017-03-17T02:17:02Z</dcterms:created>
  <dcterms:modified xsi:type="dcterms:W3CDTF">2017-03-17T07:00:27Z</dcterms:modified>
</cp:coreProperties>
</file>