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9" r:id="rId9"/>
    <p:sldId id="268" r:id="rId10"/>
    <p:sldId id="262" r:id="rId11"/>
    <p:sldId id="263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5EE9-3125-3E3E-DCFC-8C064E1AB168}" v="373" dt="2025-05-03T20:11:43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8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00" y="391703"/>
            <a:ext cx="9147099" cy="1658198"/>
          </a:xfrm>
        </p:spPr>
        <p:txBody>
          <a:bodyPr>
            <a:normAutofit/>
          </a:bodyPr>
          <a:lstStyle/>
          <a:p>
            <a:r>
              <a:rPr lang="en-US" b="1" dirty="0"/>
              <a:t>    </a:t>
            </a:r>
            <a:r>
              <a:rPr b="1" dirty="0"/>
              <a:t>Introduction to Version Control</a:t>
            </a:r>
            <a:endParaRPr lang="en-US" i="1" dirty="0">
              <a:latin typeface="Calibri Light"/>
              <a:ea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" y="2284534"/>
            <a:ext cx="8076077" cy="4057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800" dirty="0"/>
              <a:t>Version control is a system that records changes to a file or set of files over time.</a:t>
            </a:r>
            <a:endParaRPr lang="en-US" sz="28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800" dirty="0">
              <a:ea typeface="Calibri Light"/>
              <a:cs typeface="Calibri Light"/>
            </a:endParaRPr>
          </a:p>
          <a:p>
            <a:r>
              <a:rPr sz="2800" dirty="0"/>
              <a:t>It helps you track changes, revert to previous versions, and work with others.</a:t>
            </a:r>
            <a:endParaRPr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</a:t>
            </a:r>
            <a:r>
              <a:rPr b="1" dirty="0"/>
              <a:t>Important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" y="2429283"/>
            <a:ext cx="9140488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3500" dirty="0"/>
              <a:t>Repository – Where your files and history live</a:t>
            </a:r>
            <a:endParaRPr lang="en-US" sz="3500" dirty="0">
              <a:ea typeface="Calibri Light"/>
              <a:cs typeface="Calibri Light"/>
            </a:endParaRPr>
          </a:p>
          <a:p>
            <a:r>
              <a:rPr sz="3500" dirty="0"/>
              <a:t>Commit – A saved change</a:t>
            </a:r>
            <a:endParaRPr sz="3500" dirty="0">
              <a:ea typeface="Calibri Light"/>
              <a:cs typeface="Calibri Light"/>
            </a:endParaRPr>
          </a:p>
          <a:p>
            <a:r>
              <a:rPr sz="3500" dirty="0"/>
              <a:t>Branch – A separate line of work</a:t>
            </a:r>
            <a:endParaRPr sz="3500" dirty="0">
              <a:ea typeface="Calibri Light"/>
              <a:cs typeface="Calibri Light"/>
            </a:endParaRPr>
          </a:p>
          <a:p>
            <a:r>
              <a:rPr sz="3500" dirty="0"/>
              <a:t>Merge – Combine branches</a:t>
            </a:r>
            <a:endParaRPr sz="3500" dirty="0"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9" y="-130086"/>
            <a:ext cx="8079581" cy="1658198"/>
          </a:xfrm>
        </p:spPr>
        <p:txBody>
          <a:bodyPr/>
          <a:lstStyle/>
          <a:p>
            <a:r>
              <a:rPr b="1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" y="1421893"/>
            <a:ext cx="9140487" cy="5277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✔ Backup &amp; Restore: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You can always go back if something breaks.</a:t>
            </a:r>
            <a:endParaRPr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✔ Collaboration: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Many people can work on the same project at the same time.</a:t>
            </a:r>
            <a:endParaRPr lang="en-US" dirty="0"/>
          </a:p>
          <a:p>
            <a:endParaRPr/>
          </a:p>
          <a:p>
            <a:r>
              <a:rPr lang="en-US" dirty="0">
                <a:ea typeface="+mn-lt"/>
                <a:cs typeface="+mn-lt"/>
              </a:rPr>
              <a:t>✔ Accountability: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You can see who changed what and when.</a:t>
            </a:r>
            <a:endParaRPr lang="en-US" dirty="0"/>
          </a:p>
          <a:p>
            <a:endParaRPr/>
          </a:p>
          <a:p>
            <a:r>
              <a:rPr lang="en-US" dirty="0">
                <a:ea typeface="+mn-lt"/>
                <a:cs typeface="+mn-lt"/>
              </a:rPr>
              <a:t>✔ Safe Experimentation: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You can try new ideas without messing up the main project.</a:t>
            </a:r>
            <a:endParaRPr lang="en-US" dirty="0"/>
          </a:p>
          <a:p>
            <a:endParaRPr dirty="0"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Programmers use it to build apps.</a:t>
            </a:r>
          </a:p>
          <a:p>
            <a:r>
              <a:t>✔ People around the world work together (e.g., Linux).</a:t>
            </a:r>
          </a:p>
          <a:p>
            <a:r>
              <a:t>✔ Google Docs tracks changes too.</a:t>
            </a:r>
          </a:p>
          <a:p>
            <a:r>
              <a:t>✔ Students can use it for group projects.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Version control helps you keep your work safe.</a:t>
            </a:r>
          </a:p>
          <a:p>
            <a:r>
              <a:t>✔ It is great for teamwork and fixing mistakes.</a:t>
            </a:r>
          </a:p>
          <a:p>
            <a:r>
              <a:t>✔ Tools like Git make your life easier.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9" y="5525"/>
            <a:ext cx="9154775" cy="6152706"/>
          </a:xfrm>
        </p:spPr>
        <p:txBody>
          <a:bodyPr>
            <a:normAutofit/>
          </a:bodyPr>
          <a:lstStyle/>
          <a:p>
            <a:r>
              <a:rPr lang="en-US" sz="9600" dirty="0"/>
              <a:t>      </a:t>
            </a:r>
            <a:r>
              <a:rPr sz="96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9" y="6284486"/>
            <a:ext cx="2301862" cy="569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00" y="467184"/>
            <a:ext cx="9147099" cy="1658198"/>
          </a:xfrm>
        </p:spPr>
        <p:txBody>
          <a:bodyPr/>
          <a:lstStyle/>
          <a:p>
            <a:r>
              <a:rPr lang="en-US" b="1" dirty="0"/>
              <a:t>   </a:t>
            </a:r>
            <a:r>
              <a:rPr b="1" dirty="0"/>
              <a:t>Why is Version Control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" y="2618808"/>
            <a:ext cx="8065294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3800" dirty="0"/>
              <a:t>✔ Prevents data loss</a:t>
            </a:r>
            <a:endParaRPr lang="en-US" sz="3800">
              <a:ea typeface="Calibri"/>
              <a:cs typeface="Calibri"/>
            </a:endParaRPr>
          </a:p>
          <a:p>
            <a:r>
              <a:rPr sz="3800" dirty="0"/>
              <a:t>✔ Supports teamwork</a:t>
            </a:r>
            <a:endParaRPr sz="3800">
              <a:ea typeface="Calibri"/>
              <a:cs typeface="Calibri"/>
            </a:endParaRPr>
          </a:p>
          <a:p>
            <a:r>
              <a:rPr sz="3800" dirty="0"/>
              <a:t>✔ Tracks history and changes</a:t>
            </a:r>
            <a:endParaRPr sz="3800">
              <a:ea typeface="Calibri"/>
              <a:cs typeface="Calibri"/>
            </a:endParaRPr>
          </a:p>
          <a:p>
            <a:r>
              <a:rPr sz="3800" dirty="0"/>
              <a:t>✔ Makes debugging easier</a:t>
            </a:r>
            <a:endParaRPr sz="3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95DD-500F-2891-9C47-B197AB57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9" y="170194"/>
            <a:ext cx="9145089" cy="1658198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        Why Use Version Control?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E2EB-BD86-ECE3-76BF-0917FAD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" y="1974020"/>
            <a:ext cx="7939370" cy="47735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ea typeface="+mn-lt"/>
                <a:cs typeface="+mn-lt"/>
              </a:rPr>
              <a:t>✔ Don’t lose your work by mistake.</a:t>
            </a:r>
            <a:endParaRPr lang="en-US" sz="3000" dirty="0">
              <a:ea typeface="Calibri Light" panose="020F0302020204030204"/>
              <a:cs typeface="Calibri Light" panose="020F0302020204030204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✔ Work with friends without overwriting each             other.</a:t>
            </a:r>
            <a:endParaRPr lang="en-US" sz="3000" dirty="0">
              <a:ea typeface="Calibri Light"/>
              <a:cs typeface="Calibri Light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✔ Keep your files organized.</a:t>
            </a:r>
            <a:endParaRPr lang="en-US" sz="3000" dirty="0">
              <a:ea typeface="Calibri Light"/>
              <a:cs typeface="Calibri Light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✔ Easy to fix problems.</a:t>
            </a:r>
            <a:endParaRPr lang="en-US" sz="3000" dirty="0"/>
          </a:p>
          <a:p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20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34864"/>
            <a:ext cx="8079581" cy="1658198"/>
          </a:xfrm>
        </p:spPr>
        <p:txBody>
          <a:bodyPr/>
          <a:lstStyle/>
          <a:p>
            <a:r>
              <a:rPr lang="en-US" b="1" dirty="0"/>
              <a:t>               </a:t>
            </a:r>
            <a:r>
              <a:rPr b="1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" y="2216182"/>
            <a:ext cx="8065294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3000" dirty="0"/>
              <a:t>✔ Keeps every version of your files.</a:t>
            </a:r>
            <a:endParaRPr lang="en-US" sz="3000" dirty="0">
              <a:ea typeface="Calibri Light"/>
              <a:cs typeface="Calibri Light"/>
            </a:endParaRPr>
          </a:p>
          <a:p>
            <a:endParaRPr lang="en-US" sz="3000" dirty="0">
              <a:ea typeface="Calibri Light"/>
              <a:cs typeface="Calibri Light"/>
            </a:endParaRPr>
          </a:p>
          <a:p>
            <a:r>
              <a:rPr sz="3000" dirty="0"/>
              <a:t>✔ You can create a copy (branch) to try new ideas.</a:t>
            </a:r>
            <a:endParaRPr sz="3000">
              <a:ea typeface="Calibri Light"/>
              <a:cs typeface="Calibri Light"/>
            </a:endParaRPr>
          </a:p>
          <a:p>
            <a:endParaRPr lang="en-US" sz="3000" dirty="0">
              <a:ea typeface="Calibri Light"/>
              <a:cs typeface="Calibri Light"/>
            </a:endParaRPr>
          </a:p>
          <a:p>
            <a:r>
              <a:rPr sz="3000" dirty="0"/>
              <a:t>✔ Shows who made changes and what they did.</a:t>
            </a:r>
            <a:endParaRPr sz="3000" dirty="0"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9" y="-188204"/>
            <a:ext cx="8079581" cy="1658198"/>
          </a:xfrm>
        </p:spPr>
        <p:txBody>
          <a:bodyPr/>
          <a:lstStyle/>
          <a:p>
            <a:r>
              <a:rPr lang="en-US" b="1" dirty="0"/>
              <a:t>              </a:t>
            </a:r>
            <a:r>
              <a:rPr b="1" dirty="0"/>
              <a:t>Types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" y="1305656"/>
            <a:ext cx="9140488" cy="5548490"/>
          </a:xfrm>
        </p:spPr>
        <p:txBody>
          <a:bodyPr>
            <a:normAutofit/>
          </a:bodyPr>
          <a:lstStyle/>
          <a:p>
            <a:r>
              <a:t>1. Local Version Control:</a:t>
            </a:r>
          </a:p>
          <a:p>
            <a:r>
              <a:t>- Saves changes on your own computer.</a:t>
            </a:r>
          </a:p>
          <a:p>
            <a:r>
              <a:t>- Only one person works on it.</a:t>
            </a:r>
          </a:p>
          <a:p>
            <a:endParaRPr/>
          </a:p>
          <a:p>
            <a:r>
              <a:t>2. Centralized Version Control (e.g., SVN):</a:t>
            </a:r>
          </a:p>
          <a:p>
            <a:r>
              <a:t>- One main server stores all the files.</a:t>
            </a:r>
          </a:p>
          <a:p>
            <a:r>
              <a:t>- Everyone connects to the same server to work.</a:t>
            </a:r>
          </a:p>
          <a:p>
            <a:endParaRPr/>
          </a:p>
          <a:p>
            <a:r>
              <a:t>3. Distributed Version Control (e.g., Git):</a:t>
            </a:r>
          </a:p>
          <a:p>
            <a:r>
              <a:t>- Everyone has a full copy of the project.</a:t>
            </a:r>
          </a:p>
          <a:p>
            <a:r>
              <a:t>- You can work offline and share changes later.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89" y="160508"/>
            <a:ext cx="8079581" cy="1658198"/>
          </a:xfrm>
        </p:spPr>
        <p:txBody>
          <a:bodyPr/>
          <a:lstStyle/>
          <a:p>
            <a:r>
              <a:rPr lang="en-US" b="1" dirty="0"/>
              <a:t>                    </a:t>
            </a:r>
            <a:r>
              <a:rPr b="1" dirty="0"/>
              <a:t>Popular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" y="1712487"/>
            <a:ext cx="9150174" cy="5141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3500" dirty="0"/>
              <a:t>✔ Git – Most used tool. Works fast and lets you</a:t>
            </a:r>
            <a:r>
              <a:rPr lang="en-US" sz="3500" dirty="0"/>
              <a:t>             work</a:t>
            </a:r>
            <a:r>
              <a:rPr sz="3500" dirty="0"/>
              <a:t> with others.</a:t>
            </a:r>
            <a:endParaRPr lang="en-US" sz="3500" dirty="0">
              <a:ea typeface="Calibri Light"/>
              <a:cs typeface="Calibri Light"/>
            </a:endParaRPr>
          </a:p>
          <a:p>
            <a:endParaRPr lang="en-US" sz="3500" dirty="0"/>
          </a:p>
          <a:p>
            <a:r>
              <a:rPr sz="3500" dirty="0"/>
              <a:t>✔ </a:t>
            </a:r>
            <a:r>
              <a:rPr sz="3400" dirty="0"/>
              <a:t>SVN – Stores all files on one server. Easy to</a:t>
            </a:r>
            <a:r>
              <a:rPr lang="en-US" sz="3400" dirty="0"/>
              <a:t> use.</a:t>
            </a:r>
            <a:endParaRPr sz="3400" dirty="0">
              <a:ea typeface="Calibri Light"/>
              <a:cs typeface="Calibri Light"/>
            </a:endParaRPr>
          </a:p>
          <a:p>
            <a:endParaRPr lang="en-US" sz="3500" dirty="0"/>
          </a:p>
          <a:p>
            <a:r>
              <a:rPr sz="3500" dirty="0"/>
              <a:t>✔ Mercurial – Like Git but simpler. Not used as </a:t>
            </a:r>
            <a:r>
              <a:rPr lang="en-US" sz="3500" dirty="0"/>
              <a:t>          much</a:t>
            </a:r>
            <a:r>
              <a:rPr sz="3500" dirty="0"/>
              <a:t> now.</a:t>
            </a:r>
            <a:endParaRPr sz="3500" dirty="0"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9" y="-4162"/>
            <a:ext cx="8941674" cy="170663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         How Git Works (Step by Step)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74" y="1509070"/>
            <a:ext cx="9150174" cy="5345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>
                <a:ea typeface="+mn-lt"/>
                <a:cs typeface="+mn-lt"/>
              </a:rPr>
              <a:t>1.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2900" dirty="0">
                <a:ea typeface="+mn-lt"/>
                <a:cs typeface="+mn-lt"/>
              </a:rPr>
              <a:t>First, you make changes to your files (like writing code).</a:t>
            </a:r>
            <a:endParaRPr lang="en-US" sz="2900">
              <a:ea typeface="Calibri Light"/>
              <a:cs typeface="Calibri Light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r>
              <a:rPr lang="en-US" sz="3500" dirty="0">
                <a:ea typeface="+mn-lt"/>
                <a:cs typeface="+mn-lt"/>
              </a:rPr>
              <a:t>2.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2900" dirty="0">
                <a:ea typeface="+mn-lt"/>
                <a:cs typeface="+mn-lt"/>
              </a:rPr>
              <a:t>Then you tell Git which files you want to save using 'git add'.</a:t>
            </a:r>
            <a:endParaRPr sz="2900">
              <a:ea typeface="Calibri Light"/>
              <a:cs typeface="Calibri Light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r>
              <a:rPr lang="en-US" sz="3500" dirty="0">
                <a:ea typeface="+mn-lt"/>
                <a:cs typeface="+mn-lt"/>
              </a:rPr>
              <a:t>3.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2900" dirty="0">
                <a:ea typeface="+mn-lt"/>
                <a:cs typeface="+mn-lt"/>
              </a:rPr>
              <a:t>You save the changes using 'git commit'.</a:t>
            </a:r>
            <a:endParaRPr sz="2900">
              <a:ea typeface="Calibri Light"/>
              <a:cs typeface="Calibri Light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r>
              <a:rPr lang="en-US" sz="3500" dirty="0">
                <a:ea typeface="+mn-lt"/>
                <a:cs typeface="+mn-lt"/>
              </a:rPr>
              <a:t>4.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2900" dirty="0">
                <a:ea typeface="+mn-lt"/>
                <a:cs typeface="+mn-lt"/>
              </a:rPr>
              <a:t>You send your work to a shared space using 'git push' so others can see it.</a:t>
            </a:r>
            <a:endParaRPr lang="en-US" sz="2900">
              <a:ea typeface="Calibri Light"/>
              <a:cs typeface="Calibri Light"/>
            </a:endParaRPr>
          </a:p>
          <a:p>
            <a:endParaRPr dirty="0"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6D09-B353-C3FB-4399-B753253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0" y="251524"/>
            <a:ext cx="9147100" cy="1658198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            Common Git Commands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E2BB-2B3C-55F1-4918-4ADD481A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" y="2068873"/>
            <a:ext cx="9143595" cy="377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ea typeface="+mn-lt"/>
                <a:cs typeface="+mn-lt"/>
              </a:rPr>
              <a:t>git </a:t>
            </a:r>
            <a:r>
              <a:rPr lang="en-US" sz="3000" err="1">
                <a:ea typeface="+mn-lt"/>
                <a:cs typeface="+mn-lt"/>
              </a:rPr>
              <a:t>init</a:t>
            </a:r>
            <a:r>
              <a:rPr lang="en-US" sz="3000" dirty="0">
                <a:ea typeface="+mn-lt"/>
                <a:cs typeface="+mn-lt"/>
              </a:rPr>
              <a:t> – Start a new project  </a:t>
            </a:r>
            <a:endParaRPr lang="en-US" sz="3000" dirty="0">
              <a:ea typeface="Calibri Light" panose="020F0302020204030204"/>
              <a:cs typeface="Calibri Light" panose="020F0302020204030204"/>
            </a:endParaRPr>
          </a:p>
          <a:p>
            <a:r>
              <a:rPr lang="en-US" sz="3000" dirty="0">
                <a:ea typeface="+mn-lt"/>
                <a:cs typeface="+mn-lt"/>
              </a:rPr>
              <a:t>git add – Choose files to save  </a:t>
            </a:r>
            <a:endParaRPr lang="en-US" sz="3000">
              <a:ea typeface="Calibri Light"/>
              <a:cs typeface="Calibri Light"/>
            </a:endParaRPr>
          </a:p>
          <a:p>
            <a:r>
              <a:rPr lang="en-US" sz="3000" dirty="0">
                <a:ea typeface="+mn-lt"/>
                <a:cs typeface="+mn-lt"/>
              </a:rPr>
              <a:t>git commit – Save your changes  </a:t>
            </a:r>
            <a:endParaRPr lang="en-US" sz="3000">
              <a:ea typeface="Calibri Light"/>
              <a:cs typeface="Calibri Light"/>
            </a:endParaRPr>
          </a:p>
          <a:p>
            <a:r>
              <a:rPr lang="en-US" sz="3000" dirty="0">
                <a:ea typeface="+mn-lt"/>
                <a:cs typeface="+mn-lt"/>
              </a:rPr>
              <a:t>git push – Send to shared place (like GitHub)  </a:t>
            </a:r>
            <a:endParaRPr lang="en-US" sz="3000">
              <a:ea typeface="Calibri Light"/>
              <a:cs typeface="Calibri Light"/>
            </a:endParaRPr>
          </a:p>
          <a:p>
            <a:r>
              <a:rPr lang="en-US" sz="3000" dirty="0">
                <a:ea typeface="+mn-lt"/>
                <a:cs typeface="+mn-lt"/>
              </a:rPr>
              <a:t>git pull – Get updates from others</a:t>
            </a:r>
            <a:endParaRPr lang="en-US" sz="3000" dirty="0"/>
          </a:p>
          <a:p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29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92DD-B639-DD45-996D-A715EDC8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8309" y="141135"/>
            <a:ext cx="1909318" cy="171631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20AC-6441-2E04-7501-2A9F8276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4" y="404818"/>
            <a:ext cx="8568988" cy="6178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✔ Git is the most popular version control tool today.</a:t>
            </a:r>
            <a:endParaRPr lang="en-US" sz="2800" dirty="0">
              <a:ea typeface="Calibri Light"/>
              <a:cs typeface="Calibri Light"/>
            </a:endParaRPr>
          </a:p>
          <a:p>
            <a:endParaRPr lang="en-US" sz="2800" dirty="0">
              <a:ea typeface="Calibri Light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</a:rPr>
              <a:t>✔ Websites like GitHub help you share your code online.</a:t>
            </a:r>
            <a:endParaRPr lang="en-US" sz="2800" dirty="0">
              <a:ea typeface="Calibri Light"/>
              <a:cs typeface="Calibri Light"/>
            </a:endParaRPr>
          </a:p>
          <a:p>
            <a:endParaRPr lang="en-US" sz="2800" dirty="0">
              <a:ea typeface="Calibri Light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</a:rPr>
              <a:t>✔ Even writers and designers can use version control to track their work.</a:t>
            </a:r>
            <a:endParaRPr lang="en-US" sz="2800" dirty="0">
              <a:ea typeface="Calibri Light"/>
              <a:cs typeface="Calibri Light"/>
            </a:endParaRPr>
          </a:p>
          <a:p>
            <a:endParaRPr lang="en-US" sz="2800" dirty="0">
              <a:ea typeface="Calibri Light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</a:rPr>
              <a:t>✔ Learning version control is useful for jobs in tech and school projects.</a:t>
            </a:r>
            <a:endParaRPr lang="en-US" sz="2800" dirty="0">
              <a:ea typeface="Calibri Light"/>
              <a:cs typeface="Calibri Light"/>
            </a:endParaRPr>
          </a:p>
          <a:p>
            <a:endParaRPr lang="en-US" sz="2800" dirty="0">
              <a:ea typeface="Calibri Light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</a:rPr>
              <a:t>✔ You don’t need to memorize all commands—just understand the main idea.</a:t>
            </a:r>
            <a:endParaRPr lang="en-US" sz="2800" dirty="0"/>
          </a:p>
          <a:p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08877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Metropolitan</vt:lpstr>
      <vt:lpstr>    Introduction to Version Control</vt:lpstr>
      <vt:lpstr>   Why is Version Control Important?</vt:lpstr>
      <vt:lpstr>        Why Use Version Control?</vt:lpstr>
      <vt:lpstr>               Key Features</vt:lpstr>
      <vt:lpstr>              Types of Version Control</vt:lpstr>
      <vt:lpstr>                    Popular Tools</vt:lpstr>
      <vt:lpstr>         How Git Works (Step by Step)</vt:lpstr>
      <vt:lpstr>            Common Git Commands</vt:lpstr>
      <vt:lpstr>PowerPoint Presentation</vt:lpstr>
      <vt:lpstr>              Important Terms</vt:lpstr>
      <vt:lpstr>Benefits of Version Control</vt:lpstr>
      <vt:lpstr>Real-World Examples</vt:lpstr>
      <vt:lpstr>Summary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192</cp:revision>
  <dcterms:created xsi:type="dcterms:W3CDTF">2013-01-27T09:14:16Z</dcterms:created>
  <dcterms:modified xsi:type="dcterms:W3CDTF">2025-05-03T20:22:44Z</dcterms:modified>
  <cp:category/>
</cp:coreProperties>
</file>