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F97F91-71FB-4AB9-89FD-7E1FFDF5D383}">
  <a:tblStyle styleId="{7BF97F91-71FB-4AB9-89FD-7E1FFDF5D383}" styleName="Table_0">
    <a:wholeTbl>
      <a:tcTxStyle b="off" i="off">
        <a:font>
          <a:latin typeface="Palatino"/>
          <a:ea typeface="Palatino"/>
          <a:cs typeface="Palatino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F3"/>
          </a:solidFill>
        </a:fill>
      </a:tcStyle>
    </a:wholeTbl>
    <a:band1H>
      <a:tcTxStyle/>
      <a:tcStyle>
        <a:fill>
          <a:solidFill>
            <a:srgbClr val="CCCCE6"/>
          </a:solidFill>
        </a:fill>
      </a:tcStyle>
    </a:band1H>
    <a:band2H>
      <a:tcTxStyle/>
    </a:band2H>
    <a:band1V>
      <a:tcTxStyle/>
      <a:tcStyle>
        <a:fill>
          <a:solidFill>
            <a:srgbClr val="CCCCE6"/>
          </a:solidFill>
        </a:fill>
      </a:tcStyle>
    </a:band1V>
    <a:band2V>
      <a:tcTxStyle/>
    </a:band2V>
    <a:lastCol>
      <a:tcTxStyle b="on" i="off">
        <a:font>
          <a:latin typeface="Palatino"/>
          <a:ea typeface="Palatino"/>
          <a:cs typeface="Palatino"/>
        </a:font>
        <a:srgbClr val="FFFFFF"/>
      </a:tcTxStyle>
      <a:tcStyle>
        <a:fill>
          <a:solidFill>
            <a:srgbClr val="2D2DB9"/>
          </a:solidFill>
        </a:fill>
      </a:tcStyle>
    </a:lastCol>
    <a:firstCol>
      <a:tcTxStyle b="on" i="off">
        <a:font>
          <a:latin typeface="Palatino"/>
          <a:ea typeface="Palatino"/>
          <a:cs typeface="Palatino"/>
        </a:font>
        <a:srgbClr val="FFFFFF"/>
      </a:tcTxStyle>
      <a:tcStyle>
        <a:fill>
          <a:solidFill>
            <a:srgbClr val="2D2DB9"/>
          </a:solidFill>
        </a:fill>
      </a:tcStyle>
    </a:firstCol>
    <a:lastRow>
      <a:tcTxStyle b="on" i="off">
        <a:font>
          <a:latin typeface="Palatino"/>
          <a:ea typeface="Palatino"/>
          <a:cs typeface="Palatino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2D2DB9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"/>
          <a:ea typeface="Palatino"/>
          <a:cs typeface="Palatino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2D2DB9"/>
          </a:solidFill>
        </a:fill>
      </a:tcStyle>
    </a:firstRow>
    <a:neCell>
      <a:tcTxStyle/>
    </a:neCell>
    <a:nwCell>
      <a:tcTxStyle/>
    </a:nwCell>
  </a:tblStyle>
  <a:tblStyle styleId="{1B0A3BBB-B63B-4310-B42D-B841F9B1431D}" styleName="Table_1">
    <a:wholeTbl>
      <a:tcTxStyle b="off" i="off">
        <a:font>
          <a:latin typeface="Palatino"/>
          <a:ea typeface="Palatino"/>
          <a:cs typeface="Palatino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fill>
          <a:solidFill>
            <a:srgbClr val="CAECDD"/>
          </a:solidFill>
        </a:fill>
      </a:tcStyle>
    </a:band1H>
    <a:band2H>
      <a:tcTxStyle/>
    </a:band2H>
    <a:band1V>
      <a:tcTxStyle/>
      <a:tcStyle>
        <a:fill>
          <a:solidFill>
            <a:srgbClr val="CAECDD"/>
          </a:solidFill>
        </a:fill>
      </a:tcStyle>
    </a:band1V>
    <a:band2V>
      <a:tcTxStyle/>
    </a:band2V>
    <a:lastCol>
      <a:tcTxStyle b="on" i="off">
        <a:font>
          <a:latin typeface="Palatino"/>
          <a:ea typeface="Palatino"/>
          <a:cs typeface="Palatino"/>
        </a:font>
        <a:srgbClr val="FFFFFF"/>
      </a:tcTxStyle>
      <a:tcStyle>
        <a:fill>
          <a:solidFill>
            <a:srgbClr val="00CC99"/>
          </a:solidFill>
        </a:fill>
      </a:tcStyle>
    </a:lastCol>
    <a:firstCol>
      <a:tcTxStyle b="on" i="off">
        <a:font>
          <a:latin typeface="Palatino"/>
          <a:ea typeface="Palatino"/>
          <a:cs typeface="Palatino"/>
        </a:font>
        <a:srgbClr val="FFFFFF"/>
      </a:tcTxStyle>
      <a:tcStyle>
        <a:fill>
          <a:solidFill>
            <a:srgbClr val="00CC99"/>
          </a:solidFill>
        </a:fill>
      </a:tcStyle>
    </a:firstCol>
    <a:lastRow>
      <a:tcTxStyle b="on" i="off">
        <a:font>
          <a:latin typeface="Palatino"/>
          <a:ea typeface="Palatino"/>
          <a:cs typeface="Palatino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CC99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"/>
          <a:ea typeface="Palatino"/>
          <a:cs typeface="Palatino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CC99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501e15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e501e150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a9d82280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a9d82280b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501e1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e501e150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9d82280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3a9d82280b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501e15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e501e150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501e15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e501e150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3ddbfb6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3ddbfb69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a9d82280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3a9d82280b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ddbfb6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3ddbfb69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e501e15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e501e1500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d5aa05f5_5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2d5aa05f5_5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e501e15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e501e150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314594d34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314594d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e501e150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e501e150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a7e51a0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a7e51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4a7e51a00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4a7e51a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d5aa05f5_5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2d5aa05f5_5_2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501e1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e501e150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501e15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e501e150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501e15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e501e150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9d82280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a9d82280b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A5ACA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611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802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611560" y="2357190"/>
            <a:ext cx="388582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11560" y="3068960"/>
            <a:ext cx="3885828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3" type="body"/>
          </p:nvPr>
        </p:nvSpPr>
        <p:spPr>
          <a:xfrm>
            <a:off x="4799446" y="2357190"/>
            <a:ext cx="388735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4" type="body"/>
          </p:nvPr>
        </p:nvSpPr>
        <p:spPr>
          <a:xfrm>
            <a:off x="4799446" y="3068960"/>
            <a:ext cx="3887354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57200" y="1196752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457200" y="2420888"/>
            <a:ext cx="3008313" cy="37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2123728" y="4800600"/>
            <a:ext cx="515496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7"/>
          <p:cNvSpPr/>
          <p:nvPr>
            <p:ph idx="2" type="pic"/>
          </p:nvPr>
        </p:nvSpPr>
        <p:spPr>
          <a:xfrm>
            <a:off x="2123728" y="612775"/>
            <a:ext cx="515496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2123728" y="5367338"/>
            <a:ext cx="515496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 rot="5400000">
            <a:off x="2760538" y="199902"/>
            <a:ext cx="3777283" cy="8075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41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5E6A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44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4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45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45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45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0" name="Google Shape;260;p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4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8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49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https://docs.google.com/presentation/d/1dfnDAvS_SzbJnxbrRlK-Yg29JAEK4T9mJ1pAaEXAWlY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computerhope.com/jargon/p/pipeline-flush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2"/>
          <p:cNvSpPr txBox="1"/>
          <p:nvPr>
            <p:ph idx="1" type="subTitle"/>
          </p:nvPr>
        </p:nvSpPr>
        <p:spPr>
          <a:xfrm>
            <a:off x="1442193" y="36394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Pipelining</a:t>
            </a:r>
            <a:endParaRPr b="0" i="1" sz="4800" u="none" cap="none" strike="noStrike">
              <a:solidFill>
                <a:srgbClr val="00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52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title"/>
          </p:nvPr>
        </p:nvSpPr>
        <p:spPr>
          <a:xfrm>
            <a:off x="2104100" y="466575"/>
            <a:ext cx="66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Cycle Time of Pipelined Processors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1"/>
          <p:cNvSpPr txBox="1"/>
          <p:nvPr/>
        </p:nvSpPr>
        <p:spPr>
          <a:xfrm>
            <a:off x="291625" y="1132350"/>
            <a:ext cx="59487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/>
              <a:t>Cycle Time pipelined = (Cycle Time unpipelined ÷ Number of Pipeline Stages ) + Pipeline Latch Latency </a:t>
            </a:r>
            <a:endParaRPr b="1" sz="1800"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each stage contains less logic, hence the time for a stage is less than the original cycle time</a:t>
            </a:r>
            <a:endParaRPr i="1" sz="18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More stages (e.g. 8 stages) also </a:t>
            </a:r>
            <a:r>
              <a:rPr b="1" lang="en-GB" sz="1800">
                <a:solidFill>
                  <a:srgbClr val="FF0000"/>
                </a:solidFill>
              </a:rPr>
              <a:t>means a higher total pipeline latch latency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Pipeline stages ideally have to be the </a:t>
            </a:r>
            <a:r>
              <a:rPr b="1" lang="en-GB" sz="1800"/>
              <a:t>same length </a:t>
            </a:r>
            <a:endParaRPr b="1" sz="1800"/>
          </a:p>
          <a:p>
            <a:pPr indent="-3429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 sz="1800"/>
              <a:t>If they haven’t (u</a:t>
            </a:r>
            <a:r>
              <a:rPr i="1" lang="en-GB" sz="1800"/>
              <a:t>neven pipeline stages) then cycle time must be long enough to accommodate the longest stage of the pipeline</a:t>
            </a:r>
            <a:endParaRPr i="1" sz="18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More data in the pipeline latch makes it larger (time) on chip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MIPS originally designed so pipeline stages identical in length so </a:t>
            </a:r>
            <a:r>
              <a:rPr i="1" lang="en-GB" sz="1800"/>
              <a:t>no </a:t>
            </a:r>
            <a:r>
              <a:rPr lang="en-GB" sz="1800"/>
              <a:t>latches were needed</a:t>
            </a:r>
            <a:endParaRPr sz="1800"/>
          </a:p>
        </p:txBody>
      </p:sp>
      <p:pic>
        <p:nvPicPr>
          <p:cNvPr descr="pipelinedProcessor.png" id="367" name="Google Shape;36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150" y="1856950"/>
            <a:ext cx="2873025" cy="37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1"/>
          <p:cNvSpPr txBox="1"/>
          <p:nvPr/>
        </p:nvSpPr>
        <p:spPr>
          <a:xfrm>
            <a:off x="6602663" y="1264100"/>
            <a:ext cx="1938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Pipelined Processor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type="title"/>
          </p:nvPr>
        </p:nvSpPr>
        <p:spPr>
          <a:xfrm>
            <a:off x="2104100" y="466575"/>
            <a:ext cx="66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Pipeline Latency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74" name="Google Shape;374;p62"/>
          <p:cNvSpPr txBox="1"/>
          <p:nvPr/>
        </p:nvSpPr>
        <p:spPr>
          <a:xfrm>
            <a:off x="291625" y="1343550"/>
            <a:ext cx="8121300" cy="49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</a:t>
            </a:r>
            <a:r>
              <a:rPr lang="en-GB" sz="1800"/>
              <a:t>ipelining can reduce the processor’s cycle time (simpler stages)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Pipelining </a:t>
            </a:r>
            <a:r>
              <a:rPr lang="en-GB" sz="1800">
                <a:solidFill>
                  <a:srgbClr val="FF0000"/>
                </a:solidFill>
              </a:rPr>
              <a:t>increases </a:t>
            </a:r>
            <a:r>
              <a:rPr lang="en-GB" sz="1800"/>
              <a:t>the </a:t>
            </a:r>
            <a:r>
              <a:rPr i="1" lang="en-GB" sz="1800">
                <a:solidFill>
                  <a:srgbClr val="FF0000"/>
                </a:solidFill>
              </a:rPr>
              <a:t>latency </a:t>
            </a:r>
            <a:r>
              <a:rPr lang="en-GB" sz="1800"/>
              <a:t>of the processor by </a:t>
            </a:r>
            <a:r>
              <a:rPr i="1" lang="en-GB" sz="1800">
                <a:solidFill>
                  <a:srgbClr val="FF0000"/>
                </a:solidFill>
              </a:rPr>
              <a:t>at least</a:t>
            </a:r>
            <a:r>
              <a:rPr lang="en-GB" sz="1800"/>
              <a:t> the sum of all the pipeline latch latencies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L</a:t>
            </a:r>
            <a:r>
              <a:rPr b="1" lang="en-GB" sz="1800"/>
              <a:t>atency of a pipeline = # pipeline stages x clock cycle time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/>
          <p:nvPr>
            <p:ph type="title"/>
          </p:nvPr>
        </p:nvSpPr>
        <p:spPr>
          <a:xfrm>
            <a:off x="2500000" y="6951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Instruction Hazards and their Impact on Throughput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3"/>
          <p:cNvSpPr txBox="1"/>
          <p:nvPr/>
        </p:nvSpPr>
        <p:spPr>
          <a:xfrm>
            <a:off x="412950" y="1324075"/>
            <a:ext cx="8376900" cy="43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Pipeline’s peak rate is limited by the time required to access memory and</a:t>
            </a:r>
            <a:endParaRPr sz="1800"/>
          </a:p>
          <a:p>
            <a:pPr indent="-342900" lvl="1" marL="9144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dependencies between instructions</a:t>
            </a:r>
            <a:r>
              <a:rPr lang="en-GB" sz="1800"/>
              <a:t> (</a:t>
            </a:r>
            <a:r>
              <a:rPr i="1" lang="en-GB" sz="2000">
                <a:solidFill>
                  <a:srgbClr val="FF0000"/>
                </a:solidFill>
              </a:rPr>
              <a:t>Data / instruction</a:t>
            </a:r>
            <a:r>
              <a:rPr b="1" lang="en-GB" sz="1800">
                <a:solidFill>
                  <a:srgbClr val="FF0000"/>
                </a:solidFill>
              </a:rPr>
              <a:t> hazard</a:t>
            </a:r>
            <a:r>
              <a:rPr lang="en-GB" sz="1800"/>
              <a:t>)</a:t>
            </a:r>
            <a:endParaRPr sz="1800"/>
          </a:p>
          <a:p>
            <a:pPr indent="-342900" lvl="1" marL="9144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branch instructions </a:t>
            </a:r>
            <a:r>
              <a:rPr lang="en-GB" sz="1800"/>
              <a:t>(</a:t>
            </a:r>
            <a:r>
              <a:rPr i="1" lang="en-GB" sz="2000">
                <a:solidFill>
                  <a:srgbClr val="FF0000"/>
                </a:solidFill>
              </a:rPr>
              <a:t>Control</a:t>
            </a:r>
            <a:r>
              <a:rPr b="1" lang="en-GB" sz="1800">
                <a:solidFill>
                  <a:srgbClr val="FF0000"/>
                </a:solidFill>
              </a:rPr>
              <a:t> hazard</a:t>
            </a:r>
            <a:r>
              <a:rPr lang="en-GB" sz="1800"/>
              <a:t>)</a:t>
            </a:r>
            <a:endParaRPr sz="1800"/>
          </a:p>
          <a:p>
            <a:pPr indent="-342900" lvl="1" marL="9144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Resource </a:t>
            </a:r>
            <a:r>
              <a:rPr b="1" lang="en-GB" sz="1800"/>
              <a:t>conflicts</a:t>
            </a:r>
            <a:r>
              <a:rPr lang="en-GB" sz="1800"/>
              <a:t> (</a:t>
            </a:r>
            <a:r>
              <a:rPr i="1" lang="en-GB" sz="2000">
                <a:solidFill>
                  <a:srgbClr val="FF0000"/>
                </a:solidFill>
              </a:rPr>
              <a:t>Structural</a:t>
            </a:r>
            <a:r>
              <a:rPr b="1" lang="en-GB" sz="1800">
                <a:solidFill>
                  <a:srgbClr val="FF0000"/>
                </a:solidFill>
              </a:rPr>
              <a:t> hazard</a:t>
            </a:r>
            <a:r>
              <a:rPr lang="en-GB" sz="1800"/>
              <a:t>)</a:t>
            </a:r>
            <a:endParaRPr sz="1800"/>
          </a:p>
          <a:p>
            <a:pPr indent="0" lvl="0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i="1" lang="en-GB" sz="1800">
                <a:solidFill>
                  <a:srgbClr val="FF0000"/>
                </a:solidFill>
              </a:rPr>
              <a:t>Data/</a:t>
            </a:r>
            <a:r>
              <a:rPr i="1" lang="en-GB" sz="2000">
                <a:solidFill>
                  <a:srgbClr val="FF0000"/>
                </a:solidFill>
              </a:rPr>
              <a:t>instruction</a:t>
            </a:r>
            <a:r>
              <a:rPr i="1" lang="en-GB" sz="1800">
                <a:solidFill>
                  <a:srgbClr val="FF0000"/>
                </a:solidFill>
              </a:rPr>
              <a:t> hazards</a:t>
            </a:r>
            <a:r>
              <a:rPr i="1" lang="en-GB" sz="1800"/>
              <a:t> </a:t>
            </a:r>
            <a:r>
              <a:rPr lang="en-GB" sz="1800"/>
              <a:t>(dependencies) occur </a:t>
            </a:r>
            <a:r>
              <a:rPr b="1" lang="en-GB" sz="1800"/>
              <a:t>when instructions read</a:t>
            </a:r>
            <a:r>
              <a:rPr lang="en-GB" sz="1800"/>
              <a:t> or </a:t>
            </a:r>
            <a:r>
              <a:rPr b="1" lang="en-GB" sz="1800"/>
              <a:t>write registers</a:t>
            </a:r>
            <a:r>
              <a:rPr lang="en-GB" sz="1800"/>
              <a:t> that </a:t>
            </a:r>
            <a:r>
              <a:rPr b="1" lang="en-GB" sz="1800">
                <a:solidFill>
                  <a:srgbClr val="FF0000"/>
                </a:solidFill>
              </a:rPr>
              <a:t>are used by other instructions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conditional branch instructions </a:t>
            </a:r>
            <a:r>
              <a:rPr b="1" lang="en-GB" sz="1800" u="sng">
                <a:solidFill>
                  <a:srgbClr val="FF0000"/>
                </a:solidFill>
              </a:rPr>
              <a:t>cause problems</a:t>
            </a:r>
            <a:r>
              <a:rPr lang="en-GB" sz="1800"/>
              <a:t> because </a:t>
            </a:r>
            <a:r>
              <a:rPr b="1" lang="en-GB" sz="1800">
                <a:solidFill>
                  <a:srgbClr val="434343"/>
                </a:solidFill>
              </a:rPr>
              <a:t>next instruction </a:t>
            </a:r>
            <a:r>
              <a:rPr lang="en-GB" sz="1800"/>
              <a:t>is </a:t>
            </a:r>
            <a:r>
              <a:rPr b="1" lang="en-GB" sz="1800" u="sng"/>
              <a:t>uncertain until branch executes</a:t>
            </a:r>
            <a:endParaRPr b="1" sz="1800" u="sng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/>
          <p:nvPr>
            <p:ph type="title"/>
          </p:nvPr>
        </p:nvSpPr>
        <p:spPr>
          <a:xfrm>
            <a:off x="2500000" y="466575"/>
            <a:ext cx="5179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Instruction Hazards and their Impact on Throughput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386" name="Google Shape;386;p64"/>
          <p:cNvCxnSpPr/>
          <p:nvPr/>
        </p:nvCxnSpPr>
        <p:spPr>
          <a:xfrm>
            <a:off x="1120" y="1568"/>
            <a:ext cx="0" cy="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7" name="Google Shape;387;p64"/>
          <p:cNvSpPr txBox="1"/>
          <p:nvPr/>
        </p:nvSpPr>
        <p:spPr>
          <a:xfrm>
            <a:off x="180375" y="1458175"/>
            <a:ext cx="3305100" cy="2493000"/>
          </a:xfrm>
          <a:prstGeom prst="rect">
            <a:avLst/>
          </a:prstGeom>
          <a:noFill/>
          <a:ln cap="flat" cmpd="sng" w="19050">
            <a:solidFill>
              <a:schemeClr val="accent6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86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GB" sz="1800"/>
              <a:t>Read after Read hazard (RAR)</a:t>
            </a:r>
            <a:endParaRPr b="1" sz="1800"/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GB" sz="1800">
                <a:solidFill>
                  <a:srgbClr val="6AA84F"/>
                </a:solidFill>
              </a:rPr>
              <a:t>Not a problem</a:t>
            </a:r>
            <a:r>
              <a:rPr lang="en-GB" sz="1800"/>
              <a:t> – register </a:t>
            </a:r>
            <a:r>
              <a:rPr b="1" lang="en-GB" sz="1800"/>
              <a:t>value</a:t>
            </a:r>
            <a:r>
              <a:rPr lang="en-GB" sz="1800"/>
              <a:t> </a:t>
            </a:r>
            <a:r>
              <a:rPr lang="en-GB" sz="1800">
                <a:solidFill>
                  <a:srgbClr val="009900"/>
                </a:solidFill>
              </a:rPr>
              <a:t>doesn’t change</a:t>
            </a:r>
            <a:endParaRPr sz="1800">
              <a:solidFill>
                <a:srgbClr val="009900"/>
              </a:solidFill>
            </a:endParaRPr>
          </a:p>
          <a:p>
            <a:pPr indent="-157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1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add $s1,</a:t>
            </a:r>
            <a:r>
              <a:rPr lang="en-GB" sz="1800">
                <a:solidFill>
                  <a:srgbClr val="FF0000"/>
                </a:solidFill>
              </a:rPr>
              <a:t>$s3</a:t>
            </a:r>
            <a:r>
              <a:rPr lang="en-GB" sz="1800"/>
              <a:t>,$s5</a:t>
            </a:r>
            <a:endParaRPr sz="1800"/>
          </a:p>
          <a:p>
            <a:pPr indent="0" lvl="1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sub $s2,$s8,</a:t>
            </a:r>
            <a:r>
              <a:rPr lang="en-GB" sz="1800">
                <a:solidFill>
                  <a:srgbClr val="FF0000"/>
                </a:solidFill>
              </a:rPr>
              <a:t>$s3</a:t>
            </a:r>
            <a:r>
              <a:rPr lang="en-GB" sz="1800"/>
              <a:t> </a:t>
            </a:r>
            <a:endParaRPr sz="1800"/>
          </a:p>
        </p:txBody>
      </p:sp>
      <p:sp>
        <p:nvSpPr>
          <p:cNvPr id="388" name="Google Shape;388;p64"/>
          <p:cNvSpPr txBox="1"/>
          <p:nvPr/>
        </p:nvSpPr>
        <p:spPr>
          <a:xfrm>
            <a:off x="4158075" y="1392013"/>
            <a:ext cx="45342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6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GB" sz="1800"/>
              <a:t>Read after Write hazard (RAW)</a:t>
            </a:r>
            <a:endParaRPr b="1" sz="1800"/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GB" sz="1800"/>
              <a:t>Needs to be detected and instruction </a:t>
            </a:r>
            <a:r>
              <a:rPr lang="en-GB" sz="1800">
                <a:solidFill>
                  <a:srgbClr val="FF0000"/>
                </a:solidFill>
              </a:rPr>
              <a:t>delayed</a:t>
            </a:r>
            <a:r>
              <a:rPr lang="en-GB" sz="1800"/>
              <a:t> (stall) until result available</a:t>
            </a:r>
            <a:endParaRPr sz="1800"/>
          </a:p>
          <a:p>
            <a:pPr indent="-157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1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800"/>
              <a:t>add </a:t>
            </a:r>
            <a:r>
              <a:rPr lang="en-GB" sz="1800">
                <a:solidFill>
                  <a:srgbClr val="FF0000"/>
                </a:solidFill>
              </a:rPr>
              <a:t>$s3</a:t>
            </a:r>
            <a:r>
              <a:rPr lang="en-GB" sz="1800"/>
              <a:t>,$s5,$s7</a:t>
            </a:r>
            <a:endParaRPr sz="1800"/>
          </a:p>
          <a:p>
            <a:pPr indent="0" lvl="1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800"/>
              <a:t>sub $s2,$s8,</a:t>
            </a:r>
            <a:r>
              <a:rPr lang="en-GB" sz="1800">
                <a:solidFill>
                  <a:srgbClr val="FF0000"/>
                </a:solidFill>
              </a:rPr>
              <a:t>$s3</a:t>
            </a:r>
            <a:r>
              <a:rPr lang="en-GB" sz="1800"/>
              <a:t> </a:t>
            </a:r>
            <a:endParaRPr sz="1800"/>
          </a:p>
          <a:p>
            <a:pPr indent="0" lvl="1" marL="4572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GB" sz="1800"/>
              <a:t>Pipeline</a:t>
            </a:r>
            <a:r>
              <a:rPr i="1" lang="en-GB" sz="1800"/>
              <a:t> </a:t>
            </a:r>
            <a:r>
              <a:rPr b="1" lang="en-GB" sz="1800">
                <a:solidFill>
                  <a:srgbClr val="FF0000"/>
                </a:solidFill>
              </a:rPr>
              <a:t>stall </a:t>
            </a:r>
            <a:r>
              <a:rPr lang="en-GB" sz="1800"/>
              <a:t>or </a:t>
            </a:r>
            <a:r>
              <a:rPr b="1" lang="en-GB" sz="1800">
                <a:solidFill>
                  <a:srgbClr val="FF0000"/>
                </a:solidFill>
              </a:rPr>
              <a:t>bubble</a:t>
            </a:r>
            <a:r>
              <a:rPr lang="en-GB" sz="1800"/>
              <a:t> needs to be inserted in pipeline</a:t>
            </a:r>
            <a:endParaRPr sz="1800"/>
          </a:p>
          <a:p>
            <a:pPr indent="-2714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GB" sz="1800"/>
              <a:t>Reading instruction can go through instruction fetch and instruction decode stages</a:t>
            </a:r>
            <a:endParaRPr sz="1800"/>
          </a:p>
        </p:txBody>
      </p:sp>
      <p:cxnSp>
        <p:nvCxnSpPr>
          <p:cNvPr id="389" name="Google Shape;389;p64"/>
          <p:cNvCxnSpPr/>
          <p:nvPr/>
        </p:nvCxnSpPr>
        <p:spPr>
          <a:xfrm rot="10800000">
            <a:off x="4092225" y="1458300"/>
            <a:ext cx="60900" cy="4975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2500000" y="466575"/>
            <a:ext cx="5179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Instruction Hazards and their Impact on Throughput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395" name="Google Shape;395;p65"/>
          <p:cNvCxnSpPr/>
          <p:nvPr/>
        </p:nvCxnSpPr>
        <p:spPr>
          <a:xfrm>
            <a:off x="1120" y="1568"/>
            <a:ext cx="0" cy="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96" name="Google Shape;396;p65"/>
          <p:cNvSpPr txBox="1"/>
          <p:nvPr/>
        </p:nvSpPr>
        <p:spPr>
          <a:xfrm>
            <a:off x="180375" y="1401700"/>
            <a:ext cx="3305100" cy="2493000"/>
          </a:xfrm>
          <a:prstGeom prst="rect">
            <a:avLst/>
          </a:prstGeom>
          <a:noFill/>
          <a:ln cap="flat" cmpd="sng" w="19050">
            <a:solidFill>
              <a:schemeClr val="accent6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286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GB" sz="1800"/>
              <a:t>Write after Read hazard (WAR)</a:t>
            </a:r>
            <a:endParaRPr b="1" sz="1800"/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add $s1,$s2,</a:t>
            </a:r>
            <a:r>
              <a:rPr lang="en-GB" sz="1800">
                <a:solidFill>
                  <a:srgbClr val="FF0000"/>
                </a:solidFill>
              </a:rPr>
              <a:t>$s5</a:t>
            </a:r>
            <a:r>
              <a:rPr lang="en-GB" sz="1800"/>
              <a:t> </a:t>
            </a:r>
            <a:endParaRPr sz="1800"/>
          </a:p>
          <a:p>
            <a:pPr indent="-1587" lvl="2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sub </a:t>
            </a:r>
            <a:r>
              <a:rPr lang="en-GB" sz="1800">
                <a:solidFill>
                  <a:srgbClr val="FF0000"/>
                </a:solidFill>
              </a:rPr>
              <a:t>$s5</a:t>
            </a:r>
            <a:r>
              <a:rPr lang="en-GB" sz="1800"/>
              <a:t>,$s6,$s7</a:t>
            </a:r>
            <a:endParaRPr sz="1800"/>
          </a:p>
        </p:txBody>
      </p:sp>
      <p:sp>
        <p:nvSpPr>
          <p:cNvPr id="397" name="Google Shape;397;p65"/>
          <p:cNvSpPr txBox="1"/>
          <p:nvPr/>
        </p:nvSpPr>
        <p:spPr>
          <a:xfrm>
            <a:off x="4158075" y="1232288"/>
            <a:ext cx="45342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GB" sz="1800"/>
              <a:t>Write after Write hazard (WAW)</a:t>
            </a:r>
            <a:endParaRPr b="1" sz="1800"/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add </a:t>
            </a:r>
            <a:r>
              <a:rPr lang="en-GB" sz="1800">
                <a:solidFill>
                  <a:srgbClr val="FF0000"/>
                </a:solidFill>
              </a:rPr>
              <a:t>$s9</a:t>
            </a:r>
            <a:r>
              <a:rPr lang="en-GB" sz="1800"/>
              <a:t>,$s2,$s5 </a:t>
            </a:r>
            <a:endParaRPr sz="1800"/>
          </a:p>
          <a:p>
            <a:pPr indent="-1587" lvl="0" marL="801687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/>
              <a:t>sub </a:t>
            </a:r>
            <a:r>
              <a:rPr lang="en-GB" sz="1800">
                <a:solidFill>
                  <a:srgbClr val="FF0000"/>
                </a:solidFill>
              </a:rPr>
              <a:t>$s9</a:t>
            </a:r>
            <a:r>
              <a:rPr lang="en-GB" sz="1800"/>
              <a:t>,$s6,$s7</a:t>
            </a:r>
            <a:endParaRPr b="1" sz="1800"/>
          </a:p>
        </p:txBody>
      </p:sp>
      <p:sp>
        <p:nvSpPr>
          <p:cNvPr id="398" name="Google Shape;398;p65"/>
          <p:cNvSpPr txBox="1"/>
          <p:nvPr/>
        </p:nvSpPr>
        <p:spPr>
          <a:xfrm>
            <a:off x="180375" y="3838200"/>
            <a:ext cx="85119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/>
              <a:t>WAR, WAW: output register of an instruction has been either read or written by a previous instruction; </a:t>
            </a:r>
            <a:r>
              <a:rPr b="1" lang="en-GB" sz="1800">
                <a:solidFill>
                  <a:srgbClr val="FF0000"/>
                </a:solidFill>
              </a:rPr>
              <a:t>caused by limited number of registers </a:t>
            </a:r>
            <a:r>
              <a:rPr b="1" i="1" lang="en-GB" sz="1800"/>
              <a:t>(</a:t>
            </a:r>
            <a:r>
              <a:rPr i="1" lang="en-GB" sz="1800"/>
              <a:t>if the same pipeline is used for all instructions, this is not a problem)</a:t>
            </a:r>
            <a:endParaRPr i="1" sz="1800"/>
          </a:p>
          <a:p>
            <a:pPr indent="-3286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GB" sz="1800">
                <a:solidFill>
                  <a:srgbClr val="FF0000"/>
                </a:solidFill>
              </a:rPr>
              <a:t>P</a:t>
            </a:r>
            <a:r>
              <a:rPr b="1" lang="en-GB" sz="1800">
                <a:solidFill>
                  <a:srgbClr val="FF0000"/>
                </a:solidFill>
              </a:rPr>
              <a:t>roblem</a:t>
            </a:r>
            <a:r>
              <a:rPr lang="en-GB" sz="1800"/>
              <a:t> if a low-latency instruction completes before a long-latency instruction from earlier in the program</a:t>
            </a:r>
            <a:endParaRPr sz="1800"/>
          </a:p>
        </p:txBody>
      </p:sp>
      <p:cxnSp>
        <p:nvCxnSpPr>
          <p:cNvPr id="399" name="Google Shape;399;p65"/>
          <p:cNvCxnSpPr/>
          <p:nvPr/>
        </p:nvCxnSpPr>
        <p:spPr>
          <a:xfrm flipH="1" rot="10800000">
            <a:off x="357475" y="3761200"/>
            <a:ext cx="8203200" cy="9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65"/>
          <p:cNvCxnSpPr/>
          <p:nvPr/>
        </p:nvCxnSpPr>
        <p:spPr>
          <a:xfrm rot="10800000">
            <a:off x="4092350" y="1458175"/>
            <a:ext cx="37500" cy="2314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6"/>
          <p:cNvSpPr txBox="1"/>
          <p:nvPr>
            <p:ph type="title"/>
          </p:nvPr>
        </p:nvSpPr>
        <p:spPr>
          <a:xfrm>
            <a:off x="2509400" y="626500"/>
            <a:ext cx="5928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Pipeline Stalls of Bubbles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6" name="Google Shape;406;p66"/>
          <p:cNvGraphicFramePr/>
          <p:nvPr/>
        </p:nvGraphicFramePr>
        <p:xfrm>
          <a:off x="397850" y="1913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{1B0A3BBB-B63B-4310-B42D-B841F9B1431D}</a:tableStyleId>
              </a:tblPr>
              <a:tblGrid>
                <a:gridCol w="403075"/>
                <a:gridCol w="1667875"/>
                <a:gridCol w="1612300"/>
                <a:gridCol w="1612300"/>
                <a:gridCol w="1515000"/>
                <a:gridCol w="155670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Fetch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Decode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Read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Execute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Write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 $s1,$s2,$s3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sub $s6,$s7,$s1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 $s1,$s2,$s3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sub $s6,$s7,$s1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 $s1,$s2,$s3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sub $s6,$s7,$s1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 $s1,$s2,$s3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sub $s6,$s7,$s1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add $s1,$s2,$s3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sub $s6,$s7,$s1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sub $s6,$s7,$s1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sub $s6,$s7,$s1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07" name="Google Shape;407;p66"/>
          <p:cNvSpPr txBox="1"/>
          <p:nvPr/>
        </p:nvSpPr>
        <p:spPr>
          <a:xfrm>
            <a:off x="85450" y="5394525"/>
            <a:ext cx="86796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 sz="1800"/>
              <a:t>Sub instruction cannot read register R1 until the cycle after the add instruction has written it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 sz="1800"/>
              <a:t>Good high level language compilers rearrange code order to minimise stalls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7"/>
          <p:cNvSpPr txBox="1"/>
          <p:nvPr>
            <p:ph type="title"/>
          </p:nvPr>
        </p:nvSpPr>
        <p:spPr>
          <a:xfrm>
            <a:off x="2509400" y="626500"/>
            <a:ext cx="5928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Conditional Branches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7"/>
          <p:cNvSpPr txBox="1"/>
          <p:nvPr/>
        </p:nvSpPr>
        <p:spPr>
          <a:xfrm>
            <a:off x="395100" y="1232375"/>
            <a:ext cx="8353800" cy="22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Conditional branches </a:t>
            </a:r>
            <a:r>
              <a:rPr lang="en-GB" sz="2000" u="sng">
                <a:solidFill>
                  <a:srgbClr val="FF0000"/>
                </a:solidFill>
              </a:rPr>
              <a:t>create data dependencies</a:t>
            </a:r>
            <a:r>
              <a:rPr lang="en-GB" sz="2000"/>
              <a:t> since branch instruction computes the address of the next instruction that needs to be fetched</a:t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Branch delays (</a:t>
            </a:r>
            <a:r>
              <a:rPr i="1" lang="en-GB" sz="2000"/>
              <a:t>control hazards</a:t>
            </a:r>
            <a:r>
              <a:rPr lang="en-GB" sz="2000"/>
              <a:t>) occur between a branch instruction entering the pipeline, and the next instruction entering</a:t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i="1" lang="en-GB" sz="2000"/>
              <a:t>Branch prediction</a:t>
            </a:r>
            <a:r>
              <a:rPr lang="en-GB" sz="2000"/>
              <a:t>: </a:t>
            </a:r>
            <a:r>
              <a:rPr b="1" lang="en-GB" sz="2000"/>
              <a:t>add hardware</a:t>
            </a:r>
            <a:r>
              <a:rPr lang="en-GB" sz="2000"/>
              <a:t> that predicts the destination address of each branch, and begin fetching those instructions</a:t>
            </a:r>
            <a:endParaRPr sz="20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i="1" lang="en-GB" sz="2000"/>
              <a:t>Speculative execution</a:t>
            </a:r>
            <a:r>
              <a:rPr lang="en-GB" sz="2000"/>
              <a:t>: </a:t>
            </a:r>
            <a:r>
              <a:rPr b="1" lang="en-GB" sz="2000"/>
              <a:t>have extra hardware</a:t>
            </a:r>
            <a:r>
              <a:rPr lang="en-GB" sz="2000"/>
              <a:t> and execute both possible code paths, committing correct results to registers when branch is executed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8"/>
          <p:cNvSpPr txBox="1"/>
          <p:nvPr>
            <p:ph type="title"/>
          </p:nvPr>
        </p:nvSpPr>
        <p:spPr>
          <a:xfrm>
            <a:off x="2509400" y="626500"/>
            <a:ext cx="5928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Branching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9" name="Google Shape;419;p68"/>
          <p:cNvGraphicFramePr/>
          <p:nvPr/>
        </p:nvGraphicFramePr>
        <p:xfrm>
          <a:off x="202075" y="139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{1B0A3BBB-B63B-4310-B42D-B841F9B1431D}</a:tableStyleId>
              </a:tblPr>
              <a:tblGrid>
                <a:gridCol w="511125"/>
                <a:gridCol w="1724850"/>
                <a:gridCol w="1584250"/>
                <a:gridCol w="1727100"/>
                <a:gridCol w="1571025"/>
                <a:gridCol w="1584050"/>
              </a:tblGrid>
              <a:tr h="43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Fetch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Decode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Read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Execute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Write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</a:tr>
              <a:tr h="44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bne $s6,$s7,go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</a:tr>
              <a:tr h="61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 **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9900"/>
                          </a:solidFill>
                        </a:rPr>
                        <a:t>Next instruction A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bne $s6,$s7,go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  <a:tr h="43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bne $s6,$s7,$,go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</a:tr>
              <a:tr h="61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bne $s6,$s7,go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  <a:tr h="61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bne $s6,$s7,go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</a:tr>
              <a:tr h="61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 **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Next instruction X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  <a:tr h="43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bubble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420" name="Google Shape;420;p68"/>
          <p:cNvSpPr txBox="1"/>
          <p:nvPr/>
        </p:nvSpPr>
        <p:spPr>
          <a:xfrm>
            <a:off x="331150" y="5716775"/>
            <a:ext cx="88128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**Stage 2: Following instruction will be fetched </a:t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**Stage 6: Actual next instruction will be fetched after writing of PC by branch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9"/>
          <p:cNvSpPr txBox="1"/>
          <p:nvPr>
            <p:ph type="title"/>
          </p:nvPr>
        </p:nvSpPr>
        <p:spPr>
          <a:xfrm>
            <a:off x="2509400" y="626500"/>
            <a:ext cx="5928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Scoreboarding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9"/>
          <p:cNvSpPr txBox="1"/>
          <p:nvPr/>
        </p:nvSpPr>
        <p:spPr>
          <a:xfrm>
            <a:off x="169325" y="1317025"/>
            <a:ext cx="8081100" cy="51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Scoreboarding is mechanism for inserting bubbles</a:t>
            </a:r>
            <a:endParaRPr sz="2000"/>
          </a:p>
          <a:p>
            <a:pPr indent="-214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6350" lvl="1" marL="40005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add </a:t>
            </a:r>
            <a:r>
              <a:rPr lang="en-GB" sz="2000">
                <a:solidFill>
                  <a:srgbClr val="FF0000"/>
                </a:solidFill>
              </a:rPr>
              <a:t>$s1</a:t>
            </a:r>
            <a:r>
              <a:rPr lang="en-GB" sz="2000"/>
              <a:t>,$s1,$s4</a:t>
            </a:r>
            <a:endParaRPr sz="2000"/>
          </a:p>
          <a:p>
            <a:pPr indent="-6350" lvl="1" marL="40005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sub $s5,</a:t>
            </a:r>
            <a:r>
              <a:rPr lang="en-GB" sz="2000">
                <a:solidFill>
                  <a:srgbClr val="FF0000"/>
                </a:solidFill>
              </a:rPr>
              <a:t>$s1</a:t>
            </a:r>
            <a:r>
              <a:rPr lang="en-GB" sz="2000"/>
              <a:t>,$s2</a:t>
            </a:r>
            <a:endParaRPr sz="2000"/>
          </a:p>
          <a:p>
            <a:pPr indent="-6350" lvl="1" marL="40005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Presence bit records whether the register </a:t>
            </a:r>
            <a:r>
              <a:rPr b="1" lang="en-GB" sz="2000">
                <a:solidFill>
                  <a:srgbClr val="38761D"/>
                </a:solidFill>
              </a:rPr>
              <a:t>is available for reading (full)</a:t>
            </a:r>
            <a:r>
              <a:rPr lang="en-GB" sz="2000"/>
              <a:t>, or waiting for an instruction to write its output value </a:t>
            </a:r>
            <a:r>
              <a:rPr b="1" lang="en-GB" sz="2000"/>
              <a:t>(empty).</a:t>
            </a:r>
            <a:endParaRPr b="1" sz="2000"/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Hardware reads </a:t>
            </a:r>
            <a:r>
              <a:rPr b="1" lang="en-GB" sz="2000">
                <a:solidFill>
                  <a:srgbClr val="38761D"/>
                </a:solidFill>
              </a:rPr>
              <a:t>all full input registers</a:t>
            </a:r>
            <a:r>
              <a:rPr lang="en-GB" sz="2000"/>
              <a:t>, marks </a:t>
            </a:r>
            <a:r>
              <a:rPr b="1" lang="en-GB" sz="2000">
                <a:solidFill>
                  <a:srgbClr val="FF0000"/>
                </a:solidFill>
              </a:rPr>
              <a:t>output register as empty</a:t>
            </a:r>
            <a:r>
              <a:rPr lang="en-GB" sz="2000"/>
              <a:t>, and allow instruction to proceed to the execute stage on the next cycle</a:t>
            </a:r>
            <a:endParaRPr sz="2000"/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If not, instruction is held until its i</a:t>
            </a:r>
            <a:r>
              <a:rPr lang="en-GB" sz="2000">
                <a:solidFill>
                  <a:srgbClr val="009900"/>
                </a:solidFill>
              </a:rPr>
              <a:t>nput registers become full</a:t>
            </a:r>
            <a:r>
              <a:rPr lang="en-GB" sz="2000"/>
              <a:t>, </a:t>
            </a:r>
            <a:r>
              <a:rPr lang="en-GB" sz="2000" u="sng">
                <a:solidFill>
                  <a:srgbClr val="009900"/>
                </a:solidFill>
              </a:rPr>
              <a:t>inserting bubbles</a:t>
            </a:r>
            <a:endParaRPr sz="2000" u="sng">
              <a:solidFill>
                <a:srgbClr val="009900"/>
              </a:solidFill>
            </a:endParaRPr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GB" sz="2000"/>
              <a:t>When instruction writes back, that register is marked full, allowing operations that read the register to proceed</a:t>
            </a:r>
            <a:endParaRPr sz="2000"/>
          </a:p>
        </p:txBody>
      </p:sp>
      <p:graphicFrame>
        <p:nvGraphicFramePr>
          <p:cNvPr id="427" name="Google Shape;427;p69"/>
          <p:cNvGraphicFramePr/>
          <p:nvPr/>
        </p:nvGraphicFramePr>
        <p:xfrm>
          <a:off x="4004100" y="1811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{1B0A3BBB-B63B-4310-B42D-B841F9B1431D}</a:tableStyleId>
              </a:tblPr>
              <a:tblGrid>
                <a:gridCol w="1293300"/>
                <a:gridCol w="1345025"/>
              </a:tblGrid>
              <a:tr h="33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Register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Presence Bit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2D2DB9"/>
                    </a:solidFill>
                  </a:tcPr>
                </a:tc>
              </a:tr>
              <a:tr h="33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$s0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</a:t>
                      </a:r>
                      <a:r>
                        <a:rPr lang="en-GB">
                          <a:solidFill>
                            <a:srgbClr val="38761D"/>
                          </a:solidFill>
                        </a:rPr>
                        <a:t>~full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</a:tr>
              <a:tr h="33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$s1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 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~empty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EFEFEF"/>
                    </a:solidFill>
                  </a:tcPr>
                </a:tc>
              </a:tr>
              <a:tr h="33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$s2</a:t>
                      </a:r>
                      <a:endParaRPr/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</a:t>
                      </a:r>
                      <a:r>
                        <a:rPr lang="en-GB">
                          <a:solidFill>
                            <a:srgbClr val="38761D"/>
                          </a:solidFill>
                        </a:rPr>
                        <a:t>~full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50800" marB="50800" marR="88900" marL="8890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type="title"/>
          </p:nvPr>
        </p:nvSpPr>
        <p:spPr>
          <a:xfrm>
            <a:off x="2500000" y="437700"/>
            <a:ext cx="5863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Result Forwarding (Bypassing)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0"/>
          <p:cNvSpPr txBox="1"/>
          <p:nvPr/>
        </p:nvSpPr>
        <p:spPr>
          <a:xfrm>
            <a:off x="705550" y="1175925"/>
            <a:ext cx="8222100" cy="48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67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i="1" lang="en-GB" sz="2400"/>
              <a:t>Bypassing</a:t>
            </a:r>
            <a:r>
              <a:rPr b="1" lang="en-GB" sz="2400"/>
              <a:t>:</a:t>
            </a:r>
            <a:r>
              <a:rPr lang="en-GB" sz="2400"/>
              <a:t> forwarding results to other instructions before writing them into registers</a:t>
            </a:r>
            <a:endParaRPr sz="2400"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67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GB" sz="2400">
                <a:solidFill>
                  <a:srgbClr val="FF0000"/>
                </a:solidFill>
              </a:rPr>
              <a:t>does not improve</a:t>
            </a:r>
            <a:r>
              <a:rPr lang="en-GB" sz="2400"/>
              <a:t> branch latency, because results of branches are not written into registers</a:t>
            </a:r>
            <a:endParaRPr sz="24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67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Some processors use registers that are written in the first half of a clock cycle, and read in the second half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ventionalProcessor.png" id="304" name="Google Shape;3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625" y="1509013"/>
            <a:ext cx="3438974" cy="48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3"/>
          <p:cNvSpPr txBox="1"/>
          <p:nvPr>
            <p:ph type="title"/>
          </p:nvPr>
        </p:nvSpPr>
        <p:spPr>
          <a:xfrm>
            <a:off x="2474200" y="601775"/>
            <a:ext cx="5714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Fetch Execute Cycle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3"/>
          <p:cNvSpPr txBox="1"/>
          <p:nvPr/>
        </p:nvSpPr>
        <p:spPr>
          <a:xfrm>
            <a:off x="367200" y="1334225"/>
            <a:ext cx="5418600" cy="5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Conventional Processor</a:t>
            </a:r>
            <a:br>
              <a:rPr b="1" lang="en-GB" sz="2400"/>
            </a:br>
            <a:r>
              <a:rPr b="1" lang="en-GB" sz="2400"/>
              <a:t>(assuming load store architecture):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Much of the circuitry is idle for most of the clock cycle.</a:t>
            </a:r>
            <a:br>
              <a:rPr i="1" lang="en-GB" sz="2400"/>
            </a:br>
            <a:endParaRPr i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Latency </a:t>
            </a:r>
            <a:r>
              <a:rPr lang="en-GB" sz="2400"/>
              <a:t>- time to execute one instruction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Throughput </a:t>
            </a:r>
            <a:r>
              <a:rPr lang="en-GB" sz="2400"/>
              <a:t>- how many instructions per second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Throughput </a:t>
            </a:r>
            <a:r>
              <a:rPr lang="en-GB" sz="2400"/>
              <a:t>= 1/latency</a:t>
            </a:r>
            <a:endParaRPr sz="2400"/>
          </a:p>
        </p:txBody>
      </p:sp>
      <p:sp>
        <p:nvSpPr>
          <p:cNvPr id="307" name="Google Shape;307;p53"/>
          <p:cNvSpPr txBox="1"/>
          <p:nvPr/>
        </p:nvSpPr>
        <p:spPr>
          <a:xfrm>
            <a:off x="4054600" y="1317025"/>
            <a:ext cx="5418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passingDataPaths.png" id="438" name="Google Shape;43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425" y="946575"/>
            <a:ext cx="5786632" cy="576940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71"/>
          <p:cNvSpPr txBox="1"/>
          <p:nvPr>
            <p:ph type="title"/>
          </p:nvPr>
        </p:nvSpPr>
        <p:spPr>
          <a:xfrm>
            <a:off x="2248375" y="466575"/>
            <a:ext cx="656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Bypassing Data Paths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>
            <p:ph type="title"/>
          </p:nvPr>
        </p:nvSpPr>
        <p:spPr>
          <a:xfrm>
            <a:off x="2267274" y="584225"/>
            <a:ext cx="64722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Improving Branch Performance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45" name="Google Shape;445;p72"/>
          <p:cNvSpPr txBox="1"/>
          <p:nvPr/>
        </p:nvSpPr>
        <p:spPr>
          <a:xfrm>
            <a:off x="479775" y="1454150"/>
            <a:ext cx="8184300" cy="4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1312" lvl="0" marL="34131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Conditional branches </a:t>
            </a:r>
            <a:r>
              <a:rPr b="1" lang="en-GB" sz="2000">
                <a:solidFill>
                  <a:srgbClr val="FF0000"/>
                </a:solidFill>
              </a:rPr>
              <a:t>cause pipeline stalls</a:t>
            </a:r>
            <a:endParaRPr b="1" sz="2000">
              <a:solidFill>
                <a:srgbClr val="FF0000"/>
              </a:solidFill>
            </a:endParaRPr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/>
              <a:t>How can we </a:t>
            </a:r>
            <a:r>
              <a:rPr b="1" lang="en-GB" sz="2000"/>
              <a:t>improve branch performance</a:t>
            </a:r>
            <a:r>
              <a:rPr lang="en-GB" sz="2000"/>
              <a:t>?</a:t>
            </a:r>
            <a:endParaRPr sz="2000"/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GB" sz="2000"/>
              <a:t>Predict  result of branch</a:t>
            </a:r>
            <a:endParaRPr sz="2000"/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GB" sz="2000"/>
              <a:t>Execute both possible sets of operations</a:t>
            </a:r>
            <a:endParaRPr sz="2000"/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GB" sz="2000"/>
              <a:t>Branch prediction</a:t>
            </a:r>
            <a:endParaRPr b="1" sz="2000"/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GB" sz="2000"/>
              <a:t>Predict (guess?) which branch will be taken</a:t>
            </a:r>
            <a:endParaRPr sz="2000"/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GB" sz="2000"/>
              <a:t>Execute that branch, but </a:t>
            </a:r>
            <a:r>
              <a:rPr b="1" lang="en-GB" sz="2000">
                <a:solidFill>
                  <a:srgbClr val="FF0000"/>
                </a:solidFill>
              </a:rPr>
              <a:t>don’t write to registers</a:t>
            </a:r>
            <a:r>
              <a:rPr b="1" lang="en-GB" sz="2000"/>
              <a:t> until branch result known</a:t>
            </a:r>
            <a:endParaRPr b="1" sz="2000"/>
          </a:p>
          <a:p>
            <a:pPr indent="-341312" lvl="0" marL="341312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GB" sz="2000"/>
              <a:t>Speculative execution</a:t>
            </a:r>
            <a:endParaRPr b="1" sz="2000"/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GB" sz="2000"/>
              <a:t>Execute both possible paths through code</a:t>
            </a:r>
            <a:endParaRPr sz="2000"/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GB" sz="2000"/>
              <a:t>When branch </a:t>
            </a:r>
            <a:r>
              <a:rPr b="1" lang="en-GB" sz="2000"/>
              <a:t>result known commit results to registers</a:t>
            </a:r>
            <a:endParaRPr b="1" sz="2000"/>
          </a:p>
          <a:p>
            <a:pPr indent="-284162" lvl="1" marL="741362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GB" sz="2000"/>
              <a:t>Needs extra </a:t>
            </a:r>
            <a:r>
              <a:rPr b="1" i="1" lang="en-GB" sz="2000"/>
              <a:t>shadow</a:t>
            </a:r>
            <a:r>
              <a:rPr b="1" lang="en-GB" sz="2000"/>
              <a:t> </a:t>
            </a:r>
            <a:r>
              <a:rPr lang="en-GB" sz="2000"/>
              <a:t>registers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>
            <p:ph type="title"/>
          </p:nvPr>
        </p:nvSpPr>
        <p:spPr>
          <a:xfrm>
            <a:off x="2271400" y="618975"/>
            <a:ext cx="6164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Summary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3"/>
          <p:cNvSpPr txBox="1"/>
          <p:nvPr/>
        </p:nvSpPr>
        <p:spPr>
          <a:xfrm>
            <a:off x="303750" y="1445100"/>
            <a:ext cx="8617200" cy="47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6712" lvl="0" marL="3413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GB" sz="2400"/>
              <a:t>Pipelining</a:t>
            </a:r>
            <a:r>
              <a:rPr lang="en-GB" sz="2400"/>
              <a:t> increase throughput by starting to process one instruction before earlier ones have finished</a:t>
            </a:r>
            <a:endParaRPr sz="2400"/>
          </a:p>
          <a:p>
            <a:pPr indent="-366712" lvl="0" marL="341312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Ideally </a:t>
            </a:r>
            <a:r>
              <a:rPr b="1" lang="en-GB" sz="2400"/>
              <a:t>different stages in pipeline</a:t>
            </a:r>
            <a:r>
              <a:rPr lang="en-GB" sz="2400"/>
              <a:t> take similar amount of time</a:t>
            </a:r>
            <a:endParaRPr sz="2400"/>
          </a:p>
          <a:p>
            <a:pPr indent="-366712" lvl="0" marL="341312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Pipeline </a:t>
            </a:r>
            <a:r>
              <a:rPr b="1" lang="en-GB" sz="2400">
                <a:solidFill>
                  <a:srgbClr val="FF0000"/>
                </a:solidFill>
              </a:rPr>
              <a:t>stalls occur</a:t>
            </a:r>
            <a:r>
              <a:rPr lang="en-GB" sz="2400"/>
              <a:t> because of </a:t>
            </a:r>
            <a:r>
              <a:rPr lang="en-GB" sz="2400">
                <a:solidFill>
                  <a:srgbClr val="FF0000"/>
                </a:solidFill>
              </a:rPr>
              <a:t>dependencies </a:t>
            </a:r>
            <a:r>
              <a:rPr lang="en-GB" sz="2400"/>
              <a:t>between instructions</a:t>
            </a:r>
            <a:endParaRPr sz="2400"/>
          </a:p>
          <a:p>
            <a:pPr indent="-366712" lvl="0" marL="341312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GB" sz="2400"/>
              <a:t>Discarding instructions in the pipeline is </a:t>
            </a:r>
            <a:r>
              <a:rPr lang="en-GB" sz="2400"/>
              <a:t>referred</a:t>
            </a:r>
            <a:r>
              <a:rPr lang="en-GB" sz="2400"/>
              <a:t> to as </a:t>
            </a:r>
            <a:r>
              <a:rPr b="1" i="1" lang="en-GB" sz="2400"/>
              <a:t>Flushing </a:t>
            </a:r>
            <a:r>
              <a:rPr lang="en-GB" sz="2400"/>
              <a:t>(stall)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&gt;&gt; more</a:t>
            </a:r>
            <a:endParaRPr sz="1200"/>
          </a:p>
          <a:p>
            <a:pPr indent="-366712" lvl="0" marL="341312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GB" sz="2400"/>
              <a:t>Conditional branch</a:t>
            </a:r>
            <a:r>
              <a:rPr lang="en-GB" sz="2400"/>
              <a:t> instructions also </a:t>
            </a:r>
            <a:r>
              <a:rPr b="1" lang="en-GB" sz="2400">
                <a:solidFill>
                  <a:srgbClr val="FF0000"/>
                </a:solidFill>
              </a:rPr>
              <a:t>cause stalls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6175"/>
            <a:ext cx="9143999" cy="482183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4"/>
          <p:cNvSpPr txBox="1"/>
          <p:nvPr>
            <p:ph type="title"/>
          </p:nvPr>
        </p:nvSpPr>
        <p:spPr>
          <a:xfrm>
            <a:off x="2474200" y="601775"/>
            <a:ext cx="5714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Laundry Problem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4"/>
          <p:cNvSpPr txBox="1"/>
          <p:nvPr/>
        </p:nvSpPr>
        <p:spPr>
          <a:xfrm>
            <a:off x="4997675" y="3835175"/>
            <a:ext cx="385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</a:rPr>
              <a:t>Sequential laundry takes 6 hours for 4 loads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5"/>
          <p:cNvSpPr txBox="1"/>
          <p:nvPr>
            <p:ph type="title"/>
          </p:nvPr>
        </p:nvSpPr>
        <p:spPr>
          <a:xfrm>
            <a:off x="2474200" y="601775"/>
            <a:ext cx="5714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Laundry Problem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5"/>
          <p:cNvSpPr txBox="1"/>
          <p:nvPr/>
        </p:nvSpPr>
        <p:spPr>
          <a:xfrm>
            <a:off x="4833050" y="3356275"/>
            <a:ext cx="385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</a:rPr>
              <a:t>Sequential Laundry takes 6 hours for 4 loads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23" name="Google Shape;3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0313"/>
            <a:ext cx="9144001" cy="55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5"/>
          <p:cNvSpPr txBox="1"/>
          <p:nvPr/>
        </p:nvSpPr>
        <p:spPr>
          <a:xfrm>
            <a:off x="4997675" y="3835175"/>
            <a:ext cx="385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</a:rPr>
              <a:t>Pipelined l</a:t>
            </a:r>
            <a:r>
              <a:rPr b="1" lang="en-GB" sz="2400">
                <a:solidFill>
                  <a:srgbClr val="FF0000"/>
                </a:solidFill>
              </a:rPr>
              <a:t>aundry takes 3.5 hours for 4 loads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3115275" y="685675"/>
            <a:ext cx="52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2600">
                <a:solidFill>
                  <a:schemeClr val="dk2"/>
                </a:solidFill>
              </a:rPr>
              <a:t>Pipelining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330" name="Google Shape;330;p56"/>
          <p:cNvSpPr txBox="1"/>
          <p:nvPr/>
        </p:nvSpPr>
        <p:spPr>
          <a:xfrm>
            <a:off x="533400" y="1561625"/>
            <a:ext cx="8159100" cy="4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400"/>
              <a:t>With pipelined processors: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Throughput: Number of instructions per second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Latency: Time for one instruction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Pipelining overlaps execution of one instruction with fetching on the next instruction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With pipelining throughput &gt; 1/latency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>
            <p:ph type="title"/>
          </p:nvPr>
        </p:nvSpPr>
        <p:spPr>
          <a:xfrm>
            <a:off x="2201800" y="635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Conventional Processors vs Pipelined Processors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descr="conventionalProcessor.png" id="336" name="Google Shape;33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00" y="1894650"/>
            <a:ext cx="2724150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pelinedProcessor.png" id="337" name="Google Shape;33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225" y="1950225"/>
            <a:ext cx="2873025" cy="37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7"/>
          <p:cNvSpPr txBox="1"/>
          <p:nvPr/>
        </p:nvSpPr>
        <p:spPr>
          <a:xfrm>
            <a:off x="1215275" y="1280225"/>
            <a:ext cx="2284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Conventional</a:t>
            </a:r>
            <a:r>
              <a:rPr lang="en-GB"/>
              <a:t> Processor</a:t>
            </a:r>
            <a:endParaRPr/>
          </a:p>
        </p:txBody>
      </p:sp>
      <p:sp>
        <p:nvSpPr>
          <p:cNvPr id="339" name="Google Shape;339;p57"/>
          <p:cNvSpPr txBox="1"/>
          <p:nvPr/>
        </p:nvSpPr>
        <p:spPr>
          <a:xfrm>
            <a:off x="5750738" y="1357375"/>
            <a:ext cx="1938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Pipelined Processor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pelinedProcessor.png" id="344" name="Google Shape;34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112" y="865500"/>
            <a:ext cx="3946885" cy="512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8"/>
          <p:cNvSpPr txBox="1"/>
          <p:nvPr>
            <p:ph type="title"/>
          </p:nvPr>
        </p:nvSpPr>
        <p:spPr>
          <a:xfrm>
            <a:off x="2506600" y="254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Pipelining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8"/>
          <p:cNvSpPr txBox="1"/>
          <p:nvPr/>
        </p:nvSpPr>
        <p:spPr>
          <a:xfrm>
            <a:off x="319850" y="1345225"/>
            <a:ext cx="5025900" cy="50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Data path is divided into </a:t>
            </a:r>
            <a:r>
              <a:rPr i="1" lang="en-GB" sz="1800"/>
              <a:t>stages</a:t>
            </a:r>
            <a:endParaRPr sz="1800"/>
          </a:p>
          <a:p>
            <a:pPr indent="-342900" lvl="1" marL="9144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Stages all operate simultaneously</a:t>
            </a:r>
            <a:endParaRPr sz="1800"/>
          </a:p>
          <a:p>
            <a:pPr indent="-342900" lvl="1" marL="9144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Modern processors have in the order of five or more (~8) stages</a:t>
            </a:r>
            <a:endParaRPr i="1" sz="1800"/>
          </a:p>
          <a:p>
            <a:pPr indent="-3429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Pipeline </a:t>
            </a:r>
            <a:r>
              <a:rPr i="1" lang="en-GB" sz="1800"/>
              <a:t>latches</a:t>
            </a:r>
            <a:r>
              <a:rPr lang="en-GB" sz="1800"/>
              <a:t> </a:t>
            </a:r>
            <a:r>
              <a:rPr b="1" lang="en-GB" sz="1800">
                <a:solidFill>
                  <a:srgbClr val="FF0000"/>
                </a:solidFill>
              </a:rPr>
              <a:t>prevent </a:t>
            </a:r>
            <a:r>
              <a:rPr lang="en-GB" sz="1800"/>
              <a:t>data entering the next stage </a:t>
            </a:r>
            <a:r>
              <a:rPr b="1" lang="en-GB" sz="1800">
                <a:solidFill>
                  <a:srgbClr val="FF0000"/>
                </a:solidFill>
              </a:rPr>
              <a:t>before previous data has left</a:t>
            </a:r>
            <a:endParaRPr b="1"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Latch occupies space on silicon chip </a:t>
            </a:r>
            <a:endParaRPr sz="1800"/>
          </a:p>
          <a:p>
            <a:pPr indent="-342900" lvl="1" marL="9144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Less space for processing elements</a:t>
            </a:r>
            <a:endParaRPr sz="1800"/>
          </a:p>
          <a:p>
            <a:pPr indent="-342900" lvl="1" marL="91440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May imply some storage of results</a:t>
            </a:r>
            <a:endParaRPr sz="1800"/>
          </a:p>
          <a:p>
            <a:pPr indent="-3429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Each stage has</a:t>
            </a:r>
            <a:r>
              <a:rPr b="1" lang="en-GB" sz="1800"/>
              <a:t> latency of one cycle</a:t>
            </a:r>
            <a:r>
              <a:rPr lang="en-GB" sz="1800"/>
              <a:t> time</a:t>
            </a:r>
            <a:endParaRPr sz="1800"/>
          </a:p>
          <a:p>
            <a:pPr indent="-342900" lvl="0" marL="4572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Cycle time </a:t>
            </a:r>
            <a:r>
              <a:rPr b="1" lang="en-GB" sz="1800"/>
              <a:t>should be much shorter</a:t>
            </a:r>
            <a:r>
              <a:rPr lang="en-GB" sz="1800"/>
              <a:t> than in conventional processor</a:t>
            </a:r>
            <a:endParaRPr sz="1800"/>
          </a:p>
          <a:p>
            <a:pPr indent="0" lvl="0" marL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Pipeline </a:t>
            </a:r>
            <a:r>
              <a:rPr i="1" lang="en-GB" sz="1800"/>
              <a:t>latches:</a:t>
            </a:r>
            <a:r>
              <a:rPr lang="en-GB" sz="1800"/>
              <a:t> </a:t>
            </a:r>
            <a:r>
              <a:rPr i="1" lang="en-GB" sz="1800"/>
              <a:t>(these instructions were stored in a special set of registers called prefetch buffer/latches) </a:t>
            </a:r>
            <a:endParaRPr i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/>
          <p:nvPr>
            <p:ph type="title"/>
          </p:nvPr>
        </p:nvSpPr>
        <p:spPr>
          <a:xfrm>
            <a:off x="2493350" y="576325"/>
            <a:ext cx="612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Fetch  and Execute Cycle without Pipelining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p59"/>
          <p:cNvGraphicFramePr/>
          <p:nvPr/>
        </p:nvGraphicFramePr>
        <p:xfrm>
          <a:off x="686613" y="158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{7BF97F91-71FB-4AB9-89FD-7E1FFDF5D383}</a:tableStyleId>
              </a:tblPr>
              <a:tblGrid>
                <a:gridCol w="798250"/>
                <a:gridCol w="1394500"/>
                <a:gridCol w="1394500"/>
                <a:gridCol w="1394500"/>
                <a:gridCol w="1394500"/>
                <a:gridCol w="1394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Fetch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Decode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Read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Execute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Write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0000"/>
                          </a:solidFill>
                        </a:rPr>
                        <a:t>Inst 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0000"/>
                          </a:solidFill>
                        </a:rPr>
                        <a:t>Inst 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0000"/>
                          </a:solidFill>
                        </a:rPr>
                        <a:t>Inst 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0000"/>
                          </a:solidFill>
                        </a:rPr>
                        <a:t>Inst 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0000"/>
                          </a:solidFill>
                        </a:rPr>
                        <a:t>Inst 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4"/>
                          </a:solidFill>
                        </a:rPr>
                        <a:t>Inst 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4"/>
                          </a:solidFill>
                        </a:rPr>
                        <a:t>Inst 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4"/>
                          </a:solidFill>
                        </a:rPr>
                        <a:t>Inst 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4"/>
                          </a:solidFill>
                        </a:rPr>
                        <a:t>Inst 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4"/>
                          </a:solidFill>
                        </a:rPr>
                        <a:t>Inst 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3" name="Google Shape;353;p59"/>
          <p:cNvSpPr txBox="1"/>
          <p:nvPr/>
        </p:nvSpPr>
        <p:spPr>
          <a:xfrm>
            <a:off x="609125" y="5898325"/>
            <a:ext cx="82443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* 10  cycles (T) in total.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/>
          <p:nvPr>
            <p:ph type="title"/>
          </p:nvPr>
        </p:nvSpPr>
        <p:spPr>
          <a:xfrm>
            <a:off x="2493350" y="576325"/>
            <a:ext cx="612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Pipelining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9" name="Google Shape;359;p60"/>
          <p:cNvGraphicFramePr/>
          <p:nvPr/>
        </p:nvGraphicFramePr>
        <p:xfrm>
          <a:off x="686613" y="158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{7BF97F91-71FB-4AB9-89FD-7E1FFDF5D383}</a:tableStyleId>
              </a:tblPr>
              <a:tblGrid>
                <a:gridCol w="798250"/>
                <a:gridCol w="1394500"/>
                <a:gridCol w="1394500"/>
                <a:gridCol w="1394500"/>
                <a:gridCol w="1394500"/>
                <a:gridCol w="1394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Fetch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Decode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Read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Execute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Write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0000"/>
                          </a:solidFill>
                        </a:rPr>
                        <a:t>Inst 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4"/>
                          </a:solidFill>
                        </a:rPr>
                        <a:t>Inst 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0000"/>
                          </a:solidFill>
                        </a:rPr>
                        <a:t>Inst 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7E7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38761D"/>
                          </a:solidFill>
                        </a:rPr>
                        <a:t>Inst 3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4"/>
                          </a:solidFill>
                        </a:rPr>
                        <a:t>Inst 2</a:t>
                      </a:r>
                      <a:endParaRPr b="1" sz="1800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0000"/>
                          </a:solidFill>
                        </a:rPr>
                        <a:t>Inst 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1C232"/>
                          </a:solidFill>
                        </a:rPr>
                        <a:t>Inst 4</a:t>
                      </a:r>
                      <a:endParaRPr b="1" sz="1800">
                        <a:solidFill>
                          <a:srgbClr val="F1C23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38761D"/>
                          </a:solidFill>
                        </a:rPr>
                        <a:t>Inst 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4"/>
                          </a:solidFill>
                        </a:rPr>
                        <a:t>Inst 2</a:t>
                      </a:r>
                      <a:endParaRPr b="1" sz="1800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0000"/>
                          </a:solidFill>
                        </a:rPr>
                        <a:t>Inst 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74EA7"/>
                          </a:solidFill>
                        </a:rPr>
                        <a:t>Inst 5</a:t>
                      </a:r>
                      <a:endParaRPr b="1" sz="1800">
                        <a:solidFill>
                          <a:srgbClr val="674EA7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1C232"/>
                          </a:solidFill>
                        </a:rPr>
                        <a:t>Inst 4</a:t>
                      </a:r>
                      <a:endParaRPr b="1" sz="1800">
                        <a:solidFill>
                          <a:srgbClr val="F1C23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38761D"/>
                          </a:solidFill>
                        </a:rPr>
                        <a:t>Inst 3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4"/>
                          </a:solidFill>
                        </a:rPr>
                        <a:t>I</a:t>
                      </a:r>
                      <a:r>
                        <a:rPr b="1" lang="en-GB" sz="1800">
                          <a:solidFill>
                            <a:schemeClr val="accent4"/>
                          </a:solidFill>
                        </a:rPr>
                        <a:t>nst 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F0000"/>
                          </a:solidFill>
                        </a:rPr>
                        <a:t>Inst 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980000"/>
                          </a:solidFill>
                        </a:rPr>
                        <a:t>Inst 6</a:t>
                      </a:r>
                      <a:endParaRPr b="1" sz="1800">
                        <a:solidFill>
                          <a:srgbClr val="98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74EA7"/>
                          </a:solidFill>
                        </a:rPr>
                        <a:t>Inst 5</a:t>
                      </a:r>
                      <a:endParaRPr b="1" sz="1800">
                        <a:solidFill>
                          <a:srgbClr val="674EA7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1C232"/>
                          </a:solidFill>
                        </a:rPr>
                        <a:t>Inst 4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38761D"/>
                          </a:solidFill>
                        </a:rPr>
                        <a:t>Inst 3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accent4"/>
                          </a:solidFill>
                        </a:rPr>
                        <a:t>Inst 2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Inst 7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980000"/>
                          </a:solidFill>
                        </a:rPr>
                        <a:t>Inst 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674EA7"/>
                          </a:solidFill>
                        </a:rPr>
                        <a:t>Inst 5</a:t>
                      </a:r>
                      <a:endParaRPr b="1" sz="1800">
                        <a:solidFill>
                          <a:srgbClr val="674EA7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F1C232"/>
                          </a:solidFill>
                        </a:rPr>
                        <a:t>Inst 4</a:t>
                      </a:r>
                      <a:endParaRPr b="1" sz="1800">
                        <a:solidFill>
                          <a:srgbClr val="F1C23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38761D"/>
                          </a:solidFill>
                        </a:rPr>
                        <a:t>Inst 3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0" name="Google Shape;360;p60"/>
          <p:cNvSpPr txBox="1"/>
          <p:nvPr/>
        </p:nvSpPr>
        <p:spPr>
          <a:xfrm>
            <a:off x="686625" y="5249325"/>
            <a:ext cx="82443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*Notice how instructions complete one every cycle (T), only 7  cycles in total, where in the conventional were 10 cycles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*Latency is 5 cycles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