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627CA6-A309-4324-B060-A9138D71A024}">
  <a:tblStyle styleId="{37627CA6-A309-4324-B060-A9138D71A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d3fadca3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d3fadc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3fadca3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d3fad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3fadca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d3fadc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d3fadca3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d3fadca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d3fadca3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d3fadca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190b0ec0_2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190b0ec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13b9d3d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413b9d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edd71a59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edd71a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bb6c7642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bb6c76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bbb6c7642_1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bbb6c764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bbb6c7642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bbb6c764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7edd71a59_0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7edd71a5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7edd71a59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7edd71a5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edd71a59_0_3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edd71a5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7edd71a59_0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7edd71a5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2ec517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d2ec5177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bc44d5b0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bc44d5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3fadca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d3fadc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3fadca3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d3fadc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c229273bb_0_449:notes"/>
          <p:cNvSpPr txBox="1"/>
          <p:nvPr>
            <p:ph idx="12" type="sldNum"/>
          </p:nvPr>
        </p:nvSpPr>
        <p:spPr>
          <a:xfrm>
            <a:off x="3885878" y="8686213"/>
            <a:ext cx="29721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3c229273bb_0_449:notes"/>
          <p:cNvSpPr/>
          <p:nvPr>
            <p:ph idx="2" type="sldImg"/>
          </p:nvPr>
        </p:nvSpPr>
        <p:spPr>
          <a:xfrm>
            <a:off x="913754" y="685214"/>
            <a:ext cx="503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3c229273bb_0_449:notes"/>
          <p:cNvSpPr txBox="1"/>
          <p:nvPr>
            <p:ph idx="1" type="body"/>
          </p:nvPr>
        </p:nvSpPr>
        <p:spPr>
          <a:xfrm>
            <a:off x="913754" y="4343107"/>
            <a:ext cx="50304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d3fadca3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d3fadc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710" y="1326355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hyperlink" Target="https://docs.google.com/presentation/d/1M1_gdt2hHp0fg4pV_RPvLZ2mkon7X1AqVnfehFHoaBU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IyRNk5SMEp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OaHo_PD5XiY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6iSmYVo_vX0" TargetMode="External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7G4I3cfjcoM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www.cs.iit.edu/~cs561/cs450/disksched/disksched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NtPc0jI21i0" TargetMode="External"/><Relationship Id="rId5" Type="http://schemas.openxmlformats.org/officeDocument/2006/relationships/hyperlink" Target="https://www.youtube.com/watch?v=wteUW2sL7b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b="1" lang="en-GB" sz="4000">
                <a:solidFill>
                  <a:srgbClr val="5E6A71"/>
                </a:solidFill>
              </a:rPr>
              <a:t>Introduction to Computer Systems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i="1" lang="en-GB" sz="4800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Systems 1 </a:t>
            </a:r>
            <a:endParaRPr i="1" sz="4800">
              <a:solidFill>
                <a:srgbClr val="4A86E8"/>
              </a:solidFill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1942475" y="1664850"/>
            <a:ext cx="30615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Mainframes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Server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Multiprocessor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Personal computer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Real-time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Embedded OS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434343"/>
                </a:solidFill>
              </a:rPr>
              <a:t>Smart card OS</a:t>
            </a:r>
            <a:endParaRPr sz="2000">
              <a:solidFill>
                <a:srgbClr val="434343"/>
              </a:solidFill>
            </a:endParaRPr>
          </a:p>
          <a:p>
            <a:pPr indent="-1587" lvl="2" marL="801687" rtl="0" algn="l">
              <a:lnSpc>
                <a:spcPct val="9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Different Operating Systems</a:t>
            </a:r>
            <a:endParaRPr sz="3000">
              <a:solidFill>
                <a:srgbClr val="0098DB"/>
              </a:solidFill>
            </a:endParaRPr>
          </a:p>
        </p:txBody>
      </p:sp>
      <p:grpSp>
        <p:nvGrpSpPr>
          <p:cNvPr id="339" name="Google Shape;339;p37"/>
          <p:cNvGrpSpPr/>
          <p:nvPr/>
        </p:nvGrpSpPr>
        <p:grpSpPr>
          <a:xfrm>
            <a:off x="3982063" y="969769"/>
            <a:ext cx="3694113" cy="1905012"/>
            <a:chOff x="3427" y="973"/>
            <a:chExt cx="2327" cy="1200"/>
          </a:xfrm>
        </p:grpSpPr>
        <p:sp>
          <p:nvSpPr>
            <p:cNvPr id="340" name="Google Shape;340;p37"/>
            <p:cNvSpPr txBox="1"/>
            <p:nvPr/>
          </p:nvSpPr>
          <p:spPr>
            <a:xfrm>
              <a:off x="3654" y="973"/>
              <a:ext cx="2100" cy="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0000"/>
                  </a:solidFill>
                </a:rPr>
                <a:t>Offers </a:t>
              </a:r>
              <a:r>
                <a:rPr lang="en-GB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 kinds of services: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batch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transaction processing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timesharing</a:t>
              </a:r>
              <a:endPara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427" y="973"/>
              <a:ext cx="300" cy="1200"/>
            </a:xfrm>
            <a:prstGeom prst="leftBrace">
              <a:avLst>
                <a:gd fmla="val 52210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133" y="2932694"/>
            <a:ext cx="2896971" cy="140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2611" y="4499902"/>
            <a:ext cx="2766192" cy="204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611710" y="1326355"/>
            <a:ext cx="80751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does a computer system connect together, talk to other hardware and store information?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By using: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CPUs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I/O devices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Char char="•"/>
            </a:pPr>
            <a:r>
              <a:rPr lang="en-GB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Buses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8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Computer hardware review</a:t>
            </a:r>
            <a:endParaRPr sz="3000">
              <a:solidFill>
                <a:srgbClr val="0098D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Memory H</a:t>
            </a:r>
            <a:r>
              <a:rPr lang="en-GB" sz="3000">
                <a:solidFill>
                  <a:srgbClr val="0098DB"/>
                </a:solidFill>
              </a:rPr>
              <a:t>ierarchy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614738" y="3060638"/>
            <a:ext cx="14733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2982913" y="3470213"/>
            <a:ext cx="27510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2471738" y="3876613"/>
            <a:ext cx="37752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2087563" y="4284600"/>
            <a:ext cx="45435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magnetic disks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1568451" y="4686238"/>
            <a:ext cx="55674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magnetic tape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384175" y="3054288"/>
            <a:ext cx="1473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nsec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392113" y="3463863"/>
            <a:ext cx="2751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nsec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384175" y="3870263"/>
            <a:ext cx="3775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 nsec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384175" y="4278250"/>
            <a:ext cx="4543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 msec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384175" y="4679900"/>
            <a:ext cx="2040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100 sec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7530188" y="2072338"/>
            <a:ext cx="1332000" cy="70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typical capacity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7224713" y="3060638"/>
            <a:ext cx="1103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 1 KB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7208838" y="3470213"/>
            <a:ext cx="1190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MB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7224713" y="3876613"/>
            <a:ext cx="1535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64-512 MB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7224713" y="4284600"/>
            <a:ext cx="1319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5-50 GB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7224713" y="4686238"/>
            <a:ext cx="1535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20-100 GB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62925" y="2088063"/>
            <a:ext cx="1584300" cy="70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typical access time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 flipH="1" rot="10800000">
            <a:off x="253675" y="3172725"/>
            <a:ext cx="17400" cy="18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9"/>
          <p:cNvCxnSpPr/>
          <p:nvPr/>
        </p:nvCxnSpPr>
        <p:spPr>
          <a:xfrm flipH="1">
            <a:off x="8840225" y="3172625"/>
            <a:ext cx="900" cy="17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250350" y="2405975"/>
            <a:ext cx="74364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Different programs in RAM means to: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1) protect programs from one-another and the kernel from them all;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000000"/>
                </a:solidFill>
              </a:rPr>
              <a:t>2) how to handle relocation.</a:t>
            </a:r>
            <a:endParaRPr sz="2000">
              <a:solidFill>
                <a:srgbClr val="000000"/>
              </a:solidFill>
            </a:endParaRPr>
          </a:p>
          <a:p>
            <a:pPr indent="-1587" lvl="0" marL="801687" rtl="0" algn="l">
              <a:lnSpc>
                <a:spcPct val="9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Memory - RAM</a:t>
            </a:r>
            <a:endParaRPr sz="3000">
              <a:solidFill>
                <a:srgbClr val="0098D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247800" y="482925"/>
            <a:ext cx="6738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Memory - MMU</a:t>
            </a:r>
            <a:r>
              <a:rPr lang="en-GB" sz="3000"/>
              <a:t>:</a:t>
            </a:r>
            <a:r>
              <a:rPr lang="en-GB" sz="3000">
                <a:solidFill>
                  <a:srgbClr val="0098DB"/>
                </a:solidFill>
              </a:rPr>
              <a:t> Memory Management Unit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1118169" y="3086112"/>
            <a:ext cx="1818900" cy="6279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program and data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1116786" y="5798608"/>
            <a:ext cx="1818900" cy="362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1118169" y="4207905"/>
            <a:ext cx="1818900" cy="6279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program and data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1118169" y="2271396"/>
            <a:ext cx="1818900" cy="8148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41"/>
          <p:cNvCxnSpPr/>
          <p:nvPr/>
        </p:nvCxnSpPr>
        <p:spPr>
          <a:xfrm>
            <a:off x="1118169" y="3705795"/>
            <a:ext cx="0" cy="219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1"/>
          <p:cNvCxnSpPr/>
          <p:nvPr/>
        </p:nvCxnSpPr>
        <p:spPr>
          <a:xfrm>
            <a:off x="2937101" y="3705795"/>
            <a:ext cx="0" cy="219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1"/>
          <p:cNvSpPr txBox="1"/>
          <p:nvPr/>
        </p:nvSpPr>
        <p:spPr>
          <a:xfrm>
            <a:off x="866424" y="5983960"/>
            <a:ext cx="5022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66300" y="2198750"/>
            <a:ext cx="1113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0xFFFFFFFF</a:t>
            </a:r>
            <a:endParaRPr b="1"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41"/>
          <p:cNvCxnSpPr/>
          <p:nvPr/>
        </p:nvCxnSpPr>
        <p:spPr>
          <a:xfrm rot="10800000">
            <a:off x="2937280" y="4214704"/>
            <a:ext cx="4383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94" name="Google Shape;394;p41"/>
          <p:cNvSpPr txBox="1"/>
          <p:nvPr/>
        </p:nvSpPr>
        <p:spPr>
          <a:xfrm>
            <a:off x="3065645" y="3870288"/>
            <a:ext cx="1191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3065645" y="4466574"/>
            <a:ext cx="94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41"/>
          <p:cNvCxnSpPr/>
          <p:nvPr/>
        </p:nvCxnSpPr>
        <p:spPr>
          <a:xfrm rot="10800000">
            <a:off x="2937280" y="4842803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97" name="Google Shape;397;p41"/>
          <p:cNvSpPr txBox="1"/>
          <p:nvPr/>
        </p:nvSpPr>
        <p:spPr>
          <a:xfrm>
            <a:off x="6890337" y="2552190"/>
            <a:ext cx="1066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limit-2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6890323" y="2960250"/>
            <a:ext cx="988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base-2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6890337" y="3806771"/>
            <a:ext cx="94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limit-0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5007778" y="5798608"/>
            <a:ext cx="1818900" cy="362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5006395" y="4152576"/>
            <a:ext cx="1820100" cy="1159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program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5007778" y="3790172"/>
            <a:ext cx="1818900" cy="362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user-1 data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5007778" y="2897995"/>
            <a:ext cx="1818900" cy="362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user-2 data 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41"/>
          <p:cNvCxnSpPr/>
          <p:nvPr/>
        </p:nvCxnSpPr>
        <p:spPr>
          <a:xfrm>
            <a:off x="5007778" y="3149741"/>
            <a:ext cx="0" cy="2759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/>
          <p:nvPr/>
        </p:nvCxnSpPr>
        <p:spPr>
          <a:xfrm>
            <a:off x="6826709" y="3149741"/>
            <a:ext cx="0" cy="2759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1"/>
          <p:cNvSpPr/>
          <p:nvPr/>
        </p:nvSpPr>
        <p:spPr>
          <a:xfrm>
            <a:off x="5007778" y="2271396"/>
            <a:ext cx="1818900" cy="626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1"/>
          <p:cNvCxnSpPr/>
          <p:nvPr/>
        </p:nvCxnSpPr>
        <p:spPr>
          <a:xfrm>
            <a:off x="4569298" y="2897995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1"/>
          <p:cNvCxnSpPr/>
          <p:nvPr/>
        </p:nvCxnSpPr>
        <p:spPr>
          <a:xfrm>
            <a:off x="4569298" y="3274231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1"/>
          <p:cNvCxnSpPr/>
          <p:nvPr/>
        </p:nvCxnSpPr>
        <p:spPr>
          <a:xfrm>
            <a:off x="4569298" y="3776340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>
            <a:off x="4567915" y="5313098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6826889" y="5310332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826889" y="4152576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6826889" y="3274231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6826889" y="2897995"/>
            <a:ext cx="4383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15" name="Google Shape;415;p41"/>
          <p:cNvSpPr txBox="1"/>
          <p:nvPr/>
        </p:nvSpPr>
        <p:spPr>
          <a:xfrm>
            <a:off x="4191679" y="3430535"/>
            <a:ext cx="1066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limit-1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41"/>
          <p:cNvCxnSpPr/>
          <p:nvPr/>
        </p:nvCxnSpPr>
        <p:spPr>
          <a:xfrm>
            <a:off x="4567915" y="4028086"/>
            <a:ext cx="440100" cy="124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1"/>
          <p:cNvCxnSpPr/>
          <p:nvPr/>
        </p:nvCxnSpPr>
        <p:spPr>
          <a:xfrm flipH="1" rot="10800000">
            <a:off x="4567915" y="4152866"/>
            <a:ext cx="440100" cy="1242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18" name="Google Shape;418;p41"/>
          <p:cNvSpPr txBox="1"/>
          <p:nvPr/>
        </p:nvSpPr>
        <p:spPr>
          <a:xfrm>
            <a:off x="3691100" y="3760388"/>
            <a:ext cx="988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base-1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3815444" y="4090331"/>
            <a:ext cx="940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imit-0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1"/>
          <p:cNvSpPr txBox="1"/>
          <p:nvPr/>
        </p:nvSpPr>
        <p:spPr>
          <a:xfrm>
            <a:off x="3941525" y="4944463"/>
            <a:ext cx="1066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base-0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1"/>
          <p:cNvSpPr txBox="1"/>
          <p:nvPr/>
        </p:nvSpPr>
        <p:spPr>
          <a:xfrm>
            <a:off x="6827323" y="4921300"/>
            <a:ext cx="1066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base-0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89450" y="1345075"/>
            <a:ext cx="8496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Closely in conjunction with the CPU, the MMU maps virtual to physical mapping, allowing lookup. This stores the indexes in which the page table is stored. </a:t>
            </a:r>
            <a:endParaRPr sz="1600"/>
          </a:p>
        </p:txBody>
      </p:sp>
      <p:sp>
        <p:nvSpPr>
          <p:cNvPr id="423" name="Google Shape;423;p41"/>
          <p:cNvSpPr txBox="1"/>
          <p:nvPr/>
        </p:nvSpPr>
        <p:spPr>
          <a:xfrm>
            <a:off x="256375" y="6223350"/>
            <a:ext cx="8606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For further information, please visit the Using a Memory Manager video: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https://www.youtube.com/watch?v=IyRNk5SMEpM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I/O (Input/ Output) Devices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107875" y="2611400"/>
            <a:ext cx="1655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device drive: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1908100" y="1716050"/>
            <a:ext cx="5616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monitor		RAM		disk (IDE disk)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1762050" y="2171663"/>
            <a:ext cx="1441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video card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3203500" y="2168488"/>
            <a:ext cx="1800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multiple chips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6156250" y="2168488"/>
            <a:ext cx="792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chip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396800" y="2974938"/>
            <a:ext cx="1295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(reboot the system, plug &amp; play)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1763638" y="2647913"/>
            <a:ext cx="1296900" cy="4317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/>
          <p:nvPr/>
        </p:nvSpPr>
        <p:spPr>
          <a:xfrm>
            <a:off x="3203500" y="2647913"/>
            <a:ext cx="1728900" cy="4317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2"/>
          <p:cNvSpPr/>
          <p:nvPr/>
        </p:nvSpPr>
        <p:spPr>
          <a:xfrm>
            <a:off x="5651425" y="2647913"/>
            <a:ext cx="1728900" cy="43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1763638" y="3224175"/>
            <a:ext cx="5616600" cy="504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7524675" y="1784313"/>
            <a:ext cx="71400" cy="792300"/>
          </a:xfrm>
          <a:prstGeom prst="rightBracket">
            <a:avLst>
              <a:gd fmla="val 9240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7524675" y="2647913"/>
            <a:ext cx="71400" cy="1081200"/>
          </a:xfrm>
          <a:prstGeom prst="rightBracket">
            <a:avLst>
              <a:gd fmla="val 12611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7596113" y="2000213"/>
            <a:ext cx="1440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7596113" y="2900325"/>
            <a:ext cx="1296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107875" y="1714463"/>
            <a:ext cx="1800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device: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107875" y="2176425"/>
            <a:ext cx="1871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controller: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722300" y="3800550"/>
            <a:ext cx="56994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IDE: Integrated Drive Electronics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446" name="Google Shape;446;p42"/>
          <p:cNvCxnSpPr/>
          <p:nvPr/>
        </p:nvCxnSpPr>
        <p:spPr>
          <a:xfrm flipH="1" rot="10800000">
            <a:off x="246275" y="2529225"/>
            <a:ext cx="71421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flipH="1" rot="10800000">
            <a:off x="246275" y="2148225"/>
            <a:ext cx="71421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I/O Devices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890638" y="1175225"/>
            <a:ext cx="7343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Every controller has a small number of registers.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603300" y="1608613"/>
            <a:ext cx="792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</a:rPr>
              <a:t>O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 some computers these registers are mapped into the OS’s address space, so that they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can be read and written as ordinary memory words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 such computers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no special I/O instructions are needed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 programs can be kept away from the hardware by </a:t>
            </a:r>
            <a:r>
              <a:rPr i="1"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not putting</a:t>
            </a:r>
            <a:r>
              <a:rPr i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these memory addresses within their reach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(that is, using </a:t>
            </a:r>
            <a:r>
              <a:rPr i="1"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registers).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601713" y="4632800"/>
            <a:ext cx="79932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</a:rPr>
              <a:t>O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 other computers these registers are put in a special I/O port space, with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each register having a port address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 these machines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special IN and OUT instructions are need</a:t>
            </a:r>
            <a:r>
              <a:rPr lang="en-GB" sz="2000">
                <a:solidFill>
                  <a:srgbClr val="E06666"/>
                </a:solidFill>
              </a:rPr>
              <a:t>ed/</a:t>
            </a: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 kernel mode to allow drivers to read and write the registers.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3"/>
          <p:cNvSpPr txBox="1"/>
          <p:nvPr/>
        </p:nvSpPr>
        <p:spPr>
          <a:xfrm>
            <a:off x="601713" y="3624738"/>
            <a:ext cx="8064600" cy="71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This scheme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eliminates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need for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special I/O instructions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but uses some of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20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the address space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601713" y="6072663"/>
            <a:ext cx="8064600" cy="40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This scheme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GB" sz="20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no address space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lang="en-GB" sz="200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requires special instructions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I/O Scheduling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603300" y="1608620"/>
            <a:ext cx="792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Physical devices much slower than electronics</a:t>
            </a:r>
            <a:endParaRPr sz="1800">
              <a:solidFill>
                <a:srgbClr val="434343"/>
              </a:solidFill>
            </a:endParaRPr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Multiple I/O requests may be outstanding at any time</a:t>
            </a:r>
            <a:endParaRPr sz="1800">
              <a:solidFill>
                <a:srgbClr val="434343"/>
              </a:solidFill>
            </a:endParaRPr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OS can reorder requests to improve response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603300" y="2879625"/>
            <a:ext cx="792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 </a:t>
            </a:r>
            <a:endParaRPr sz="1800">
              <a:solidFill>
                <a:srgbClr val="434343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Disk response time</a:t>
            </a:r>
            <a:endParaRPr sz="1800">
              <a:solidFill>
                <a:srgbClr val="434343"/>
              </a:solidFill>
            </a:endParaRPr>
          </a:p>
          <a:p>
            <a:pPr indent="-304800" lvl="1" marL="7429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rgbClr val="434343"/>
                </a:solidFill>
              </a:rPr>
              <a:t>Seek time – moving to correct track</a:t>
            </a:r>
            <a:endParaRPr sz="1800">
              <a:solidFill>
                <a:srgbClr val="434343"/>
              </a:solidFill>
            </a:endParaRPr>
          </a:p>
          <a:p>
            <a:pPr indent="-304800" lvl="1" marL="7429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rgbClr val="434343"/>
                </a:solidFill>
              </a:rPr>
              <a:t>Rotational latency – waiting for correct sector to reach read/write heads</a:t>
            </a:r>
            <a:endParaRPr sz="1800">
              <a:solidFill>
                <a:srgbClr val="434343"/>
              </a:solidFill>
            </a:endParaRPr>
          </a:p>
          <a:p>
            <a:pPr indent="-304800" lvl="1" marL="7429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</a:pPr>
            <a:r>
              <a:rPr lang="en-GB" sz="1800">
                <a:solidFill>
                  <a:srgbClr val="434343"/>
                </a:solidFill>
              </a:rPr>
              <a:t>Transfer time – actually reading or writing data</a:t>
            </a:r>
            <a:endParaRPr sz="1800">
              <a:solidFill>
                <a:srgbClr val="434343"/>
              </a:solidFill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434343"/>
                </a:solidFill>
              </a:rPr>
              <a:t>Seek is mechanical movement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5" name="Google Shape;465;p44"/>
          <p:cNvSpPr txBox="1"/>
          <p:nvPr/>
        </p:nvSpPr>
        <p:spPr>
          <a:xfrm>
            <a:off x="457800" y="5676850"/>
            <a:ext cx="8167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For more information, please read </a:t>
            </a: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Tanenbaum. (2006). </a:t>
            </a:r>
            <a:r>
              <a:rPr i="1" lang="en-GB">
                <a:solidFill>
                  <a:srgbClr val="434343"/>
                </a:solidFill>
                <a:highlight>
                  <a:srgbClr val="FFFFFF"/>
                </a:highlight>
              </a:rPr>
              <a:t>Structured computer organization / by Andrew S. Tanenbaum.</a:t>
            </a:r>
            <a:r>
              <a:rPr lang="en-GB">
                <a:solidFill>
                  <a:srgbClr val="434343"/>
                </a:solidFill>
                <a:highlight>
                  <a:srgbClr val="FFFFFF"/>
                </a:highlight>
              </a:rPr>
              <a:t> (5th ed.). Pearson Prentice Hall. pp. 383 - 386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2847825" y="5086475"/>
            <a:ext cx="3000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SLOW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Disk Scheduling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603300" y="1151420"/>
            <a:ext cx="792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Order outstanding disk requests to minimise seek times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FCFS</a:t>
            </a:r>
            <a:r>
              <a:rPr lang="en-GB" sz="1800"/>
              <a:t> – first come first served – order of arrival of requests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SSTF</a:t>
            </a:r>
            <a:r>
              <a:rPr lang="en-GB" sz="1800"/>
              <a:t> – shortest seek time first – choose request on nearest track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SCAN</a:t>
            </a:r>
            <a:r>
              <a:rPr lang="en-GB" sz="1800"/>
              <a:t> – keep moving head in same direction until no more requests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Disk Schedulin</a:t>
            </a:r>
            <a:r>
              <a:rPr lang="en-GB" sz="3000"/>
              <a:t>g - FCFS Example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281425" y="2857975"/>
            <a:ext cx="40092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FCFS Example:</a:t>
            </a:r>
            <a:endParaRPr b="1">
              <a:solidFill>
                <a:srgbClr val="4A86E8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Assume at track 53</a:t>
            </a:r>
            <a:endParaRPr>
              <a:solidFill>
                <a:schemeClr val="dk1"/>
              </a:solidFill>
            </a:endParaRPr>
          </a:p>
          <a:p>
            <a:pPr indent="-196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GB">
                <a:solidFill>
                  <a:schemeClr val="dk1"/>
                </a:solidFill>
              </a:rPr>
              <a:t>Requests for 98, 183, 37, 122, 14, 124, 65, 67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GB"/>
              <a:t>FCFS</a:t>
            </a:r>
            <a:r>
              <a:rPr lang="en-GB"/>
              <a:t> visits them in that order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/>
              <a:t>Total no of tracks traversed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/>
              <a:t>	640</a:t>
            </a:r>
            <a:endParaRPr b="1"/>
          </a:p>
        </p:txBody>
      </p:sp>
      <p:pic>
        <p:nvPicPr>
          <p:cNvPr descr="This video will show working of fcfs disk scheduling algorithm." id="479" name="Google Shape;479;p46" title="Animation of FCFS(First Come First Serve) Disk Schedul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575" y="3050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6"/>
          <p:cNvSpPr txBox="1"/>
          <p:nvPr/>
        </p:nvSpPr>
        <p:spPr>
          <a:xfrm>
            <a:off x="435425" y="1341295"/>
            <a:ext cx="792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Order outstanding disk requests to minimise seek times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FCFS</a:t>
            </a:r>
            <a:r>
              <a:rPr lang="en-GB" sz="1800"/>
              <a:t> – first come first served – order of arrival of requests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SSTF</a:t>
            </a:r>
            <a:r>
              <a:rPr lang="en-GB" sz="1800">
                <a:solidFill>
                  <a:srgbClr val="B7B7B7"/>
                </a:solidFill>
              </a:rPr>
              <a:t> – shortest seek time first – choose request on nearest track</a:t>
            </a:r>
            <a:endParaRPr sz="1800">
              <a:solidFill>
                <a:srgbClr val="B7B7B7"/>
              </a:solidFill>
            </a:endParaRPr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SCAN</a:t>
            </a:r>
            <a:r>
              <a:rPr lang="en-GB" sz="1800">
                <a:solidFill>
                  <a:srgbClr val="B7B7B7"/>
                </a:solidFill>
              </a:rPr>
              <a:t> – keep moving head in same direction until no more requests</a:t>
            </a:r>
            <a:endParaRPr sz="1800"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What to expect in this topic: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611550" y="2421375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programs and hardware are in a computer?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What does an operating system do?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Resource management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Memory access times vs typical capacity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How do input/output devices communicate with computer systems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Disk scheduling</a:t>
            </a:r>
            <a:endParaRPr sz="2400">
              <a:solidFill>
                <a:srgbClr val="5E6A7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6A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Disk Scheduling - SSTF Example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86" name="Google Shape;486;p47"/>
          <p:cNvSpPr txBox="1"/>
          <p:nvPr/>
        </p:nvSpPr>
        <p:spPr>
          <a:xfrm>
            <a:off x="374700" y="2937625"/>
            <a:ext cx="40302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SSTF Example:</a:t>
            </a:r>
            <a:endParaRPr b="1">
              <a:solidFill>
                <a:srgbClr val="4A86E8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/>
              <a:t>Assume at track 53</a:t>
            </a:r>
            <a:endParaRPr/>
          </a:p>
          <a:p>
            <a:pPr indent="-196850" lvl="1" marL="742950" rtl="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lang="en-GB"/>
              <a:t>Requests for 98, 183, 37, 122, 14, 124, 65, 67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GB"/>
              <a:t>SSTF </a:t>
            </a:r>
            <a:r>
              <a:rPr lang="en-GB"/>
              <a:t>visits them in this order</a:t>
            </a:r>
            <a:br>
              <a:rPr lang="en-GB"/>
            </a:br>
            <a:r>
              <a:rPr lang="en-GB"/>
              <a:t>53, 65, 67, 37, 14, 98, 122, 124, 183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/>
              <a:t>Total no of tracks traversed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/>
              <a:t>	236</a:t>
            </a:r>
            <a:endParaRPr b="1"/>
          </a:p>
        </p:txBody>
      </p:sp>
      <p:pic>
        <p:nvPicPr>
          <p:cNvPr descr="This video will show working of sstf algorithm." id="487" name="Google Shape;487;p47" title="SSTF(Shortest Seek Time First) Disk Scheduling Algorith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900" y="3090020"/>
            <a:ext cx="4358100" cy="32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7"/>
          <p:cNvSpPr txBox="1"/>
          <p:nvPr/>
        </p:nvSpPr>
        <p:spPr>
          <a:xfrm>
            <a:off x="374700" y="1456220"/>
            <a:ext cx="792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Order outstanding disk requests to minimise seek times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FCFS</a:t>
            </a:r>
            <a:r>
              <a:rPr lang="en-GB" sz="1800">
                <a:solidFill>
                  <a:srgbClr val="B7B7B7"/>
                </a:solidFill>
              </a:rPr>
              <a:t> – first come first served – order of arrival of requests</a:t>
            </a:r>
            <a:endParaRPr sz="1800">
              <a:solidFill>
                <a:srgbClr val="B7B7B7"/>
              </a:solidFill>
            </a:endParaRPr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SSTF</a:t>
            </a:r>
            <a:r>
              <a:rPr lang="en-GB" sz="1800"/>
              <a:t> – shortest seek time first – choose request on nearest track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SCAN</a:t>
            </a:r>
            <a:r>
              <a:rPr lang="en-GB" sz="1800">
                <a:solidFill>
                  <a:srgbClr val="B7B7B7"/>
                </a:solidFill>
              </a:rPr>
              <a:t> – keep moving head in same direction until no more requests</a:t>
            </a:r>
            <a:endParaRPr sz="1800"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Disk</a:t>
            </a:r>
            <a:r>
              <a:rPr lang="en-GB" sz="3000">
                <a:solidFill>
                  <a:srgbClr val="0098DB"/>
                </a:solidFill>
              </a:rPr>
              <a:t> Scheduling - S</a:t>
            </a:r>
            <a:r>
              <a:rPr lang="en-GB" sz="3000"/>
              <a:t>can Example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494" name="Google Shape;494;p48"/>
          <p:cNvSpPr txBox="1"/>
          <p:nvPr/>
        </p:nvSpPr>
        <p:spPr>
          <a:xfrm>
            <a:off x="450900" y="3119275"/>
            <a:ext cx="40251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SCAN</a:t>
            </a:r>
            <a:r>
              <a:rPr b="1" lang="en-GB">
                <a:solidFill>
                  <a:srgbClr val="4A86E8"/>
                </a:solidFill>
              </a:rPr>
              <a:t> Example:</a:t>
            </a:r>
            <a:endParaRPr b="1">
              <a:solidFill>
                <a:srgbClr val="4A86E8"/>
              </a:solidFill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Assume at track 53</a:t>
            </a:r>
            <a:endParaRPr>
              <a:solidFill>
                <a:schemeClr val="dk1"/>
              </a:solidFill>
            </a:endParaRPr>
          </a:p>
          <a:p>
            <a:pPr indent="-196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GB">
                <a:solidFill>
                  <a:schemeClr val="dk1"/>
                </a:solidFill>
              </a:rPr>
              <a:t>Requests for 98, 183, 37, 122, 14, 124, 65, 67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GB"/>
              <a:t>SCAN </a:t>
            </a:r>
            <a:r>
              <a:rPr lang="en-GB"/>
              <a:t>visits them in the order</a:t>
            </a:r>
            <a:br>
              <a:rPr lang="en-GB"/>
            </a:br>
            <a:r>
              <a:rPr lang="en-GB"/>
              <a:t>53, 37, 14, 0, 65, 67, 98, 122, 124, 183</a:t>
            </a:r>
            <a:br>
              <a:rPr lang="en-GB"/>
            </a:br>
            <a:r>
              <a:rPr lang="en-GB"/>
              <a:t>(the initial direction depends on where the head was previously this example assumes previous track higher than 53 and hence was moving in a backward direction) 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/>
              <a:t>Total no of tracks traversed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b="1" lang="en-GB"/>
              <a:t>236</a:t>
            </a:r>
            <a:endParaRPr b="1"/>
          </a:p>
        </p:txBody>
      </p:sp>
      <p:pic>
        <p:nvPicPr>
          <p:cNvPr descr="Animation of SCAN scheduling with example" id="495" name="Google Shape;495;p48" title="SCAN Disk Scheduling Algorith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900" y="3119270"/>
            <a:ext cx="4358100" cy="32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8"/>
          <p:cNvSpPr txBox="1"/>
          <p:nvPr/>
        </p:nvSpPr>
        <p:spPr>
          <a:xfrm>
            <a:off x="450900" y="1456220"/>
            <a:ext cx="792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Order outstanding disk requests to minimise seek times</a:t>
            </a:r>
            <a:endParaRPr sz="1800"/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FCFS</a:t>
            </a:r>
            <a:r>
              <a:rPr lang="en-GB" sz="1800">
                <a:solidFill>
                  <a:srgbClr val="B7B7B7"/>
                </a:solidFill>
              </a:rPr>
              <a:t> – first come first served – order of arrival of requests</a:t>
            </a:r>
            <a:endParaRPr sz="1800">
              <a:solidFill>
                <a:srgbClr val="B7B7B7"/>
              </a:solidFill>
            </a:endParaRPr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Arial"/>
              <a:buChar char="–"/>
            </a:pPr>
            <a:r>
              <a:rPr b="1" lang="en-GB" sz="1800">
                <a:solidFill>
                  <a:srgbClr val="B7B7B7"/>
                </a:solidFill>
              </a:rPr>
              <a:t>SSTF</a:t>
            </a:r>
            <a:r>
              <a:rPr lang="en-GB" sz="1800">
                <a:solidFill>
                  <a:srgbClr val="B7B7B7"/>
                </a:solidFill>
              </a:rPr>
              <a:t> – shortest seek time first – choose request on nearest track</a:t>
            </a:r>
            <a:endParaRPr sz="1800">
              <a:solidFill>
                <a:srgbClr val="B7B7B7"/>
              </a:solidFill>
            </a:endParaRPr>
          </a:p>
          <a:p>
            <a:pPr indent="-222250" lvl="1" marL="74295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/>
              <a:t>SCAN</a:t>
            </a:r>
            <a:r>
              <a:rPr lang="en-GB" sz="1800"/>
              <a:t> – keep moving head in same direction until no more requests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785150" y="6445300"/>
            <a:ext cx="7345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 u="sng">
                <a:solidFill>
                  <a:schemeClr val="hlink"/>
                </a:solidFill>
                <a:hlinkClick r:id="rId5"/>
              </a:rPr>
              <a:t>Tutorial on Disk Scanning Algorithms</a:t>
            </a:r>
            <a:r>
              <a:rPr lang="en-GB"/>
              <a:t> - We have looked at the first 3 algorithms only)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I/O Scheduling Overview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503" name="Google Shape;503;p49"/>
          <p:cNvSpPr txBox="1"/>
          <p:nvPr/>
        </p:nvSpPr>
        <p:spPr>
          <a:xfrm>
            <a:off x="468313" y="1514475"/>
            <a:ext cx="10080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2 cache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9"/>
          <p:cNvSpPr txBox="1"/>
          <p:nvPr/>
        </p:nvSpPr>
        <p:spPr>
          <a:xfrm>
            <a:off x="2555875" y="1684338"/>
            <a:ext cx="7923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9"/>
          <p:cNvSpPr txBox="1"/>
          <p:nvPr/>
        </p:nvSpPr>
        <p:spPr>
          <a:xfrm>
            <a:off x="4643438" y="1514475"/>
            <a:ext cx="9366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 bridge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9"/>
          <p:cNvSpPr txBox="1"/>
          <p:nvPr/>
        </p:nvSpPr>
        <p:spPr>
          <a:xfrm>
            <a:off x="7812088" y="1684338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9"/>
          <p:cNvSpPr txBox="1"/>
          <p:nvPr/>
        </p:nvSpPr>
        <p:spPr>
          <a:xfrm>
            <a:off x="468313" y="3098800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SCSI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1835150" y="3098800"/>
            <a:ext cx="8637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9"/>
          <p:cNvSpPr txBox="1"/>
          <p:nvPr/>
        </p:nvSpPr>
        <p:spPr>
          <a:xfrm>
            <a:off x="1187450" y="4419600"/>
            <a:ext cx="10080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9"/>
          <p:cNvSpPr txBox="1"/>
          <p:nvPr/>
        </p:nvSpPr>
        <p:spPr>
          <a:xfrm>
            <a:off x="2268538" y="4419600"/>
            <a:ext cx="13683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9"/>
          <p:cNvSpPr txBox="1"/>
          <p:nvPr/>
        </p:nvSpPr>
        <p:spPr>
          <a:xfrm>
            <a:off x="3635375" y="3243263"/>
            <a:ext cx="9351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 bridge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9"/>
          <p:cNvSpPr txBox="1"/>
          <p:nvPr/>
        </p:nvSpPr>
        <p:spPr>
          <a:xfrm>
            <a:off x="5075238" y="3394075"/>
            <a:ext cx="11526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 disk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9"/>
          <p:cNvSpPr txBox="1"/>
          <p:nvPr/>
        </p:nvSpPr>
        <p:spPr>
          <a:xfrm>
            <a:off x="6443663" y="3098800"/>
            <a:ext cx="10794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adaptor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9"/>
          <p:cNvSpPr txBox="1"/>
          <p:nvPr/>
        </p:nvSpPr>
        <p:spPr>
          <a:xfrm>
            <a:off x="6443663" y="4322763"/>
            <a:ext cx="11526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1186638" y="5797550"/>
            <a:ext cx="10812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3348038" y="5788025"/>
            <a:ext cx="15114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card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5435600" y="5797550"/>
            <a:ext cx="1008000" cy="4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9"/>
          <p:cNvSpPr/>
          <p:nvPr/>
        </p:nvSpPr>
        <p:spPr>
          <a:xfrm>
            <a:off x="1476375" y="1730375"/>
            <a:ext cx="1079400" cy="287400"/>
          </a:xfrm>
          <a:prstGeom prst="leftRightArrow">
            <a:avLst>
              <a:gd fmla="val 50000" name="adj1"/>
              <a:gd fmla="val 75138" name="adj2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9"/>
          <p:cNvSpPr txBox="1"/>
          <p:nvPr/>
        </p:nvSpPr>
        <p:spPr>
          <a:xfrm>
            <a:off x="1619250" y="1082675"/>
            <a:ext cx="865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9900"/>
                </a:solidFill>
              </a:rPr>
              <a:t>cache bus</a:t>
            </a:r>
            <a:endParaRPr sz="2000">
              <a:solidFill>
                <a:srgbClr val="009900"/>
              </a:solidFill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3348038" y="1728788"/>
            <a:ext cx="1295400" cy="288900"/>
          </a:xfrm>
          <a:prstGeom prst="leftRightArrow">
            <a:avLst>
              <a:gd fmla="val 50000" name="adj1"/>
              <a:gd fmla="val 8967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3563938" y="1082675"/>
            <a:ext cx="863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local bus</a:t>
            </a:r>
            <a:endParaRPr sz="2000">
              <a:solidFill>
                <a:srgbClr val="990000"/>
              </a:solidFill>
            </a:endParaRPr>
          </a:p>
        </p:txBody>
      </p:sp>
      <p:sp>
        <p:nvSpPr>
          <p:cNvPr id="522" name="Google Shape;522;p49"/>
          <p:cNvSpPr/>
          <p:nvPr/>
        </p:nvSpPr>
        <p:spPr>
          <a:xfrm>
            <a:off x="5581650" y="1730375"/>
            <a:ext cx="2230500" cy="288900"/>
          </a:xfrm>
          <a:prstGeom prst="leftRightArrow">
            <a:avLst>
              <a:gd fmla="val 54944" name="adj1"/>
              <a:gd fmla="val 86276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5940425" y="1298575"/>
            <a:ext cx="1800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memory bus</a:t>
            </a:r>
            <a:endParaRPr sz="2000">
              <a:solidFill>
                <a:srgbClr val="0000FF"/>
              </a:solidFill>
            </a:endParaRPr>
          </a:p>
        </p:txBody>
      </p:sp>
      <p:grpSp>
        <p:nvGrpSpPr>
          <p:cNvPr id="524" name="Google Shape;524;p49"/>
          <p:cNvGrpSpPr/>
          <p:nvPr/>
        </p:nvGrpSpPr>
        <p:grpSpPr>
          <a:xfrm>
            <a:off x="611188" y="3497325"/>
            <a:ext cx="504900" cy="465175"/>
            <a:chOff x="611188" y="3497325"/>
            <a:chExt cx="504900" cy="465175"/>
          </a:xfrm>
        </p:grpSpPr>
        <p:sp>
          <p:nvSpPr>
            <p:cNvPr id="525" name="Google Shape;525;p49"/>
            <p:cNvSpPr/>
            <p:nvPr/>
          </p:nvSpPr>
          <p:spPr>
            <a:xfrm>
              <a:off x="611188" y="3746500"/>
              <a:ext cx="504900" cy="216000"/>
            </a:xfrm>
            <a:prstGeom prst="leftRightArrow">
              <a:avLst>
                <a:gd fmla="val 50000" name="adj1"/>
                <a:gd fmla="val 46765" name="adj2"/>
              </a:avLst>
            </a:prstGeom>
            <a:solidFill>
              <a:srgbClr val="33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9"/>
            <p:cNvSpPr/>
            <p:nvPr/>
          </p:nvSpPr>
          <p:spPr>
            <a:xfrm flipH="1" rot="10800000">
              <a:off x="755650" y="3497325"/>
              <a:ext cx="216000" cy="360300"/>
            </a:xfrm>
            <a:prstGeom prst="downArrow">
              <a:avLst>
                <a:gd fmla="val 50000" name="adj1"/>
                <a:gd fmla="val 41728" name="adj2"/>
              </a:avLst>
            </a:prstGeom>
            <a:solidFill>
              <a:srgbClr val="33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49"/>
          <p:cNvSpPr txBox="1"/>
          <p:nvPr/>
        </p:nvSpPr>
        <p:spPr>
          <a:xfrm>
            <a:off x="393700" y="3962400"/>
            <a:ext cx="7923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66FF"/>
                </a:solidFill>
              </a:rPr>
              <a:t>SCSI bus</a:t>
            </a:r>
            <a:endParaRPr sz="2000">
              <a:solidFill>
                <a:srgbClr val="3366FF"/>
              </a:solidFill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1258888" y="3962401"/>
            <a:ext cx="2304900" cy="216000"/>
          </a:xfrm>
          <a:prstGeom prst="leftRightArrow">
            <a:avLst>
              <a:gd fmla="val 50000" name="adj1"/>
              <a:gd fmla="val 97818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/>
          <p:nvPr/>
        </p:nvSpPr>
        <p:spPr>
          <a:xfrm flipH="1" rot="10800000">
            <a:off x="2124075" y="3522638"/>
            <a:ext cx="216000" cy="511200"/>
          </a:xfrm>
          <a:prstGeom prst="downArrow">
            <a:avLst>
              <a:gd fmla="val 50000" name="adj1"/>
              <a:gd fmla="val 59191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9"/>
          <p:cNvSpPr/>
          <p:nvPr/>
        </p:nvSpPr>
        <p:spPr>
          <a:xfrm>
            <a:off x="1619250" y="4033838"/>
            <a:ext cx="216000" cy="377700"/>
          </a:xfrm>
          <a:prstGeom prst="downArrow">
            <a:avLst>
              <a:gd fmla="val 50000" name="adj1"/>
              <a:gd fmla="val 4375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9"/>
          <p:cNvSpPr/>
          <p:nvPr/>
        </p:nvSpPr>
        <p:spPr>
          <a:xfrm>
            <a:off x="2771775" y="4033838"/>
            <a:ext cx="216000" cy="377700"/>
          </a:xfrm>
          <a:prstGeom prst="downArrow">
            <a:avLst>
              <a:gd fmla="val 50000" name="adj1"/>
              <a:gd fmla="val 4375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2339975" y="3675063"/>
            <a:ext cx="1511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USB bus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33" name="Google Shape;533;p49"/>
          <p:cNvSpPr/>
          <p:nvPr/>
        </p:nvSpPr>
        <p:spPr>
          <a:xfrm>
            <a:off x="4572000" y="3467100"/>
            <a:ext cx="504900" cy="216000"/>
          </a:xfrm>
          <a:prstGeom prst="leftRightArrow">
            <a:avLst>
              <a:gd fmla="val 50000" name="adj1"/>
              <a:gd fmla="val 46765" name="adj2"/>
            </a:avLst>
          </a:prstGeom>
          <a:solidFill>
            <a:srgbClr val="99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9"/>
          <p:cNvSpPr txBox="1"/>
          <p:nvPr/>
        </p:nvSpPr>
        <p:spPr>
          <a:xfrm>
            <a:off x="4499000" y="2798825"/>
            <a:ext cx="936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FF"/>
                </a:solidFill>
              </a:rPr>
              <a:t>IDE bus</a:t>
            </a:r>
            <a:endParaRPr sz="2000">
              <a:solidFill>
                <a:srgbClr val="9999FF"/>
              </a:solidFill>
            </a:endParaRPr>
          </a:p>
        </p:txBody>
      </p:sp>
      <p:sp>
        <p:nvSpPr>
          <p:cNvPr id="535" name="Google Shape;535;p49"/>
          <p:cNvSpPr/>
          <p:nvPr/>
        </p:nvSpPr>
        <p:spPr>
          <a:xfrm>
            <a:off x="78851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9"/>
          <p:cNvSpPr/>
          <p:nvPr/>
        </p:nvSpPr>
        <p:spPr>
          <a:xfrm>
            <a:off x="81010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9"/>
          <p:cNvSpPr/>
          <p:nvPr/>
        </p:nvSpPr>
        <p:spPr>
          <a:xfrm>
            <a:off x="8316912" y="4899025"/>
            <a:ext cx="142800" cy="3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9"/>
          <p:cNvSpPr/>
          <p:nvPr/>
        </p:nvSpPr>
        <p:spPr>
          <a:xfrm>
            <a:off x="6804025" y="3817938"/>
            <a:ext cx="216000" cy="504900"/>
          </a:xfrm>
          <a:prstGeom prst="downArrow">
            <a:avLst>
              <a:gd fmla="val 27944" name="adj1"/>
              <a:gd fmla="val 5808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9"/>
          <p:cNvSpPr txBox="1"/>
          <p:nvPr/>
        </p:nvSpPr>
        <p:spPr>
          <a:xfrm>
            <a:off x="7740649" y="3621088"/>
            <a:ext cx="1224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slots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9"/>
          <p:cNvCxnSpPr/>
          <p:nvPr/>
        </p:nvCxnSpPr>
        <p:spPr>
          <a:xfrm rot="10800000">
            <a:off x="8388388" y="3025863"/>
            <a:ext cx="71400" cy="6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9"/>
          <p:cNvCxnSpPr/>
          <p:nvPr/>
        </p:nvCxnSpPr>
        <p:spPr>
          <a:xfrm flipH="1">
            <a:off x="8172388" y="4249738"/>
            <a:ext cx="287400" cy="50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542" name="Google Shape;542;p49"/>
          <p:cNvGrpSpPr/>
          <p:nvPr/>
        </p:nvGrpSpPr>
        <p:grpSpPr>
          <a:xfrm>
            <a:off x="538200" y="2121688"/>
            <a:ext cx="8572499" cy="1017588"/>
            <a:chOff x="468313" y="2121688"/>
            <a:chExt cx="8572499" cy="1017588"/>
          </a:xfrm>
        </p:grpSpPr>
        <p:sp>
          <p:nvSpPr>
            <p:cNvPr id="543" name="Google Shape;543;p49"/>
            <p:cNvSpPr txBox="1"/>
            <p:nvPr/>
          </p:nvSpPr>
          <p:spPr>
            <a:xfrm>
              <a:off x="2555875" y="2162175"/>
              <a:ext cx="15114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4A86E8"/>
                  </a:solidFill>
                </a:rPr>
                <a:t>PCI bus</a:t>
              </a:r>
              <a:endParaRPr sz="2000">
                <a:solidFill>
                  <a:srgbClr val="4A86E8"/>
                </a:solidFill>
              </a:endParaRPr>
            </a:p>
          </p:txBody>
        </p:sp>
        <p:grpSp>
          <p:nvGrpSpPr>
            <p:cNvPr id="544" name="Google Shape;544;p49"/>
            <p:cNvGrpSpPr/>
            <p:nvPr/>
          </p:nvGrpSpPr>
          <p:grpSpPr>
            <a:xfrm>
              <a:off x="468313" y="2121688"/>
              <a:ext cx="8572499" cy="1017588"/>
              <a:chOff x="295" y="998"/>
              <a:chExt cx="5400" cy="641"/>
            </a:xfrm>
          </p:grpSpPr>
          <p:sp>
            <p:nvSpPr>
              <p:cNvPr id="545" name="Google Shape;545;p49"/>
              <p:cNvSpPr/>
              <p:nvPr/>
            </p:nvSpPr>
            <p:spPr>
              <a:xfrm>
                <a:off x="521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9"/>
              <p:cNvSpPr/>
              <p:nvPr/>
            </p:nvSpPr>
            <p:spPr>
              <a:xfrm>
                <a:off x="1338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9"/>
              <p:cNvSpPr/>
              <p:nvPr/>
            </p:nvSpPr>
            <p:spPr>
              <a:xfrm>
                <a:off x="2517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9"/>
              <p:cNvSpPr/>
              <p:nvPr/>
            </p:nvSpPr>
            <p:spPr>
              <a:xfrm>
                <a:off x="4286" y="1298"/>
                <a:ext cx="0" cy="300"/>
              </a:xfrm>
              <a:prstGeom prst="downArrow">
                <a:avLst>
                  <a:gd fmla="val 50000" name="adj1"/>
                  <a:gd fmla="val 58456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9"/>
              <p:cNvSpPr/>
              <p:nvPr/>
            </p:nvSpPr>
            <p:spPr>
              <a:xfrm rot="10800000">
                <a:off x="3152" y="998"/>
                <a:ext cx="0" cy="300"/>
              </a:xfrm>
              <a:prstGeom prst="downArrow">
                <a:avLst>
                  <a:gd fmla="val 50000" name="adj1"/>
                  <a:gd fmla="val 41728" name="adj2"/>
                </a:avLst>
              </a:prstGeom>
              <a:solidFill>
                <a:srgbClr val="4A86E8"/>
              </a:solidFill>
              <a:ln cap="flat" cmpd="sng" w="9525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" name="Google Shape;550;p49"/>
              <p:cNvGrpSpPr/>
              <p:nvPr/>
            </p:nvGrpSpPr>
            <p:grpSpPr>
              <a:xfrm>
                <a:off x="295" y="1207"/>
                <a:ext cx="5400" cy="432"/>
                <a:chOff x="295" y="1207"/>
                <a:chExt cx="5400" cy="432"/>
              </a:xfrm>
            </p:grpSpPr>
            <p:sp>
              <p:nvSpPr>
                <p:cNvPr id="551" name="Google Shape;551;p49"/>
                <p:cNvSpPr/>
                <p:nvPr/>
              </p:nvSpPr>
              <p:spPr>
                <a:xfrm>
                  <a:off x="295" y="1207"/>
                  <a:ext cx="5400" cy="300"/>
                </a:xfrm>
                <a:prstGeom prst="leftRightArrow">
                  <a:avLst>
                    <a:gd fmla="val 43954" name="adj1"/>
                    <a:gd fmla="val 73605" name="adj2"/>
                  </a:avLst>
                </a:prstGeom>
                <a:solidFill>
                  <a:srgbClr val="4A86E8"/>
                </a:solidFill>
                <a:ln cap="flat" cmpd="sng" w="9525">
                  <a:solidFill>
                    <a:srgbClr val="4A86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49"/>
                <p:cNvSpPr/>
                <p:nvPr/>
              </p:nvSpPr>
              <p:spPr>
                <a:xfrm>
                  <a:off x="5239" y="1339"/>
                  <a:ext cx="0" cy="300"/>
                </a:xfrm>
                <a:prstGeom prst="rect">
                  <a:avLst/>
                </a:prstGeom>
                <a:solidFill>
                  <a:srgbClr val="4A86E8"/>
                </a:solidFill>
                <a:ln cap="flat" cmpd="sng" w="9525">
                  <a:solidFill>
                    <a:srgbClr val="4A86E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3" name="Google Shape;553;p49"/>
          <p:cNvSpPr/>
          <p:nvPr/>
        </p:nvSpPr>
        <p:spPr>
          <a:xfrm>
            <a:off x="295" y="2931"/>
            <a:ext cx="5400" cy="300"/>
          </a:xfrm>
          <a:prstGeom prst="leftRightArrow">
            <a:avLst>
              <a:gd fmla="val 43954" name="adj1"/>
              <a:gd fmla="val 7360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9"/>
          <p:cNvSpPr/>
          <p:nvPr/>
        </p:nvSpPr>
        <p:spPr>
          <a:xfrm>
            <a:off x="788" y="2991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2563" y="2986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3651" y="2996"/>
            <a:ext cx="0" cy="3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9"/>
          <p:cNvSpPr/>
          <p:nvPr/>
        </p:nvSpPr>
        <p:spPr>
          <a:xfrm rot="10800000">
            <a:off x="2472" y="2081"/>
            <a:ext cx="0" cy="900"/>
          </a:xfrm>
          <a:prstGeom prst="downArrow">
            <a:avLst>
              <a:gd fmla="val 42648" name="adj1"/>
              <a:gd fmla="val 106642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9"/>
          <p:cNvSpPr/>
          <p:nvPr/>
        </p:nvSpPr>
        <p:spPr>
          <a:xfrm>
            <a:off x="468313" y="5273388"/>
            <a:ext cx="8351700" cy="288900"/>
          </a:xfrm>
          <a:prstGeom prst="leftRightArrow">
            <a:avLst>
              <a:gd fmla="val 43954" name="adj1"/>
              <a:gd fmla="val 7360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1250950" y="5368638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4068763" y="5360700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9"/>
          <p:cNvSpPr/>
          <p:nvPr/>
        </p:nvSpPr>
        <p:spPr>
          <a:xfrm>
            <a:off x="5795962" y="5376575"/>
            <a:ext cx="216000" cy="504900"/>
          </a:xfrm>
          <a:prstGeom prst="downArrow">
            <a:avLst>
              <a:gd fmla="val 50000" name="adj1"/>
              <a:gd fmla="val 58456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9"/>
          <p:cNvSpPr/>
          <p:nvPr/>
        </p:nvSpPr>
        <p:spPr>
          <a:xfrm flipH="1" rot="10800000">
            <a:off x="3924300" y="3904963"/>
            <a:ext cx="216000" cy="1447800"/>
          </a:xfrm>
          <a:prstGeom prst="downArrow">
            <a:avLst>
              <a:gd fmla="val 42648" name="adj1"/>
              <a:gd fmla="val 106642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9"/>
          <p:cNvSpPr txBox="1"/>
          <p:nvPr/>
        </p:nvSpPr>
        <p:spPr>
          <a:xfrm>
            <a:off x="4067275" y="4968875"/>
            <a:ext cx="1655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9900"/>
                </a:solidFill>
              </a:rPr>
              <a:t>ISA bus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2832250" y="6393850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PCI: Peripheral Component Interconnect</a:t>
            </a:r>
            <a:endParaRPr/>
          </a:p>
        </p:txBody>
      </p:sp>
      <p:sp>
        <p:nvSpPr>
          <p:cNvPr id="565" name="Google Shape;565;p49"/>
          <p:cNvSpPr txBox="1"/>
          <p:nvPr/>
        </p:nvSpPr>
        <p:spPr>
          <a:xfrm>
            <a:off x="2832238" y="6410883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SCSI: Small Computer System Interface</a:t>
            </a:r>
            <a:endParaRPr/>
          </a:p>
        </p:txBody>
      </p:sp>
      <p:sp>
        <p:nvSpPr>
          <p:cNvPr id="566" name="Google Shape;566;p49"/>
          <p:cNvSpPr txBox="1"/>
          <p:nvPr/>
        </p:nvSpPr>
        <p:spPr>
          <a:xfrm>
            <a:off x="2724905" y="6380077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USB: Universal Serial Bus</a:t>
            </a:r>
            <a:endParaRPr/>
          </a:p>
        </p:txBody>
      </p:sp>
      <p:sp>
        <p:nvSpPr>
          <p:cNvPr id="567" name="Google Shape;567;p49"/>
          <p:cNvSpPr txBox="1"/>
          <p:nvPr/>
        </p:nvSpPr>
        <p:spPr>
          <a:xfrm>
            <a:off x="2724896" y="6420245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IDE: Integrated Drive Electronics</a:t>
            </a:r>
            <a:endParaRPr/>
          </a:p>
        </p:txBody>
      </p:sp>
      <p:sp>
        <p:nvSpPr>
          <p:cNvPr id="568" name="Google Shape;568;p49"/>
          <p:cNvSpPr txBox="1"/>
          <p:nvPr/>
        </p:nvSpPr>
        <p:spPr>
          <a:xfrm>
            <a:off x="2724888" y="6354561"/>
            <a:ext cx="3694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ISA: Industry Standard Architecture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Buses</a:t>
            </a:r>
            <a:endParaRPr sz="3000">
              <a:solidFill>
                <a:srgbClr val="0098DB"/>
              </a:solidFill>
            </a:endParaRPr>
          </a:p>
        </p:txBody>
      </p:sp>
      <p:pic>
        <p:nvPicPr>
          <p:cNvPr id="574" name="Google Shape;5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225" y="1348025"/>
            <a:ext cx="5554800" cy="34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0"/>
          <p:cNvSpPr txBox="1"/>
          <p:nvPr/>
        </p:nvSpPr>
        <p:spPr>
          <a:xfrm>
            <a:off x="217825" y="1660625"/>
            <a:ext cx="3258600" cy="2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Definitions: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rgbClr val="434343"/>
                </a:solidFill>
              </a:rPr>
              <a:t>PCI: Peripherals Component Interconnect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rgbClr val="434343"/>
                </a:solidFill>
              </a:rPr>
              <a:t>SCSI: Small Computer System Interface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rgbClr val="434343"/>
                </a:solidFill>
              </a:rPr>
              <a:t>USB: Universal Serial Bus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rgbClr val="434343"/>
                </a:solidFill>
              </a:rPr>
              <a:t>IDE: Integrated Drive Electronics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>
                <a:solidFill>
                  <a:srgbClr val="434343"/>
                </a:solidFill>
              </a:rPr>
              <a:t>ISA: Industry Standard Architecture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6" name="Google Shape;576;p50"/>
          <p:cNvSpPr txBox="1"/>
          <p:nvPr/>
        </p:nvSpPr>
        <p:spPr>
          <a:xfrm>
            <a:off x="337800" y="5096125"/>
            <a:ext cx="8468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The OS has to know the </a:t>
            </a:r>
            <a:r>
              <a:rPr lang="en-GB" sz="2000" u="sng">
                <a:solidFill>
                  <a:srgbClr val="E06666"/>
                </a:solidFill>
              </a:rPr>
              <a:t>details of each bus</a:t>
            </a:r>
            <a:r>
              <a:rPr lang="en-GB" sz="2000">
                <a:solidFill>
                  <a:srgbClr val="434343"/>
                </a:solidFill>
              </a:rPr>
              <a:t> and </a:t>
            </a:r>
            <a:r>
              <a:rPr lang="en-GB" sz="2000" u="sng">
                <a:solidFill>
                  <a:srgbClr val="E06666"/>
                </a:solidFill>
              </a:rPr>
              <a:t>configure it</a:t>
            </a:r>
            <a:r>
              <a:rPr lang="en-GB" sz="2000">
                <a:solidFill>
                  <a:srgbClr val="434343"/>
                </a:solidFill>
              </a:rPr>
              <a:t>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Each bus uses a different interrupt number, registers, memory locations etc.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98DB"/>
                </a:solidFill>
              </a:rPr>
              <a:t>Operating Systems Summary</a:t>
            </a:r>
            <a:endParaRPr sz="3000">
              <a:solidFill>
                <a:srgbClr val="0098DB"/>
              </a:solidFill>
            </a:endParaRPr>
          </a:p>
        </p:txBody>
      </p:sp>
      <p:sp>
        <p:nvSpPr>
          <p:cNvPr id="582" name="Google Shape;582;p51"/>
          <p:cNvSpPr txBox="1"/>
          <p:nvPr/>
        </p:nvSpPr>
        <p:spPr>
          <a:xfrm>
            <a:off x="337800" y="1619775"/>
            <a:ext cx="84684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Computer can be split up into hardware, system programs and application programs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An OS extends a computer and manages its resources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Resource managers control complex systems, vying for resources and RAM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>
                <a:solidFill>
                  <a:srgbClr val="434343"/>
                </a:solidFill>
              </a:rPr>
              <a:t>I/O devices use buses to communicate with the rest of the hardware using interrupt numbers, registers and memory locations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2165700" y="1824775"/>
            <a:ext cx="4812600" cy="4812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1" name="Google Shape;161;p30"/>
          <p:cNvSpPr txBox="1"/>
          <p:nvPr/>
        </p:nvSpPr>
        <p:spPr>
          <a:xfrm>
            <a:off x="2711225" y="3160938"/>
            <a:ext cx="120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Monitor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4170800" y="216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CPU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5225750" y="264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RAM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486525" y="3991075"/>
            <a:ext cx="1427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Keyboard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5411225" y="3640950"/>
            <a:ext cx="137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Flash Memory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2887025" y="4906200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Printer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4170800" y="552827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Mouse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812650" y="4816625"/>
            <a:ext cx="1772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Disk CD/DVD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304550" y="1415675"/>
            <a:ext cx="2454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Operating System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876950" y="3566750"/>
            <a:ext cx="1309800" cy="1117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360000" dist="47625">
              <a:srgbClr val="000000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</a:rPr>
              <a:t>OS</a:t>
            </a:r>
            <a:endParaRPr b="1" sz="6000">
              <a:solidFill>
                <a:schemeClr val="lt1"/>
              </a:solidFill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 Computer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 Computer</a:t>
            </a:r>
            <a:endParaRPr sz="3000"/>
          </a:p>
        </p:txBody>
      </p:sp>
      <p:sp>
        <p:nvSpPr>
          <p:cNvPr id="177" name="Google Shape;177;p31"/>
          <p:cNvSpPr txBox="1"/>
          <p:nvPr/>
        </p:nvSpPr>
        <p:spPr>
          <a:xfrm>
            <a:off x="5436175" y="2290613"/>
            <a:ext cx="3840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Application Programs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5436175" y="3045113"/>
            <a:ext cx="38403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System Programs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5181600" y="2419113"/>
            <a:ext cx="144300" cy="400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5181600" y="2884463"/>
            <a:ext cx="144300" cy="85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5181600" y="3903138"/>
            <a:ext cx="144300" cy="108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5508375" y="4145963"/>
            <a:ext cx="23202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A86E8"/>
                </a:solidFill>
              </a:rPr>
              <a:t>Hardware</a:t>
            </a:r>
            <a:endParaRPr b="1" sz="2400">
              <a:solidFill>
                <a:srgbClr val="4A86E8"/>
              </a:solidFill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935392" y="281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1378925"/>
                <a:gridCol w="1378925"/>
                <a:gridCol w="137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Compilers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Editors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Command Interpreter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31"/>
          <p:cNvGraphicFramePr/>
          <p:nvPr/>
        </p:nvGraphicFramePr>
        <p:xfrm>
          <a:off x="934550" y="242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1378925"/>
                <a:gridCol w="1378925"/>
                <a:gridCol w="1378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Browser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PowerPoint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31"/>
          <p:cNvGraphicFramePr/>
          <p:nvPr/>
        </p:nvGraphicFramePr>
        <p:xfrm>
          <a:off x="934550" y="342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413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A86E8"/>
                          </a:solidFill>
                        </a:rPr>
                        <a:t>Operating System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31"/>
          <p:cNvGraphicFramePr/>
          <p:nvPr/>
        </p:nvGraphicFramePr>
        <p:xfrm>
          <a:off x="935392" y="3809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413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Machine Language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31"/>
          <p:cNvGraphicFramePr/>
          <p:nvPr/>
        </p:nvGraphicFramePr>
        <p:xfrm>
          <a:off x="936234" y="4198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413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Microarchitecture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31"/>
          <p:cNvGraphicFramePr/>
          <p:nvPr/>
        </p:nvGraphicFramePr>
        <p:xfrm>
          <a:off x="935392" y="459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{37627CA6-A309-4324-B060-A9138D71A024}</a:tableStyleId>
              </a:tblPr>
              <a:tblGrid>
                <a:gridCol w="413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Physical Devices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does a OS do?</a:t>
            </a:r>
            <a:endParaRPr sz="3000"/>
          </a:p>
        </p:txBody>
      </p:sp>
      <p:sp>
        <p:nvSpPr>
          <p:cNvPr id="194" name="Google Shape;194;p32"/>
          <p:cNvSpPr txBox="1"/>
          <p:nvPr/>
        </p:nvSpPr>
        <p:spPr>
          <a:xfrm>
            <a:off x="625175" y="1638725"/>
            <a:ext cx="730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Booting: Booting is a process of starting the computer operating system starts the computer to work. ...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Memory Management.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Loading and Execution.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Data security.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Disk Management.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Process Management.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Device Controlling.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➢"/>
            </a:pPr>
            <a:r>
              <a:rPr lang="en-GB" sz="2000">
                <a:solidFill>
                  <a:srgbClr val="222222"/>
                </a:solidFill>
              </a:rPr>
              <a:t>Printing controlling.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2121825" y="2257275"/>
            <a:ext cx="6782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1) extending the computer;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2) managing resources.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2209911" y="29648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Extending the Computer</a:t>
            </a:r>
            <a:endParaRPr sz="3000"/>
          </a:p>
        </p:txBody>
      </p:sp>
      <p:sp>
        <p:nvSpPr>
          <p:cNvPr id="201" name="Google Shape;201;p33"/>
          <p:cNvSpPr/>
          <p:nvPr/>
        </p:nvSpPr>
        <p:spPr>
          <a:xfrm>
            <a:off x="1678016" y="380694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854103" y="3591041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1678016" y="315924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854103" y="2870316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1678016" y="243851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446491" y="416730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446491" y="355452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446491" y="333862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446491" y="261790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 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 rot="10800000">
            <a:off x="1717678" y="1719378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 rot="10800000">
            <a:off x="2941591" y="4095803"/>
            <a:ext cx="504900" cy="28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/>
          <p:nvPr/>
        </p:nvCxnSpPr>
        <p:spPr>
          <a:xfrm flipH="1">
            <a:off x="2941591" y="3806941"/>
            <a:ext cx="504900" cy="7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 rot="10800000">
            <a:off x="2941591" y="3375003"/>
            <a:ext cx="504900" cy="14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 flipH="1">
            <a:off x="2941591" y="2943341"/>
            <a:ext cx="504900" cy="14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5" name="Google Shape;215;p33"/>
          <p:cNvSpPr/>
          <p:nvPr/>
        </p:nvSpPr>
        <p:spPr>
          <a:xfrm>
            <a:off x="5534053" y="2151178"/>
            <a:ext cx="2736900" cy="2663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469091" y="3087803"/>
            <a:ext cx="865200" cy="863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5534053" y="1863841"/>
            <a:ext cx="2663820" cy="1079514"/>
          </a:xfrm>
          <a:custGeom>
            <a:rect b="b" l="l" r="r" t="t"/>
            <a:pathLst>
              <a:path extrusionOk="0" h="21600" w="21600">
                <a:moveTo>
                  <a:pt x="20685" y="11037"/>
                </a:moveTo>
                <a:cubicBezTo>
                  <a:pt x="20687" y="10958"/>
                  <a:pt x="20688" y="10879"/>
                  <a:pt x="20688" y="10800"/>
                </a:cubicBezTo>
                <a:cubicBezTo>
                  <a:pt x="20688" y="5339"/>
                  <a:pt x="16260" y="912"/>
                  <a:pt x="10800" y="912"/>
                </a:cubicBezTo>
                <a:cubicBezTo>
                  <a:pt x="5339" y="912"/>
                  <a:pt x="912" y="5339"/>
                  <a:pt x="91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6"/>
                  <a:pt x="21598" y="10973"/>
                  <a:pt x="21596" y="11059"/>
                </a:cubicBezTo>
                <a:lnTo>
                  <a:pt x="24296" y="11124"/>
                </a:lnTo>
                <a:lnTo>
                  <a:pt x="21065" y="14204"/>
                </a:lnTo>
                <a:lnTo>
                  <a:pt x="17985" y="10972"/>
                </a:lnTo>
                <a:lnTo>
                  <a:pt x="20685" y="1103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26250" y="1246913"/>
            <a:ext cx="54561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 hard drive example: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5534053" y="2148073"/>
            <a:ext cx="2736900" cy="26637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038797" y="2610218"/>
            <a:ext cx="1727190" cy="1944702"/>
          </a:xfrm>
          <a:custGeom>
            <a:rect b="b" l="l" r="r" t="t"/>
            <a:pathLst>
              <a:path extrusionOk="0" h="21600" w="21600">
                <a:moveTo>
                  <a:pt x="834" y="10065"/>
                </a:moveTo>
                <a:cubicBezTo>
                  <a:pt x="1219" y="4845"/>
                  <a:pt x="5566" y="806"/>
                  <a:pt x="10800" y="807"/>
                </a:cubicBezTo>
                <a:cubicBezTo>
                  <a:pt x="16033" y="807"/>
                  <a:pt x="20380" y="4845"/>
                  <a:pt x="20765" y="10065"/>
                </a:cubicBezTo>
                <a:lnTo>
                  <a:pt x="21570" y="10005"/>
                </a:lnTo>
                <a:cubicBezTo>
                  <a:pt x="21154" y="4364"/>
                  <a:pt x="16456" y="-1"/>
                  <a:pt x="10799" y="0"/>
                </a:cubicBezTo>
                <a:cubicBezTo>
                  <a:pt x="5143" y="0"/>
                  <a:pt x="445" y="4364"/>
                  <a:pt x="29" y="100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 flipH="1" rot="10800000">
            <a:off x="6038797" y="2467329"/>
            <a:ext cx="1727190" cy="1944702"/>
          </a:xfrm>
          <a:custGeom>
            <a:rect b="b" l="l" r="r" t="t"/>
            <a:pathLst>
              <a:path extrusionOk="0" h="21600" w="21600">
                <a:moveTo>
                  <a:pt x="834" y="10065"/>
                </a:moveTo>
                <a:cubicBezTo>
                  <a:pt x="1219" y="4845"/>
                  <a:pt x="5566" y="806"/>
                  <a:pt x="10800" y="807"/>
                </a:cubicBezTo>
                <a:cubicBezTo>
                  <a:pt x="16033" y="807"/>
                  <a:pt x="20380" y="4845"/>
                  <a:pt x="20765" y="10065"/>
                </a:cubicBezTo>
                <a:lnTo>
                  <a:pt x="21570" y="10005"/>
                </a:lnTo>
                <a:cubicBezTo>
                  <a:pt x="21154" y="4364"/>
                  <a:pt x="16456" y="-1"/>
                  <a:pt x="10799" y="0"/>
                </a:cubicBezTo>
                <a:cubicBezTo>
                  <a:pt x="5143" y="0"/>
                  <a:pt x="445" y="4364"/>
                  <a:pt x="29" y="100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6469091" y="3084698"/>
            <a:ext cx="865200" cy="863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1678016" y="380383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854103" y="3587936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1220735" y="3681781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1389010" y="3762975"/>
            <a:ext cx="1224000" cy="24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678016" y="3156136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854103" y="2867211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1212797" y="2940418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1381072" y="3011856"/>
            <a:ext cx="1224000" cy="21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1678016" y="2435411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>
            <p:ph type="title"/>
          </p:nvPr>
        </p:nvSpPr>
        <p:spPr>
          <a:xfrm>
            <a:off x="2209911" y="29648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Animated: Extending the Computer</a:t>
            </a:r>
            <a:endParaRPr sz="3000"/>
          </a:p>
        </p:txBody>
      </p:sp>
      <p:sp>
        <p:nvSpPr>
          <p:cNvPr id="237" name="Google Shape;237;p34"/>
          <p:cNvSpPr/>
          <p:nvPr/>
        </p:nvSpPr>
        <p:spPr>
          <a:xfrm rot="10800000">
            <a:off x="1717678" y="1716273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2725766" y="294023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2725766" y="337203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2725766" y="3805423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2725766" y="4165786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3446491" y="2940236"/>
            <a:ext cx="0" cy="129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4"/>
          <p:cNvCxnSpPr/>
          <p:nvPr/>
        </p:nvCxnSpPr>
        <p:spPr>
          <a:xfrm>
            <a:off x="2725766" y="2940236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4"/>
          <p:cNvCxnSpPr/>
          <p:nvPr/>
        </p:nvCxnSpPr>
        <p:spPr>
          <a:xfrm>
            <a:off x="2725766" y="344347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4"/>
          <p:cNvCxnSpPr/>
          <p:nvPr/>
        </p:nvCxnSpPr>
        <p:spPr>
          <a:xfrm>
            <a:off x="2725766" y="380542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4"/>
          <p:cNvCxnSpPr/>
          <p:nvPr/>
        </p:nvCxnSpPr>
        <p:spPr>
          <a:xfrm>
            <a:off x="2725766" y="4237223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4"/>
          <p:cNvSpPr txBox="1"/>
          <p:nvPr/>
        </p:nvSpPr>
        <p:spPr>
          <a:xfrm>
            <a:off x="3302028" y="2363973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5534053" y="1860736"/>
            <a:ext cx="2663820" cy="1079514"/>
          </a:xfrm>
          <a:custGeom>
            <a:rect b="b" l="l" r="r" t="t"/>
            <a:pathLst>
              <a:path extrusionOk="0" h="21600" w="21600">
                <a:moveTo>
                  <a:pt x="20685" y="11037"/>
                </a:moveTo>
                <a:cubicBezTo>
                  <a:pt x="20687" y="10958"/>
                  <a:pt x="20688" y="10879"/>
                  <a:pt x="20688" y="10800"/>
                </a:cubicBezTo>
                <a:cubicBezTo>
                  <a:pt x="20688" y="5339"/>
                  <a:pt x="16260" y="912"/>
                  <a:pt x="10800" y="912"/>
                </a:cubicBezTo>
                <a:cubicBezTo>
                  <a:pt x="5339" y="912"/>
                  <a:pt x="912" y="5339"/>
                  <a:pt x="91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86"/>
                  <a:pt x="21598" y="10973"/>
                  <a:pt x="21596" y="11059"/>
                </a:cubicBezTo>
                <a:lnTo>
                  <a:pt x="24296" y="11124"/>
                </a:lnTo>
                <a:lnTo>
                  <a:pt x="21065" y="14204"/>
                </a:lnTo>
                <a:lnTo>
                  <a:pt x="17985" y="10972"/>
                </a:lnTo>
                <a:lnTo>
                  <a:pt x="20685" y="11037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78" y="4883973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52818">
            <a:off x="5707603" y="4711198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92949">
            <a:off x="5598928" y="4487298"/>
            <a:ext cx="1457325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64614">
            <a:off x="5676255" y="4586983"/>
            <a:ext cx="1457326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5318072" y="1317993"/>
            <a:ext cx="12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3662310" y="1314818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cylinder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4"/>
          <p:cNvCxnSpPr/>
          <p:nvPr/>
        </p:nvCxnSpPr>
        <p:spPr>
          <a:xfrm flipH="1">
            <a:off x="2509872" y="1643431"/>
            <a:ext cx="1296900" cy="13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4"/>
          <p:cNvCxnSpPr/>
          <p:nvPr/>
        </p:nvCxnSpPr>
        <p:spPr>
          <a:xfrm>
            <a:off x="5894335" y="1643431"/>
            <a:ext cx="576300" cy="107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4"/>
          <p:cNvCxnSpPr/>
          <p:nvPr/>
        </p:nvCxnSpPr>
        <p:spPr>
          <a:xfrm>
            <a:off x="5965351" y="3504779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4"/>
          <p:cNvCxnSpPr/>
          <p:nvPr/>
        </p:nvCxnSpPr>
        <p:spPr>
          <a:xfrm>
            <a:off x="7549676" y="3504779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4"/>
          <p:cNvCxnSpPr/>
          <p:nvPr/>
        </p:nvCxnSpPr>
        <p:spPr>
          <a:xfrm rot="-5400000">
            <a:off x="6757526" y="2639605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4"/>
          <p:cNvCxnSpPr/>
          <p:nvPr/>
        </p:nvCxnSpPr>
        <p:spPr>
          <a:xfrm rot="-5400000">
            <a:off x="6757526" y="4368393"/>
            <a:ext cx="28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4"/>
          <p:cNvCxnSpPr/>
          <p:nvPr/>
        </p:nvCxnSpPr>
        <p:spPr>
          <a:xfrm rot="-2538343">
            <a:off x="6181349" y="4079468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4"/>
          <p:cNvCxnSpPr/>
          <p:nvPr/>
        </p:nvCxnSpPr>
        <p:spPr>
          <a:xfrm rot="-2538343">
            <a:off x="7333874" y="2928530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4"/>
          <p:cNvCxnSpPr/>
          <p:nvPr/>
        </p:nvCxnSpPr>
        <p:spPr>
          <a:xfrm flipH="1" rot="-8261657">
            <a:off x="7333873" y="4079331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4"/>
          <p:cNvCxnSpPr/>
          <p:nvPr/>
        </p:nvCxnSpPr>
        <p:spPr>
          <a:xfrm flipH="1" rot="-8261657">
            <a:off x="6181349" y="2928393"/>
            <a:ext cx="288819" cy="16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4"/>
          <p:cNvSpPr txBox="1"/>
          <p:nvPr/>
        </p:nvSpPr>
        <p:spPr>
          <a:xfrm>
            <a:off x="7370876" y="1158103"/>
            <a:ext cx="1428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 rot="10800000">
            <a:off x="7126584" y="2395366"/>
            <a:ext cx="0" cy="673731"/>
          </a:xfrm>
          <a:prstGeom prst="leftBracket">
            <a:avLst>
              <a:gd fmla="val 73913" name="adj"/>
            </a:avLst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34"/>
          <p:cNvCxnSpPr/>
          <p:nvPr/>
        </p:nvCxnSpPr>
        <p:spPr>
          <a:xfrm flipH="1" rot="10800000">
            <a:off x="7240064" y="1643429"/>
            <a:ext cx="476400" cy="95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34"/>
          <p:cNvSpPr txBox="1"/>
          <p:nvPr/>
        </p:nvSpPr>
        <p:spPr>
          <a:xfrm>
            <a:off x="814900" y="5540550"/>
            <a:ext cx="7215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on how hard drives work - please visit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https://www.youtube.com/watch?v=NtPc0jI21i0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https://www.youtube.com/watch?v=wteUW2sL7bc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1363663" y="4249738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539750" y="4033838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2216547" y="333400"/>
            <a:ext cx="519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98DB"/>
                </a:solidFill>
              </a:rPr>
              <a:t>Extending the Computer</a:t>
            </a:r>
            <a:endParaRPr b="1" sz="3000">
              <a:solidFill>
                <a:srgbClr val="0098DB"/>
              </a:solidFill>
            </a:endParaRPr>
          </a:p>
        </p:txBody>
      </p:sp>
      <p:sp>
        <p:nvSpPr>
          <p:cNvPr id="277" name="Google Shape;277;p35"/>
          <p:cNvSpPr/>
          <p:nvPr/>
        </p:nvSpPr>
        <p:spPr>
          <a:xfrm rot="10800000">
            <a:off x="1403325" y="2162175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2987675" y="2809875"/>
            <a:ext cx="1584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906463" y="4129088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1074738" y="4210281"/>
            <a:ext cx="1224000" cy="24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1363663" y="3675063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539750" y="3314700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898525" y="3387725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1066800" y="3459163"/>
            <a:ext cx="1224000" cy="21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363663" y="2882900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2411413" y="338613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2411413" y="381793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2411413" y="4251325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2411413" y="4611688"/>
            <a:ext cx="216000" cy="7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5"/>
          <p:cNvCxnSpPr/>
          <p:nvPr/>
        </p:nvCxnSpPr>
        <p:spPr>
          <a:xfrm>
            <a:off x="3132138" y="3386138"/>
            <a:ext cx="0" cy="12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2411413" y="3386138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5"/>
          <p:cNvCxnSpPr/>
          <p:nvPr/>
        </p:nvCxnSpPr>
        <p:spPr>
          <a:xfrm>
            <a:off x="2411413" y="388937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5"/>
          <p:cNvCxnSpPr/>
          <p:nvPr/>
        </p:nvCxnSpPr>
        <p:spPr>
          <a:xfrm>
            <a:off x="2411413" y="425132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2411413" y="4683125"/>
            <a:ext cx="720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5"/>
          <p:cNvSpPr txBox="1"/>
          <p:nvPr/>
        </p:nvSpPr>
        <p:spPr>
          <a:xfrm>
            <a:off x="3995738" y="1082675"/>
            <a:ext cx="460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&amp; write: 13 parameters in 9 bytes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4284663" y="1514475"/>
            <a:ext cx="46086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address of the disk;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number of surface;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number of cylinder;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number of track;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kind of recording mode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(continuous, interleaf, ...);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what to do if the data is not found;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 ...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3995738" y="5257800"/>
            <a:ext cx="460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motor on? is the motor off?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1331913" y="5835650"/>
            <a:ext cx="6480300" cy="8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 GIVE ME A READ &amp; WRITE INSTRUCTION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(that is an extended or virtual computer)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363663" y="4249738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539750" y="4033838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 rot="10800000">
            <a:off x="1403325" y="2162175"/>
            <a:ext cx="358800" cy="647700"/>
          </a:xfrm>
          <a:prstGeom prst="curvedLeftArrow">
            <a:avLst>
              <a:gd fmla="val 50967" name="adj1"/>
              <a:gd fmla="val 87073" name="adj2"/>
              <a:gd fmla="val 33333" name="adj3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906463" y="4129088"/>
            <a:ext cx="1584300" cy="409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074738" y="4210281"/>
            <a:ext cx="1224000" cy="24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1363663" y="3675063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539750" y="3314700"/>
            <a:ext cx="2303400" cy="576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898525" y="3387725"/>
            <a:ext cx="1584300" cy="36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066800" y="3459163"/>
            <a:ext cx="1224000" cy="21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363663" y="2882900"/>
            <a:ext cx="649200" cy="792300"/>
          </a:xfrm>
          <a:prstGeom prst="can">
            <a:avLst>
              <a:gd fmla="val 30501" name="adj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2411413" y="338613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2411413" y="381793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2411413" y="4251325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2411413" y="4611688"/>
            <a:ext cx="216000" cy="7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3132138" y="3386138"/>
            <a:ext cx="0" cy="129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5"/>
          <p:cNvCxnSpPr/>
          <p:nvPr/>
        </p:nvCxnSpPr>
        <p:spPr>
          <a:xfrm>
            <a:off x="2411413" y="3386138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5"/>
          <p:cNvCxnSpPr/>
          <p:nvPr/>
        </p:nvCxnSpPr>
        <p:spPr>
          <a:xfrm>
            <a:off x="2411413" y="388937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5"/>
          <p:cNvCxnSpPr/>
          <p:nvPr/>
        </p:nvCxnSpPr>
        <p:spPr>
          <a:xfrm>
            <a:off x="2411413" y="425132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5"/>
          <p:cNvCxnSpPr/>
          <p:nvPr/>
        </p:nvCxnSpPr>
        <p:spPr>
          <a:xfrm>
            <a:off x="2411413" y="4683125"/>
            <a:ext cx="72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1079850" y="1266300"/>
            <a:ext cx="64980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- manages all of the parts of complex systems</a:t>
            </a:r>
            <a:endParaRPr sz="2000">
              <a:solidFill>
                <a:srgbClr val="434343"/>
              </a:solidFill>
            </a:endParaRPr>
          </a:p>
          <a:p>
            <a:pPr indent="0" lvl="2" marL="0" rtl="0" algn="l">
              <a:lnSpc>
                <a:spcPct val="9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Resource Manager</a:t>
            </a:r>
            <a:endParaRPr sz="3000"/>
          </a:p>
        </p:txBody>
      </p:sp>
      <p:sp>
        <p:nvSpPr>
          <p:cNvPr id="324" name="Google Shape;324;p36"/>
          <p:cNvSpPr txBox="1"/>
          <p:nvPr/>
        </p:nvSpPr>
        <p:spPr>
          <a:xfrm>
            <a:off x="3230100" y="3476350"/>
            <a:ext cx="2683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A86E8"/>
                </a:solidFill>
              </a:rPr>
              <a:t>Time</a:t>
            </a:r>
            <a:r>
              <a:rPr b="1" lang="en-GB" sz="1800"/>
              <a:t> </a:t>
            </a:r>
            <a:r>
              <a:rPr b="1" lang="en-GB" sz="1800">
                <a:solidFill>
                  <a:srgbClr val="434343"/>
                </a:solidFill>
              </a:rPr>
              <a:t>&amp;</a:t>
            </a:r>
            <a:r>
              <a:rPr b="1" lang="en-GB" sz="1800"/>
              <a:t> </a:t>
            </a:r>
            <a:r>
              <a:rPr b="1" lang="en-GB" sz="1800">
                <a:solidFill>
                  <a:srgbClr val="4A86E8"/>
                </a:solidFill>
              </a:rPr>
              <a:t>space</a:t>
            </a:r>
            <a:r>
              <a:rPr b="1" lang="en-GB" sz="1800"/>
              <a:t> </a:t>
            </a:r>
            <a:r>
              <a:rPr b="1" lang="en-GB" sz="1800">
                <a:solidFill>
                  <a:srgbClr val="434343"/>
                </a:solidFill>
              </a:rPr>
              <a:t>multiplexing (sharing)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583300" y="5077200"/>
            <a:ext cx="956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RAM</a:t>
            </a:r>
            <a:endParaRPr b="1" sz="1800">
              <a:solidFill>
                <a:srgbClr val="434343"/>
              </a:solidFill>
            </a:endParaRPr>
          </a:p>
        </p:txBody>
      </p:sp>
      <p:cxnSp>
        <p:nvCxnSpPr>
          <p:cNvPr id="326" name="Google Shape;326;p36"/>
          <p:cNvCxnSpPr/>
          <p:nvPr/>
        </p:nvCxnSpPr>
        <p:spPr>
          <a:xfrm>
            <a:off x="5356875" y="3703700"/>
            <a:ext cx="170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" name="Google Shape;327;p36"/>
          <p:cNvGrpSpPr/>
          <p:nvPr/>
        </p:nvGrpSpPr>
        <p:grpSpPr>
          <a:xfrm>
            <a:off x="937800" y="3698900"/>
            <a:ext cx="2917325" cy="2014900"/>
            <a:chOff x="937800" y="3698900"/>
            <a:chExt cx="2917325" cy="2014900"/>
          </a:xfrm>
        </p:grpSpPr>
        <p:sp>
          <p:nvSpPr>
            <p:cNvPr id="328" name="Google Shape;328;p36"/>
            <p:cNvSpPr txBox="1"/>
            <p:nvPr/>
          </p:nvSpPr>
          <p:spPr>
            <a:xfrm>
              <a:off x="937800" y="5077200"/>
              <a:ext cx="22923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434343"/>
                  </a:solidFill>
                </a:rPr>
                <a:t>Fair distribution of resource (CPU, …)</a:t>
              </a:r>
              <a:endParaRPr b="1" sz="1800">
                <a:solidFill>
                  <a:srgbClr val="434343"/>
                </a:solidFill>
              </a:endParaRPr>
            </a:p>
          </p:txBody>
        </p:sp>
        <p:cxnSp>
          <p:nvCxnSpPr>
            <p:cNvPr id="329" name="Google Shape;329;p36"/>
            <p:cNvCxnSpPr/>
            <p:nvPr/>
          </p:nvCxnSpPr>
          <p:spPr>
            <a:xfrm flipH="1">
              <a:off x="2093525" y="3698900"/>
              <a:ext cx="1761600" cy="23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6"/>
            <p:cNvCxnSpPr>
              <a:endCxn id="328" idx="0"/>
            </p:cNvCxnSpPr>
            <p:nvPr/>
          </p:nvCxnSpPr>
          <p:spPr>
            <a:xfrm flipH="1">
              <a:off x="2083950" y="3713400"/>
              <a:ext cx="18900" cy="1363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31" name="Google Shape;331;p36"/>
          <p:cNvCxnSpPr/>
          <p:nvPr/>
        </p:nvCxnSpPr>
        <p:spPr>
          <a:xfrm flipH="1">
            <a:off x="7047675" y="3684850"/>
            <a:ext cx="14100" cy="13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6"/>
          <p:cNvSpPr txBox="1"/>
          <p:nvPr/>
        </p:nvSpPr>
        <p:spPr>
          <a:xfrm>
            <a:off x="1079850" y="2150225"/>
            <a:ext cx="6498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93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- manages more than one program (eg. programs requesting to print at the same time, or different programs requesting to use the same file;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