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c336df9b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c336df9b6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fa01a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7fa01a6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c336df9b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c336df9b6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fa01a6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37fa01a61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bbb86b5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bbb86b5e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d3fadca3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d3fad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c336df9b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c336df9b6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d3fadca3_0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d3fad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d15688930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d1568893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c336df9b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3c336df9b6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d3fadca3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1d3fadc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c336df9b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c336df9b6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c336df9b6_0_3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c336df9b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d3fadca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1d3fadc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c336df9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c336df9b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336df9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c336df9b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336df9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c336df9b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c336df9b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c336df9b6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860255af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860255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d3fadca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d3fadc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c336df9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c336df9b6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4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4" name="Google Shape;244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7" name="Google Shape;247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1" name="Google Shape;251;p4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4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6" name="Google Shape;256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5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65" name="Google Shape;265;p52"/>
          <p:cNvSpPr txBox="1"/>
          <p:nvPr>
            <p:ph idx="1" type="body"/>
          </p:nvPr>
        </p:nvSpPr>
        <p:spPr>
          <a:xfrm>
            <a:off x="611710" y="1326355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71" name="Google Shape;271;p5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77" name="Google Shape;277;p5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hyperlink" Target="https://docs.google.com/presentation/d/1_W2qnaKpgpKQhZu-vgXHNoAGpkp5idHAaWRhVLKKft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5"/>
          <p:cNvSpPr txBox="1"/>
          <p:nvPr>
            <p:ph idx="1" type="subTitle"/>
          </p:nvPr>
        </p:nvSpPr>
        <p:spPr>
          <a:xfrm>
            <a:off x="1442193" y="36394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Operating Systems 2 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55"/>
          <p:cNvSpPr txBox="1"/>
          <p:nvPr/>
        </p:nvSpPr>
        <p:spPr>
          <a:xfrm>
            <a:off x="0" y="6326650"/>
            <a:ext cx="91440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Processes: Deadlock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4"/>
          <p:cNvSpPr txBox="1"/>
          <p:nvPr/>
        </p:nvSpPr>
        <p:spPr>
          <a:xfrm>
            <a:off x="352625" y="1294300"/>
            <a:ext cx="40923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In an operating system, a </a:t>
            </a:r>
            <a:r>
              <a:rPr b="1" lang="en-GB" sz="1800">
                <a:solidFill>
                  <a:srgbClr val="FF0000"/>
                </a:solidFill>
              </a:rPr>
              <a:t>deadlock</a:t>
            </a:r>
            <a:r>
              <a:rPr lang="en-GB" sz="1800">
                <a:solidFill>
                  <a:schemeClr val="dk1"/>
                </a:solidFill>
              </a:rPr>
              <a:t> occurs when a </a:t>
            </a:r>
            <a:r>
              <a:rPr i="1" lang="en-GB" sz="1800">
                <a:solidFill>
                  <a:schemeClr val="dk1"/>
                </a:solidFill>
              </a:rPr>
              <a:t>process or thread enters a waiting state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i="1" lang="en-GB" sz="1800">
                <a:solidFill>
                  <a:srgbClr val="FF0000"/>
                </a:solidFill>
              </a:rPr>
              <a:t>because a requested system resource is held by another waiting process</a:t>
            </a:r>
            <a:r>
              <a:rPr lang="en-GB" sz="1800">
                <a:solidFill>
                  <a:schemeClr val="dk1"/>
                </a:solidFill>
              </a:rPr>
              <a:t>, which in turn is waiting for another resource held by another waiting process. </a:t>
            </a:r>
            <a:endParaRPr sz="2000">
              <a:solidFill>
                <a:srgbClr val="A4C2F4"/>
              </a:solidFill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352625" y="3378400"/>
            <a:ext cx="578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 </a:t>
            </a:r>
            <a:r>
              <a:rPr lang="en-GB" sz="1800">
                <a:solidFill>
                  <a:srgbClr val="FF0000"/>
                </a:solidFill>
              </a:rPr>
              <a:t>deadlock</a:t>
            </a:r>
            <a:r>
              <a:rPr lang="en-GB" sz="1800">
                <a:solidFill>
                  <a:schemeClr val="dk1"/>
                </a:solidFill>
              </a:rPr>
              <a:t> is a situation in which </a:t>
            </a:r>
            <a:r>
              <a:rPr b="1" i="1" lang="en-GB" sz="1800">
                <a:solidFill>
                  <a:schemeClr val="dk1"/>
                </a:solidFill>
              </a:rPr>
              <a:t>two computer programs </a:t>
            </a:r>
            <a:r>
              <a:rPr i="1" lang="en-GB" sz="1800">
                <a:solidFill>
                  <a:srgbClr val="76923C"/>
                </a:solidFill>
              </a:rPr>
              <a:t>sharing the same resource are effectively preventing each other from accessing the resource</a:t>
            </a:r>
            <a:r>
              <a:rPr lang="en-GB" sz="1800">
                <a:solidFill>
                  <a:srgbClr val="76923C"/>
                </a:solidFill>
              </a:rPr>
              <a:t>, resulting in both </a:t>
            </a:r>
            <a:r>
              <a:rPr lang="en-GB" sz="1800">
                <a:solidFill>
                  <a:schemeClr val="dk1"/>
                </a:solidFill>
              </a:rPr>
              <a:t>programs </a:t>
            </a:r>
            <a:r>
              <a:rPr lang="en-GB" sz="1800">
                <a:solidFill>
                  <a:srgbClr val="FF0000"/>
                </a:solidFill>
              </a:rPr>
              <a:t>ceasing to function</a:t>
            </a:r>
            <a:r>
              <a:rPr lang="en-GB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 earliest computer operating systems </a:t>
            </a:r>
            <a:r>
              <a:rPr i="1" lang="en-GB" sz="1800">
                <a:solidFill>
                  <a:schemeClr val="dk1"/>
                </a:solidFill>
              </a:rPr>
              <a:t>ran only one program at a time</a:t>
            </a:r>
            <a:r>
              <a:rPr lang="en-GB" sz="1800">
                <a:solidFill>
                  <a:schemeClr val="dk1"/>
                </a:solidFill>
              </a:rPr>
              <a:t> !!!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 state is </a:t>
            </a:r>
            <a:r>
              <a:rPr b="1" i="1" lang="en-GB" sz="1800">
                <a:solidFill>
                  <a:srgbClr val="00B050"/>
                </a:solidFill>
              </a:rPr>
              <a:t>safe</a:t>
            </a:r>
            <a:r>
              <a:rPr lang="en-GB" sz="1800">
                <a:solidFill>
                  <a:schemeClr val="dk1"/>
                </a:solidFill>
              </a:rPr>
              <a:t> if the system can allocate all resources requested by all processes ( up to their stated maximums ) without entering a deadlock state.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64"/>
          <p:cNvSpPr txBox="1"/>
          <p:nvPr/>
        </p:nvSpPr>
        <p:spPr>
          <a:xfrm>
            <a:off x="6035975" y="30292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There exists a cycle of processes such that each process cannot proceed until the next process takes some specific action. </a:t>
            </a:r>
            <a:r>
              <a:rPr b="1" lang="en-GB" sz="1800">
                <a:solidFill>
                  <a:srgbClr val="FF0000"/>
                </a:solidFill>
              </a:rPr>
              <a:t>Result:</a:t>
            </a:r>
            <a:r>
              <a:rPr lang="en-GB" sz="1800">
                <a:solidFill>
                  <a:schemeClr val="dk1"/>
                </a:solidFill>
              </a:rPr>
              <a:t> all processes in the cycle are </a:t>
            </a:r>
            <a:r>
              <a:rPr lang="en-GB" sz="1800">
                <a:solidFill>
                  <a:srgbClr val="FF0000"/>
                </a:solidFill>
              </a:rPr>
              <a:t>stuck</a:t>
            </a:r>
            <a:r>
              <a:rPr lang="en-GB" sz="1800">
                <a:solidFill>
                  <a:schemeClr val="dk1"/>
                </a:solidFill>
              </a:rPr>
              <a:t>!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1" name="Google Shape;391;p64"/>
          <p:cNvSpPr/>
          <p:nvPr/>
        </p:nvSpPr>
        <p:spPr>
          <a:xfrm>
            <a:off x="6830150" y="792675"/>
            <a:ext cx="853800" cy="853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Resource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X</a:t>
            </a:r>
            <a:endParaRPr b="1" sz="1000"/>
          </a:p>
        </p:txBody>
      </p:sp>
      <p:sp>
        <p:nvSpPr>
          <p:cNvPr id="392" name="Google Shape;392;p64"/>
          <p:cNvSpPr/>
          <p:nvPr/>
        </p:nvSpPr>
        <p:spPr>
          <a:xfrm>
            <a:off x="6830150" y="2463075"/>
            <a:ext cx="853800" cy="853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Resource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Y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93" name="Google Shape;393;p64"/>
          <p:cNvSpPr/>
          <p:nvPr/>
        </p:nvSpPr>
        <p:spPr>
          <a:xfrm>
            <a:off x="5792275" y="1646475"/>
            <a:ext cx="969000" cy="969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Process</a:t>
            </a:r>
            <a:br>
              <a:rPr b="1" lang="en-GB" sz="1000"/>
            </a:br>
            <a:r>
              <a:rPr b="1" lang="en-GB" sz="1000"/>
              <a:t>A</a:t>
            </a:r>
            <a:endParaRPr b="1" sz="1000"/>
          </a:p>
        </p:txBody>
      </p:sp>
      <p:sp>
        <p:nvSpPr>
          <p:cNvPr id="394" name="Google Shape;394;p64"/>
          <p:cNvSpPr/>
          <p:nvPr/>
        </p:nvSpPr>
        <p:spPr>
          <a:xfrm>
            <a:off x="7752825" y="1646475"/>
            <a:ext cx="969000" cy="9690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Process</a:t>
            </a:r>
            <a:br>
              <a:rPr b="1" lang="en-GB" sz="1000"/>
            </a:br>
            <a:r>
              <a:rPr b="1" lang="en-GB" sz="1000"/>
              <a:t>B</a:t>
            </a:r>
            <a:endParaRPr b="1" sz="1000"/>
          </a:p>
        </p:txBody>
      </p:sp>
      <p:sp>
        <p:nvSpPr>
          <p:cNvPr id="395" name="Google Shape;395;p64"/>
          <p:cNvSpPr/>
          <p:nvPr/>
        </p:nvSpPr>
        <p:spPr>
          <a:xfrm flipH="1" rot="-10798412">
            <a:off x="7683950" y="1114130"/>
            <a:ext cx="649500" cy="532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4"/>
          <p:cNvSpPr/>
          <p:nvPr/>
        </p:nvSpPr>
        <p:spPr>
          <a:xfrm flipH="1" rot="-5396710">
            <a:off x="7657304" y="2564025"/>
            <a:ext cx="627000" cy="629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4"/>
          <p:cNvSpPr/>
          <p:nvPr/>
        </p:nvSpPr>
        <p:spPr>
          <a:xfrm flipH="1" rot="3176">
            <a:off x="6171699" y="2508400"/>
            <a:ext cx="649500" cy="592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4"/>
          <p:cNvSpPr/>
          <p:nvPr/>
        </p:nvSpPr>
        <p:spPr>
          <a:xfrm flipH="1" rot="5403118">
            <a:off x="6193965" y="1061775"/>
            <a:ext cx="661500" cy="648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4"/>
          <p:cNvSpPr txBox="1"/>
          <p:nvPr/>
        </p:nvSpPr>
        <p:spPr>
          <a:xfrm>
            <a:off x="5907475" y="866100"/>
            <a:ext cx="853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Waiting for X</a:t>
            </a:r>
            <a:endParaRPr sz="900"/>
          </a:p>
        </p:txBody>
      </p:sp>
      <p:sp>
        <p:nvSpPr>
          <p:cNvPr id="400" name="Google Shape;400;p64"/>
          <p:cNvSpPr txBox="1"/>
          <p:nvPr/>
        </p:nvSpPr>
        <p:spPr>
          <a:xfrm>
            <a:off x="7752825" y="866100"/>
            <a:ext cx="853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Owned by B</a:t>
            </a:r>
            <a:endParaRPr sz="900"/>
          </a:p>
        </p:txBody>
      </p:sp>
      <p:sp>
        <p:nvSpPr>
          <p:cNvPr id="401" name="Google Shape;401;p64"/>
          <p:cNvSpPr txBox="1"/>
          <p:nvPr/>
        </p:nvSpPr>
        <p:spPr>
          <a:xfrm>
            <a:off x="5907475" y="3180663"/>
            <a:ext cx="853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Owned</a:t>
            </a:r>
            <a:r>
              <a:rPr lang="en-GB" sz="900"/>
              <a:t> by A</a:t>
            </a:r>
            <a:endParaRPr sz="900"/>
          </a:p>
        </p:txBody>
      </p:sp>
      <p:sp>
        <p:nvSpPr>
          <p:cNvPr id="402" name="Google Shape;402;p64"/>
          <p:cNvSpPr txBox="1"/>
          <p:nvPr/>
        </p:nvSpPr>
        <p:spPr>
          <a:xfrm>
            <a:off x="7752825" y="3180675"/>
            <a:ext cx="853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Waiting for Y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3603625" y="1243013"/>
            <a:ext cx="2370000" cy="21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65"/>
          <p:cNvCxnSpPr/>
          <p:nvPr/>
        </p:nvCxnSpPr>
        <p:spPr>
          <a:xfrm>
            <a:off x="5121275" y="1243013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65"/>
          <p:cNvCxnSpPr/>
          <p:nvPr/>
        </p:nvCxnSpPr>
        <p:spPr>
          <a:xfrm rot="10800000">
            <a:off x="5546739" y="1639874"/>
            <a:ext cx="0" cy="85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65"/>
          <p:cNvCxnSpPr/>
          <p:nvPr/>
        </p:nvCxnSpPr>
        <p:spPr>
          <a:xfrm rot="10800000">
            <a:off x="4030675" y="1639874"/>
            <a:ext cx="0" cy="85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65"/>
          <p:cNvCxnSpPr/>
          <p:nvPr/>
        </p:nvCxnSpPr>
        <p:spPr>
          <a:xfrm>
            <a:off x="4456113" y="1243013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65"/>
          <p:cNvCxnSpPr/>
          <p:nvPr/>
        </p:nvCxnSpPr>
        <p:spPr>
          <a:xfrm rot="10800000">
            <a:off x="5548325" y="2144699"/>
            <a:ext cx="0" cy="85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65"/>
          <p:cNvCxnSpPr/>
          <p:nvPr/>
        </p:nvCxnSpPr>
        <p:spPr>
          <a:xfrm rot="10800000">
            <a:off x="5121275" y="2571863"/>
            <a:ext cx="0" cy="82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65"/>
          <p:cNvCxnSpPr/>
          <p:nvPr/>
        </p:nvCxnSpPr>
        <p:spPr>
          <a:xfrm>
            <a:off x="4030650" y="2144699"/>
            <a:ext cx="0" cy="85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65"/>
          <p:cNvCxnSpPr/>
          <p:nvPr/>
        </p:nvCxnSpPr>
        <p:spPr>
          <a:xfrm>
            <a:off x="4457700" y="2570163"/>
            <a:ext cx="0" cy="82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65"/>
          <p:cNvCxnSpPr/>
          <p:nvPr/>
        </p:nvCxnSpPr>
        <p:spPr>
          <a:xfrm>
            <a:off x="4789488" y="1243013"/>
            <a:ext cx="0" cy="82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65"/>
          <p:cNvCxnSpPr/>
          <p:nvPr/>
        </p:nvCxnSpPr>
        <p:spPr>
          <a:xfrm>
            <a:off x="4789488" y="2570163"/>
            <a:ext cx="0" cy="82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65"/>
          <p:cNvCxnSpPr/>
          <p:nvPr/>
        </p:nvCxnSpPr>
        <p:spPr>
          <a:xfrm rot="10800000">
            <a:off x="4029925" y="1910500"/>
            <a:ext cx="0" cy="85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65"/>
          <p:cNvCxnSpPr/>
          <p:nvPr/>
        </p:nvCxnSpPr>
        <p:spPr>
          <a:xfrm rot="10800000">
            <a:off x="5546739" y="1909749"/>
            <a:ext cx="0" cy="85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0" name="Google Shape;420;p65"/>
          <p:cNvSpPr/>
          <p:nvPr/>
        </p:nvSpPr>
        <p:spPr>
          <a:xfrm>
            <a:off x="3603625" y="1243013"/>
            <a:ext cx="852600" cy="82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/>
          <p:nvPr/>
        </p:nvSpPr>
        <p:spPr>
          <a:xfrm>
            <a:off x="5121275" y="1243013"/>
            <a:ext cx="852600" cy="823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5"/>
          <p:cNvSpPr/>
          <p:nvPr/>
        </p:nvSpPr>
        <p:spPr>
          <a:xfrm>
            <a:off x="3603625" y="2570163"/>
            <a:ext cx="852600" cy="82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5"/>
          <p:cNvSpPr/>
          <p:nvPr/>
        </p:nvSpPr>
        <p:spPr>
          <a:xfrm>
            <a:off x="5121275" y="2570163"/>
            <a:ext cx="852600" cy="825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124" y="2342216"/>
            <a:ext cx="2366375" cy="2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99" y="2094241"/>
            <a:ext cx="2366375" cy="2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550" y="78298"/>
            <a:ext cx="244111" cy="223107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5"/>
          <p:cNvSpPr/>
          <p:nvPr/>
        </p:nvSpPr>
        <p:spPr>
          <a:xfrm>
            <a:off x="2074650" y="0"/>
            <a:ext cx="59391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338" y="2387025"/>
            <a:ext cx="244111" cy="2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5"/>
          <p:cNvSpPr/>
          <p:nvPr/>
        </p:nvSpPr>
        <p:spPr>
          <a:xfrm>
            <a:off x="2140750" y="3408600"/>
            <a:ext cx="5939100" cy="344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5"/>
          <p:cNvSpPr txBox="1"/>
          <p:nvPr/>
        </p:nvSpPr>
        <p:spPr>
          <a:xfrm>
            <a:off x="2074651" y="4040175"/>
            <a:ext cx="5429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P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1			                        </a:t>
            </a:r>
            <a:r>
              <a:rPr lang="en-GB" sz="2000">
                <a:solidFill>
                  <a:schemeClr val="dk1"/>
                </a:solidFill>
              </a:rPr>
              <a:t>P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5"/>
          <p:cNvSpPr txBox="1"/>
          <p:nvPr/>
        </p:nvSpPr>
        <p:spPr>
          <a:xfrm>
            <a:off x="2268538" y="5300663"/>
            <a:ext cx="56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 T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ape			                      	CD-recorder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65"/>
          <p:cNvCxnSpPr/>
          <p:nvPr/>
        </p:nvCxnSpPr>
        <p:spPr>
          <a:xfrm>
            <a:off x="2627313" y="4437063"/>
            <a:ext cx="0" cy="8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65"/>
          <p:cNvCxnSpPr/>
          <p:nvPr/>
        </p:nvCxnSpPr>
        <p:spPr>
          <a:xfrm>
            <a:off x="6516688" y="4437063"/>
            <a:ext cx="0" cy="86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65"/>
          <p:cNvCxnSpPr/>
          <p:nvPr/>
        </p:nvCxnSpPr>
        <p:spPr>
          <a:xfrm>
            <a:off x="2771775" y="4437063"/>
            <a:ext cx="3311400" cy="86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65"/>
          <p:cNvCxnSpPr/>
          <p:nvPr/>
        </p:nvCxnSpPr>
        <p:spPr>
          <a:xfrm flipH="1">
            <a:off x="2987800" y="4437063"/>
            <a:ext cx="3311400" cy="86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65"/>
          <p:cNvSpPr/>
          <p:nvPr/>
        </p:nvSpPr>
        <p:spPr>
          <a:xfrm>
            <a:off x="0" y="1226700"/>
            <a:ext cx="3584700" cy="26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5"/>
          <p:cNvSpPr/>
          <p:nvPr/>
        </p:nvSpPr>
        <p:spPr>
          <a:xfrm>
            <a:off x="5992575" y="1032500"/>
            <a:ext cx="3151500" cy="269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5"/>
          <p:cNvSpPr txBox="1"/>
          <p:nvPr/>
        </p:nvSpPr>
        <p:spPr>
          <a:xfrm>
            <a:off x="2219325" y="368300"/>
            <a:ext cx="609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cap="none" strike="noStrike">
                <a:solidFill>
                  <a:srgbClr val="0098DB"/>
                </a:solidFill>
              </a:rPr>
              <a:t>Processes: deadlock</a:t>
            </a:r>
            <a:endParaRPr b="1" i="0" sz="2400" cap="none" strike="noStrike">
              <a:solidFill>
                <a:srgbClr val="0098D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6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Kernel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Processes </a:t>
            </a:r>
            <a:endParaRPr sz="2000"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Deadlock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Scheduling</a:t>
            </a:r>
            <a:endParaRPr sz="2000">
              <a:solidFill>
                <a:srgbClr val="434343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Memory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Files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 Security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The shell</a:t>
            </a:r>
            <a:endParaRPr sz="2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/>
        </p:nvSpPr>
        <p:spPr>
          <a:xfrm>
            <a:off x="2074875" y="303950"/>
            <a:ext cx="505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cap="none" strike="noStrike">
                <a:solidFill>
                  <a:srgbClr val="0098DB"/>
                </a:solidFill>
              </a:rPr>
              <a:t>Process Scheduling</a:t>
            </a:r>
            <a:endParaRPr b="1" i="0" sz="2400" cap="none" strike="noStrike">
              <a:solidFill>
                <a:srgbClr val="0098DB"/>
              </a:solidFill>
            </a:endParaRPr>
          </a:p>
        </p:txBody>
      </p:sp>
      <p:sp>
        <p:nvSpPr>
          <p:cNvPr id="450" name="Google Shape;450;p67"/>
          <p:cNvSpPr txBox="1"/>
          <p:nvPr/>
        </p:nvSpPr>
        <p:spPr>
          <a:xfrm>
            <a:off x="1280813" y="1594520"/>
            <a:ext cx="602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1" i="0" lang="en-GB" sz="1800" u="none" cap="none" strike="noStrike">
                <a:solidFill>
                  <a:srgbClr val="434343"/>
                </a:solidFill>
              </a:rPr>
              <a:t>Operating System </a:t>
            </a:r>
            <a:r>
              <a:rPr b="0" i="1" lang="en-GB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r>
              <a:rPr b="0" i="0" lang="en-GB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deciding which process to execute</a:t>
            </a:r>
            <a:endParaRPr sz="1800">
              <a:solidFill>
                <a:srgbClr val="434343"/>
              </a:solidFill>
            </a:endParaRPr>
          </a:p>
          <a:p>
            <a:pPr indent="-3302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 states:</a:t>
            </a:r>
            <a:endParaRPr b="0" i="0" sz="18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7"/>
          <p:cNvSpPr/>
          <p:nvPr/>
        </p:nvSpPr>
        <p:spPr>
          <a:xfrm>
            <a:off x="4292248" y="2458616"/>
            <a:ext cx="2075400" cy="11520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</a:rPr>
              <a:t>Ready</a:t>
            </a:r>
            <a:endParaRPr b="1" i="0" sz="2800" u="none" cap="none" strike="noStrike">
              <a:solidFill>
                <a:schemeClr val="lt1"/>
              </a:solidFill>
            </a:endParaRPr>
          </a:p>
        </p:txBody>
      </p:sp>
      <p:sp>
        <p:nvSpPr>
          <p:cNvPr id="452" name="Google Shape;452;p67"/>
          <p:cNvSpPr/>
          <p:nvPr/>
        </p:nvSpPr>
        <p:spPr>
          <a:xfrm>
            <a:off x="1041950" y="3970775"/>
            <a:ext cx="2264100" cy="1152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</a:rPr>
              <a:t>Blocke</a:t>
            </a:r>
            <a:r>
              <a:rPr b="1" lang="en-GB" sz="2700">
                <a:solidFill>
                  <a:schemeClr val="lt1"/>
                </a:solidFill>
              </a:rPr>
              <a:t>d</a:t>
            </a:r>
            <a:endParaRPr b="1" i="0" sz="2700" u="none" cap="none" strike="noStrike">
              <a:solidFill>
                <a:schemeClr val="lt1"/>
              </a:solidFill>
            </a:endParaRPr>
          </a:p>
        </p:txBody>
      </p:sp>
      <p:sp>
        <p:nvSpPr>
          <p:cNvPr id="453" name="Google Shape;453;p67"/>
          <p:cNvSpPr/>
          <p:nvPr/>
        </p:nvSpPr>
        <p:spPr>
          <a:xfrm>
            <a:off x="5889325" y="5266925"/>
            <a:ext cx="2418000" cy="115200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</a:rPr>
              <a:t>Running</a:t>
            </a:r>
            <a:endParaRPr b="1" i="0" sz="2800" u="none" cap="none" strike="noStrike">
              <a:solidFill>
                <a:schemeClr val="lt1"/>
              </a:solidFill>
            </a:endParaRPr>
          </a:p>
        </p:txBody>
      </p:sp>
      <p:cxnSp>
        <p:nvCxnSpPr>
          <p:cNvPr id="454" name="Google Shape;454;p67"/>
          <p:cNvCxnSpPr>
            <a:stCxn id="453" idx="2"/>
          </p:cNvCxnSpPr>
          <p:nvPr/>
        </p:nvCxnSpPr>
        <p:spPr>
          <a:xfrm rot="10800000">
            <a:off x="3254725" y="4690925"/>
            <a:ext cx="2634600" cy="11520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5" name="Google Shape;455;p67"/>
          <p:cNvCxnSpPr/>
          <p:nvPr/>
        </p:nvCxnSpPr>
        <p:spPr>
          <a:xfrm rot="10800000">
            <a:off x="5529380" y="3610644"/>
            <a:ext cx="838200" cy="1800300"/>
          </a:xfrm>
          <a:prstGeom prst="straightConnector1">
            <a:avLst/>
          </a:prstGeom>
          <a:noFill/>
          <a:ln cap="flat" cmpd="sng" w="15875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6" name="Google Shape;456;p67"/>
          <p:cNvCxnSpPr/>
          <p:nvPr/>
        </p:nvCxnSpPr>
        <p:spPr>
          <a:xfrm>
            <a:off x="6249366" y="3322712"/>
            <a:ext cx="914400" cy="1944300"/>
          </a:xfrm>
          <a:prstGeom prst="straightConnector1">
            <a:avLst/>
          </a:prstGeom>
          <a:noFill/>
          <a:ln cap="flat" cmpd="sng" w="19050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57" name="Google Shape;457;p67"/>
          <p:cNvCxnSpPr/>
          <p:nvPr/>
        </p:nvCxnSpPr>
        <p:spPr>
          <a:xfrm flipH="1" rot="10800000">
            <a:off x="2792981" y="3178800"/>
            <a:ext cx="1499400" cy="936000"/>
          </a:xfrm>
          <a:prstGeom prst="straightConnector1">
            <a:avLst/>
          </a:prstGeom>
          <a:noFill/>
          <a:ln cap="flat" cmpd="sng" w="15875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58" name="Google Shape;458;p67"/>
          <p:cNvSpPr txBox="1"/>
          <p:nvPr/>
        </p:nvSpPr>
        <p:spPr>
          <a:xfrm>
            <a:off x="6706577" y="4114800"/>
            <a:ext cx="12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800" u="none" cap="none" strike="noStrike">
                <a:solidFill>
                  <a:srgbClr val="434343"/>
                </a:solidFill>
              </a:rPr>
              <a:t>Schedule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59" name="Google Shape;459;p67"/>
          <p:cNvSpPr txBox="1"/>
          <p:nvPr/>
        </p:nvSpPr>
        <p:spPr>
          <a:xfrm>
            <a:off x="5169251" y="4294825"/>
            <a:ext cx="130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Time slice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end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60" name="Google Shape;460;p67"/>
          <p:cNvSpPr txBox="1"/>
          <p:nvPr/>
        </p:nvSpPr>
        <p:spPr>
          <a:xfrm>
            <a:off x="4017118" y="5266928"/>
            <a:ext cx="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I/O start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7"/>
          <p:cNvSpPr txBox="1"/>
          <p:nvPr/>
        </p:nvSpPr>
        <p:spPr>
          <a:xfrm>
            <a:off x="3254582" y="3610744"/>
            <a:ext cx="10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I/O finish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/>
        </p:nvSpPr>
        <p:spPr>
          <a:xfrm>
            <a:off x="2590800" y="152400"/>
            <a:ext cx="551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Memory management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2303325" y="1460463"/>
            <a:ext cx="5689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process can be active in RAM.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1633538" y="2865438"/>
            <a:ext cx="20877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1631950" y="5978525"/>
            <a:ext cx="20877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8"/>
          <p:cNvSpPr/>
          <p:nvPr/>
        </p:nvSpPr>
        <p:spPr>
          <a:xfrm>
            <a:off x="1633538" y="1930400"/>
            <a:ext cx="2087700" cy="935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p68"/>
          <p:cNvCxnSpPr/>
          <p:nvPr/>
        </p:nvCxnSpPr>
        <p:spPr>
          <a:xfrm>
            <a:off x="1633538" y="3576638"/>
            <a:ext cx="0" cy="252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68"/>
          <p:cNvCxnSpPr/>
          <p:nvPr/>
        </p:nvCxnSpPr>
        <p:spPr>
          <a:xfrm>
            <a:off x="3721100" y="3576638"/>
            <a:ext cx="0" cy="252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68"/>
          <p:cNvSpPr txBox="1"/>
          <p:nvPr/>
        </p:nvSpPr>
        <p:spPr>
          <a:xfrm>
            <a:off x="1344613" y="6191250"/>
            <a:ext cx="57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 txBox="1"/>
          <p:nvPr/>
        </p:nvSpPr>
        <p:spPr>
          <a:xfrm>
            <a:off x="552450" y="1857375"/>
            <a:ext cx="1152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0xFFFFFFFF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/>
        </p:nvSpPr>
        <p:spPr>
          <a:xfrm>
            <a:off x="1631950" y="1928813"/>
            <a:ext cx="20892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8"/>
          <p:cNvSpPr txBox="1"/>
          <p:nvPr/>
        </p:nvSpPr>
        <p:spPr>
          <a:xfrm>
            <a:off x="1631950" y="3281363"/>
            <a:ext cx="20892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8"/>
          <p:cNvSpPr txBox="1"/>
          <p:nvPr/>
        </p:nvSpPr>
        <p:spPr>
          <a:xfrm>
            <a:off x="1631950" y="2346325"/>
            <a:ext cx="20892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68"/>
          <p:cNvSpPr txBox="1"/>
          <p:nvPr/>
        </p:nvSpPr>
        <p:spPr>
          <a:xfrm>
            <a:off x="1631950" y="3697288"/>
            <a:ext cx="20877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1631950" y="4113213"/>
            <a:ext cx="2089200" cy="4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8"/>
          <p:cNvSpPr/>
          <p:nvPr/>
        </p:nvSpPr>
        <p:spPr>
          <a:xfrm rot="2276266">
            <a:off x="3935356" y="4738698"/>
            <a:ext cx="1152560" cy="287272"/>
          </a:xfrm>
          <a:prstGeom prst="leftRightArrow">
            <a:avLst>
              <a:gd fmla="val 50000" name="adj1"/>
              <a:gd fmla="val 80221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8"/>
          <p:cNvSpPr txBox="1"/>
          <p:nvPr/>
        </p:nvSpPr>
        <p:spPr>
          <a:xfrm>
            <a:off x="5054506" y="2423500"/>
            <a:ext cx="353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 complicates picture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8"/>
          <p:cNvSpPr txBox="1"/>
          <p:nvPr/>
        </p:nvSpPr>
        <p:spPr>
          <a:xfrm>
            <a:off x="5735057" y="3073400"/>
            <a:ext cx="259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also makes it simpler!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68"/>
          <p:cNvGrpSpPr/>
          <p:nvPr/>
        </p:nvGrpSpPr>
        <p:grpSpPr>
          <a:xfrm>
            <a:off x="4862513" y="5197475"/>
            <a:ext cx="865200" cy="863468"/>
            <a:chOff x="5014913" y="5349875"/>
            <a:chExt cx="865200" cy="863468"/>
          </a:xfrm>
        </p:grpSpPr>
        <p:sp>
          <p:nvSpPr>
            <p:cNvPr id="484" name="Google Shape;484;p68"/>
            <p:cNvSpPr/>
            <p:nvPr/>
          </p:nvSpPr>
          <p:spPr>
            <a:xfrm>
              <a:off x="5324377" y="5896843"/>
              <a:ext cx="243900" cy="316500"/>
            </a:xfrm>
            <a:prstGeom prst="can">
              <a:avLst>
                <a:gd fmla="val 30501" name="adj"/>
              </a:avLst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8"/>
            <p:cNvSpPr/>
            <p:nvPr/>
          </p:nvSpPr>
          <p:spPr>
            <a:xfrm>
              <a:off x="5014913" y="5810546"/>
              <a:ext cx="865200" cy="230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8"/>
            <p:cNvSpPr/>
            <p:nvPr/>
          </p:nvSpPr>
          <p:spPr>
            <a:xfrm>
              <a:off x="5324377" y="5637953"/>
              <a:ext cx="243900" cy="316500"/>
            </a:xfrm>
            <a:prstGeom prst="can">
              <a:avLst>
                <a:gd fmla="val 30501" name="adj"/>
              </a:avLst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8"/>
            <p:cNvSpPr/>
            <p:nvPr/>
          </p:nvSpPr>
          <p:spPr>
            <a:xfrm>
              <a:off x="5014913" y="5522468"/>
              <a:ext cx="865200" cy="230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8"/>
            <p:cNvSpPr/>
            <p:nvPr/>
          </p:nvSpPr>
          <p:spPr>
            <a:xfrm>
              <a:off x="5324377" y="5349875"/>
              <a:ext cx="243900" cy="316500"/>
            </a:xfrm>
            <a:prstGeom prst="can">
              <a:avLst>
                <a:gd fmla="val 30501" name="adj"/>
              </a:avLst>
            </a:prstGeom>
            <a:solidFill>
              <a:srgbClr val="4F81B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Memory Management</a:t>
            </a:r>
            <a:endParaRPr sz="3000"/>
          </a:p>
        </p:txBody>
      </p:sp>
      <p:sp>
        <p:nvSpPr>
          <p:cNvPr id="494" name="Google Shape;494;p69"/>
          <p:cNvSpPr txBox="1"/>
          <p:nvPr/>
        </p:nvSpPr>
        <p:spPr>
          <a:xfrm>
            <a:off x="649600" y="1521925"/>
            <a:ext cx="1616100" cy="44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9"/>
          <p:cNvSpPr txBox="1"/>
          <p:nvPr/>
        </p:nvSpPr>
        <p:spPr>
          <a:xfrm>
            <a:off x="657387" y="1540500"/>
            <a:ext cx="1616100" cy="84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Operating System</a:t>
            </a:r>
            <a:endParaRPr b="1" sz="1200"/>
          </a:p>
        </p:txBody>
      </p:sp>
      <p:sp>
        <p:nvSpPr>
          <p:cNvPr id="496" name="Google Shape;496;p69"/>
          <p:cNvSpPr txBox="1"/>
          <p:nvPr/>
        </p:nvSpPr>
        <p:spPr>
          <a:xfrm>
            <a:off x="657387" y="2385000"/>
            <a:ext cx="1616100" cy="38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0</a:t>
            </a:r>
            <a:endParaRPr b="1" sz="1200"/>
          </a:p>
        </p:txBody>
      </p:sp>
      <p:sp>
        <p:nvSpPr>
          <p:cNvPr id="497" name="Google Shape;497;p69"/>
          <p:cNvSpPr txBox="1"/>
          <p:nvPr/>
        </p:nvSpPr>
        <p:spPr>
          <a:xfrm>
            <a:off x="649600" y="2982850"/>
            <a:ext cx="1616100" cy="38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6</a:t>
            </a:r>
            <a:endParaRPr b="1" sz="1200"/>
          </a:p>
        </p:txBody>
      </p:sp>
      <p:sp>
        <p:nvSpPr>
          <p:cNvPr id="498" name="Google Shape;498;p69"/>
          <p:cNvSpPr txBox="1"/>
          <p:nvPr/>
        </p:nvSpPr>
        <p:spPr>
          <a:xfrm>
            <a:off x="649600" y="3422925"/>
            <a:ext cx="1616100" cy="975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2</a:t>
            </a:r>
            <a:endParaRPr b="1" sz="1200"/>
          </a:p>
        </p:txBody>
      </p:sp>
      <p:sp>
        <p:nvSpPr>
          <p:cNvPr id="499" name="Google Shape;499;p69"/>
          <p:cNvSpPr txBox="1"/>
          <p:nvPr/>
        </p:nvSpPr>
        <p:spPr>
          <a:xfrm>
            <a:off x="657387" y="4623975"/>
            <a:ext cx="1616100" cy="38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5</a:t>
            </a:r>
            <a:endParaRPr b="1" sz="1200"/>
          </a:p>
        </p:txBody>
      </p:sp>
      <p:sp>
        <p:nvSpPr>
          <p:cNvPr id="500" name="Google Shape;500;p69"/>
          <p:cNvSpPr txBox="1"/>
          <p:nvPr/>
        </p:nvSpPr>
        <p:spPr>
          <a:xfrm>
            <a:off x="657387" y="5119750"/>
            <a:ext cx="1616100" cy="38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4</a:t>
            </a:r>
            <a:endParaRPr b="1" sz="1200"/>
          </a:p>
        </p:txBody>
      </p:sp>
      <p:sp>
        <p:nvSpPr>
          <p:cNvPr id="501" name="Google Shape;501;p69"/>
          <p:cNvSpPr txBox="1"/>
          <p:nvPr/>
        </p:nvSpPr>
        <p:spPr>
          <a:xfrm>
            <a:off x="649600" y="5550550"/>
            <a:ext cx="1616100" cy="38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3</a:t>
            </a:r>
            <a:endParaRPr b="1" sz="1200"/>
          </a:p>
        </p:txBody>
      </p:sp>
      <p:sp>
        <p:nvSpPr>
          <p:cNvPr id="502" name="Google Shape;502;p69"/>
          <p:cNvSpPr txBox="1"/>
          <p:nvPr/>
        </p:nvSpPr>
        <p:spPr>
          <a:xfrm>
            <a:off x="3002600" y="1844375"/>
            <a:ext cx="1452000" cy="310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Process 7</a:t>
            </a:r>
            <a:endParaRPr b="1" sz="1200"/>
          </a:p>
        </p:txBody>
      </p:sp>
      <p:cxnSp>
        <p:nvCxnSpPr>
          <p:cNvPr id="503" name="Google Shape;503;p69"/>
          <p:cNvCxnSpPr>
            <a:stCxn id="504" idx="1"/>
          </p:cNvCxnSpPr>
          <p:nvPr/>
        </p:nvCxnSpPr>
        <p:spPr>
          <a:xfrm rot="10800000">
            <a:off x="2276150" y="2896325"/>
            <a:ext cx="7974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69"/>
          <p:cNvSpPr txBox="1"/>
          <p:nvPr/>
        </p:nvSpPr>
        <p:spPr>
          <a:xfrm>
            <a:off x="3073550" y="4189625"/>
            <a:ext cx="1310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External</a:t>
            </a:r>
            <a:br>
              <a:rPr b="1" lang="en-GB" sz="1200"/>
            </a:br>
            <a:r>
              <a:rPr b="1" lang="en-GB" sz="1200"/>
              <a:t>fragmentation</a:t>
            </a:r>
            <a:endParaRPr b="1" sz="1200"/>
          </a:p>
        </p:txBody>
      </p:sp>
      <p:sp>
        <p:nvSpPr>
          <p:cNvPr id="505" name="Google Shape;505;p69"/>
          <p:cNvSpPr txBox="1"/>
          <p:nvPr/>
        </p:nvSpPr>
        <p:spPr>
          <a:xfrm>
            <a:off x="2712200" y="2420725"/>
            <a:ext cx="2032800" cy="892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There is enough memory to run process 7 but the memory is not contiguous (in sequence)</a:t>
            </a:r>
            <a:endParaRPr sz="1200"/>
          </a:p>
        </p:txBody>
      </p:sp>
      <p:cxnSp>
        <p:nvCxnSpPr>
          <p:cNvPr id="506" name="Google Shape;506;p69"/>
          <p:cNvCxnSpPr>
            <a:stCxn id="505" idx="0"/>
            <a:endCxn id="502" idx="2"/>
          </p:cNvCxnSpPr>
          <p:nvPr/>
        </p:nvCxnSpPr>
        <p:spPr>
          <a:xfrm rot="10800000">
            <a:off x="3728600" y="2154925"/>
            <a:ext cx="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69"/>
          <p:cNvSpPr txBox="1"/>
          <p:nvPr/>
        </p:nvSpPr>
        <p:spPr>
          <a:xfrm>
            <a:off x="5572475" y="1657875"/>
            <a:ext cx="1616100" cy="441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9"/>
          <p:cNvSpPr txBox="1"/>
          <p:nvPr/>
        </p:nvSpPr>
        <p:spPr>
          <a:xfrm>
            <a:off x="5580262" y="1676450"/>
            <a:ext cx="1616100" cy="844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Operating System</a:t>
            </a:r>
            <a:endParaRPr b="1" sz="1200"/>
          </a:p>
        </p:txBody>
      </p:sp>
      <p:sp>
        <p:nvSpPr>
          <p:cNvPr id="509" name="Google Shape;509;p69"/>
          <p:cNvSpPr txBox="1"/>
          <p:nvPr/>
        </p:nvSpPr>
        <p:spPr>
          <a:xfrm>
            <a:off x="5580250" y="2600150"/>
            <a:ext cx="1616100" cy="174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0" name="Google Shape;510;p69"/>
          <p:cNvSpPr txBox="1"/>
          <p:nvPr/>
        </p:nvSpPr>
        <p:spPr>
          <a:xfrm>
            <a:off x="5572475" y="3118800"/>
            <a:ext cx="1616100" cy="3897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1" name="Google Shape;511;p69"/>
          <p:cNvSpPr txBox="1"/>
          <p:nvPr/>
        </p:nvSpPr>
        <p:spPr>
          <a:xfrm>
            <a:off x="5570970" y="4670571"/>
            <a:ext cx="1616100" cy="28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2" name="Google Shape;512;p69"/>
          <p:cNvSpPr txBox="1"/>
          <p:nvPr/>
        </p:nvSpPr>
        <p:spPr>
          <a:xfrm>
            <a:off x="5580250" y="5255700"/>
            <a:ext cx="1616100" cy="174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3" name="Google Shape;513;p69"/>
          <p:cNvSpPr txBox="1"/>
          <p:nvPr/>
        </p:nvSpPr>
        <p:spPr>
          <a:xfrm>
            <a:off x="5572475" y="5686500"/>
            <a:ext cx="1616100" cy="38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4" name="Google Shape;514;p69"/>
          <p:cNvSpPr txBox="1"/>
          <p:nvPr/>
        </p:nvSpPr>
        <p:spPr>
          <a:xfrm>
            <a:off x="5572475" y="4398825"/>
            <a:ext cx="1616100" cy="28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515" name="Google Shape;515;p69"/>
          <p:cNvSpPr txBox="1"/>
          <p:nvPr/>
        </p:nvSpPr>
        <p:spPr>
          <a:xfrm>
            <a:off x="7832400" y="2004450"/>
            <a:ext cx="1234200" cy="575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Internal fragmentation</a:t>
            </a:r>
            <a:endParaRPr b="1" sz="1200"/>
          </a:p>
        </p:txBody>
      </p:sp>
      <p:sp>
        <p:nvSpPr>
          <p:cNvPr id="516" name="Google Shape;516;p69"/>
          <p:cNvSpPr txBox="1"/>
          <p:nvPr/>
        </p:nvSpPr>
        <p:spPr>
          <a:xfrm>
            <a:off x="7832400" y="4013475"/>
            <a:ext cx="1234200" cy="575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Ex</a:t>
            </a:r>
            <a:r>
              <a:rPr b="1" lang="en-GB" sz="1200"/>
              <a:t>ternal fragmentation</a:t>
            </a:r>
            <a:endParaRPr b="1" sz="1200"/>
          </a:p>
        </p:txBody>
      </p:sp>
      <p:cxnSp>
        <p:nvCxnSpPr>
          <p:cNvPr id="517" name="Google Shape;517;p69"/>
          <p:cNvCxnSpPr>
            <a:stCxn id="516" idx="1"/>
            <a:endCxn id="511" idx="3"/>
          </p:cNvCxnSpPr>
          <p:nvPr/>
        </p:nvCxnSpPr>
        <p:spPr>
          <a:xfrm flipH="1">
            <a:off x="7187100" y="4301175"/>
            <a:ext cx="645300" cy="51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69"/>
          <p:cNvCxnSpPr>
            <a:stCxn id="516" idx="1"/>
            <a:endCxn id="513" idx="3"/>
          </p:cNvCxnSpPr>
          <p:nvPr/>
        </p:nvCxnSpPr>
        <p:spPr>
          <a:xfrm flipH="1">
            <a:off x="7188600" y="4301175"/>
            <a:ext cx="643800" cy="158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69"/>
          <p:cNvCxnSpPr>
            <a:stCxn id="516" idx="1"/>
            <a:endCxn id="510" idx="3"/>
          </p:cNvCxnSpPr>
          <p:nvPr/>
        </p:nvCxnSpPr>
        <p:spPr>
          <a:xfrm rot="10800000">
            <a:off x="7188600" y="3313575"/>
            <a:ext cx="643800" cy="98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69"/>
          <p:cNvCxnSpPr>
            <a:stCxn id="516" idx="1"/>
            <a:endCxn id="508" idx="3"/>
          </p:cNvCxnSpPr>
          <p:nvPr/>
        </p:nvCxnSpPr>
        <p:spPr>
          <a:xfrm rot="10800000">
            <a:off x="7196400" y="2098575"/>
            <a:ext cx="636000" cy="22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69"/>
          <p:cNvCxnSpPr>
            <a:stCxn id="515" idx="1"/>
            <a:endCxn id="509" idx="3"/>
          </p:cNvCxnSpPr>
          <p:nvPr/>
        </p:nvCxnSpPr>
        <p:spPr>
          <a:xfrm flipH="1">
            <a:off x="7196400" y="2292150"/>
            <a:ext cx="636000" cy="395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69"/>
          <p:cNvCxnSpPr>
            <a:stCxn id="515" idx="1"/>
            <a:endCxn id="514" idx="3"/>
          </p:cNvCxnSpPr>
          <p:nvPr/>
        </p:nvCxnSpPr>
        <p:spPr>
          <a:xfrm flipH="1">
            <a:off x="7188600" y="2292150"/>
            <a:ext cx="643800" cy="22497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9"/>
          <p:cNvCxnSpPr>
            <a:stCxn id="515" idx="1"/>
            <a:endCxn id="512" idx="3"/>
          </p:cNvCxnSpPr>
          <p:nvPr/>
        </p:nvCxnSpPr>
        <p:spPr>
          <a:xfrm flipH="1">
            <a:off x="7196400" y="2292150"/>
            <a:ext cx="636000" cy="3051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9"/>
          <p:cNvSpPr/>
          <p:nvPr/>
        </p:nvSpPr>
        <p:spPr>
          <a:xfrm>
            <a:off x="5317500" y="2081425"/>
            <a:ext cx="260100" cy="1041900"/>
          </a:xfrm>
          <a:prstGeom prst="leftBrace">
            <a:avLst>
              <a:gd fmla="val 25917" name="adj1"/>
              <a:gd fmla="val 51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9"/>
          <p:cNvSpPr/>
          <p:nvPr/>
        </p:nvSpPr>
        <p:spPr>
          <a:xfrm>
            <a:off x="5317500" y="3497575"/>
            <a:ext cx="260100" cy="1197300"/>
          </a:xfrm>
          <a:prstGeom prst="leftBrace">
            <a:avLst>
              <a:gd fmla="val 25917" name="adj1"/>
              <a:gd fmla="val 51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9"/>
          <p:cNvSpPr/>
          <p:nvPr/>
        </p:nvSpPr>
        <p:spPr>
          <a:xfrm>
            <a:off x="5317500" y="4956475"/>
            <a:ext cx="260100" cy="730200"/>
          </a:xfrm>
          <a:prstGeom prst="leftBrace">
            <a:avLst>
              <a:gd fmla="val 25917" name="adj1"/>
              <a:gd fmla="val 51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9"/>
          <p:cNvSpPr txBox="1"/>
          <p:nvPr/>
        </p:nvSpPr>
        <p:spPr>
          <a:xfrm>
            <a:off x="4739575" y="2407975"/>
            <a:ext cx="575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Job A</a:t>
            </a:r>
            <a:endParaRPr sz="1200"/>
          </a:p>
        </p:txBody>
      </p:sp>
      <p:sp>
        <p:nvSpPr>
          <p:cNvPr id="528" name="Google Shape;528;p69"/>
          <p:cNvSpPr txBox="1"/>
          <p:nvPr/>
        </p:nvSpPr>
        <p:spPr>
          <a:xfrm>
            <a:off x="4709301" y="3898525"/>
            <a:ext cx="611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Job C</a:t>
            </a:r>
            <a:endParaRPr sz="1200"/>
          </a:p>
        </p:txBody>
      </p:sp>
      <p:sp>
        <p:nvSpPr>
          <p:cNvPr id="529" name="Google Shape;529;p69"/>
          <p:cNvSpPr txBox="1"/>
          <p:nvPr/>
        </p:nvSpPr>
        <p:spPr>
          <a:xfrm>
            <a:off x="4744988" y="5123875"/>
            <a:ext cx="5754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Job F</a:t>
            </a:r>
            <a:endParaRPr sz="1200"/>
          </a:p>
        </p:txBody>
      </p:sp>
      <p:cxnSp>
        <p:nvCxnSpPr>
          <p:cNvPr id="530" name="Google Shape;530;p69"/>
          <p:cNvCxnSpPr>
            <a:stCxn id="504" idx="1"/>
          </p:cNvCxnSpPr>
          <p:nvPr/>
        </p:nvCxnSpPr>
        <p:spPr>
          <a:xfrm rot="10800000">
            <a:off x="2265350" y="3372125"/>
            <a:ext cx="808200" cy="11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69"/>
          <p:cNvCxnSpPr>
            <a:stCxn id="504" idx="1"/>
          </p:cNvCxnSpPr>
          <p:nvPr/>
        </p:nvCxnSpPr>
        <p:spPr>
          <a:xfrm flipH="1">
            <a:off x="2271050" y="4477325"/>
            <a:ext cx="8025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69"/>
          <p:cNvCxnSpPr>
            <a:stCxn id="504" idx="1"/>
          </p:cNvCxnSpPr>
          <p:nvPr/>
        </p:nvCxnSpPr>
        <p:spPr>
          <a:xfrm flipH="1">
            <a:off x="2276150" y="4477325"/>
            <a:ext cx="7974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69"/>
          <p:cNvCxnSpPr>
            <a:stCxn id="504" idx="1"/>
          </p:cNvCxnSpPr>
          <p:nvPr/>
        </p:nvCxnSpPr>
        <p:spPr>
          <a:xfrm flipH="1">
            <a:off x="2276150" y="4477325"/>
            <a:ext cx="7974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69"/>
          <p:cNvSpPr/>
          <p:nvPr/>
        </p:nvSpPr>
        <p:spPr>
          <a:xfrm>
            <a:off x="5589075" y="1685450"/>
            <a:ext cx="1616100" cy="1437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9"/>
          <p:cNvSpPr/>
          <p:nvPr/>
        </p:nvSpPr>
        <p:spPr>
          <a:xfrm>
            <a:off x="5570975" y="3513548"/>
            <a:ext cx="1616100" cy="1157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9"/>
          <p:cNvSpPr/>
          <p:nvPr/>
        </p:nvSpPr>
        <p:spPr>
          <a:xfrm>
            <a:off x="5580250" y="4956475"/>
            <a:ext cx="1616100" cy="73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0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Kernel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Processes </a:t>
            </a:r>
            <a:endParaRPr sz="2000"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Deadlock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Scheduling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Memory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Files</a:t>
            </a:r>
            <a:endParaRPr>
              <a:solidFill>
                <a:srgbClr val="434343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 Security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The shell</a:t>
            </a:r>
            <a:endParaRPr sz="2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Files</a:t>
            </a:r>
            <a:endParaRPr sz="3000"/>
          </a:p>
        </p:txBody>
      </p:sp>
      <p:sp>
        <p:nvSpPr>
          <p:cNvPr id="548" name="Google Shape;548;p71"/>
          <p:cNvSpPr/>
          <p:nvPr/>
        </p:nvSpPr>
        <p:spPr>
          <a:xfrm>
            <a:off x="673" y="23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1"/>
          <p:cNvSpPr/>
          <p:nvPr/>
        </p:nvSpPr>
        <p:spPr>
          <a:xfrm>
            <a:off x="153073" y="1547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0" y="1475525"/>
            <a:ext cx="52803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Files –</a:t>
            </a:r>
            <a:r>
              <a:rPr b="1" lang="en-GB" sz="1600">
                <a:solidFill>
                  <a:srgbClr val="434343"/>
                </a:solidFill>
              </a:rPr>
              <a:t> </a:t>
            </a:r>
            <a:r>
              <a:rPr b="1" i="1" lang="en-GB" sz="1600">
                <a:solidFill>
                  <a:srgbClr val="434343"/>
                </a:solidFill>
              </a:rPr>
              <a:t>long term storage </a:t>
            </a:r>
            <a:r>
              <a:rPr lang="en-GB" sz="1600">
                <a:solidFill>
                  <a:srgbClr val="434343"/>
                </a:solidFill>
              </a:rPr>
              <a:t>for </a:t>
            </a:r>
            <a:r>
              <a:rPr b="1" lang="en-GB" sz="1600">
                <a:solidFill>
                  <a:srgbClr val="434343"/>
                </a:solidFill>
              </a:rPr>
              <a:t>data</a:t>
            </a:r>
            <a:r>
              <a:rPr lang="en-GB" sz="1600">
                <a:solidFill>
                  <a:srgbClr val="434343"/>
                </a:solidFill>
              </a:rPr>
              <a:t> and </a:t>
            </a:r>
            <a:r>
              <a:rPr b="1" lang="en-GB" sz="1600">
                <a:solidFill>
                  <a:srgbClr val="434343"/>
                </a:solidFill>
              </a:rPr>
              <a:t>programs</a:t>
            </a:r>
            <a:endParaRPr b="1" sz="1600">
              <a:solidFill>
                <a:srgbClr val="434343"/>
              </a:solidFill>
            </a:endParaRPr>
          </a:p>
          <a:p>
            <a:pPr indent="-342900" lvl="1" marL="62865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Stored on mass storage (e.g. disk)</a:t>
            </a:r>
            <a:endParaRPr sz="1600">
              <a:solidFill>
                <a:srgbClr val="434343"/>
              </a:solidFill>
            </a:endParaRPr>
          </a:p>
          <a:p>
            <a:pPr indent="-342900" lvl="1" marL="62865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Disk allocated to files in fixed size blocks</a:t>
            </a:r>
            <a:endParaRPr sz="1600">
              <a:solidFill>
                <a:srgbClr val="434343"/>
              </a:solidFill>
            </a:endParaRPr>
          </a:p>
          <a:p>
            <a:pPr indent="-342900" lvl="2" marL="10287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Even a 1 byte file will use a whole block of disk</a:t>
            </a:r>
            <a:endParaRPr sz="1600">
              <a:solidFill>
                <a:srgbClr val="434343"/>
              </a:solidFill>
            </a:endParaRPr>
          </a:p>
          <a:p>
            <a:pPr indent="-342900" lvl="2" marL="1028700" rtl="0" algn="l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Always have unused space at end of last block </a:t>
            </a:r>
            <a:endParaRPr sz="1600">
              <a:solidFill>
                <a:srgbClr val="434343"/>
              </a:solidFill>
            </a:endParaRPr>
          </a:p>
          <a:p>
            <a:pPr indent="-342900" lvl="2" marL="10287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I</a:t>
            </a:r>
            <a:r>
              <a:rPr b="1" lang="en-GB" sz="1600">
                <a:solidFill>
                  <a:srgbClr val="434343"/>
                </a:solidFill>
              </a:rPr>
              <a:t>nternal </a:t>
            </a:r>
            <a:r>
              <a:rPr b="1" lang="en-GB" sz="1600">
                <a:solidFill>
                  <a:srgbClr val="FF0000"/>
                </a:solidFill>
              </a:rPr>
              <a:t>fragmentation</a:t>
            </a:r>
            <a:endParaRPr b="1" sz="1600">
              <a:solidFill>
                <a:srgbClr val="FF0000"/>
              </a:solidFill>
            </a:endParaRPr>
          </a:p>
          <a:p>
            <a:pPr indent="-241300" lvl="1" marL="62865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1" marL="62865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Initially file is set of contiguous blocks (</a:t>
            </a:r>
            <a:r>
              <a:rPr lang="en-GB" sz="1600">
                <a:solidFill>
                  <a:srgbClr val="FF0000"/>
                </a:solidFill>
              </a:rPr>
              <a:t>ideally</a:t>
            </a:r>
            <a:r>
              <a:rPr lang="en-GB" sz="1600">
                <a:solidFill>
                  <a:srgbClr val="434343"/>
                </a:solidFill>
              </a:rPr>
              <a:t>)</a:t>
            </a:r>
            <a:endParaRPr sz="1600">
              <a:solidFill>
                <a:srgbClr val="434343"/>
              </a:solidFill>
            </a:endParaRPr>
          </a:p>
          <a:p>
            <a:pPr indent="-342900" lvl="1" marL="62865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-GB" sz="1600">
                <a:solidFill>
                  <a:srgbClr val="434343"/>
                </a:solidFill>
              </a:rPr>
              <a:t>As edited, extra blocks added – </a:t>
            </a:r>
            <a:r>
              <a:rPr lang="en-GB" sz="1600" u="sng">
                <a:solidFill>
                  <a:srgbClr val="FF0000"/>
                </a:solidFill>
              </a:rPr>
              <a:t>not contiguous </a:t>
            </a:r>
            <a:r>
              <a:rPr lang="en-GB" sz="1600">
                <a:solidFill>
                  <a:srgbClr val="434343"/>
                </a:solidFill>
              </a:rPr>
              <a:t>with original</a:t>
            </a:r>
            <a:endParaRPr sz="1600">
              <a:solidFill>
                <a:srgbClr val="434343"/>
              </a:solidFill>
            </a:endParaRPr>
          </a:p>
          <a:p>
            <a:pPr indent="-342900" lvl="2" marL="10287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-GB" sz="1600">
                <a:solidFill>
                  <a:srgbClr val="434343"/>
                </a:solidFill>
              </a:rPr>
              <a:t>External </a:t>
            </a:r>
            <a:r>
              <a:rPr b="1" lang="en-GB" sz="1600">
                <a:solidFill>
                  <a:srgbClr val="FF0000"/>
                </a:solidFill>
              </a:rPr>
              <a:t>fragmentation</a:t>
            </a:r>
            <a:endParaRPr b="1" sz="1600"/>
          </a:p>
        </p:txBody>
      </p:sp>
      <p:sp>
        <p:nvSpPr>
          <p:cNvPr id="551" name="Google Shape;551;p71"/>
          <p:cNvSpPr txBox="1"/>
          <p:nvPr/>
        </p:nvSpPr>
        <p:spPr>
          <a:xfrm>
            <a:off x="5878500" y="1196225"/>
            <a:ext cx="28083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Whenever a process is loaded or removed from the physical memory block, it creates a </a:t>
            </a:r>
            <a:r>
              <a:rPr i="1" lang="en-GB" sz="1200">
                <a:solidFill>
                  <a:srgbClr val="FF0000"/>
                </a:solidFill>
              </a:rPr>
              <a:t>small hole </a:t>
            </a:r>
            <a:r>
              <a:rPr lang="en-GB" sz="1200">
                <a:solidFill>
                  <a:srgbClr val="434343"/>
                </a:solidFill>
              </a:rPr>
              <a:t>in memory space which is called </a:t>
            </a:r>
            <a:r>
              <a:rPr i="1" lang="en-GB" sz="1200">
                <a:solidFill>
                  <a:srgbClr val="FF0000"/>
                </a:solidFill>
              </a:rPr>
              <a:t>fragment</a:t>
            </a:r>
            <a:r>
              <a:rPr lang="en-GB" sz="1200">
                <a:solidFill>
                  <a:srgbClr val="000000"/>
                </a:solidFill>
              </a:rPr>
              <a:t>. </a:t>
            </a:r>
            <a:endParaRPr/>
          </a:p>
        </p:txBody>
      </p:sp>
      <p:sp>
        <p:nvSpPr>
          <p:cNvPr id="552" name="Google Shape;552;p71"/>
          <p:cNvSpPr txBox="1"/>
          <p:nvPr/>
        </p:nvSpPr>
        <p:spPr>
          <a:xfrm>
            <a:off x="6106975" y="2520900"/>
            <a:ext cx="1261500" cy="293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71"/>
          <p:cNvSpPr txBox="1"/>
          <p:nvPr/>
        </p:nvSpPr>
        <p:spPr>
          <a:xfrm>
            <a:off x="6113075" y="2520900"/>
            <a:ext cx="1261500" cy="72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Program A</a:t>
            </a:r>
            <a:endParaRPr b="1" sz="1200"/>
          </a:p>
        </p:txBody>
      </p:sp>
      <p:sp>
        <p:nvSpPr>
          <p:cNvPr id="554" name="Google Shape;554;p71"/>
          <p:cNvSpPr txBox="1"/>
          <p:nvPr/>
        </p:nvSpPr>
        <p:spPr>
          <a:xfrm>
            <a:off x="6113050" y="3241951"/>
            <a:ext cx="1261500" cy="43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Program B</a:t>
            </a:r>
            <a:endParaRPr b="1" sz="1200"/>
          </a:p>
        </p:txBody>
      </p:sp>
      <p:sp>
        <p:nvSpPr>
          <p:cNvPr id="555" name="Google Shape;555;p71"/>
          <p:cNvSpPr txBox="1"/>
          <p:nvPr/>
        </p:nvSpPr>
        <p:spPr>
          <a:xfrm>
            <a:off x="6106975" y="3960326"/>
            <a:ext cx="1261500" cy="30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Program C</a:t>
            </a:r>
            <a:endParaRPr b="1" sz="1200"/>
          </a:p>
        </p:txBody>
      </p:sp>
      <p:sp>
        <p:nvSpPr>
          <p:cNvPr id="556" name="Google Shape;556;p71"/>
          <p:cNvSpPr txBox="1"/>
          <p:nvPr/>
        </p:nvSpPr>
        <p:spPr>
          <a:xfrm>
            <a:off x="7824800" y="3654375"/>
            <a:ext cx="1093500" cy="60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Unusable Space (</a:t>
            </a:r>
            <a:r>
              <a:rPr b="1" lang="en-GB" sz="1000"/>
              <a:t>Internal fragmentation)</a:t>
            </a:r>
            <a:endParaRPr b="1" sz="1000"/>
          </a:p>
        </p:txBody>
      </p:sp>
      <p:cxnSp>
        <p:nvCxnSpPr>
          <p:cNvPr id="557" name="Google Shape;557;p71"/>
          <p:cNvCxnSpPr>
            <a:stCxn id="556" idx="1"/>
            <a:endCxn id="558" idx="3"/>
          </p:cNvCxnSpPr>
          <p:nvPr/>
        </p:nvCxnSpPr>
        <p:spPr>
          <a:xfrm flipH="1">
            <a:off x="7367900" y="3954975"/>
            <a:ext cx="456900" cy="444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71"/>
          <p:cNvCxnSpPr/>
          <p:nvPr/>
        </p:nvCxnSpPr>
        <p:spPr>
          <a:xfrm rot="10800000">
            <a:off x="7387100" y="3814075"/>
            <a:ext cx="428700" cy="128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71"/>
          <p:cNvSpPr/>
          <p:nvPr/>
        </p:nvSpPr>
        <p:spPr>
          <a:xfrm>
            <a:off x="5907950" y="3241975"/>
            <a:ext cx="203100" cy="700500"/>
          </a:xfrm>
          <a:prstGeom prst="leftBrace">
            <a:avLst>
              <a:gd fmla="val 25917" name="adj1"/>
              <a:gd fmla="val 51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1"/>
          <p:cNvSpPr/>
          <p:nvPr/>
        </p:nvSpPr>
        <p:spPr>
          <a:xfrm>
            <a:off x="5907941" y="3942562"/>
            <a:ext cx="203100" cy="934800"/>
          </a:xfrm>
          <a:prstGeom prst="leftBrace">
            <a:avLst>
              <a:gd fmla="val 25917" name="adj1"/>
              <a:gd fmla="val 519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1"/>
          <p:cNvSpPr txBox="1"/>
          <p:nvPr/>
        </p:nvSpPr>
        <p:spPr>
          <a:xfrm>
            <a:off x="5193385" y="3457475"/>
            <a:ext cx="606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Block 1</a:t>
            </a:r>
            <a:endParaRPr sz="1000"/>
          </a:p>
        </p:txBody>
      </p:sp>
      <p:sp>
        <p:nvSpPr>
          <p:cNvPr id="563" name="Google Shape;563;p71"/>
          <p:cNvSpPr txBox="1"/>
          <p:nvPr/>
        </p:nvSpPr>
        <p:spPr>
          <a:xfrm>
            <a:off x="5280300" y="4255575"/>
            <a:ext cx="630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Block 2</a:t>
            </a:r>
            <a:endParaRPr sz="1000"/>
          </a:p>
        </p:txBody>
      </p:sp>
      <p:sp>
        <p:nvSpPr>
          <p:cNvPr id="564" name="Google Shape;564;p71"/>
          <p:cNvSpPr txBox="1"/>
          <p:nvPr/>
        </p:nvSpPr>
        <p:spPr>
          <a:xfrm>
            <a:off x="6088200" y="4983425"/>
            <a:ext cx="1261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Free Partition</a:t>
            </a:r>
            <a:endParaRPr b="1" sz="1200"/>
          </a:p>
        </p:txBody>
      </p:sp>
      <p:sp>
        <p:nvSpPr>
          <p:cNvPr id="558" name="Google Shape;558;p71"/>
          <p:cNvSpPr/>
          <p:nvPr/>
        </p:nvSpPr>
        <p:spPr>
          <a:xfrm>
            <a:off x="6106300" y="3944050"/>
            <a:ext cx="1261500" cy="911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1"/>
          <p:cNvSpPr/>
          <p:nvPr/>
        </p:nvSpPr>
        <p:spPr>
          <a:xfrm>
            <a:off x="6106760" y="3251230"/>
            <a:ext cx="1261500" cy="7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Files</a:t>
            </a:r>
            <a:endParaRPr sz="3000"/>
          </a:p>
        </p:txBody>
      </p:sp>
      <p:sp>
        <p:nvSpPr>
          <p:cNvPr id="571" name="Google Shape;571;p72"/>
          <p:cNvSpPr/>
          <p:nvPr/>
        </p:nvSpPr>
        <p:spPr>
          <a:xfrm>
            <a:off x="673" y="23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2"/>
          <p:cNvSpPr/>
          <p:nvPr/>
        </p:nvSpPr>
        <p:spPr>
          <a:xfrm>
            <a:off x="153073" y="154741"/>
            <a:ext cx="900" cy="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2"/>
          <p:cNvSpPr txBox="1"/>
          <p:nvPr/>
        </p:nvSpPr>
        <p:spPr>
          <a:xfrm>
            <a:off x="0" y="1475525"/>
            <a:ext cx="91440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1" marL="6286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F</a:t>
            </a:r>
            <a:r>
              <a:rPr lang="en-GB" sz="2200">
                <a:solidFill>
                  <a:schemeClr val="dk1"/>
                </a:solidFill>
              </a:rPr>
              <a:t>iles – long term storage for data and programs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Meta-information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Name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Owner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Size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Dates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Access permissions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File type (?), hidden, archive, etc bits</a:t>
            </a:r>
            <a:endParaRPr sz="2200">
              <a:solidFill>
                <a:schemeClr val="dk1"/>
              </a:solidFill>
            </a:endParaRPr>
          </a:p>
          <a:p>
            <a:pPr indent="-381000" lvl="1" marL="62865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Meta-information may be in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Directory – special format file accessible to user</a:t>
            </a:r>
            <a:endParaRPr sz="2200">
              <a:solidFill>
                <a:schemeClr val="dk1"/>
              </a:solidFill>
            </a:endParaRPr>
          </a:p>
          <a:p>
            <a:pPr indent="-381000" lvl="2" marL="1485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>
                <a:solidFill>
                  <a:schemeClr val="dk1"/>
                </a:solidFill>
              </a:rPr>
              <a:t>Catalog – hidden file used by OS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3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Kernel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Processes </a:t>
            </a:r>
            <a:endParaRPr sz="2000"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Deadlock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Scheduling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Memory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Files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 Security</a:t>
            </a:r>
            <a:endParaRPr sz="2000">
              <a:solidFill>
                <a:srgbClr val="434343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The shell</a:t>
            </a:r>
            <a:endParaRPr sz="2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/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98DB"/>
                </a:solidFill>
              </a:rPr>
              <a:t>What to expect in this topic:</a:t>
            </a:r>
            <a:endParaRPr b="1" sz="2400">
              <a:solidFill>
                <a:srgbClr val="0098DB"/>
              </a:solidFill>
            </a:endParaRPr>
          </a:p>
        </p:txBody>
      </p:sp>
      <p:sp>
        <p:nvSpPr>
          <p:cNvPr id="293" name="Google Shape;293;p56"/>
          <p:cNvSpPr txBox="1"/>
          <p:nvPr/>
        </p:nvSpPr>
        <p:spPr>
          <a:xfrm>
            <a:off x="611550" y="21751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E6A71"/>
                </a:solidFill>
              </a:rPr>
              <a:t>Operating concepts: 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Kernels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Processes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Memory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Files</a:t>
            </a:r>
            <a:endParaRPr sz="2400">
              <a:solidFill>
                <a:srgbClr val="5E6A7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5E6A71"/>
              </a:buClr>
              <a:buSzPts val="2400"/>
              <a:buChar char="•"/>
            </a:pPr>
            <a:r>
              <a:rPr lang="en-GB" sz="2400">
                <a:solidFill>
                  <a:srgbClr val="5E6A71"/>
                </a:solidFill>
              </a:rPr>
              <a:t>The shell</a:t>
            </a:r>
            <a:endParaRPr sz="2400">
              <a:solidFill>
                <a:srgbClr val="5E6A7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E6A7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File System Security</a:t>
            </a:r>
            <a:endParaRPr sz="3000"/>
          </a:p>
        </p:txBody>
      </p:sp>
      <p:sp>
        <p:nvSpPr>
          <p:cNvPr id="585" name="Google Shape;585;p74"/>
          <p:cNvSpPr txBox="1"/>
          <p:nvPr/>
        </p:nvSpPr>
        <p:spPr>
          <a:xfrm>
            <a:off x="388375" y="1477700"/>
            <a:ext cx="83925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B050"/>
                </a:solidFill>
              </a:rPr>
              <a:t>Integrity</a:t>
            </a:r>
            <a:r>
              <a:rPr lang="en-GB" sz="2000"/>
              <a:t> </a:t>
            </a:r>
            <a:r>
              <a:rPr lang="en-GB" sz="2000">
                <a:solidFill>
                  <a:srgbClr val="434343"/>
                </a:solidFill>
              </a:rPr>
              <a:t>of file system is </a:t>
            </a:r>
            <a:r>
              <a:rPr lang="en-GB" sz="2000" u="sng">
                <a:solidFill>
                  <a:srgbClr val="00B050"/>
                </a:solidFill>
              </a:rPr>
              <a:t>very important</a:t>
            </a:r>
            <a:r>
              <a:rPr lang="en-GB" sz="2000">
                <a:solidFill>
                  <a:srgbClr val="434343"/>
                </a:solidFill>
              </a:rPr>
              <a:t> to OS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Crashes should not corrupt structure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Include redundant structures so that system can be reconstructed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File meta-information may restrict access to file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Read only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Read/write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Execute</a:t>
            </a:r>
            <a:endParaRPr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Selected users/programs may have different rights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5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5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Kernel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Processes </a:t>
            </a:r>
            <a:endParaRPr sz="2000"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Deadlock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Scheduling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Memory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Files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 Security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The shell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6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Shell</a:t>
            </a:r>
            <a:endParaRPr sz="3000"/>
          </a:p>
        </p:txBody>
      </p:sp>
      <p:sp>
        <p:nvSpPr>
          <p:cNvPr id="597" name="Google Shape;597;p76"/>
          <p:cNvSpPr txBox="1"/>
          <p:nvPr/>
        </p:nvSpPr>
        <p:spPr>
          <a:xfrm>
            <a:off x="388375" y="1477700"/>
            <a:ext cx="5866500" cy="4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External face of OS – </a:t>
            </a:r>
            <a:r>
              <a:rPr lang="en-GB" sz="1800" u="sng">
                <a:solidFill>
                  <a:srgbClr val="FF0000"/>
                </a:solidFill>
              </a:rPr>
              <a:t>not part </a:t>
            </a:r>
            <a:r>
              <a:rPr lang="en-GB" sz="1800">
                <a:solidFill>
                  <a:srgbClr val="434343"/>
                </a:solidFill>
              </a:rPr>
              <a:t>of OS </a:t>
            </a:r>
            <a:endParaRPr sz="18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Users interact with shell to start processes</a:t>
            </a:r>
            <a:endParaRPr sz="18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Originally command line interface (CLI)</a:t>
            </a:r>
            <a:endParaRPr sz="1800">
              <a:solidFill>
                <a:srgbClr val="434343"/>
              </a:solidFill>
            </a:endParaRPr>
          </a:p>
          <a:p>
            <a:pPr indent="-3302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Allows programs to be executed and parameters to be passed to them</a:t>
            </a:r>
            <a:endParaRPr sz="1800">
              <a:solidFill>
                <a:srgbClr val="434343"/>
              </a:solidFill>
            </a:endParaRPr>
          </a:p>
          <a:p>
            <a:pPr indent="-215900" lvl="1" marL="108585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302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Desktops </a:t>
            </a:r>
            <a:endParaRPr sz="1800">
              <a:solidFill>
                <a:srgbClr val="434343"/>
              </a:solidFill>
            </a:endParaRPr>
          </a:p>
          <a:p>
            <a:pPr indent="-3302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Files can be dragged and dropped onto applications</a:t>
            </a:r>
            <a:endParaRPr sz="1800">
              <a:solidFill>
                <a:srgbClr val="434343"/>
              </a:solidFill>
            </a:endParaRPr>
          </a:p>
          <a:p>
            <a:pPr indent="-3302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</a:pPr>
            <a:r>
              <a:rPr lang="en-GB" sz="1800">
                <a:solidFill>
                  <a:srgbClr val="434343"/>
                </a:solidFill>
              </a:rPr>
              <a:t>Applications automatically associated with files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598" name="Google Shape;598;p76"/>
          <p:cNvSpPr txBox="1"/>
          <p:nvPr/>
        </p:nvSpPr>
        <p:spPr>
          <a:xfrm>
            <a:off x="6156175" y="980724"/>
            <a:ext cx="2267400" cy="22488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00000"/>
                </a:solidFill>
              </a:rPr>
              <a:t>In computing</a:t>
            </a:r>
            <a:r>
              <a:rPr lang="en-GB" sz="1200">
                <a:solidFill>
                  <a:srgbClr val="434343"/>
                </a:solidFill>
              </a:rPr>
              <a:t>, a </a:t>
            </a:r>
            <a:r>
              <a:rPr i="1" lang="en-GB" sz="1200">
                <a:solidFill>
                  <a:srgbClr val="434343"/>
                </a:solidFill>
              </a:rPr>
              <a:t>shell is a user interface for access to an operating system's services</a:t>
            </a:r>
            <a:r>
              <a:rPr lang="en-GB" sz="1200">
                <a:solidFill>
                  <a:srgbClr val="434343"/>
                </a:solidFill>
              </a:rPr>
              <a:t>.</a:t>
            </a:r>
            <a:br>
              <a:rPr lang="en-GB" sz="1200">
                <a:solidFill>
                  <a:srgbClr val="000000"/>
                </a:solidFill>
              </a:rPr>
            </a:br>
            <a:r>
              <a:rPr lang="en-GB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00000"/>
                </a:solidFill>
              </a:rPr>
              <a:t>In general</a:t>
            </a:r>
            <a:r>
              <a:rPr lang="en-GB" sz="1200">
                <a:solidFill>
                  <a:srgbClr val="434343"/>
                </a:solidFill>
              </a:rPr>
              <a:t>, operating system shells use either a command-line interface (CLI) or graphical user interface (GUI), depending on a computer's role and particular operation.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599" name="Google Shape;599;p76"/>
          <p:cNvSpPr/>
          <p:nvPr/>
        </p:nvSpPr>
        <p:spPr>
          <a:xfrm>
            <a:off x="2886050" y="3489275"/>
            <a:ext cx="1818900" cy="18189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6"/>
          <p:cNvSpPr/>
          <p:nvPr/>
        </p:nvSpPr>
        <p:spPr>
          <a:xfrm>
            <a:off x="3276703" y="3879927"/>
            <a:ext cx="1037700" cy="10377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6"/>
          <p:cNvSpPr txBox="1"/>
          <p:nvPr/>
        </p:nvSpPr>
        <p:spPr>
          <a:xfrm>
            <a:off x="3433625" y="4884800"/>
            <a:ext cx="732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Shell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02" name="Google Shape;602;p76"/>
          <p:cNvSpPr txBox="1"/>
          <p:nvPr/>
        </p:nvSpPr>
        <p:spPr>
          <a:xfrm>
            <a:off x="3396500" y="4088675"/>
            <a:ext cx="816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Kernel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03" name="Google Shape;603;p76"/>
          <p:cNvSpPr/>
          <p:nvPr/>
        </p:nvSpPr>
        <p:spPr>
          <a:xfrm>
            <a:off x="4946300" y="3563550"/>
            <a:ext cx="519600" cy="1744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6"/>
          <p:cNvSpPr txBox="1"/>
          <p:nvPr/>
        </p:nvSpPr>
        <p:spPr>
          <a:xfrm>
            <a:off x="5558800" y="4194450"/>
            <a:ext cx="1726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27BA0"/>
                </a:solidFill>
              </a:rPr>
              <a:t>Operating</a:t>
            </a:r>
            <a:r>
              <a:rPr lang="en-GB"/>
              <a:t> </a:t>
            </a:r>
            <a:r>
              <a:rPr lang="en-GB">
                <a:solidFill>
                  <a:srgbClr val="38761D"/>
                </a:solidFill>
              </a:rPr>
              <a:t>System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7"/>
          <p:cNvSpPr txBox="1"/>
          <p:nvPr>
            <p:ph type="title"/>
          </p:nvPr>
        </p:nvSpPr>
        <p:spPr>
          <a:xfrm>
            <a:off x="2656525" y="725925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Operating Systems Summary</a:t>
            </a:r>
            <a:endParaRPr sz="3000"/>
          </a:p>
        </p:txBody>
      </p:sp>
      <p:sp>
        <p:nvSpPr>
          <p:cNvPr id="610" name="Google Shape;610;p77"/>
          <p:cNvSpPr txBox="1"/>
          <p:nvPr/>
        </p:nvSpPr>
        <p:spPr>
          <a:xfrm>
            <a:off x="663075" y="1439800"/>
            <a:ext cx="7890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OS is resource manager</a:t>
            </a:r>
            <a:endParaRPr sz="2200">
              <a:solidFill>
                <a:srgbClr val="434343"/>
              </a:solidFill>
            </a:endParaRPr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Controls access to peripherals</a:t>
            </a:r>
            <a:endParaRPr sz="2200">
              <a:solidFill>
                <a:srgbClr val="434343"/>
              </a:solidFill>
            </a:endParaRPr>
          </a:p>
          <a:p>
            <a:pPr indent="-3556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Shares resources between processes</a:t>
            </a:r>
            <a:endParaRPr sz="2200">
              <a:solidFill>
                <a:srgbClr val="434343"/>
              </a:solidFill>
            </a:endParaRPr>
          </a:p>
          <a:p>
            <a:pPr indent="-355600" lvl="1" marL="108585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Complex algorithms </a:t>
            </a:r>
            <a:endParaRPr sz="2200">
              <a:solidFill>
                <a:srgbClr val="434343"/>
              </a:solidFill>
            </a:endParaRPr>
          </a:p>
          <a:p>
            <a:pPr indent="-355600" lvl="2" marL="1485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Scheduling</a:t>
            </a:r>
            <a:endParaRPr sz="2200">
              <a:solidFill>
                <a:srgbClr val="434343"/>
              </a:solidFill>
            </a:endParaRPr>
          </a:p>
          <a:p>
            <a:pPr indent="-355600" lvl="2" marL="1485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Deadlock prevention</a:t>
            </a:r>
            <a:endParaRPr sz="2200">
              <a:solidFill>
                <a:srgbClr val="434343"/>
              </a:solidFill>
            </a:endParaRPr>
          </a:p>
          <a:p>
            <a:pPr indent="-355600" lvl="2" marL="1485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200"/>
              <a:buChar char="•"/>
            </a:pPr>
            <a:r>
              <a:rPr lang="en-GB" sz="2200">
                <a:solidFill>
                  <a:srgbClr val="434343"/>
                </a:solidFill>
              </a:rPr>
              <a:t>File system maintenance</a:t>
            </a:r>
            <a:endParaRPr sz="2200">
              <a:solidFill>
                <a:srgbClr val="434343"/>
              </a:solidFill>
            </a:endParaRPr>
          </a:p>
          <a:p>
            <a:pPr indent="-215900" lvl="2" marL="1485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A Computer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7"/>
          <p:cNvSpPr/>
          <p:nvPr/>
        </p:nvSpPr>
        <p:spPr>
          <a:xfrm>
            <a:off x="2165700" y="1824775"/>
            <a:ext cx="4812600" cy="48126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0" name="Google Shape;300;p57"/>
          <p:cNvSpPr txBox="1"/>
          <p:nvPr/>
        </p:nvSpPr>
        <p:spPr>
          <a:xfrm>
            <a:off x="2711225" y="3160938"/>
            <a:ext cx="120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Monitor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4170800" y="216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CPU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5225750" y="264722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RAM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3" name="Google Shape;303;p57"/>
          <p:cNvSpPr txBox="1"/>
          <p:nvPr/>
        </p:nvSpPr>
        <p:spPr>
          <a:xfrm>
            <a:off x="2486525" y="3991075"/>
            <a:ext cx="1427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Keyboard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4" name="Google Shape;304;p57"/>
          <p:cNvSpPr txBox="1"/>
          <p:nvPr/>
        </p:nvSpPr>
        <p:spPr>
          <a:xfrm>
            <a:off x="5411225" y="3640950"/>
            <a:ext cx="137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Flash Memory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5" name="Google Shape;305;p57"/>
          <p:cNvSpPr txBox="1"/>
          <p:nvPr/>
        </p:nvSpPr>
        <p:spPr>
          <a:xfrm>
            <a:off x="2887025" y="4906200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Printer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6" name="Google Shape;306;p57"/>
          <p:cNvSpPr txBox="1"/>
          <p:nvPr/>
        </p:nvSpPr>
        <p:spPr>
          <a:xfrm>
            <a:off x="4170800" y="5528275"/>
            <a:ext cx="946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Mouse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7" name="Google Shape;307;p57"/>
          <p:cNvSpPr txBox="1"/>
          <p:nvPr/>
        </p:nvSpPr>
        <p:spPr>
          <a:xfrm>
            <a:off x="4812650" y="4816625"/>
            <a:ext cx="1772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Disk CD/DVD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8" name="Google Shape;308;p57"/>
          <p:cNvSpPr txBox="1"/>
          <p:nvPr/>
        </p:nvSpPr>
        <p:spPr>
          <a:xfrm>
            <a:off x="3304550" y="1415675"/>
            <a:ext cx="2454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434343"/>
                </a:solidFill>
              </a:rPr>
              <a:t>Operating System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309" name="Google Shape;309;p57"/>
          <p:cNvSpPr txBox="1"/>
          <p:nvPr/>
        </p:nvSpPr>
        <p:spPr>
          <a:xfrm>
            <a:off x="3876950" y="3566750"/>
            <a:ext cx="1309800" cy="11178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3360000" dist="47625">
              <a:srgbClr val="000000">
                <a:alpha val="32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chemeClr val="lt1"/>
                </a:solidFill>
              </a:rPr>
              <a:t>OS</a:t>
            </a:r>
            <a:endParaRPr b="1" sz="6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8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Kernel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Processes </a:t>
            </a:r>
            <a:endParaRPr sz="2000">
              <a:solidFill>
                <a:schemeClr val="dk1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Deadlock</a:t>
            </a:r>
            <a:endParaRPr>
              <a:solidFill>
                <a:schemeClr val="dk1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S</a:t>
            </a:r>
            <a:r>
              <a:rPr lang="en-GB" sz="2000">
                <a:solidFill>
                  <a:schemeClr val="dk1"/>
                </a:solidFill>
              </a:rPr>
              <a:t>cheduling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Memory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Files</a:t>
            </a:r>
            <a:endParaRPr>
              <a:solidFill>
                <a:schemeClr val="dk1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 Security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The shell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9"/>
          <p:cNvSpPr txBox="1"/>
          <p:nvPr/>
        </p:nvSpPr>
        <p:spPr>
          <a:xfrm>
            <a:off x="547770" y="1470320"/>
            <a:ext cx="2691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Kernel</a:t>
            </a:r>
            <a:endParaRPr>
              <a:solidFill>
                <a:srgbClr val="434343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Processes </a:t>
            </a:r>
            <a:endParaRPr sz="2000">
              <a:solidFill>
                <a:srgbClr val="D9D9D9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Deadlock</a:t>
            </a:r>
            <a:endParaRPr>
              <a:solidFill>
                <a:srgbClr val="D9D9D9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Scheduling</a:t>
            </a:r>
            <a:endParaRPr sz="2000"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Memory</a:t>
            </a:r>
            <a:endParaRPr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Files</a:t>
            </a:r>
            <a:endParaRPr>
              <a:solidFill>
                <a:srgbClr val="D9D9D9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 Security</a:t>
            </a:r>
            <a:endParaRPr sz="2000"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The shell</a:t>
            </a:r>
            <a:endParaRPr sz="2000">
              <a:solidFill>
                <a:srgbClr val="D9D9D9"/>
              </a:solidFill>
            </a:endParaRPr>
          </a:p>
        </p:txBody>
      </p:sp>
      <p:sp>
        <p:nvSpPr>
          <p:cNvPr id="322" name="Google Shape;322;p59"/>
          <p:cNvSpPr txBox="1"/>
          <p:nvPr/>
        </p:nvSpPr>
        <p:spPr>
          <a:xfrm>
            <a:off x="3777000" y="1150725"/>
            <a:ext cx="49926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A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rgbClr val="FF0000"/>
                </a:solidFill>
              </a:rPr>
              <a:t>kernel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rgbClr val="434343"/>
                </a:solidFill>
              </a:rPr>
              <a:t>(core) provides access to the computer hardware and controls access to resources.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e.g.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The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600" u="sng">
                <a:solidFill>
                  <a:srgbClr val="FF0000"/>
                </a:solidFill>
              </a:rPr>
              <a:t>kernel decides</a:t>
            </a:r>
            <a:r>
              <a:rPr lang="en-GB" sz="1600">
                <a:solidFill>
                  <a:srgbClr val="434343"/>
                </a:solidFill>
              </a:rPr>
              <a:t> who will use a resource, for how long and when.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</a:rPr>
              <a:t>K</a:t>
            </a:r>
            <a:r>
              <a:rPr lang="en-GB" sz="1600">
                <a:solidFill>
                  <a:srgbClr val="FF0000"/>
                </a:solidFill>
              </a:rPr>
              <a:t>ernel itself is useless</a:t>
            </a:r>
            <a:r>
              <a:rPr lang="en-GB" sz="1600">
                <a:solidFill>
                  <a:srgbClr val="434343"/>
                </a:solidFill>
              </a:rPr>
              <a:t> unless you get all the applications such as text editors, email clients, browsers, office applications, etc.</a:t>
            </a:r>
            <a:r>
              <a:rPr lang="en-GB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3" name="Google Shape;323;p59"/>
          <p:cNvSpPr/>
          <p:nvPr/>
        </p:nvSpPr>
        <p:spPr>
          <a:xfrm>
            <a:off x="4417325" y="3916204"/>
            <a:ext cx="2691000" cy="26910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9"/>
          <p:cNvSpPr/>
          <p:nvPr/>
        </p:nvSpPr>
        <p:spPr>
          <a:xfrm>
            <a:off x="4742075" y="4240950"/>
            <a:ext cx="2041500" cy="20415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9"/>
          <p:cNvSpPr/>
          <p:nvPr/>
        </p:nvSpPr>
        <p:spPr>
          <a:xfrm>
            <a:off x="5080775" y="4579650"/>
            <a:ext cx="1364100" cy="13641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9"/>
          <p:cNvSpPr/>
          <p:nvPr/>
        </p:nvSpPr>
        <p:spPr>
          <a:xfrm>
            <a:off x="5400875" y="4899750"/>
            <a:ext cx="723900" cy="72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H/W</a:t>
            </a:r>
            <a:endParaRPr sz="1200"/>
          </a:p>
        </p:txBody>
      </p:sp>
      <p:sp>
        <p:nvSpPr>
          <p:cNvPr id="327" name="Google Shape;327;p59"/>
          <p:cNvSpPr txBox="1"/>
          <p:nvPr/>
        </p:nvSpPr>
        <p:spPr>
          <a:xfrm>
            <a:off x="5452035" y="6217505"/>
            <a:ext cx="621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User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328" name="Google Shape;328;p59"/>
          <p:cNvSpPr txBox="1"/>
          <p:nvPr/>
        </p:nvSpPr>
        <p:spPr>
          <a:xfrm>
            <a:off x="5452035" y="5892755"/>
            <a:ext cx="6216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Shell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329" name="Google Shape;329;p59"/>
          <p:cNvSpPr txBox="1"/>
          <p:nvPr/>
        </p:nvSpPr>
        <p:spPr>
          <a:xfrm>
            <a:off x="5400873" y="5554050"/>
            <a:ext cx="723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</a:rPr>
              <a:t>Kernel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330" name="Google Shape;330;p59"/>
          <p:cNvCxnSpPr>
            <a:stCxn id="326" idx="6"/>
          </p:cNvCxnSpPr>
          <p:nvPr/>
        </p:nvCxnSpPr>
        <p:spPr>
          <a:xfrm>
            <a:off x="6124775" y="5261700"/>
            <a:ext cx="1457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59"/>
          <p:cNvSpPr txBox="1"/>
          <p:nvPr/>
        </p:nvSpPr>
        <p:spPr>
          <a:xfrm>
            <a:off x="7581875" y="4751425"/>
            <a:ext cx="9186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Hardware:</a:t>
            </a:r>
            <a:br>
              <a:rPr lang="en-GB" sz="1200"/>
            </a:br>
            <a:r>
              <a:rPr lang="en-GB" sz="1200"/>
              <a:t>Terminals, Printers, Disks... etc.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0"/>
          <p:cNvSpPr txBox="1"/>
          <p:nvPr/>
        </p:nvSpPr>
        <p:spPr>
          <a:xfrm>
            <a:off x="547770" y="1470320"/>
            <a:ext cx="2691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Kernel</a:t>
            </a:r>
            <a:endParaRPr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</a:pPr>
            <a:r>
              <a:rPr lang="en-GB" sz="2000">
                <a:solidFill>
                  <a:srgbClr val="434343"/>
                </a:solidFill>
              </a:rPr>
              <a:t>Processes </a:t>
            </a:r>
            <a:endParaRPr sz="2000">
              <a:solidFill>
                <a:srgbClr val="434343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D</a:t>
            </a:r>
            <a:r>
              <a:rPr lang="en-GB" sz="2000">
                <a:solidFill>
                  <a:srgbClr val="D9D9D9"/>
                </a:solidFill>
              </a:rPr>
              <a:t>eadlock</a:t>
            </a:r>
            <a:endParaRPr>
              <a:solidFill>
                <a:srgbClr val="D9D9D9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S</a:t>
            </a:r>
            <a:r>
              <a:rPr lang="en-GB" sz="2000">
                <a:solidFill>
                  <a:srgbClr val="D9D9D9"/>
                </a:solidFill>
              </a:rPr>
              <a:t>cheduling</a:t>
            </a:r>
            <a:endParaRPr sz="2000"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Memory</a:t>
            </a:r>
            <a:endParaRPr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Files</a:t>
            </a:r>
            <a:endParaRPr>
              <a:solidFill>
                <a:srgbClr val="D9D9D9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 Security</a:t>
            </a:r>
            <a:endParaRPr sz="2000">
              <a:solidFill>
                <a:srgbClr val="D9D9D9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Char char="•"/>
            </a:pPr>
            <a:r>
              <a:rPr lang="en-GB" sz="2000">
                <a:solidFill>
                  <a:srgbClr val="D9D9D9"/>
                </a:solidFill>
              </a:rPr>
              <a:t>The shell</a:t>
            </a:r>
            <a:endParaRPr sz="2000">
              <a:solidFill>
                <a:srgbClr val="D9D9D9"/>
              </a:solidFill>
            </a:endParaRPr>
          </a:p>
        </p:txBody>
      </p:sp>
      <p:sp>
        <p:nvSpPr>
          <p:cNvPr id="338" name="Google Shape;338;p60"/>
          <p:cNvSpPr txBox="1"/>
          <p:nvPr/>
        </p:nvSpPr>
        <p:spPr>
          <a:xfrm>
            <a:off x="3777000" y="1150725"/>
            <a:ext cx="49926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In </a:t>
            </a:r>
            <a:r>
              <a:rPr b="1" lang="en-GB" sz="1500">
                <a:solidFill>
                  <a:srgbClr val="434343"/>
                </a:solidFill>
              </a:rPr>
              <a:t>computing</a:t>
            </a:r>
            <a:r>
              <a:rPr lang="en-GB" sz="1500">
                <a:solidFill>
                  <a:srgbClr val="434343"/>
                </a:solidFill>
              </a:rPr>
              <a:t>, a </a:t>
            </a:r>
            <a:r>
              <a:rPr b="1" lang="en-GB" sz="1500">
                <a:solidFill>
                  <a:srgbClr val="FF0000"/>
                </a:solidFill>
              </a:rPr>
              <a:t>process</a:t>
            </a:r>
            <a:r>
              <a:rPr lang="en-GB" sz="1500">
                <a:solidFill>
                  <a:srgbClr val="434343"/>
                </a:solidFill>
              </a:rPr>
              <a:t> is an instance of a </a:t>
            </a:r>
            <a:r>
              <a:rPr b="1" lang="en-GB" sz="1500">
                <a:solidFill>
                  <a:srgbClr val="434343"/>
                </a:solidFill>
              </a:rPr>
              <a:t>computer</a:t>
            </a:r>
            <a:r>
              <a:rPr lang="en-GB" sz="1500">
                <a:solidFill>
                  <a:srgbClr val="434343"/>
                </a:solidFill>
              </a:rPr>
              <a:t> program that is being executed.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It </a:t>
            </a:r>
            <a:r>
              <a:rPr lang="en-GB" sz="1500">
                <a:solidFill>
                  <a:srgbClr val="FF0000"/>
                </a:solidFill>
              </a:rPr>
              <a:t>contains</a:t>
            </a:r>
            <a:r>
              <a:rPr lang="en-GB" sz="1500">
                <a:solidFill>
                  <a:srgbClr val="222222"/>
                </a:solidFill>
              </a:rPr>
              <a:t> </a:t>
            </a:r>
            <a:r>
              <a:rPr lang="en-GB" sz="1500">
                <a:solidFill>
                  <a:srgbClr val="434343"/>
                </a:solidFill>
              </a:rPr>
              <a:t>the </a:t>
            </a:r>
            <a:r>
              <a:rPr i="1" lang="en-GB" sz="1500">
                <a:solidFill>
                  <a:srgbClr val="FF0000"/>
                </a:solidFill>
              </a:rPr>
              <a:t>program code </a:t>
            </a:r>
            <a:r>
              <a:rPr lang="en-GB" sz="1500">
                <a:solidFill>
                  <a:srgbClr val="434343"/>
                </a:solidFill>
              </a:rPr>
              <a:t>and its</a:t>
            </a:r>
            <a:r>
              <a:rPr lang="en-GB" sz="1500">
                <a:solidFill>
                  <a:srgbClr val="222222"/>
                </a:solidFill>
              </a:rPr>
              <a:t> </a:t>
            </a:r>
            <a:r>
              <a:rPr i="1" lang="en-GB" sz="1500">
                <a:solidFill>
                  <a:srgbClr val="FF0000"/>
                </a:solidFill>
              </a:rPr>
              <a:t>current activity</a:t>
            </a:r>
            <a:r>
              <a:rPr lang="en-GB" sz="1500">
                <a:solidFill>
                  <a:srgbClr val="222222"/>
                </a:solidFill>
              </a:rPr>
              <a:t>. </a:t>
            </a:r>
            <a:r>
              <a:rPr lang="en-GB" sz="1500">
                <a:solidFill>
                  <a:srgbClr val="434343"/>
                </a:solidFill>
              </a:rPr>
              <a:t>Depending on the operating </a:t>
            </a:r>
            <a:r>
              <a:rPr b="1" lang="en-GB" sz="1500">
                <a:solidFill>
                  <a:srgbClr val="434343"/>
                </a:solidFill>
              </a:rPr>
              <a:t>system</a:t>
            </a:r>
            <a:r>
              <a:rPr lang="en-GB" sz="1500">
                <a:solidFill>
                  <a:srgbClr val="434343"/>
                </a:solidFill>
              </a:rPr>
              <a:t> (OS), a </a:t>
            </a:r>
            <a:r>
              <a:rPr b="1" lang="en-GB" sz="1500">
                <a:solidFill>
                  <a:srgbClr val="434343"/>
                </a:solidFill>
              </a:rPr>
              <a:t>process</a:t>
            </a:r>
            <a:r>
              <a:rPr lang="en-GB" sz="1500">
                <a:solidFill>
                  <a:srgbClr val="434343"/>
                </a:solidFill>
              </a:rPr>
              <a:t> may be made up of </a:t>
            </a:r>
            <a:r>
              <a:rPr i="1" lang="en-GB" sz="1500" u="sng">
                <a:solidFill>
                  <a:srgbClr val="FF0000"/>
                </a:solidFill>
              </a:rPr>
              <a:t>multiple threads</a:t>
            </a:r>
            <a:r>
              <a:rPr lang="en-GB" sz="1500">
                <a:solidFill>
                  <a:srgbClr val="434343"/>
                </a:solidFill>
              </a:rPr>
              <a:t> of execution that execute instructions concurrently.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339" name="Google Shape;339;p60"/>
          <p:cNvSpPr/>
          <p:nvPr/>
        </p:nvSpPr>
        <p:spPr>
          <a:xfrm>
            <a:off x="5159725" y="3259600"/>
            <a:ext cx="1549800" cy="723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Program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60"/>
          <p:cNvSpPr/>
          <p:nvPr/>
        </p:nvSpPr>
        <p:spPr>
          <a:xfrm>
            <a:off x="5159725" y="5029825"/>
            <a:ext cx="1549800" cy="723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Storage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60"/>
          <p:cNvSpPr/>
          <p:nvPr/>
        </p:nvSpPr>
        <p:spPr>
          <a:xfrm>
            <a:off x="6820850" y="4124975"/>
            <a:ext cx="1549800" cy="7239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Output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60"/>
          <p:cNvSpPr/>
          <p:nvPr/>
        </p:nvSpPr>
        <p:spPr>
          <a:xfrm>
            <a:off x="5159725" y="4124975"/>
            <a:ext cx="1549800" cy="7239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Process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60"/>
          <p:cNvSpPr/>
          <p:nvPr/>
        </p:nvSpPr>
        <p:spPr>
          <a:xfrm>
            <a:off x="3498600" y="4124975"/>
            <a:ext cx="1549800" cy="7239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Input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60"/>
          <p:cNvSpPr/>
          <p:nvPr/>
        </p:nvSpPr>
        <p:spPr>
          <a:xfrm>
            <a:off x="5800075" y="3823425"/>
            <a:ext cx="269100" cy="352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0"/>
          <p:cNvSpPr/>
          <p:nvPr/>
        </p:nvSpPr>
        <p:spPr>
          <a:xfrm>
            <a:off x="5800075" y="4739775"/>
            <a:ext cx="269100" cy="352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0"/>
          <p:cNvSpPr/>
          <p:nvPr/>
        </p:nvSpPr>
        <p:spPr>
          <a:xfrm>
            <a:off x="4859900" y="4388525"/>
            <a:ext cx="3711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0"/>
          <p:cNvSpPr/>
          <p:nvPr/>
        </p:nvSpPr>
        <p:spPr>
          <a:xfrm>
            <a:off x="6626000" y="4388525"/>
            <a:ext cx="371100" cy="1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2656525" y="725925"/>
            <a:ext cx="58500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Processes</a:t>
            </a:r>
            <a:endParaRPr sz="3000"/>
          </a:p>
        </p:txBody>
      </p:sp>
      <p:sp>
        <p:nvSpPr>
          <p:cNvPr id="353" name="Google Shape;353;p61"/>
          <p:cNvSpPr txBox="1"/>
          <p:nvPr/>
        </p:nvSpPr>
        <p:spPr>
          <a:xfrm>
            <a:off x="1726100" y="1166625"/>
            <a:ext cx="7284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program in execution</a:t>
            </a:r>
            <a:r>
              <a:rPr lang="en-GB" sz="2000">
                <a:solidFill>
                  <a:srgbClr val="434343"/>
                </a:solidFill>
              </a:rPr>
              <a:t> (</a:t>
            </a:r>
            <a:r>
              <a:rPr lang="en-GB" sz="2000">
                <a:solidFill>
                  <a:srgbClr val="FF0000"/>
                </a:solidFill>
              </a:rPr>
              <a:t>program code</a:t>
            </a:r>
            <a:r>
              <a:rPr lang="en-GB" sz="2000">
                <a:solidFill>
                  <a:srgbClr val="434343"/>
                </a:solidFill>
              </a:rPr>
              <a:t> and its </a:t>
            </a:r>
            <a:r>
              <a:rPr lang="en-GB" sz="2000">
                <a:solidFill>
                  <a:srgbClr val="FF0000"/>
                </a:solidFill>
              </a:rPr>
              <a:t>current activity</a:t>
            </a:r>
            <a:r>
              <a:rPr lang="en-GB" sz="2000">
                <a:solidFill>
                  <a:srgbClr val="434343"/>
                </a:solidFill>
              </a:rPr>
              <a:t>).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1"/>
          <p:cNvSpPr txBox="1"/>
          <p:nvPr/>
        </p:nvSpPr>
        <p:spPr>
          <a:xfrm>
            <a:off x="1640325" y="2649307"/>
            <a:ext cx="1763400" cy="440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1"/>
          <p:cNvSpPr txBox="1"/>
          <p:nvPr/>
        </p:nvSpPr>
        <p:spPr>
          <a:xfrm>
            <a:off x="1638880" y="5514754"/>
            <a:ext cx="1763348" cy="440838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1"/>
          <p:cNvSpPr/>
          <p:nvPr/>
        </p:nvSpPr>
        <p:spPr>
          <a:xfrm>
            <a:off x="1640350" y="1767633"/>
            <a:ext cx="1763348" cy="881676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61"/>
          <p:cNvCxnSpPr/>
          <p:nvPr/>
        </p:nvCxnSpPr>
        <p:spPr>
          <a:xfrm>
            <a:off x="1640350" y="3291463"/>
            <a:ext cx="0" cy="2204189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61"/>
          <p:cNvCxnSpPr/>
          <p:nvPr/>
        </p:nvCxnSpPr>
        <p:spPr>
          <a:xfrm>
            <a:off x="3400385" y="3326500"/>
            <a:ext cx="0" cy="2204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61"/>
          <p:cNvSpPr txBox="1"/>
          <p:nvPr/>
        </p:nvSpPr>
        <p:spPr>
          <a:xfrm>
            <a:off x="1372909" y="5711662"/>
            <a:ext cx="440837" cy="44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1"/>
          <p:cNvSpPr txBox="1"/>
          <p:nvPr/>
        </p:nvSpPr>
        <p:spPr>
          <a:xfrm>
            <a:off x="639650" y="1700038"/>
            <a:ext cx="881674" cy="44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0xFFFFFFFF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1"/>
          <p:cNvSpPr txBox="1"/>
          <p:nvPr/>
        </p:nvSpPr>
        <p:spPr>
          <a:xfrm>
            <a:off x="1638880" y="1766164"/>
            <a:ext cx="1763348" cy="440838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61"/>
          <p:cNvCxnSpPr/>
          <p:nvPr/>
        </p:nvCxnSpPr>
        <p:spPr>
          <a:xfrm>
            <a:off x="3572685" y="1966011"/>
            <a:ext cx="1322511" cy="88167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61"/>
          <p:cNvCxnSpPr/>
          <p:nvPr/>
        </p:nvCxnSpPr>
        <p:spPr>
          <a:xfrm>
            <a:off x="3572685" y="2832992"/>
            <a:ext cx="132251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61"/>
          <p:cNvCxnSpPr/>
          <p:nvPr/>
        </p:nvCxnSpPr>
        <p:spPr>
          <a:xfrm flipH="1" rot="10800000">
            <a:off x="3572685" y="2791847"/>
            <a:ext cx="1322511" cy="44083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65" name="Google Shape;365;p61"/>
          <p:cNvSpPr txBox="1"/>
          <p:nvPr/>
        </p:nvSpPr>
        <p:spPr>
          <a:xfrm>
            <a:off x="4895203" y="2612588"/>
            <a:ext cx="3526695" cy="44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address space </a:t>
            </a: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GB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core image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1"/>
          <p:cNvSpPr txBox="1"/>
          <p:nvPr/>
        </p:nvSpPr>
        <p:spPr>
          <a:xfrm>
            <a:off x="1640330" y="3093839"/>
            <a:ext cx="1763400" cy="440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1"/>
          <p:cNvSpPr txBox="1"/>
          <p:nvPr/>
        </p:nvSpPr>
        <p:spPr>
          <a:xfrm>
            <a:off x="4740960" y="3016892"/>
            <a:ext cx="2999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registers: global pointer, 	stack pointer, etc. 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3875275" y="3950000"/>
            <a:ext cx="4799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Processes are interrupted and restored.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 table</a:t>
            </a: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is an array of structures one for each process.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1"/>
          <p:cNvSpPr txBox="1"/>
          <p:nvPr/>
        </p:nvSpPr>
        <p:spPr>
          <a:xfrm>
            <a:off x="3941451" y="5149180"/>
            <a:ext cx="459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Processes can create other processes and communicate between them.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/>
          <p:nvPr>
            <p:ph type="title"/>
          </p:nvPr>
        </p:nvSpPr>
        <p:spPr>
          <a:xfrm>
            <a:off x="2656525" y="584850"/>
            <a:ext cx="55203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Processes</a:t>
            </a:r>
            <a:endParaRPr sz="3000"/>
          </a:p>
        </p:txBody>
      </p:sp>
      <p:pic>
        <p:nvPicPr>
          <p:cNvPr id="375" name="Google Shape;37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25" y="1319025"/>
            <a:ext cx="6375375" cy="354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2"/>
          <p:cNvSpPr txBox="1"/>
          <p:nvPr/>
        </p:nvSpPr>
        <p:spPr>
          <a:xfrm>
            <a:off x="628400" y="5155525"/>
            <a:ext cx="80796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This is a screenshot of the result of a top command in linux.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It shows the processes currently being used with additional information about the computer’s state.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/>
          <p:nvPr>
            <p:ph type="title"/>
          </p:nvPr>
        </p:nvSpPr>
        <p:spPr>
          <a:xfrm>
            <a:off x="2247800" y="334375"/>
            <a:ext cx="6738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/>
              <a:t>OS Concepts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 txBox="1"/>
          <p:nvPr/>
        </p:nvSpPr>
        <p:spPr>
          <a:xfrm>
            <a:off x="547750" y="1470325"/>
            <a:ext cx="73350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Kernel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Processes </a:t>
            </a:r>
            <a:endParaRPr sz="2000"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>
                <a:solidFill>
                  <a:schemeClr val="dk1"/>
                </a:solidFill>
              </a:rPr>
              <a:t>Deadlock</a:t>
            </a:r>
            <a:endParaRPr>
              <a:solidFill>
                <a:schemeClr val="dk1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S</a:t>
            </a:r>
            <a:r>
              <a:rPr lang="en-GB" sz="2000">
                <a:solidFill>
                  <a:srgbClr val="A4C2F4"/>
                </a:solidFill>
              </a:rPr>
              <a:t>cheduling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Memory</a:t>
            </a:r>
            <a:endParaRPr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Files</a:t>
            </a:r>
            <a:endParaRPr>
              <a:solidFill>
                <a:srgbClr val="A4C2F4"/>
              </a:solidFill>
            </a:endParaRPr>
          </a:p>
          <a:p>
            <a:pPr indent="-342900" lvl="1" marL="108585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 Security</a:t>
            </a:r>
            <a:endParaRPr sz="2000">
              <a:solidFill>
                <a:srgbClr val="A4C2F4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A4C2F4"/>
              </a:buClr>
              <a:buSzPts val="2000"/>
              <a:buChar char="•"/>
            </a:pPr>
            <a:r>
              <a:rPr lang="en-GB" sz="2000">
                <a:solidFill>
                  <a:srgbClr val="A4C2F4"/>
                </a:solidFill>
              </a:rPr>
              <a:t>The shell</a:t>
            </a:r>
            <a:endParaRPr sz="20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