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c336df9b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c336df9b6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a01a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7fa01a6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c336df9b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c336df9b6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7fa01a61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7fa01a61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bbb86b5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3bbb86b5e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d3fadca3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1d3fadc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c336df9b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c336df9b6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d3fadca3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1d3fadc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c336df9b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c336df9b6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d3fadca3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1d3fadc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c336df9b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3c336df9b6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c336df9b6_0_3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c336df9b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bd842c93a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bd842c93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d842c93a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d842c9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bd842c93a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bd842c93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bd842c93a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bd842c93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bd842c93a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bd842c93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bd842c93a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bd842c93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bd842c93a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bd842c93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bd842c93a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bd842c93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d159e0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d159e0e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bd842c93a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bd842c93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bd842c93a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bd842c93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bd842c93a_0_1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bd842c93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bd842c93a_0_1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bd842c93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d842c93a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d842c93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bd842c93a_0_1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bd842c93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bd842c93a_0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bd842c93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51bf38fa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c51bf38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c51bf38fa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c51bf38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c51bf38fa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c51bf38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c336df9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c336df9b6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c51bf38fa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c51bf38f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c51bf38fa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c51bf38f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1d3fadca3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1d3fadc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c51bf38fa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c51bf38f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c51bf38fa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c51bf38f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c51bf38fa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c51bf38f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c51bf38fa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c51bf38f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c336df9b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c336df9b6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c336df9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c336df9b6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860255af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860255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d3fadca3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d3fadc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c336df9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c336df9b6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Google Shape;224;p4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65" name="Google Shape;265;p52"/>
          <p:cNvSpPr txBox="1"/>
          <p:nvPr>
            <p:ph idx="1" type="body"/>
          </p:nvPr>
        </p:nvSpPr>
        <p:spPr>
          <a:xfrm>
            <a:off x="611710" y="1326355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71" name="Google Shape;271;p5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77" name="Google Shape;277;p5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Relationship Id="rId4" Type="http://schemas.openxmlformats.org/officeDocument/2006/relationships/hyperlink" Target="https://docs.google.com/presentation/d/1OYueSQ27hjaNhBHr551cyRIr_l23oNJmXx5WODvIJyQ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ellard.org/jslinux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hyperlink" Target="https://www.computerhope.com/unix/uenv.htm" TargetMode="External"/><Relationship Id="rId5" Type="http://schemas.openxmlformats.org/officeDocument/2006/relationships/hyperlink" Target="https://www.computerhope.com/unix/uenv.ht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hyperlink" Target="https://en.wikipedia.org/wiki/GIMP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 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5"/>
          <p:cNvSpPr txBox="1"/>
          <p:nvPr>
            <p:ph idx="1" type="subTitle"/>
          </p:nvPr>
        </p:nvSpPr>
        <p:spPr>
          <a:xfrm>
            <a:off x="1172550" y="3715175"/>
            <a:ext cx="6798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Introduction to Linux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55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Linux Usage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4"/>
          <p:cNvSpPr txBox="1"/>
          <p:nvPr/>
        </p:nvSpPr>
        <p:spPr>
          <a:xfrm>
            <a:off x="352625" y="1676600"/>
            <a:ext cx="8295600" cy="4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Linux runs on a wide variety of computer hardware, including: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Mobile phones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Tablet computers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Network routers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Televisions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Video game consoles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Desktop computers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Mainframes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Supercomputers (90% run some variant of Linux)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5"/>
          <p:cNvSpPr txBox="1"/>
          <p:nvPr/>
        </p:nvSpPr>
        <p:spPr>
          <a:xfrm>
            <a:off x="2247717" y="510392"/>
            <a:ext cx="609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98DB"/>
                </a:solidFill>
              </a:rPr>
              <a:t>Linux Shell</a:t>
            </a:r>
            <a:endParaRPr b="1" i="0" sz="2400" cap="none" strike="noStrike">
              <a:solidFill>
                <a:srgbClr val="0098DB"/>
              </a:solidFill>
            </a:endParaRPr>
          </a:p>
        </p:txBody>
      </p:sp>
      <p:sp>
        <p:nvSpPr>
          <p:cNvPr id="359" name="Google Shape;359;p65"/>
          <p:cNvSpPr/>
          <p:nvPr/>
        </p:nvSpPr>
        <p:spPr>
          <a:xfrm>
            <a:off x="511175" y="1619250"/>
            <a:ext cx="2366400" cy="48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user requests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0" name="Google Shape;360;p65"/>
          <p:cNvSpPr/>
          <p:nvPr/>
        </p:nvSpPr>
        <p:spPr>
          <a:xfrm>
            <a:off x="2151614" y="4416643"/>
            <a:ext cx="2365200" cy="48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1" name="Google Shape;361;p65"/>
          <p:cNvSpPr/>
          <p:nvPr/>
        </p:nvSpPr>
        <p:spPr>
          <a:xfrm>
            <a:off x="2151614" y="5542405"/>
            <a:ext cx="2365200" cy="4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2" name="Google Shape;362;p65"/>
          <p:cNvSpPr/>
          <p:nvPr/>
        </p:nvSpPr>
        <p:spPr>
          <a:xfrm>
            <a:off x="3759443" y="2745013"/>
            <a:ext cx="2365200" cy="4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3" name="Google Shape;363;p65"/>
          <p:cNvSpPr/>
          <p:nvPr/>
        </p:nvSpPr>
        <p:spPr>
          <a:xfrm>
            <a:off x="511175" y="2745013"/>
            <a:ext cx="2366400" cy="4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64" name="Google Shape;364;p65"/>
          <p:cNvCxnSpPr>
            <a:stCxn id="362" idx="2"/>
            <a:endCxn id="360" idx="0"/>
          </p:cNvCxnSpPr>
          <p:nvPr/>
        </p:nvCxnSpPr>
        <p:spPr>
          <a:xfrm flipH="1">
            <a:off x="3334343" y="3227113"/>
            <a:ext cx="1607700" cy="1189500"/>
          </a:xfrm>
          <a:prstGeom prst="straightConnector1">
            <a:avLst/>
          </a:prstGeom>
          <a:noFill/>
          <a:ln cap="flat" cmpd="sng" w="36000">
            <a:solidFill>
              <a:srgbClr val="434343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5" name="Google Shape;365;p65"/>
          <p:cNvCxnSpPr>
            <a:stCxn id="360" idx="2"/>
            <a:endCxn id="361" idx="0"/>
          </p:cNvCxnSpPr>
          <p:nvPr/>
        </p:nvCxnSpPr>
        <p:spPr>
          <a:xfrm>
            <a:off x="3334214" y="4899943"/>
            <a:ext cx="0" cy="642600"/>
          </a:xfrm>
          <a:prstGeom prst="straightConnector1">
            <a:avLst/>
          </a:prstGeom>
          <a:noFill/>
          <a:ln cap="flat" cmpd="sng" w="36000">
            <a:solidFill>
              <a:srgbClr val="434343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6" name="Google Shape;366;p65"/>
          <p:cNvCxnSpPr>
            <a:stCxn id="359" idx="2"/>
            <a:endCxn id="363" idx="0"/>
          </p:cNvCxnSpPr>
          <p:nvPr/>
        </p:nvCxnSpPr>
        <p:spPr>
          <a:xfrm>
            <a:off x="1694375" y="2102550"/>
            <a:ext cx="0" cy="642600"/>
          </a:xfrm>
          <a:prstGeom prst="straightConnector1">
            <a:avLst/>
          </a:prstGeom>
          <a:noFill/>
          <a:ln cap="flat" cmpd="sng" w="36000">
            <a:solidFill>
              <a:srgbClr val="434343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7" name="Google Shape;367;p65"/>
          <p:cNvSpPr txBox="1"/>
          <p:nvPr/>
        </p:nvSpPr>
        <p:spPr>
          <a:xfrm>
            <a:off x="6124650" y="2480010"/>
            <a:ext cx="1905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rgbClr val="FF0000"/>
                </a:solidFill>
              </a:rPr>
              <a:t>N</a:t>
            </a:r>
            <a:r>
              <a:rPr b="0" i="0" lang="en-GB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 part of the OS</a:t>
            </a:r>
            <a:endParaRPr/>
          </a:p>
        </p:txBody>
      </p:sp>
      <p:cxnSp>
        <p:nvCxnSpPr>
          <p:cNvPr id="368" name="Google Shape;368;p65"/>
          <p:cNvCxnSpPr>
            <a:stCxn id="363" idx="2"/>
            <a:endCxn id="360" idx="0"/>
          </p:cNvCxnSpPr>
          <p:nvPr/>
        </p:nvCxnSpPr>
        <p:spPr>
          <a:xfrm>
            <a:off x="1694375" y="3227113"/>
            <a:ext cx="1639800" cy="1189500"/>
          </a:xfrm>
          <a:prstGeom prst="straightConnector1">
            <a:avLst/>
          </a:prstGeom>
          <a:noFill/>
          <a:ln cap="flat" cmpd="sng" w="36000">
            <a:solidFill>
              <a:srgbClr val="434343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Linux Shell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6"/>
          <p:cNvSpPr txBox="1"/>
          <p:nvPr/>
        </p:nvSpPr>
        <p:spPr>
          <a:xfrm>
            <a:off x="1023025" y="1470325"/>
            <a:ext cx="75627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A86E8"/>
                </a:solidFill>
              </a:rPr>
              <a:t>BASH (Bourne-Again Shell)               </a:t>
            </a:r>
            <a:r>
              <a:rPr lang="en-GB" sz="2400">
                <a:solidFill>
                  <a:srgbClr val="CC0000"/>
                </a:solidFill>
              </a:rPr>
              <a:t>We use this</a:t>
            </a:r>
            <a:endParaRPr sz="24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A86E8"/>
                </a:solidFill>
              </a:rPr>
              <a:t>CSH - (C Shell)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A86E8"/>
                </a:solidFill>
              </a:rPr>
              <a:t>KSH (Korn Shell)</a:t>
            </a:r>
            <a:endParaRPr sz="2400">
              <a:solidFill>
                <a:srgbClr val="4A86E8"/>
              </a:solidFill>
            </a:endParaRPr>
          </a:p>
        </p:txBody>
      </p:sp>
      <p:cxnSp>
        <p:nvCxnSpPr>
          <p:cNvPr id="375" name="Google Shape;375;p66"/>
          <p:cNvCxnSpPr/>
          <p:nvPr/>
        </p:nvCxnSpPr>
        <p:spPr>
          <a:xfrm rot="10800000">
            <a:off x="5086525" y="1894350"/>
            <a:ext cx="900000" cy="9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66"/>
          <p:cNvSpPr txBox="1"/>
          <p:nvPr/>
        </p:nvSpPr>
        <p:spPr>
          <a:xfrm>
            <a:off x="445200" y="3656325"/>
            <a:ext cx="83358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None/>
            </a:pPr>
            <a:r>
              <a:rPr b="1" lang="en-GB" sz="2400">
                <a:solidFill>
                  <a:srgbClr val="434343"/>
                </a:solidFill>
              </a:rPr>
              <a:t>Each shell does the same job</a:t>
            </a:r>
            <a:r>
              <a:rPr lang="en-GB" sz="2400">
                <a:solidFill>
                  <a:srgbClr val="434343"/>
                </a:solidFill>
              </a:rPr>
              <a:t>, but each understands </a:t>
            </a:r>
            <a:r>
              <a:rPr lang="en-GB" sz="2400" u="sng">
                <a:solidFill>
                  <a:srgbClr val="CC0000"/>
                </a:solidFill>
              </a:rPr>
              <a:t>slightly different command syntax</a:t>
            </a:r>
            <a:r>
              <a:rPr lang="en-GB" sz="2400">
                <a:solidFill>
                  <a:srgbClr val="434343"/>
                </a:solidFill>
              </a:rPr>
              <a:t> and provides different </a:t>
            </a:r>
            <a:r>
              <a:rPr lang="en-GB" sz="2400" u="sng">
                <a:solidFill>
                  <a:srgbClr val="CC0000"/>
                </a:solidFill>
              </a:rPr>
              <a:t>built-in functions</a:t>
            </a:r>
            <a:r>
              <a:rPr lang="en-GB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7"/>
          <p:cNvSpPr txBox="1"/>
          <p:nvPr/>
        </p:nvSpPr>
        <p:spPr>
          <a:xfrm>
            <a:off x="2074875" y="303950"/>
            <a:ext cx="505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98DB"/>
                </a:solidFill>
              </a:rPr>
              <a:t>Linux File System</a:t>
            </a:r>
            <a:endParaRPr b="1" i="0" sz="2400" cap="none" strike="noStrike">
              <a:solidFill>
                <a:srgbClr val="0098DB"/>
              </a:solidFill>
            </a:endParaRPr>
          </a:p>
        </p:txBody>
      </p:sp>
      <p:sp>
        <p:nvSpPr>
          <p:cNvPr id="382" name="Google Shape;382;p67"/>
          <p:cNvSpPr txBox="1"/>
          <p:nvPr/>
        </p:nvSpPr>
        <p:spPr>
          <a:xfrm>
            <a:off x="4177300" y="1354550"/>
            <a:ext cx="28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/</a:t>
            </a:r>
            <a:endParaRPr b="1" sz="2400"/>
          </a:p>
        </p:txBody>
      </p:sp>
      <p:sp>
        <p:nvSpPr>
          <p:cNvPr id="383" name="Google Shape;383;p67"/>
          <p:cNvSpPr txBox="1"/>
          <p:nvPr/>
        </p:nvSpPr>
        <p:spPr>
          <a:xfrm>
            <a:off x="503700" y="2405150"/>
            <a:ext cx="492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bin</a:t>
            </a:r>
            <a:endParaRPr/>
          </a:p>
        </p:txBody>
      </p:sp>
      <p:sp>
        <p:nvSpPr>
          <p:cNvPr id="384" name="Google Shape;384;p67"/>
          <p:cNvSpPr txBox="1"/>
          <p:nvPr/>
        </p:nvSpPr>
        <p:spPr>
          <a:xfrm>
            <a:off x="1311668" y="2405150"/>
            <a:ext cx="1392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boot	data0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5" name="Google Shape;385;p67"/>
          <p:cNvSpPr txBox="1"/>
          <p:nvPr/>
        </p:nvSpPr>
        <p:spPr>
          <a:xfrm>
            <a:off x="3019336" y="2405150"/>
            <a:ext cx="1070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Desktop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67"/>
          <p:cNvSpPr txBox="1"/>
          <p:nvPr/>
        </p:nvSpPr>
        <p:spPr>
          <a:xfrm>
            <a:off x="4405404" y="2405150"/>
            <a:ext cx="776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67"/>
          <p:cNvSpPr txBox="1"/>
          <p:nvPr/>
        </p:nvSpPr>
        <p:spPr>
          <a:xfrm>
            <a:off x="7397507" y="2405150"/>
            <a:ext cx="55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u1</a:t>
            </a:r>
            <a:endParaRPr/>
          </a:p>
        </p:txBody>
      </p:sp>
      <p:sp>
        <p:nvSpPr>
          <p:cNvPr id="388" name="Google Shape;388;p67"/>
          <p:cNvSpPr txBox="1"/>
          <p:nvPr/>
        </p:nvSpPr>
        <p:spPr>
          <a:xfrm>
            <a:off x="5497471" y="2405150"/>
            <a:ext cx="492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etc</a:t>
            </a:r>
            <a:endParaRPr/>
          </a:p>
        </p:txBody>
      </p:sp>
      <p:sp>
        <p:nvSpPr>
          <p:cNvPr id="389" name="Google Shape;389;p67"/>
          <p:cNvSpPr txBox="1"/>
          <p:nvPr/>
        </p:nvSpPr>
        <p:spPr>
          <a:xfrm>
            <a:off x="6305439" y="2405150"/>
            <a:ext cx="776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home</a:t>
            </a:r>
            <a:endParaRPr/>
          </a:p>
        </p:txBody>
      </p:sp>
      <p:sp>
        <p:nvSpPr>
          <p:cNvPr id="390" name="Google Shape;390;p67"/>
          <p:cNvSpPr txBox="1"/>
          <p:nvPr/>
        </p:nvSpPr>
        <p:spPr>
          <a:xfrm>
            <a:off x="8271775" y="2405150"/>
            <a:ext cx="55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391" name="Google Shape;391;p67"/>
          <p:cNvSpPr txBox="1"/>
          <p:nvPr/>
        </p:nvSpPr>
        <p:spPr>
          <a:xfrm>
            <a:off x="503700" y="4546750"/>
            <a:ext cx="558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cs1</a:t>
            </a:r>
            <a:endParaRPr/>
          </a:p>
        </p:txBody>
      </p:sp>
      <p:sp>
        <p:nvSpPr>
          <p:cNvPr id="392" name="Google Shape;392;p67"/>
          <p:cNvSpPr txBox="1"/>
          <p:nvPr/>
        </p:nvSpPr>
        <p:spPr>
          <a:xfrm>
            <a:off x="1754979" y="4546750"/>
            <a:ext cx="558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cs2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006258" y="4546750"/>
            <a:ext cx="599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isi3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67"/>
          <p:cNvSpPr txBox="1"/>
          <p:nvPr/>
        </p:nvSpPr>
        <p:spPr>
          <a:xfrm>
            <a:off x="4297738" y="4546750"/>
            <a:ext cx="558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is2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67"/>
          <p:cNvSpPr txBox="1"/>
          <p:nvPr/>
        </p:nvSpPr>
        <p:spPr>
          <a:xfrm>
            <a:off x="5549017" y="4546750"/>
            <a:ext cx="669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msc</a:t>
            </a:r>
            <a:endParaRPr/>
          </a:p>
        </p:txBody>
      </p:sp>
      <p:sp>
        <p:nvSpPr>
          <p:cNvPr id="396" name="Google Shape;396;p67"/>
          <p:cNvSpPr txBox="1"/>
          <p:nvPr/>
        </p:nvSpPr>
        <p:spPr>
          <a:xfrm>
            <a:off x="8271775" y="4546750"/>
            <a:ext cx="55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397" name="Google Shape;397;p67"/>
          <p:cNvSpPr txBox="1"/>
          <p:nvPr/>
        </p:nvSpPr>
        <p:spPr>
          <a:xfrm>
            <a:off x="6910396" y="4570450"/>
            <a:ext cx="669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staff</a:t>
            </a:r>
            <a:endParaRPr/>
          </a:p>
        </p:txBody>
      </p:sp>
      <p:cxnSp>
        <p:nvCxnSpPr>
          <p:cNvPr id="398" name="Google Shape;398;p67"/>
          <p:cNvCxnSpPr>
            <a:stCxn id="382" idx="2"/>
            <a:endCxn id="383" idx="0"/>
          </p:cNvCxnSpPr>
          <p:nvPr/>
        </p:nvCxnSpPr>
        <p:spPr>
          <a:xfrm flipH="1">
            <a:off x="749950" y="1811750"/>
            <a:ext cx="3569400" cy="5934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67"/>
          <p:cNvCxnSpPr>
            <a:stCxn id="382" idx="2"/>
            <a:endCxn id="384" idx="0"/>
          </p:cNvCxnSpPr>
          <p:nvPr/>
        </p:nvCxnSpPr>
        <p:spPr>
          <a:xfrm flipH="1">
            <a:off x="2007850" y="1811750"/>
            <a:ext cx="2311500" cy="5934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67"/>
          <p:cNvCxnSpPr>
            <a:stCxn id="382" idx="2"/>
            <a:endCxn id="385" idx="0"/>
          </p:cNvCxnSpPr>
          <p:nvPr/>
        </p:nvCxnSpPr>
        <p:spPr>
          <a:xfrm flipH="1">
            <a:off x="3554650" y="1811750"/>
            <a:ext cx="764700" cy="5934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67"/>
          <p:cNvCxnSpPr>
            <a:stCxn id="382" idx="2"/>
            <a:endCxn id="386" idx="0"/>
          </p:cNvCxnSpPr>
          <p:nvPr/>
        </p:nvCxnSpPr>
        <p:spPr>
          <a:xfrm>
            <a:off x="4319350" y="1811750"/>
            <a:ext cx="474300" cy="5934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67"/>
          <p:cNvCxnSpPr>
            <a:stCxn id="382" idx="2"/>
            <a:endCxn id="388" idx="0"/>
          </p:cNvCxnSpPr>
          <p:nvPr/>
        </p:nvCxnSpPr>
        <p:spPr>
          <a:xfrm>
            <a:off x="4319350" y="1811750"/>
            <a:ext cx="1424400" cy="5934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67"/>
          <p:cNvCxnSpPr>
            <a:stCxn id="382" idx="2"/>
            <a:endCxn id="389" idx="0"/>
          </p:cNvCxnSpPr>
          <p:nvPr/>
        </p:nvCxnSpPr>
        <p:spPr>
          <a:xfrm>
            <a:off x="4319350" y="1811750"/>
            <a:ext cx="2374500" cy="5934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67"/>
          <p:cNvCxnSpPr>
            <a:stCxn id="382" idx="2"/>
            <a:endCxn id="387" idx="0"/>
          </p:cNvCxnSpPr>
          <p:nvPr/>
        </p:nvCxnSpPr>
        <p:spPr>
          <a:xfrm>
            <a:off x="4319350" y="1811750"/>
            <a:ext cx="3357600" cy="5934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67"/>
          <p:cNvCxnSpPr>
            <a:stCxn id="387" idx="2"/>
            <a:endCxn id="391" idx="0"/>
          </p:cNvCxnSpPr>
          <p:nvPr/>
        </p:nvCxnSpPr>
        <p:spPr>
          <a:xfrm flipH="1">
            <a:off x="783257" y="2862350"/>
            <a:ext cx="6893700" cy="16845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67"/>
          <p:cNvCxnSpPr>
            <a:stCxn id="387" idx="2"/>
            <a:endCxn id="392" idx="0"/>
          </p:cNvCxnSpPr>
          <p:nvPr/>
        </p:nvCxnSpPr>
        <p:spPr>
          <a:xfrm flipH="1">
            <a:off x="2034557" y="2862350"/>
            <a:ext cx="5642400" cy="16845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67"/>
          <p:cNvCxnSpPr>
            <a:stCxn id="387" idx="2"/>
            <a:endCxn id="393" idx="0"/>
          </p:cNvCxnSpPr>
          <p:nvPr/>
        </p:nvCxnSpPr>
        <p:spPr>
          <a:xfrm flipH="1">
            <a:off x="3305957" y="2862350"/>
            <a:ext cx="4371000" cy="16845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67"/>
          <p:cNvCxnSpPr>
            <a:stCxn id="387" idx="2"/>
            <a:endCxn id="394" idx="0"/>
          </p:cNvCxnSpPr>
          <p:nvPr/>
        </p:nvCxnSpPr>
        <p:spPr>
          <a:xfrm flipH="1">
            <a:off x="4577057" y="2862350"/>
            <a:ext cx="3099900" cy="16845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67"/>
          <p:cNvCxnSpPr>
            <a:stCxn id="387" idx="2"/>
            <a:endCxn id="395" idx="0"/>
          </p:cNvCxnSpPr>
          <p:nvPr/>
        </p:nvCxnSpPr>
        <p:spPr>
          <a:xfrm flipH="1">
            <a:off x="5883557" y="2862350"/>
            <a:ext cx="1793400" cy="16845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67"/>
          <p:cNvCxnSpPr>
            <a:stCxn id="387" idx="2"/>
            <a:endCxn id="397" idx="0"/>
          </p:cNvCxnSpPr>
          <p:nvPr/>
        </p:nvCxnSpPr>
        <p:spPr>
          <a:xfrm flipH="1">
            <a:off x="7244957" y="2862350"/>
            <a:ext cx="432000" cy="1708200"/>
          </a:xfrm>
          <a:prstGeom prst="straightConnector1">
            <a:avLst/>
          </a:prstGeom>
          <a:noFill/>
          <a:ln cap="flat" cmpd="sng" w="9525">
            <a:solidFill>
              <a:srgbClr val="0098D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/>
        </p:nvSpPr>
        <p:spPr>
          <a:xfrm>
            <a:off x="2230850" y="465000"/>
            <a:ext cx="551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98DB"/>
                </a:solidFill>
              </a:rPr>
              <a:t>Command Line Interface</a:t>
            </a:r>
            <a:endParaRPr b="1" sz="2400">
              <a:solidFill>
                <a:srgbClr val="0098DB"/>
              </a:solidFill>
            </a:endParaRPr>
          </a:p>
        </p:txBody>
      </p:sp>
      <p:sp>
        <p:nvSpPr>
          <p:cNvPr id="416" name="Google Shape;416;p68"/>
          <p:cNvSpPr txBox="1"/>
          <p:nvPr/>
        </p:nvSpPr>
        <p:spPr>
          <a:xfrm>
            <a:off x="236800" y="1193525"/>
            <a:ext cx="2462700" cy="5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The shell provides an interface to Linux where you can type or enter commands using the </a:t>
            </a:r>
            <a:r>
              <a:rPr lang="en-GB" sz="2400" u="sng">
                <a:solidFill>
                  <a:srgbClr val="CC0000"/>
                </a:solidFill>
              </a:rPr>
              <a:t>keyboard</a:t>
            </a:r>
            <a:r>
              <a:rPr lang="en-GB" sz="2400">
                <a:solidFill>
                  <a:srgbClr val="434343"/>
                </a:solidFill>
              </a:rPr>
              <a:t>. It is known as the </a:t>
            </a:r>
            <a:r>
              <a:rPr i="1" lang="en-GB" sz="2400">
                <a:solidFill>
                  <a:srgbClr val="434343"/>
                </a:solidFill>
              </a:rPr>
              <a:t>command line interface</a:t>
            </a:r>
            <a:r>
              <a:rPr lang="en-GB" sz="2400">
                <a:solidFill>
                  <a:srgbClr val="434343"/>
                </a:solidFill>
              </a:rPr>
              <a:t> (CLI).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417" name="Google Shape;41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450" y="1105400"/>
            <a:ext cx="5953775" cy="47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Command Line Interface</a:t>
            </a:r>
            <a:endParaRPr sz="3000"/>
          </a:p>
        </p:txBody>
      </p:sp>
      <p:sp>
        <p:nvSpPr>
          <p:cNvPr id="423" name="Google Shape;423;p69"/>
          <p:cNvSpPr txBox="1"/>
          <p:nvPr/>
        </p:nvSpPr>
        <p:spPr>
          <a:xfrm>
            <a:off x="530450" y="1373500"/>
            <a:ext cx="81177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</a:rPr>
              <a:t>Using the shell you simply type commands. A command is</a:t>
            </a:r>
            <a:r>
              <a:rPr lang="en-GB" sz="3000"/>
              <a:t> </a:t>
            </a:r>
            <a:r>
              <a:rPr lang="en-GB" sz="3000" u="sng">
                <a:solidFill>
                  <a:srgbClr val="FF0000"/>
                </a:solidFill>
              </a:rPr>
              <a:t>a computer program</a:t>
            </a:r>
            <a:r>
              <a:rPr lang="en-GB" sz="3000">
                <a:solidFill>
                  <a:srgbClr val="434343"/>
                </a:solidFill>
              </a:rPr>
              <a:t> to perform a specific task. Examples of commands include:</a:t>
            </a:r>
            <a:endParaRPr sz="3000">
              <a:solidFill>
                <a:srgbClr val="434343"/>
              </a:solidFill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GB" sz="3000">
                <a:solidFill>
                  <a:srgbClr val="434343"/>
                </a:solidFill>
              </a:rPr>
              <a:t>ls</a:t>
            </a:r>
            <a:endParaRPr sz="3000">
              <a:solidFill>
                <a:srgbClr val="434343"/>
              </a:solidFill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GB" sz="3000">
                <a:solidFill>
                  <a:srgbClr val="434343"/>
                </a:solidFill>
              </a:rPr>
              <a:t>cd</a:t>
            </a:r>
            <a:endParaRPr sz="3000">
              <a:solidFill>
                <a:srgbClr val="434343"/>
              </a:solidFill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GB" sz="3000">
                <a:solidFill>
                  <a:srgbClr val="434343"/>
                </a:solidFill>
              </a:rPr>
              <a:t>date</a:t>
            </a:r>
            <a:endParaRPr sz="3000">
              <a:solidFill>
                <a:srgbClr val="434343"/>
              </a:solidFill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GB" sz="3000">
                <a:solidFill>
                  <a:srgbClr val="434343"/>
                </a:solidFill>
              </a:rPr>
              <a:t>mkdir</a:t>
            </a:r>
            <a:endParaRPr sz="3000">
              <a:solidFill>
                <a:srgbClr val="434343"/>
              </a:solidFill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GB" sz="3000">
                <a:solidFill>
                  <a:srgbClr val="434343"/>
                </a:solidFill>
              </a:rPr>
              <a:t>wc</a:t>
            </a:r>
            <a:endParaRPr sz="3000">
              <a:solidFill>
                <a:srgbClr val="434343"/>
              </a:solidFill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-342900" lvl="0" marL="34290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434343"/>
                </a:solidFill>
              </a:rPr>
              <a:t>Run Linux or other Operating Systems in your browser!  </a:t>
            </a:r>
            <a:r>
              <a:rPr i="1" lang="en-GB" u="sng">
                <a:solidFill>
                  <a:srgbClr val="0000FF"/>
                </a:solidFill>
                <a:hlinkClick r:id="rId3"/>
              </a:rPr>
              <a:t>https://bellard.org/jslinux/</a:t>
            </a:r>
            <a:endParaRPr i="1">
              <a:solidFill>
                <a:srgbClr val="1F497D"/>
              </a:solidFill>
            </a:endParaRPr>
          </a:p>
          <a:p>
            <a:pPr indent="-342900" lvl="0" marL="342900" rtl="0" algn="l">
              <a:spcBef>
                <a:spcPts val="2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0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OS Concepts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0"/>
          <p:cNvSpPr txBox="1"/>
          <p:nvPr/>
        </p:nvSpPr>
        <p:spPr>
          <a:xfrm>
            <a:off x="547750" y="1470325"/>
            <a:ext cx="7335000" cy="3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GB" sz="3000">
                <a:solidFill>
                  <a:schemeClr val="dk1"/>
                </a:solidFill>
              </a:rPr>
              <a:t>	Run different commands </a:t>
            </a:r>
            <a:r>
              <a:rPr b="1" lang="en-GB" sz="3000">
                <a:solidFill>
                  <a:srgbClr val="00B050"/>
                </a:solidFill>
              </a:rPr>
              <a:t>without</a:t>
            </a:r>
            <a:r>
              <a:rPr lang="en-GB" sz="3000">
                <a:solidFill>
                  <a:schemeClr val="dk1"/>
                </a:solidFill>
              </a:rPr>
              <a:t> having to type the </a:t>
            </a:r>
            <a:r>
              <a:rPr i="1" lang="en-GB" sz="3000" u="sng">
                <a:solidFill>
                  <a:schemeClr val="dk1"/>
                </a:solidFill>
              </a:rPr>
              <a:t>full pathname </a:t>
            </a:r>
            <a:r>
              <a:rPr lang="en-GB" sz="3000">
                <a:solidFill>
                  <a:schemeClr val="dk1"/>
                </a:solidFill>
              </a:rPr>
              <a:t>to them </a:t>
            </a:r>
            <a:r>
              <a:rPr lang="en-GB" sz="3000">
                <a:solidFill>
                  <a:srgbClr val="FF0000"/>
                </a:solidFill>
              </a:rPr>
              <a:t>even when </a:t>
            </a:r>
            <a:r>
              <a:rPr lang="en-GB" sz="3000">
                <a:solidFill>
                  <a:schemeClr val="dk1"/>
                </a:solidFill>
              </a:rPr>
              <a:t>they </a:t>
            </a:r>
            <a:r>
              <a:rPr lang="en-GB" sz="3000">
                <a:solidFill>
                  <a:srgbClr val="FF0000"/>
                </a:solidFill>
              </a:rPr>
              <a:t>do not </a:t>
            </a:r>
            <a:r>
              <a:rPr lang="en-GB" sz="3000">
                <a:solidFill>
                  <a:schemeClr val="dk1"/>
                </a:solidFill>
              </a:rPr>
              <a:t>exist in </a:t>
            </a:r>
            <a:r>
              <a:rPr b="1" lang="en-GB" sz="3000">
                <a:solidFill>
                  <a:schemeClr val="dk1"/>
                </a:solidFill>
              </a:rPr>
              <a:t>the current directory</a:t>
            </a:r>
            <a:endParaRPr b="1" sz="3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GB" sz="3000">
                <a:solidFill>
                  <a:schemeClr val="dk1"/>
                </a:solidFill>
              </a:rPr>
              <a:t>	Use wildcard characters, such as * or ?, thus saving you laborious typing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1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Shell allows you to:-</a:t>
            </a:r>
            <a:endParaRPr sz="3000"/>
          </a:p>
        </p:txBody>
      </p:sp>
      <p:sp>
        <p:nvSpPr>
          <p:cNvPr id="435" name="Google Shape;435;p71"/>
          <p:cNvSpPr/>
          <p:nvPr/>
        </p:nvSpPr>
        <p:spPr>
          <a:xfrm>
            <a:off x="673" y="2341"/>
            <a:ext cx="900" cy="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1"/>
          <p:cNvSpPr/>
          <p:nvPr/>
        </p:nvSpPr>
        <p:spPr>
          <a:xfrm>
            <a:off x="153073" y="154741"/>
            <a:ext cx="900" cy="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089" y="1353069"/>
            <a:ext cx="2681207" cy="187748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71"/>
          <p:cNvSpPr txBox="1"/>
          <p:nvPr/>
        </p:nvSpPr>
        <p:spPr>
          <a:xfrm>
            <a:off x="653600" y="1288250"/>
            <a:ext cx="47646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Run previously run commands </a:t>
            </a:r>
            <a:r>
              <a:rPr lang="en-GB" sz="2200">
                <a:solidFill>
                  <a:srgbClr val="00B050"/>
                </a:solidFill>
              </a:rPr>
              <a:t>without </a:t>
            </a:r>
            <a:r>
              <a:rPr lang="en-GB" sz="2200">
                <a:solidFill>
                  <a:srgbClr val="434343"/>
                </a:solidFill>
              </a:rPr>
              <a:t>having to type the full command again by pressing the </a:t>
            </a:r>
            <a:r>
              <a:rPr lang="en-GB" sz="2200">
                <a:solidFill>
                  <a:srgbClr val="CC0000"/>
                </a:solidFill>
              </a:rPr>
              <a:t>up arrow</a:t>
            </a:r>
            <a:r>
              <a:rPr lang="en-GB" sz="2200">
                <a:solidFill>
                  <a:srgbClr val="434343"/>
                </a:solidFill>
              </a:rPr>
              <a:t>, or pulling up a complete list with the </a:t>
            </a:r>
            <a:r>
              <a:rPr lang="en-GB" sz="2200" u="sng">
                <a:solidFill>
                  <a:srgbClr val="434343"/>
                </a:solidFill>
              </a:rPr>
              <a:t>history command</a:t>
            </a:r>
            <a:endParaRPr sz="2200"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B050"/>
                </a:solidFill>
              </a:rPr>
              <a:t>Edit</a:t>
            </a:r>
            <a:r>
              <a:rPr lang="en-GB" sz="2200">
                <a:solidFill>
                  <a:srgbClr val="434343"/>
                </a:solidFill>
              </a:rPr>
              <a:t> / run the command again</a:t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439" name="Google Shape;43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600" y="3790272"/>
            <a:ext cx="5070025" cy="28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Linux Commands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2"/>
          <p:cNvSpPr txBox="1"/>
          <p:nvPr/>
        </p:nvSpPr>
        <p:spPr>
          <a:xfrm>
            <a:off x="547750" y="1470325"/>
            <a:ext cx="7335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C00000"/>
                </a:solidFill>
              </a:rPr>
              <a:t>LINUX IS </a:t>
            </a:r>
            <a:r>
              <a:rPr b="1" lang="en-GB" sz="2400">
                <a:solidFill>
                  <a:srgbClr val="C00000"/>
                </a:solidFill>
              </a:rPr>
              <a:t>CASE-SENSITIVE</a:t>
            </a:r>
            <a:r>
              <a:rPr lang="en-GB" sz="2400">
                <a:solidFill>
                  <a:srgbClr val="434343"/>
                </a:solidFill>
              </a:rPr>
              <a:t>.   For example: Netscape, NETSCAPE and nEtscape are three different commands.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my_filE, my_file, and my_FILE are three different files.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Directories</a:t>
            </a:r>
            <a:endParaRPr sz="3000"/>
          </a:p>
        </p:txBody>
      </p:sp>
      <p:sp>
        <p:nvSpPr>
          <p:cNvPr id="451" name="Google Shape;451;p73"/>
          <p:cNvSpPr txBox="1"/>
          <p:nvPr/>
        </p:nvSpPr>
        <p:spPr>
          <a:xfrm>
            <a:off x="388375" y="1249100"/>
            <a:ext cx="4167900" cy="5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rPr lang="en-GB" sz="2400"/>
              <a:t>A </a:t>
            </a:r>
            <a:r>
              <a:rPr b="1" lang="en-GB" sz="2400"/>
              <a:t>Linux directory </a:t>
            </a:r>
            <a:r>
              <a:rPr lang="en-GB" sz="2400"/>
              <a:t>is a special file that acts as a </a:t>
            </a:r>
            <a:r>
              <a:rPr lang="en-GB" sz="2400">
                <a:solidFill>
                  <a:srgbClr val="00B050"/>
                </a:solidFill>
              </a:rPr>
              <a:t>container</a:t>
            </a:r>
            <a:r>
              <a:rPr lang="en-GB" sz="2400"/>
              <a:t> for other files and even other directories.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B050"/>
              </a:buClr>
              <a:buSzPts val="2600"/>
              <a:buFont typeface="Noto Sans Symbols"/>
              <a:buNone/>
            </a:pPr>
            <a:r>
              <a:rPr i="1" lang="en-GB" sz="2400">
                <a:solidFill>
                  <a:srgbClr val="00B050"/>
                </a:solidFill>
              </a:rPr>
              <a:t>Create directories </a:t>
            </a:r>
            <a:r>
              <a:rPr lang="en-GB" sz="2400"/>
              <a:t>to </a:t>
            </a:r>
            <a:r>
              <a:rPr lang="en-GB" sz="2400">
                <a:solidFill>
                  <a:srgbClr val="00B050"/>
                </a:solidFill>
              </a:rPr>
              <a:t>hold groups </a:t>
            </a:r>
            <a:r>
              <a:rPr lang="en-GB" sz="2400"/>
              <a:t>of </a:t>
            </a:r>
            <a:r>
              <a:rPr lang="en-GB" sz="2400">
                <a:solidFill>
                  <a:srgbClr val="00B050"/>
                </a:solidFill>
              </a:rPr>
              <a:t>related files </a:t>
            </a:r>
            <a:r>
              <a:rPr lang="en-GB" sz="2400"/>
              <a:t>as an alternative to keeping all your files in one huge directory.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GB" sz="2400"/>
              <a:t>A </a:t>
            </a:r>
            <a:r>
              <a:rPr b="1" lang="en-GB" sz="2400"/>
              <a:t>Linux file system </a:t>
            </a:r>
            <a:r>
              <a:rPr lang="en-GB" sz="2400"/>
              <a:t>is like a </a:t>
            </a:r>
            <a:r>
              <a:rPr lang="en-GB" sz="2400">
                <a:solidFill>
                  <a:srgbClr val="00B050"/>
                </a:solidFill>
              </a:rPr>
              <a:t>filing cabinet </a:t>
            </a:r>
            <a:r>
              <a:rPr lang="en-GB" sz="2400"/>
              <a:t>with a bunch of folders, each of which can </a:t>
            </a:r>
            <a:r>
              <a:rPr lang="en-GB" sz="2400">
                <a:solidFill>
                  <a:srgbClr val="00B050"/>
                </a:solidFill>
              </a:rPr>
              <a:t>contain subfolders and files</a:t>
            </a:r>
            <a:r>
              <a:rPr lang="en-GB" sz="2400"/>
              <a:t>.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452" name="Google Shape;45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260648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4975" y="2223825"/>
            <a:ext cx="2661750" cy="13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1575" y="4032825"/>
            <a:ext cx="3488550" cy="223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6"/>
          <p:cNvSpPr txBox="1"/>
          <p:nvPr/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98DB"/>
                </a:solidFill>
              </a:rPr>
              <a:t>What to expect in this topic:</a:t>
            </a:r>
            <a:endParaRPr b="1" sz="2400">
              <a:solidFill>
                <a:srgbClr val="0098DB"/>
              </a:solidFill>
            </a:endParaRPr>
          </a:p>
        </p:txBody>
      </p:sp>
      <p:sp>
        <p:nvSpPr>
          <p:cNvPr id="293" name="Google Shape;293;p56"/>
          <p:cNvSpPr txBox="1"/>
          <p:nvPr/>
        </p:nvSpPr>
        <p:spPr>
          <a:xfrm>
            <a:off x="611550" y="2175100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What is Linux?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What is required for a server operating system?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Linux usage:</a:t>
            </a:r>
            <a:endParaRPr sz="2400">
              <a:solidFill>
                <a:srgbClr val="5E6A7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–"/>
            </a:pPr>
            <a:r>
              <a:rPr lang="en-GB" sz="2400">
                <a:solidFill>
                  <a:srgbClr val="5E6A71"/>
                </a:solidFill>
              </a:rPr>
              <a:t>ls, cd, date, mkdir, wc</a:t>
            </a:r>
            <a:endParaRPr sz="2400">
              <a:solidFill>
                <a:srgbClr val="5E6A7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–"/>
            </a:pPr>
            <a:r>
              <a:rPr lang="en-GB" sz="2400">
                <a:solidFill>
                  <a:srgbClr val="5E6A71"/>
                </a:solidFill>
              </a:rPr>
              <a:t>Wildcards * and ?</a:t>
            </a:r>
            <a:endParaRPr sz="2400">
              <a:solidFill>
                <a:srgbClr val="5E6A7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–"/>
            </a:pPr>
            <a:r>
              <a:rPr lang="en-GB" sz="2400">
                <a:solidFill>
                  <a:srgbClr val="5E6A71"/>
                </a:solidFill>
              </a:rPr>
              <a:t>Running previous commands</a:t>
            </a:r>
            <a:endParaRPr sz="2400">
              <a:solidFill>
                <a:srgbClr val="5E6A7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E6A7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4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Linux Environmental Variables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4"/>
          <p:cNvSpPr txBox="1"/>
          <p:nvPr/>
        </p:nvSpPr>
        <p:spPr>
          <a:xfrm>
            <a:off x="528800" y="1195625"/>
            <a:ext cx="73350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r>
              <a:rPr b="1" lang="en-GB" sz="1800">
                <a:solidFill>
                  <a:schemeClr val="dk1"/>
                </a:solidFill>
              </a:rPr>
              <a:t>Environment variables</a:t>
            </a:r>
            <a:r>
              <a:rPr lang="en-GB" sz="1800">
                <a:solidFill>
                  <a:schemeClr val="dk1"/>
                </a:solidFill>
              </a:rPr>
              <a:t> are a set of dynamic named values that can affect the way running processes will behave on a computer.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r>
              <a:rPr lang="en-GB" sz="1800">
                <a:solidFill>
                  <a:schemeClr val="dk1"/>
                </a:solidFill>
              </a:rPr>
              <a:t>$USER is the username used at logon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To list the current values of all environment variables, issue the command </a:t>
            </a:r>
            <a:r>
              <a:rPr b="1" lang="en-GB" sz="1800">
                <a:solidFill>
                  <a:schemeClr val="dk1"/>
                </a:solidFill>
              </a:rPr>
              <a:t>env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461" name="Google Shape;4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525" y="3249850"/>
            <a:ext cx="51244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74"/>
          <p:cNvSpPr txBox="1"/>
          <p:nvPr/>
        </p:nvSpPr>
        <p:spPr>
          <a:xfrm>
            <a:off x="541200" y="6147575"/>
            <a:ext cx="8061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For more on environment commands, please visit: </a:t>
            </a:r>
            <a:r>
              <a:rPr lang="en-GB" sz="1600" u="sng">
                <a:solidFill>
                  <a:srgbClr val="0000FF"/>
                </a:solidFill>
                <a:hlinkClick r:id="rId4"/>
              </a:rPr>
              <a:t>h</a:t>
            </a:r>
            <a:r>
              <a:rPr lang="en-GB" sz="1600" u="sng">
                <a:solidFill>
                  <a:srgbClr val="0000FF"/>
                </a:solidFill>
                <a:hlinkClick r:id="rId5"/>
              </a:rPr>
              <a:t>ttps://www.computerhope.com/unix/uenv.htm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5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Commands - echo</a:t>
            </a:r>
            <a:endParaRPr sz="3000"/>
          </a:p>
        </p:txBody>
      </p:sp>
      <p:sp>
        <p:nvSpPr>
          <p:cNvPr id="468" name="Google Shape;468;p75"/>
          <p:cNvSpPr txBox="1"/>
          <p:nvPr/>
        </p:nvSpPr>
        <p:spPr>
          <a:xfrm>
            <a:off x="426250" y="1345075"/>
            <a:ext cx="8411400" cy="4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The </a:t>
            </a:r>
            <a:r>
              <a:rPr b="1" lang="en-GB" sz="2400">
                <a:solidFill>
                  <a:srgbClr val="434343"/>
                </a:solidFill>
              </a:rPr>
              <a:t>echo</a:t>
            </a:r>
            <a:r>
              <a:rPr lang="en-GB" sz="2400">
                <a:solidFill>
                  <a:srgbClr val="434343"/>
                </a:solidFill>
              </a:rPr>
              <a:t> command displays a message on the screen and is primarily useful for programmers writing shell scripts but anyone can use </a:t>
            </a:r>
            <a:r>
              <a:rPr b="1" lang="en-GB" sz="2400">
                <a:solidFill>
                  <a:srgbClr val="434343"/>
                </a:solidFill>
              </a:rPr>
              <a:t>echo</a:t>
            </a:r>
            <a:r>
              <a:rPr lang="en-GB" sz="2400">
                <a:solidFill>
                  <a:srgbClr val="434343"/>
                </a:solidFill>
              </a:rPr>
              <a:t> to show the value of environment variables.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</a:rPr>
              <a:t>echo $PATH</a:t>
            </a:r>
            <a:br>
              <a:rPr b="1" lang="en-GB" sz="2400">
                <a:solidFill>
                  <a:srgbClr val="434343"/>
                </a:solidFill>
              </a:rPr>
            </a:br>
            <a:r>
              <a:rPr lang="en-GB" sz="2400">
                <a:solidFill>
                  <a:srgbClr val="434343"/>
                </a:solidFill>
              </a:rPr>
              <a:t>/usr/bin:/usr/local/bin </a:t>
            </a:r>
            <a:br>
              <a:rPr lang="en-GB" sz="2400">
                <a:solidFill>
                  <a:srgbClr val="434343"/>
                </a:solidFill>
              </a:rPr>
            </a:br>
            <a:endParaRPr sz="2400">
              <a:solidFill>
                <a:srgbClr val="434343"/>
              </a:solidFill>
            </a:endParaRPr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</a:rPr>
              <a:t>echo My name is $USER.</a:t>
            </a:r>
            <a:br>
              <a:rPr lang="en-GB" sz="2400">
                <a:solidFill>
                  <a:srgbClr val="434343"/>
                </a:solidFill>
              </a:rPr>
            </a:br>
            <a:r>
              <a:rPr lang="en-GB" sz="2400">
                <a:solidFill>
                  <a:srgbClr val="434343"/>
                </a:solidFill>
              </a:rPr>
              <a:t>My name is steve</a:t>
            </a:r>
            <a:br>
              <a:rPr lang="en-GB" sz="2400"/>
            </a:b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Directory Commands: mkdir</a:t>
            </a:r>
            <a:endParaRPr sz="3000"/>
          </a:p>
        </p:txBody>
      </p:sp>
      <p:sp>
        <p:nvSpPr>
          <p:cNvPr id="474" name="Google Shape;474;p76"/>
          <p:cNvSpPr txBox="1"/>
          <p:nvPr/>
        </p:nvSpPr>
        <p:spPr>
          <a:xfrm>
            <a:off x="426250" y="1345075"/>
            <a:ext cx="8411400" cy="4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GB" sz="3000">
                <a:solidFill>
                  <a:srgbClr val="434343"/>
                </a:solidFill>
              </a:rPr>
              <a:t>Use </a:t>
            </a:r>
            <a:r>
              <a:rPr b="1" lang="en-GB" sz="3000">
                <a:solidFill>
                  <a:srgbClr val="434343"/>
                </a:solidFill>
              </a:rPr>
              <a:t>mkdir</a:t>
            </a:r>
            <a:r>
              <a:rPr lang="en-GB" sz="3000">
                <a:solidFill>
                  <a:srgbClr val="434343"/>
                </a:solidFill>
              </a:rPr>
              <a:t> to make/create a brand new directory</a:t>
            </a:r>
            <a:br>
              <a:rPr lang="en-GB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GB" sz="3000">
                <a:solidFill>
                  <a:srgbClr val="434343"/>
                </a:solidFill>
              </a:rPr>
              <a:t>Type mkdir followed by the name of a directory. </a:t>
            </a:r>
            <a:br>
              <a:rPr lang="en-GB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34343"/>
                </a:solidFill>
              </a:rPr>
              <a:t>mkdir testdir</a:t>
            </a:r>
            <a:endParaRPr i="1"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7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Directory Commands: cd</a:t>
            </a:r>
            <a:endParaRPr sz="3000"/>
          </a:p>
        </p:txBody>
      </p:sp>
      <p:sp>
        <p:nvSpPr>
          <p:cNvPr id="480" name="Google Shape;480;p77"/>
          <p:cNvSpPr txBox="1"/>
          <p:nvPr/>
        </p:nvSpPr>
        <p:spPr>
          <a:xfrm>
            <a:off x="426250" y="1345075"/>
            <a:ext cx="84114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</a:rPr>
              <a:t>Use </a:t>
            </a:r>
            <a:r>
              <a:rPr b="1" lang="en-GB" sz="3000">
                <a:solidFill>
                  <a:srgbClr val="434343"/>
                </a:solidFill>
              </a:rPr>
              <a:t>cd</a:t>
            </a:r>
            <a:r>
              <a:rPr lang="en-GB" sz="3000">
                <a:solidFill>
                  <a:srgbClr val="434343"/>
                </a:solidFill>
              </a:rPr>
              <a:t> to change directories</a:t>
            </a:r>
            <a:endParaRPr sz="3000">
              <a:solidFill>
                <a:srgbClr val="434343"/>
              </a:solidFill>
            </a:endParaRPr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</a:rPr>
              <a:t>	cd games</a:t>
            </a:r>
            <a:endParaRPr sz="3000">
              <a:solidFill>
                <a:srgbClr val="434343"/>
              </a:solidFill>
            </a:endParaRPr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</a:rPr>
              <a:t>If </a:t>
            </a:r>
            <a:r>
              <a:rPr i="1" lang="en-GB" sz="3000">
                <a:solidFill>
                  <a:srgbClr val="434343"/>
                </a:solidFill>
              </a:rPr>
              <a:t>games</a:t>
            </a:r>
            <a:r>
              <a:rPr lang="en-GB" sz="3000">
                <a:solidFill>
                  <a:srgbClr val="434343"/>
                </a:solidFill>
              </a:rPr>
              <a:t> is not in the current directory, then the complete path must be written out.</a:t>
            </a:r>
            <a:endParaRPr sz="3000">
              <a:solidFill>
                <a:srgbClr val="434343"/>
              </a:solidFill>
            </a:endParaRPr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</a:rPr>
              <a:t>	</a:t>
            </a:r>
            <a:r>
              <a:rPr i="1" lang="en-GB" sz="3000">
                <a:solidFill>
                  <a:srgbClr val="434343"/>
                </a:solidFill>
              </a:rPr>
              <a:t>cd/usr/games</a:t>
            </a:r>
            <a:endParaRPr i="1" sz="3000">
              <a:solidFill>
                <a:srgbClr val="434343"/>
              </a:solidFill>
            </a:endParaRPr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</a:rPr>
              <a:t>To access the parent of the current directory use</a:t>
            </a:r>
            <a:endParaRPr sz="3000">
              <a:solidFill>
                <a:srgbClr val="434343"/>
              </a:solidFill>
            </a:endParaRPr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</a:rPr>
              <a:t>	cd..</a:t>
            </a:r>
            <a:endParaRPr sz="3000">
              <a:solidFill>
                <a:srgbClr val="434343"/>
              </a:solidFill>
            </a:endParaRPr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GB" sz="3000">
                <a:solidFill>
                  <a:srgbClr val="434343"/>
                </a:solidFill>
              </a:rPr>
              <a:t>p</a:t>
            </a:r>
            <a:r>
              <a:rPr b="1" i="1" lang="en-GB" sz="3000">
                <a:solidFill>
                  <a:srgbClr val="434343"/>
                </a:solidFill>
              </a:rPr>
              <a:t>wd</a:t>
            </a:r>
            <a:r>
              <a:rPr lang="en-GB" sz="3000">
                <a:solidFill>
                  <a:srgbClr val="434343"/>
                </a:solidFill>
              </a:rPr>
              <a:t> prints out the current directory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8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Directory Commands: ls</a:t>
            </a:r>
            <a:endParaRPr sz="3000"/>
          </a:p>
        </p:txBody>
      </p:sp>
      <p:sp>
        <p:nvSpPr>
          <p:cNvPr id="486" name="Google Shape;486;p78"/>
          <p:cNvSpPr txBox="1"/>
          <p:nvPr/>
        </p:nvSpPr>
        <p:spPr>
          <a:xfrm>
            <a:off x="426250" y="1345075"/>
            <a:ext cx="8411400" cy="54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Type </a:t>
            </a:r>
            <a:r>
              <a:rPr b="1" lang="en-GB" sz="2800">
                <a:solidFill>
                  <a:srgbClr val="434343"/>
                </a:solidFill>
              </a:rPr>
              <a:t>ls</a:t>
            </a:r>
            <a:r>
              <a:rPr lang="en-GB" sz="2800">
                <a:solidFill>
                  <a:srgbClr val="434343"/>
                </a:solidFill>
              </a:rPr>
              <a:t> to see a list of the files and directories located in the current directory. If you’re in the directory named </a:t>
            </a:r>
            <a:r>
              <a:rPr i="1" lang="en-GB" sz="2800">
                <a:solidFill>
                  <a:srgbClr val="434343"/>
                </a:solidFill>
              </a:rPr>
              <a:t>games </a:t>
            </a:r>
            <a:r>
              <a:rPr lang="en-GB" sz="2800">
                <a:solidFill>
                  <a:srgbClr val="434343"/>
                </a:solidFill>
              </a:rPr>
              <a:t>and you type </a:t>
            </a:r>
            <a:r>
              <a:rPr b="1" lang="en-GB" sz="2800">
                <a:solidFill>
                  <a:srgbClr val="434343"/>
                </a:solidFill>
              </a:rPr>
              <a:t>ls</a:t>
            </a:r>
            <a:r>
              <a:rPr lang="en-GB" sz="2800">
                <a:solidFill>
                  <a:srgbClr val="434343"/>
                </a:solidFill>
              </a:rPr>
              <a:t>, a list will appear that contains files in the games directory and sub-directories in the games directory.</a:t>
            </a:r>
            <a:br>
              <a:rPr lang="en-GB" sz="2800">
                <a:solidFill>
                  <a:srgbClr val="434343"/>
                </a:solidFill>
              </a:rPr>
            </a:br>
            <a:br>
              <a:rPr lang="en-GB" sz="2800">
                <a:solidFill>
                  <a:srgbClr val="434343"/>
                </a:solidFill>
              </a:rPr>
            </a:br>
            <a:r>
              <a:rPr lang="en-GB" sz="2800">
                <a:solidFill>
                  <a:srgbClr val="434343"/>
                </a:solidFill>
              </a:rPr>
              <a:t>To list files and directories for another directory, type:</a:t>
            </a:r>
            <a:endParaRPr sz="2800">
              <a:solidFill>
                <a:srgbClr val="434343"/>
              </a:solidFill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rgbClr val="434343"/>
                </a:solidFill>
              </a:rPr>
              <a:t>ls Mail</a:t>
            </a:r>
            <a:endParaRPr i="1" sz="2800">
              <a:solidFill>
                <a:srgbClr val="434343"/>
              </a:solidFill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rgbClr val="434343"/>
                </a:solidFill>
              </a:rPr>
              <a:t>ls /usr/bin</a:t>
            </a:r>
            <a:endParaRPr i="1"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9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Directory Commands: cp</a:t>
            </a:r>
            <a:endParaRPr sz="3000"/>
          </a:p>
        </p:txBody>
      </p:sp>
      <p:sp>
        <p:nvSpPr>
          <p:cNvPr id="492" name="Google Shape;492;p79"/>
          <p:cNvSpPr txBox="1"/>
          <p:nvPr/>
        </p:nvSpPr>
        <p:spPr>
          <a:xfrm>
            <a:off x="426250" y="1345075"/>
            <a:ext cx="84114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434343"/>
                </a:solidFill>
              </a:rPr>
              <a:t>To copy a file type </a:t>
            </a:r>
            <a:r>
              <a:rPr b="1" lang="en-GB" sz="2800">
                <a:solidFill>
                  <a:srgbClr val="434343"/>
                </a:solidFill>
              </a:rPr>
              <a:t>cp </a:t>
            </a:r>
            <a:r>
              <a:rPr lang="en-GB" sz="2800">
                <a:solidFill>
                  <a:srgbClr val="434343"/>
                </a:solidFill>
              </a:rPr>
              <a:t>followed by the name of an existing file and the name of the new file. </a:t>
            </a:r>
            <a:endParaRPr sz="2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800">
                <a:solidFill>
                  <a:srgbClr val="434343"/>
                </a:solidFill>
              </a:rPr>
              <a:t>cp oldfile newfile</a:t>
            </a:r>
            <a:r>
              <a:rPr lang="en-GB" sz="2800">
                <a:solidFill>
                  <a:srgbClr val="434343"/>
                </a:solidFill>
              </a:rPr>
              <a:t> 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434343"/>
                </a:solidFill>
              </a:rPr>
              <a:t>If the new file doesn’t exist it will be created, if it does, the contents will be overwritten</a:t>
            </a:r>
            <a:endParaRPr sz="2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800">
                <a:solidFill>
                  <a:srgbClr val="434343"/>
                </a:solidFill>
              </a:rPr>
              <a:t>cp chess ../games-scores/chess-score</a:t>
            </a:r>
            <a:endParaRPr i="1" sz="2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800">
                <a:solidFill>
                  <a:srgbClr val="434343"/>
                </a:solidFill>
              </a:rPr>
              <a:t>cp checkers /u1/cs1/fred/games-scores</a:t>
            </a:r>
            <a:endParaRPr i="1"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If the new file is an existing directory, the file will be copied there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0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Directory Commands: mv</a:t>
            </a:r>
            <a:endParaRPr sz="3000"/>
          </a:p>
        </p:txBody>
      </p:sp>
      <p:sp>
        <p:nvSpPr>
          <p:cNvPr id="498" name="Google Shape;498;p80"/>
          <p:cNvSpPr txBox="1"/>
          <p:nvPr/>
        </p:nvSpPr>
        <p:spPr>
          <a:xfrm>
            <a:off x="426250" y="1345075"/>
            <a:ext cx="84114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To move or rename a file type </a:t>
            </a:r>
            <a:r>
              <a:rPr b="1" lang="en-GB" sz="2800">
                <a:solidFill>
                  <a:srgbClr val="434343"/>
                </a:solidFill>
              </a:rPr>
              <a:t>mv</a:t>
            </a:r>
            <a:r>
              <a:rPr lang="en-GB" sz="2800">
                <a:solidFill>
                  <a:srgbClr val="434343"/>
                </a:solidFill>
              </a:rPr>
              <a:t> followed by the current name of a file and the new name of the file. 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	</a:t>
            </a:r>
            <a:r>
              <a:rPr i="1" lang="en-GB" sz="2800">
                <a:solidFill>
                  <a:srgbClr val="434343"/>
                </a:solidFill>
              </a:rPr>
              <a:t>mv oldfile newfile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If new file is an existing directory, old file will move there with the same name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1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Directory Commands: rm</a:t>
            </a:r>
            <a:endParaRPr sz="3000"/>
          </a:p>
        </p:txBody>
      </p:sp>
      <p:sp>
        <p:nvSpPr>
          <p:cNvPr id="504" name="Google Shape;504;p81"/>
          <p:cNvSpPr txBox="1"/>
          <p:nvPr/>
        </p:nvSpPr>
        <p:spPr>
          <a:xfrm>
            <a:off x="426250" y="1345075"/>
            <a:ext cx="84114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C00000"/>
                </a:solidFill>
              </a:rPr>
              <a:t>Delete one or more files</a:t>
            </a:r>
            <a:r>
              <a:rPr lang="en-GB" sz="2800">
                <a:solidFill>
                  <a:srgbClr val="434343"/>
                </a:solidFill>
              </a:rPr>
              <a:t>. To remove a file, </a:t>
            </a:r>
            <a:r>
              <a:rPr lang="en-GB" sz="2800" u="sng">
                <a:solidFill>
                  <a:srgbClr val="C00000"/>
                </a:solidFill>
              </a:rPr>
              <a:t>you must have write permission</a:t>
            </a:r>
            <a:r>
              <a:rPr lang="en-GB" sz="2800">
                <a:solidFill>
                  <a:srgbClr val="434343"/>
                </a:solidFill>
              </a:rPr>
              <a:t> in the directory that contains the file. If you do not have write permission on the file, you will be prompted to override.</a:t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rgbClr val="434343"/>
                </a:solidFill>
              </a:rPr>
              <a:t>rm newfile </a:t>
            </a:r>
            <a:endParaRPr i="1"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Use wildcard characters to remove several files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rgbClr val="434343"/>
                </a:solidFill>
              </a:rPr>
              <a:t>rm n* </a:t>
            </a:r>
            <a:r>
              <a:rPr lang="en-GB" sz="2800">
                <a:solidFill>
                  <a:srgbClr val="434343"/>
                </a:solidFill>
              </a:rPr>
              <a:t>     (USE WITH CAUTION)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2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I/O Redirection</a:t>
            </a:r>
            <a:endParaRPr sz="3000"/>
          </a:p>
        </p:txBody>
      </p:sp>
      <p:sp>
        <p:nvSpPr>
          <p:cNvPr id="510" name="Google Shape;510;p82"/>
          <p:cNvSpPr txBox="1"/>
          <p:nvPr/>
        </p:nvSpPr>
        <p:spPr>
          <a:xfrm>
            <a:off x="426250" y="1345075"/>
            <a:ext cx="84114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The default output is to the </a:t>
            </a:r>
            <a:r>
              <a:rPr b="1" lang="en-GB" sz="2800">
                <a:solidFill>
                  <a:srgbClr val="1F497D"/>
                </a:solidFill>
              </a:rPr>
              <a:t>screen</a:t>
            </a:r>
            <a:r>
              <a:rPr lang="en-GB" sz="2800">
                <a:solidFill>
                  <a:srgbClr val="434343"/>
                </a:solidFill>
              </a:rPr>
              <a:t> however this </a:t>
            </a:r>
            <a:r>
              <a:rPr b="1" lang="en-GB" sz="2800">
                <a:solidFill>
                  <a:srgbClr val="00B050"/>
                </a:solidFill>
              </a:rPr>
              <a:t>can be redirected</a:t>
            </a:r>
            <a:r>
              <a:rPr lang="en-GB" sz="2800">
                <a:solidFill>
                  <a:srgbClr val="434343"/>
                </a:solidFill>
              </a:rPr>
              <a:t>, normally to a </a:t>
            </a:r>
            <a:r>
              <a:rPr lang="en-GB" sz="2800">
                <a:solidFill>
                  <a:srgbClr val="00B050"/>
                </a:solidFill>
              </a:rPr>
              <a:t>file</a:t>
            </a:r>
            <a:r>
              <a:rPr lang="en-GB" sz="2800">
                <a:solidFill>
                  <a:srgbClr val="434343"/>
                </a:solidFill>
              </a:rPr>
              <a:t>.</a:t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rgbClr val="434343"/>
                </a:solidFill>
              </a:rPr>
              <a:t>ls -lR &gt; dir-tree.list </a:t>
            </a:r>
            <a:endParaRPr i="1"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Creates a file containing a listing of the directory tree.</a:t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3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I/O Redirection</a:t>
            </a:r>
            <a:endParaRPr sz="3000"/>
          </a:p>
        </p:txBody>
      </p:sp>
      <p:sp>
        <p:nvSpPr>
          <p:cNvPr id="516" name="Google Shape;516;p83"/>
          <p:cNvSpPr txBox="1"/>
          <p:nvPr/>
        </p:nvSpPr>
        <p:spPr>
          <a:xfrm>
            <a:off x="426250" y="1345075"/>
            <a:ext cx="84114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However when redirecting the output you may </a:t>
            </a:r>
            <a:r>
              <a:rPr lang="en-GB" sz="2800">
                <a:solidFill>
                  <a:srgbClr val="C00000"/>
                </a:solidFill>
              </a:rPr>
              <a:t>not </a:t>
            </a:r>
            <a:r>
              <a:rPr lang="en-GB" sz="2800">
                <a:solidFill>
                  <a:srgbClr val="434343"/>
                </a:solidFill>
              </a:rPr>
              <a:t>wish to </a:t>
            </a:r>
            <a:r>
              <a:rPr lang="en-GB" sz="2800">
                <a:solidFill>
                  <a:srgbClr val="C00000"/>
                </a:solidFill>
              </a:rPr>
              <a:t>override</a:t>
            </a:r>
            <a:r>
              <a:rPr lang="en-GB" sz="2800">
                <a:solidFill>
                  <a:srgbClr val="434343"/>
                </a:solidFill>
              </a:rPr>
              <a:t> an existing file but </a:t>
            </a:r>
            <a:r>
              <a:rPr lang="en-GB" sz="2800">
                <a:solidFill>
                  <a:srgbClr val="00B050"/>
                </a:solidFill>
              </a:rPr>
              <a:t>append</a:t>
            </a:r>
            <a:r>
              <a:rPr lang="en-GB" sz="2800">
                <a:solidFill>
                  <a:srgbClr val="434343"/>
                </a:solidFill>
              </a:rPr>
              <a:t> the output to the end of the file. This can be done as follows</a:t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rgbClr val="434343"/>
                </a:solidFill>
              </a:rPr>
              <a:t>ls -lR </a:t>
            </a:r>
            <a:r>
              <a:rPr i="1" lang="en-GB" sz="2800">
                <a:solidFill>
                  <a:srgbClr val="00B050"/>
                </a:solidFill>
              </a:rPr>
              <a:t>&gt;&gt;</a:t>
            </a:r>
            <a:r>
              <a:rPr i="1" lang="en-GB" sz="2800">
                <a:solidFill>
                  <a:srgbClr val="434343"/>
                </a:solidFill>
              </a:rPr>
              <a:t> dirinfo.list</a:t>
            </a:r>
            <a:endParaRPr i="1"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/>
          <p:nvPr/>
        </p:nvSpPr>
        <p:spPr>
          <a:xfrm>
            <a:off x="2165700" y="1824775"/>
            <a:ext cx="4812600" cy="4812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9" name="Google Shape;299;p57"/>
          <p:cNvSpPr txBox="1"/>
          <p:nvPr/>
        </p:nvSpPr>
        <p:spPr>
          <a:xfrm>
            <a:off x="2711225" y="3160938"/>
            <a:ext cx="1203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Monitor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0" name="Google Shape;300;p57"/>
          <p:cNvSpPr txBox="1"/>
          <p:nvPr/>
        </p:nvSpPr>
        <p:spPr>
          <a:xfrm>
            <a:off x="4170800" y="2167225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CPU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1" name="Google Shape;301;p57"/>
          <p:cNvSpPr txBox="1"/>
          <p:nvPr/>
        </p:nvSpPr>
        <p:spPr>
          <a:xfrm>
            <a:off x="5225750" y="2647225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RAM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2" name="Google Shape;302;p57"/>
          <p:cNvSpPr txBox="1"/>
          <p:nvPr/>
        </p:nvSpPr>
        <p:spPr>
          <a:xfrm>
            <a:off x="2486525" y="3991075"/>
            <a:ext cx="1427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Keyboard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3" name="Google Shape;303;p57"/>
          <p:cNvSpPr txBox="1"/>
          <p:nvPr/>
        </p:nvSpPr>
        <p:spPr>
          <a:xfrm>
            <a:off x="5411225" y="3640950"/>
            <a:ext cx="137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Flash Memory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4" name="Google Shape;304;p57"/>
          <p:cNvSpPr txBox="1"/>
          <p:nvPr/>
        </p:nvSpPr>
        <p:spPr>
          <a:xfrm>
            <a:off x="2887025" y="4906200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Printer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5" name="Google Shape;305;p57"/>
          <p:cNvSpPr txBox="1"/>
          <p:nvPr/>
        </p:nvSpPr>
        <p:spPr>
          <a:xfrm>
            <a:off x="4170800" y="5528275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Mouse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6" name="Google Shape;306;p57"/>
          <p:cNvSpPr txBox="1"/>
          <p:nvPr/>
        </p:nvSpPr>
        <p:spPr>
          <a:xfrm>
            <a:off x="4812650" y="4816625"/>
            <a:ext cx="1772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Disk CD/DVD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7" name="Google Shape;307;p57"/>
          <p:cNvSpPr txBox="1"/>
          <p:nvPr/>
        </p:nvSpPr>
        <p:spPr>
          <a:xfrm>
            <a:off x="3304550" y="1415675"/>
            <a:ext cx="2454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Operating System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8" name="Google Shape;308;p57"/>
          <p:cNvSpPr txBox="1"/>
          <p:nvPr/>
        </p:nvSpPr>
        <p:spPr>
          <a:xfrm>
            <a:off x="3876950" y="3566750"/>
            <a:ext cx="1309800" cy="1117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3360000" dist="47625">
              <a:srgbClr val="000000">
                <a:alpha val="3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lt1"/>
                </a:solidFill>
              </a:rPr>
              <a:t>OS</a:t>
            </a:r>
            <a:endParaRPr b="1" sz="6000">
              <a:solidFill>
                <a:schemeClr val="lt1"/>
              </a:solidFill>
            </a:endParaRPr>
          </a:p>
        </p:txBody>
      </p:sp>
      <p:sp>
        <p:nvSpPr>
          <p:cNvPr id="309" name="Google Shape;309;p57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 Computer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I/O Redirection</a:t>
            </a:r>
            <a:endParaRPr sz="3000"/>
          </a:p>
        </p:txBody>
      </p:sp>
      <p:sp>
        <p:nvSpPr>
          <p:cNvPr id="522" name="Google Shape;522;p84"/>
          <p:cNvSpPr txBox="1"/>
          <p:nvPr/>
        </p:nvSpPr>
        <p:spPr>
          <a:xfrm>
            <a:off x="426250" y="1345075"/>
            <a:ext cx="84114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To </a:t>
            </a:r>
            <a:r>
              <a:rPr b="1" lang="en-GB" sz="2800">
                <a:solidFill>
                  <a:srgbClr val="434343"/>
                </a:solidFill>
              </a:rPr>
              <a:t>redirect standard input</a:t>
            </a:r>
            <a:r>
              <a:rPr lang="en-GB" sz="2800">
                <a:solidFill>
                  <a:srgbClr val="434343"/>
                </a:solidFill>
              </a:rPr>
              <a:t> from a </a:t>
            </a:r>
            <a:r>
              <a:rPr b="1" lang="en-GB" sz="2800">
                <a:solidFill>
                  <a:srgbClr val="00B050"/>
                </a:solidFill>
              </a:rPr>
              <a:t>file</a:t>
            </a:r>
            <a:r>
              <a:rPr lang="en-GB" sz="2800">
                <a:solidFill>
                  <a:srgbClr val="434343"/>
                </a:solidFill>
              </a:rPr>
              <a:t> instead of the keyboard, the "&lt;" character is used</a:t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rgbClr val="434343"/>
                </a:solidFill>
              </a:rPr>
              <a:t>sort &lt; file_list.txt</a:t>
            </a:r>
            <a:endParaRPr i="1"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The sort command processes the contents of file_list.txt. The results are output on the display since the standard output is not redirected in this example.</a:t>
            </a:r>
            <a:endParaRPr sz="2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5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I/O Redirection</a:t>
            </a:r>
            <a:endParaRPr sz="3000"/>
          </a:p>
        </p:txBody>
      </p:sp>
      <p:sp>
        <p:nvSpPr>
          <p:cNvPr id="528" name="Google Shape;528;p85"/>
          <p:cNvSpPr txBox="1"/>
          <p:nvPr/>
        </p:nvSpPr>
        <p:spPr>
          <a:xfrm>
            <a:off x="426250" y="1951300"/>
            <a:ext cx="8411400" cy="3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We could </a:t>
            </a:r>
            <a:r>
              <a:rPr b="1" lang="en-GB" sz="2800">
                <a:solidFill>
                  <a:srgbClr val="434343"/>
                </a:solidFill>
              </a:rPr>
              <a:t>redirect standard output</a:t>
            </a:r>
            <a:r>
              <a:rPr lang="en-GB" sz="2800">
                <a:solidFill>
                  <a:srgbClr val="434343"/>
                </a:solidFill>
              </a:rPr>
              <a:t> to </a:t>
            </a:r>
            <a:r>
              <a:rPr b="1" lang="en-GB" sz="2800">
                <a:solidFill>
                  <a:srgbClr val="00B050"/>
                </a:solidFill>
              </a:rPr>
              <a:t>another file</a:t>
            </a:r>
            <a:r>
              <a:rPr lang="en-GB" sz="2800">
                <a:solidFill>
                  <a:srgbClr val="434343"/>
                </a:solidFill>
              </a:rPr>
              <a:t> like this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rgbClr val="434343"/>
                </a:solidFill>
              </a:rPr>
              <a:t>sort &lt; file_list.txt &gt; </a:t>
            </a:r>
            <a:r>
              <a:rPr b="1" i="1" lang="en-GB" sz="2800">
                <a:solidFill>
                  <a:srgbClr val="00B050"/>
                </a:solidFill>
              </a:rPr>
              <a:t>sorted_file_list.txt</a:t>
            </a:r>
            <a:endParaRPr b="1" i="1" sz="2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6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I/O Redirection | Pipes</a:t>
            </a:r>
            <a:endParaRPr sz="3000"/>
          </a:p>
        </p:txBody>
      </p:sp>
      <p:sp>
        <p:nvSpPr>
          <p:cNvPr id="534" name="Google Shape;534;p86"/>
          <p:cNvSpPr txBox="1"/>
          <p:nvPr/>
        </p:nvSpPr>
        <p:spPr>
          <a:xfrm>
            <a:off x="284175" y="1212475"/>
            <a:ext cx="4906800" cy="4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34343"/>
                </a:solidFill>
              </a:rPr>
              <a:t>Standard output from one command can be </a:t>
            </a:r>
            <a:r>
              <a:rPr b="1" lang="en-GB" sz="1900">
                <a:solidFill>
                  <a:srgbClr val="FF9900"/>
                </a:solidFill>
              </a:rPr>
              <a:t>piped </a:t>
            </a:r>
            <a:r>
              <a:rPr lang="en-GB" sz="1900">
                <a:solidFill>
                  <a:srgbClr val="434343"/>
                </a:solidFill>
              </a:rPr>
              <a:t>into the standard input of another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900">
                <a:solidFill>
                  <a:srgbClr val="434343"/>
                </a:solidFill>
              </a:rPr>
              <a:t>ps agx</a:t>
            </a:r>
            <a:r>
              <a:rPr b="1" i="1" lang="en-GB" sz="1900">
                <a:solidFill>
                  <a:srgbClr val="FF9900"/>
                </a:solidFill>
              </a:rPr>
              <a:t> | </a:t>
            </a:r>
            <a:r>
              <a:rPr i="1" lang="en-GB" sz="1900">
                <a:solidFill>
                  <a:srgbClr val="434343"/>
                </a:solidFill>
              </a:rPr>
              <a:t>grep </a:t>
            </a:r>
            <a:r>
              <a:rPr i="1" lang="en-GB" sz="1900">
                <a:solidFill>
                  <a:srgbClr val="C00000"/>
                </a:solidFill>
              </a:rPr>
              <a:t>firefox</a:t>
            </a:r>
            <a:endParaRPr i="1" sz="19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34343"/>
                </a:solidFill>
              </a:rPr>
              <a:t>Output of the </a:t>
            </a:r>
            <a:r>
              <a:rPr i="1" lang="en-GB" sz="1900">
                <a:solidFill>
                  <a:srgbClr val="434343"/>
                </a:solidFill>
              </a:rPr>
              <a:t>ps</a:t>
            </a:r>
            <a:r>
              <a:rPr lang="en-GB" sz="1900">
                <a:solidFill>
                  <a:srgbClr val="434343"/>
                </a:solidFill>
              </a:rPr>
              <a:t> (process status) command becomes input to the </a:t>
            </a:r>
            <a:r>
              <a:rPr i="1" lang="en-GB" sz="1900">
                <a:solidFill>
                  <a:srgbClr val="434343"/>
                </a:solidFill>
              </a:rPr>
              <a:t>grep </a:t>
            </a:r>
            <a:r>
              <a:rPr lang="en-GB" sz="1900">
                <a:solidFill>
                  <a:srgbClr val="434343"/>
                </a:solidFill>
              </a:rPr>
              <a:t>command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34343"/>
                </a:solidFill>
              </a:rPr>
              <a:t>Grep is a command line utility for searching through data sets for regular expressions and to print them. It stands for </a:t>
            </a:r>
            <a:r>
              <a:rPr b="1" lang="en-GB" sz="1900">
                <a:solidFill>
                  <a:srgbClr val="434343"/>
                </a:solidFill>
              </a:rPr>
              <a:t>G</a:t>
            </a:r>
            <a:r>
              <a:rPr lang="en-GB" sz="1900">
                <a:solidFill>
                  <a:srgbClr val="434343"/>
                </a:solidFill>
              </a:rPr>
              <a:t>lobally search a </a:t>
            </a:r>
            <a:r>
              <a:rPr b="1" lang="en-GB" sz="1900">
                <a:solidFill>
                  <a:srgbClr val="434343"/>
                </a:solidFill>
              </a:rPr>
              <a:t>R</a:t>
            </a:r>
            <a:r>
              <a:rPr lang="en-GB" sz="1900">
                <a:solidFill>
                  <a:srgbClr val="434343"/>
                </a:solidFill>
              </a:rPr>
              <a:t>egular </a:t>
            </a:r>
            <a:r>
              <a:rPr b="1" lang="en-GB" sz="1900">
                <a:solidFill>
                  <a:srgbClr val="434343"/>
                </a:solidFill>
              </a:rPr>
              <a:t>E</a:t>
            </a:r>
            <a:r>
              <a:rPr lang="en-GB" sz="1900">
                <a:solidFill>
                  <a:srgbClr val="434343"/>
                </a:solidFill>
              </a:rPr>
              <a:t>xpression and </a:t>
            </a:r>
            <a:r>
              <a:rPr b="1" lang="en-GB" sz="1900">
                <a:solidFill>
                  <a:srgbClr val="434343"/>
                </a:solidFill>
              </a:rPr>
              <a:t>P</a:t>
            </a:r>
            <a:r>
              <a:rPr lang="en-GB" sz="1900">
                <a:solidFill>
                  <a:srgbClr val="434343"/>
                </a:solidFill>
              </a:rPr>
              <a:t>rint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34343"/>
                </a:solidFill>
              </a:rPr>
              <a:t>In this example, grep will report any process with the name </a:t>
            </a:r>
            <a:r>
              <a:rPr lang="en-GB" sz="1900">
                <a:solidFill>
                  <a:srgbClr val="C00000"/>
                </a:solidFill>
              </a:rPr>
              <a:t>firefox</a:t>
            </a:r>
            <a:endParaRPr sz="1900">
              <a:solidFill>
                <a:srgbClr val="C00000"/>
              </a:solidFill>
            </a:endParaRPr>
          </a:p>
        </p:txBody>
      </p:sp>
      <p:pic>
        <p:nvPicPr>
          <p:cNvPr id="535" name="Google Shape;53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977" y="1774911"/>
            <a:ext cx="18764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862" y="1844824"/>
            <a:ext cx="1819275" cy="228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9862" y="4365104"/>
            <a:ext cx="3839451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6"/>
          <p:cNvSpPr txBox="1"/>
          <p:nvPr/>
        </p:nvSpPr>
        <p:spPr>
          <a:xfrm>
            <a:off x="5866525" y="1286125"/>
            <a:ext cx="24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</a:rPr>
              <a:t>Pipe symbol on keyboard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7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Wildcards * (Asterisk)</a:t>
            </a:r>
            <a:endParaRPr sz="3000"/>
          </a:p>
        </p:txBody>
      </p:sp>
      <p:sp>
        <p:nvSpPr>
          <p:cNvPr id="544" name="Google Shape;544;p87"/>
          <p:cNvSpPr txBox="1"/>
          <p:nvPr/>
        </p:nvSpPr>
        <p:spPr>
          <a:xfrm>
            <a:off x="426250" y="1742925"/>
            <a:ext cx="84114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*represents any sequence of characters.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Including a * in your filename means that part of the filename can be formed using any sequence of characters.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34343"/>
                </a:solidFill>
              </a:rPr>
              <a:t>ls *</a:t>
            </a:r>
            <a:r>
              <a:rPr i="1" lang="en-GB" sz="2400">
                <a:solidFill>
                  <a:srgbClr val="FF9900"/>
                </a:solidFill>
              </a:rPr>
              <a:t>gif</a:t>
            </a:r>
            <a:r>
              <a:rPr i="1" lang="en-GB" sz="2400">
                <a:solidFill>
                  <a:srgbClr val="434343"/>
                </a:solidFill>
              </a:rPr>
              <a:t>*</a:t>
            </a:r>
            <a:endParaRPr i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Would </a:t>
            </a:r>
            <a:r>
              <a:rPr b="1" lang="en-GB" sz="2400">
                <a:solidFill>
                  <a:srgbClr val="00B050"/>
                </a:solidFill>
              </a:rPr>
              <a:t>list all</a:t>
            </a:r>
            <a:r>
              <a:rPr lang="en-GB" sz="2400">
                <a:solidFill>
                  <a:srgbClr val="434343"/>
                </a:solidFill>
              </a:rPr>
              <a:t> the </a:t>
            </a:r>
            <a:r>
              <a:rPr b="1" lang="en-GB" sz="2400">
                <a:solidFill>
                  <a:srgbClr val="434343"/>
                </a:solidFill>
              </a:rPr>
              <a:t>files </a:t>
            </a:r>
            <a:r>
              <a:rPr lang="en-GB" sz="2400">
                <a:solidFill>
                  <a:srgbClr val="00B050"/>
                </a:solidFill>
              </a:rPr>
              <a:t>containing the letters</a:t>
            </a:r>
            <a:r>
              <a:rPr lang="en-GB" sz="2400">
                <a:solidFill>
                  <a:srgbClr val="434343"/>
                </a:solidFill>
              </a:rPr>
              <a:t> 'gif' in them. So a file named somegifs.txt as well as a file </a:t>
            </a:r>
            <a:r>
              <a:rPr b="1" lang="en-GB" sz="2400">
                <a:solidFill>
                  <a:srgbClr val="434343"/>
                </a:solidFill>
              </a:rPr>
              <a:t>named 123.</a:t>
            </a:r>
            <a:r>
              <a:rPr b="1" lang="en-GB" sz="2400">
                <a:solidFill>
                  <a:srgbClr val="FF9900"/>
                </a:solidFill>
              </a:rPr>
              <a:t>gif</a:t>
            </a:r>
            <a:r>
              <a:rPr b="1" lang="en-GB" sz="2400">
                <a:solidFill>
                  <a:srgbClr val="434343"/>
                </a:solidFill>
              </a:rPr>
              <a:t> </a:t>
            </a:r>
            <a:r>
              <a:rPr lang="en-GB" sz="2400">
                <a:solidFill>
                  <a:srgbClr val="434343"/>
                </a:solidFill>
              </a:rPr>
              <a:t>would be </a:t>
            </a:r>
            <a:r>
              <a:rPr b="1" lang="en-GB" sz="2400">
                <a:solidFill>
                  <a:srgbClr val="00B050"/>
                </a:solidFill>
              </a:rPr>
              <a:t>listed</a:t>
            </a:r>
            <a:endParaRPr b="1" sz="24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2666000" y="255750"/>
            <a:ext cx="5520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Wildcards ? (Question Marks)</a:t>
            </a:r>
            <a:endParaRPr sz="3000"/>
          </a:p>
        </p:txBody>
      </p:sp>
      <p:sp>
        <p:nvSpPr>
          <p:cNvPr id="550" name="Google Shape;550;p88"/>
          <p:cNvSpPr txBox="1"/>
          <p:nvPr/>
        </p:nvSpPr>
        <p:spPr>
          <a:xfrm>
            <a:off x="426250" y="1742925"/>
            <a:ext cx="84114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</a:rPr>
              <a:t>?</a:t>
            </a:r>
            <a:r>
              <a:rPr lang="en-GB" sz="2400">
                <a:solidFill>
                  <a:srgbClr val="434343"/>
                </a:solidFill>
              </a:rPr>
              <a:t> represents only one character which can be any character.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GB" sz="2400">
                <a:solidFill>
                  <a:srgbClr val="434343"/>
                </a:solidFill>
              </a:rPr>
              <a:t>l</a:t>
            </a:r>
            <a:r>
              <a:rPr b="1" i="1" lang="en-GB" sz="2400">
                <a:solidFill>
                  <a:srgbClr val="434343"/>
                </a:solidFill>
              </a:rPr>
              <a:t>s ??.gif</a:t>
            </a:r>
            <a:endParaRPr b="1" i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Would list all the .gif files in the current directory that have only 2 characters before the extension. Thus files such as ab.gif or xy.gif would be listed but 123.gif would not be listed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Remember that only ONE character will be substituted in the place of the ?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9"/>
          <p:cNvSpPr txBox="1"/>
          <p:nvPr>
            <p:ph type="title"/>
          </p:nvPr>
        </p:nvSpPr>
        <p:spPr>
          <a:xfrm>
            <a:off x="2666000" y="255750"/>
            <a:ext cx="5520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Wildcards [] </a:t>
            </a:r>
            <a:br>
              <a:rPr lang="en-GB" sz="3000"/>
            </a:br>
            <a:r>
              <a:rPr lang="en-GB" sz="3000"/>
              <a:t>(Square Brackets)</a:t>
            </a:r>
            <a:endParaRPr sz="3000"/>
          </a:p>
        </p:txBody>
      </p:sp>
      <p:sp>
        <p:nvSpPr>
          <p:cNvPr id="556" name="Google Shape;556;p89"/>
          <p:cNvSpPr txBox="1"/>
          <p:nvPr/>
        </p:nvSpPr>
        <p:spPr>
          <a:xfrm>
            <a:off x="426250" y="1242450"/>
            <a:ext cx="8411400" cy="5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</a:rPr>
              <a:t>[]</a:t>
            </a:r>
            <a:r>
              <a:rPr lang="en-GB" sz="2400">
                <a:solidFill>
                  <a:srgbClr val="434343"/>
                </a:solidFill>
              </a:rPr>
              <a:t>represents a range of characters.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</a:rPr>
              <a:t>ls article1[0-4]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would list files that are named article10, article11, article12, article13 and article14.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ls beckham[123].jpg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would list all the files that begin with the letter sequence 'beckham' and end with either a 1, 2 or 3, before the suffix ‘.jpg'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0"/>
          <p:cNvSpPr txBox="1"/>
          <p:nvPr>
            <p:ph type="title"/>
          </p:nvPr>
        </p:nvSpPr>
        <p:spPr>
          <a:xfrm>
            <a:off x="2666000" y="255750"/>
            <a:ext cx="5520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Wildcards [] </a:t>
            </a:r>
            <a:br>
              <a:rPr lang="en-GB" sz="3000"/>
            </a:br>
            <a:r>
              <a:rPr lang="en-GB" sz="3000"/>
              <a:t>(Square Brackets)</a:t>
            </a:r>
            <a:endParaRPr sz="3000"/>
          </a:p>
        </p:txBody>
      </p:sp>
      <p:sp>
        <p:nvSpPr>
          <p:cNvPr id="562" name="Google Shape;562;p90"/>
          <p:cNvSpPr txBox="1"/>
          <p:nvPr/>
        </p:nvSpPr>
        <p:spPr>
          <a:xfrm>
            <a:off x="426250" y="1242450"/>
            <a:ext cx="84114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Whenever you use single quotes (' ' ) the shell </a:t>
            </a:r>
            <a:r>
              <a:rPr lang="en-GB" sz="2400" u="sng">
                <a:solidFill>
                  <a:srgbClr val="434343"/>
                </a:solidFill>
              </a:rPr>
              <a:t>suppresses the filename expansion</a:t>
            </a:r>
            <a:r>
              <a:rPr lang="en-GB" sz="2400">
                <a:solidFill>
                  <a:srgbClr val="434343"/>
                </a:solidFill>
              </a:rPr>
              <a:t>. Thus even if you use a wildcard such as * but enclose it within single quotes you would not get the standard feature of matching for all characters.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563" name="Google Shape;563;p90"/>
          <p:cNvSpPr txBox="1"/>
          <p:nvPr/>
        </p:nvSpPr>
        <p:spPr>
          <a:xfrm>
            <a:off x="426250" y="3088000"/>
            <a:ext cx="3618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34343"/>
                </a:solidFill>
              </a:rPr>
              <a:t>ls  'u*' </a:t>
            </a:r>
            <a:endParaRPr i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would </a:t>
            </a:r>
            <a:r>
              <a:rPr b="1" lang="en-GB" sz="2400">
                <a:solidFill>
                  <a:srgbClr val="434343"/>
                </a:solidFill>
              </a:rPr>
              <a:t>search for a file named</a:t>
            </a:r>
            <a:r>
              <a:rPr lang="en-GB" sz="2400">
                <a:solidFill>
                  <a:srgbClr val="434343"/>
                </a:solidFill>
              </a:rPr>
              <a:t> ' u* '. There would be no expansion of the * to match other letter sequences.</a:t>
            </a:r>
            <a:endParaRPr/>
          </a:p>
        </p:txBody>
      </p:sp>
      <p:pic>
        <p:nvPicPr>
          <p:cNvPr id="564" name="Google Shape;56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950" y="3174150"/>
            <a:ext cx="4794650" cy="2711206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90"/>
          <p:cNvSpPr txBox="1"/>
          <p:nvPr/>
        </p:nvSpPr>
        <p:spPr>
          <a:xfrm>
            <a:off x="7729450" y="5010900"/>
            <a:ext cx="1108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Key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B050"/>
                </a:solidFill>
              </a:rPr>
              <a:t>Directories</a:t>
            </a:r>
            <a:endParaRPr u="sng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C00000"/>
                </a:solidFill>
              </a:rPr>
              <a:t>Files</a:t>
            </a:r>
            <a:endParaRPr u="sng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1"/>
          <p:cNvSpPr txBox="1"/>
          <p:nvPr>
            <p:ph type="title"/>
          </p:nvPr>
        </p:nvSpPr>
        <p:spPr>
          <a:xfrm>
            <a:off x="2666000" y="255750"/>
            <a:ext cx="5520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No Change ‘</a:t>
            </a:r>
            <a:br>
              <a:rPr lang="en-GB" sz="3000"/>
            </a:br>
            <a:r>
              <a:rPr lang="en-GB" sz="3000"/>
              <a:t>(Apostrophe Mark)</a:t>
            </a:r>
            <a:endParaRPr sz="3000"/>
          </a:p>
        </p:txBody>
      </p:sp>
      <p:sp>
        <p:nvSpPr>
          <p:cNvPr id="571" name="Google Shape;571;p91"/>
          <p:cNvSpPr txBox="1"/>
          <p:nvPr/>
        </p:nvSpPr>
        <p:spPr>
          <a:xfrm>
            <a:off x="426250" y="1242450"/>
            <a:ext cx="84114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Basically the ' (apostrophe marks) </a:t>
            </a:r>
            <a:r>
              <a:rPr b="1" lang="en-GB" sz="2000">
                <a:solidFill>
                  <a:srgbClr val="00B050"/>
                </a:solidFill>
              </a:rPr>
              <a:t>disables transformations</a:t>
            </a:r>
            <a:r>
              <a:rPr lang="en-GB" sz="2000">
                <a:solidFill>
                  <a:srgbClr val="434343"/>
                </a:solidFill>
              </a:rPr>
              <a:t> or </a:t>
            </a:r>
            <a:r>
              <a:rPr lang="en-GB" sz="2000">
                <a:solidFill>
                  <a:srgbClr val="00B050"/>
                </a:solidFill>
              </a:rPr>
              <a:t>modifications</a:t>
            </a:r>
            <a:r>
              <a:rPr lang="en-GB" sz="2000">
                <a:solidFill>
                  <a:srgbClr val="434343"/>
                </a:solidFill>
              </a:rPr>
              <a:t>.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It </a:t>
            </a:r>
            <a:r>
              <a:rPr lang="en-GB" sz="2000">
                <a:solidFill>
                  <a:srgbClr val="00B050"/>
                </a:solidFill>
              </a:rPr>
              <a:t>considers </a:t>
            </a:r>
            <a:r>
              <a:rPr lang="en-GB" sz="2000">
                <a:solidFill>
                  <a:srgbClr val="434343"/>
                </a:solidFill>
              </a:rPr>
              <a:t>whatever is enclosed with the ' </a:t>
            </a:r>
            <a:r>
              <a:rPr b="1" lang="en-GB" sz="2000">
                <a:solidFill>
                  <a:srgbClr val="434343"/>
                </a:solidFill>
              </a:rPr>
              <a:t>marks </a:t>
            </a:r>
            <a:r>
              <a:rPr lang="en-GB" sz="2000">
                <a:solidFill>
                  <a:srgbClr val="434343"/>
                </a:solidFill>
              </a:rPr>
              <a:t>as a </a:t>
            </a:r>
            <a:r>
              <a:rPr lang="en-GB" sz="2000">
                <a:solidFill>
                  <a:srgbClr val="00B050"/>
                </a:solidFill>
              </a:rPr>
              <a:t>single entity</a:t>
            </a:r>
            <a:r>
              <a:rPr lang="en-GB" sz="2000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i.e. a single parameter. Absolutely no sort of substitution or expansion would take place.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572" name="Google Shape;572;p91"/>
          <p:cNvSpPr txBox="1"/>
          <p:nvPr/>
        </p:nvSpPr>
        <p:spPr>
          <a:xfrm>
            <a:off x="426250" y="3088000"/>
            <a:ext cx="3618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434343"/>
                </a:solidFill>
              </a:rPr>
              <a:t>echo ‘$HOME’</a:t>
            </a:r>
            <a:endParaRPr b="1" i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B050"/>
                </a:solidFill>
              </a:rPr>
              <a:t>Would output</a:t>
            </a:r>
            <a:r>
              <a:rPr lang="en-GB" sz="1800">
                <a:solidFill>
                  <a:srgbClr val="434343"/>
                </a:solidFill>
              </a:rPr>
              <a:t> the string </a:t>
            </a:r>
            <a:r>
              <a:rPr b="1" lang="en-GB" sz="1800">
                <a:solidFill>
                  <a:srgbClr val="434343"/>
                </a:solidFill>
              </a:rPr>
              <a:t>$HOME</a:t>
            </a:r>
            <a:r>
              <a:rPr lang="en-GB" sz="1800">
                <a:solidFill>
                  <a:srgbClr val="434343"/>
                </a:solidFill>
              </a:rPr>
              <a:t> </a:t>
            </a:r>
            <a:r>
              <a:rPr lang="en-GB" sz="1800">
                <a:solidFill>
                  <a:srgbClr val="00B050"/>
                </a:solidFill>
              </a:rPr>
              <a:t>itself </a:t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It </a:t>
            </a:r>
            <a:r>
              <a:rPr lang="en-GB" sz="1800" u="sng">
                <a:solidFill>
                  <a:srgbClr val="C00000"/>
                </a:solidFill>
              </a:rPr>
              <a:t>would </a:t>
            </a:r>
            <a:r>
              <a:rPr i="1" lang="en-GB" sz="1800" u="sng">
                <a:solidFill>
                  <a:srgbClr val="C00000"/>
                </a:solidFill>
              </a:rPr>
              <a:t>not</a:t>
            </a:r>
            <a:r>
              <a:rPr lang="en-GB" sz="1800" u="sng">
                <a:solidFill>
                  <a:srgbClr val="C00000"/>
                </a:solidFill>
              </a:rPr>
              <a:t> print</a:t>
            </a:r>
            <a:r>
              <a:rPr lang="en-GB" sz="1800">
                <a:solidFill>
                  <a:srgbClr val="434343"/>
                </a:solidFill>
              </a:rPr>
              <a:t> the path to your home directory.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00000"/>
                </a:solidFill>
              </a:rPr>
              <a:t>** </a:t>
            </a:r>
            <a:r>
              <a:rPr lang="en-GB" sz="1800">
                <a:solidFill>
                  <a:srgbClr val="434343"/>
                </a:solidFill>
              </a:rPr>
              <a:t>To print the path to your home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     directory just type   echo  $HOME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</a:rPr>
              <a:t>without</a:t>
            </a:r>
            <a:r>
              <a:rPr lang="en-GB" sz="1800">
                <a:solidFill>
                  <a:srgbClr val="434343"/>
                </a:solidFill>
              </a:rPr>
              <a:t> ' (apostrophe marks)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573" name="Google Shape;57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950" y="3174150"/>
            <a:ext cx="4794650" cy="2711206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1"/>
          <p:cNvSpPr txBox="1"/>
          <p:nvPr/>
        </p:nvSpPr>
        <p:spPr>
          <a:xfrm>
            <a:off x="6224175" y="3542675"/>
            <a:ext cx="2671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00000"/>
                </a:solidFill>
              </a:rPr>
              <a:t>Prints path to home directory</a:t>
            </a:r>
            <a:endParaRPr sz="1100" u="sng">
              <a:solidFill>
                <a:srgbClr val="C00000"/>
              </a:solidFill>
            </a:endParaRPr>
          </a:p>
        </p:txBody>
      </p:sp>
      <p:sp>
        <p:nvSpPr>
          <p:cNvPr id="575" name="Google Shape;575;p91"/>
          <p:cNvSpPr txBox="1"/>
          <p:nvPr/>
        </p:nvSpPr>
        <p:spPr>
          <a:xfrm>
            <a:off x="6224175" y="3817475"/>
            <a:ext cx="2671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00000"/>
                </a:solidFill>
              </a:rPr>
              <a:t>Prints output the string $HOME itself</a:t>
            </a:r>
            <a:endParaRPr sz="1100" u="sng">
              <a:solidFill>
                <a:srgbClr val="C00000"/>
              </a:solidFill>
            </a:endParaRPr>
          </a:p>
        </p:txBody>
      </p:sp>
      <p:cxnSp>
        <p:nvCxnSpPr>
          <p:cNvPr id="576" name="Google Shape;576;p91"/>
          <p:cNvCxnSpPr/>
          <p:nvPr/>
        </p:nvCxnSpPr>
        <p:spPr>
          <a:xfrm flipH="1">
            <a:off x="5863275" y="3992765"/>
            <a:ext cx="360900" cy="4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91"/>
          <p:cNvCxnSpPr/>
          <p:nvPr/>
        </p:nvCxnSpPr>
        <p:spPr>
          <a:xfrm flipH="1">
            <a:off x="5863275" y="3718914"/>
            <a:ext cx="360900" cy="4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91"/>
          <p:cNvSpPr/>
          <p:nvPr/>
        </p:nvSpPr>
        <p:spPr>
          <a:xfrm>
            <a:off x="4234150" y="3798425"/>
            <a:ext cx="1004100" cy="1233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91"/>
          <p:cNvSpPr/>
          <p:nvPr/>
        </p:nvSpPr>
        <p:spPr>
          <a:xfrm>
            <a:off x="4234150" y="4055025"/>
            <a:ext cx="407400" cy="1233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2"/>
          <p:cNvSpPr txBox="1"/>
          <p:nvPr>
            <p:ph type="title"/>
          </p:nvPr>
        </p:nvSpPr>
        <p:spPr>
          <a:xfrm>
            <a:off x="2666000" y="255750"/>
            <a:ext cx="5520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Commands - man</a:t>
            </a:r>
            <a:endParaRPr sz="3000"/>
          </a:p>
        </p:txBody>
      </p:sp>
      <p:sp>
        <p:nvSpPr>
          <p:cNvPr id="585" name="Google Shape;585;p92"/>
          <p:cNvSpPr txBox="1"/>
          <p:nvPr/>
        </p:nvSpPr>
        <p:spPr>
          <a:xfrm>
            <a:off x="426250" y="1525050"/>
            <a:ext cx="43101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man is short for manual and is used to pull up information on a Linux command.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586" name="Google Shape;586;p92"/>
          <p:cNvSpPr txBox="1"/>
          <p:nvPr/>
        </p:nvSpPr>
        <p:spPr>
          <a:xfrm>
            <a:off x="426250" y="3343750"/>
            <a:ext cx="36183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Type man followed by a command to get detailed information about hot to use the command.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34343"/>
                </a:solidFill>
              </a:rPr>
              <a:t>man ls</a:t>
            </a:r>
            <a:endParaRPr i="1" sz="1800">
              <a:solidFill>
                <a:srgbClr val="434343"/>
              </a:solidFill>
            </a:endParaRPr>
          </a:p>
        </p:txBody>
      </p:sp>
      <p:pic>
        <p:nvPicPr>
          <p:cNvPr id="587" name="Google Shape;58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950" y="3631350"/>
            <a:ext cx="4794650" cy="2711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92"/>
          <p:cNvCxnSpPr/>
          <p:nvPr/>
        </p:nvCxnSpPr>
        <p:spPr>
          <a:xfrm>
            <a:off x="4783550" y="4643983"/>
            <a:ext cx="2046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92"/>
          <p:cNvCxnSpPr/>
          <p:nvPr/>
        </p:nvCxnSpPr>
        <p:spPr>
          <a:xfrm>
            <a:off x="4272875" y="5317375"/>
            <a:ext cx="804300" cy="8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92"/>
          <p:cNvSpPr/>
          <p:nvPr/>
        </p:nvSpPr>
        <p:spPr>
          <a:xfrm>
            <a:off x="4253100" y="6102725"/>
            <a:ext cx="1326000" cy="2397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750" y="1394850"/>
            <a:ext cx="3685640" cy="208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92"/>
          <p:cNvCxnSpPr/>
          <p:nvPr/>
        </p:nvCxnSpPr>
        <p:spPr>
          <a:xfrm>
            <a:off x="5476700" y="1851328"/>
            <a:ext cx="377100" cy="5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775" y="2954225"/>
            <a:ext cx="4474801" cy="35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93"/>
          <p:cNvSpPr txBox="1"/>
          <p:nvPr>
            <p:ph type="title"/>
          </p:nvPr>
        </p:nvSpPr>
        <p:spPr>
          <a:xfrm>
            <a:off x="2666000" y="255750"/>
            <a:ext cx="5520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Commands - </a:t>
            </a:r>
            <a:r>
              <a:rPr lang="en-GB" sz="3000"/>
              <a:t>man - apropos</a:t>
            </a:r>
            <a:endParaRPr sz="3000"/>
          </a:p>
        </p:txBody>
      </p:sp>
      <p:sp>
        <p:nvSpPr>
          <p:cNvPr id="599" name="Google Shape;599;p93"/>
          <p:cNvSpPr txBox="1"/>
          <p:nvPr/>
        </p:nvSpPr>
        <p:spPr>
          <a:xfrm>
            <a:off x="426250" y="1062475"/>
            <a:ext cx="43572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What if you need to do a specific task but </a:t>
            </a:r>
            <a:r>
              <a:rPr lang="en-GB" sz="1700">
                <a:solidFill>
                  <a:srgbClr val="C00000"/>
                </a:solidFill>
              </a:rPr>
              <a:t>don't know</a:t>
            </a:r>
            <a:r>
              <a:rPr lang="en-GB" sz="1700">
                <a:solidFill>
                  <a:srgbClr val="434343"/>
                </a:solidFill>
              </a:rPr>
              <a:t> what program or command to use for the task? 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Every man page entry </a:t>
            </a:r>
            <a:r>
              <a:rPr lang="en-GB" sz="1700">
                <a:solidFill>
                  <a:srgbClr val="00B050"/>
                </a:solidFill>
              </a:rPr>
              <a:t>contains </a:t>
            </a:r>
            <a:r>
              <a:rPr lang="en-GB" sz="1700">
                <a:solidFill>
                  <a:srgbClr val="434343"/>
                </a:solidFill>
              </a:rPr>
              <a:t>a </a:t>
            </a:r>
            <a:r>
              <a:rPr lang="en-GB" sz="1700">
                <a:solidFill>
                  <a:srgbClr val="00B050"/>
                </a:solidFill>
              </a:rPr>
              <a:t>short description</a:t>
            </a:r>
            <a:r>
              <a:rPr lang="en-GB" sz="1700">
                <a:solidFill>
                  <a:srgbClr val="434343"/>
                </a:solidFill>
              </a:rPr>
              <a:t> of the program, but the problem is that you don't know what program to use and what man page to read! 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600" name="Google Shape;600;p93"/>
          <p:cNvSpPr txBox="1"/>
          <p:nvPr/>
        </p:nvSpPr>
        <p:spPr>
          <a:xfrm>
            <a:off x="426250" y="3173250"/>
            <a:ext cx="36183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With the apropos command you can search those descriptions and </a:t>
            </a:r>
            <a:r>
              <a:rPr lang="en-GB" sz="1700">
                <a:solidFill>
                  <a:srgbClr val="00B050"/>
                </a:solidFill>
              </a:rPr>
              <a:t>find the right tool for the job</a:t>
            </a:r>
            <a:r>
              <a:rPr lang="en-GB" sz="1700">
                <a:solidFill>
                  <a:srgbClr val="434343"/>
                </a:solidFill>
              </a:rPr>
              <a:t>. You can use </a:t>
            </a:r>
            <a:r>
              <a:rPr b="1" lang="en-GB" sz="1700">
                <a:solidFill>
                  <a:srgbClr val="00B050"/>
                </a:solidFill>
              </a:rPr>
              <a:t>keywords </a:t>
            </a:r>
            <a:r>
              <a:rPr lang="en-GB" sz="1700">
                <a:solidFill>
                  <a:srgbClr val="434343"/>
                </a:solidFill>
              </a:rPr>
              <a:t>to search both program names and their descriptions.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b="1" lang="en-GB" sz="1700">
                <a:solidFill>
                  <a:srgbClr val="434343"/>
                </a:solidFill>
              </a:rPr>
              <a:t>apropos directory</a:t>
            </a:r>
            <a:br>
              <a:rPr b="1" lang="en-GB" sz="1700">
                <a:solidFill>
                  <a:srgbClr val="434343"/>
                </a:solidFill>
              </a:rPr>
            </a:b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you can however use more than just one keyword: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</p:txBody>
      </p:sp>
      <p:cxnSp>
        <p:nvCxnSpPr>
          <p:cNvPr id="601" name="Google Shape;601;p93"/>
          <p:cNvCxnSpPr/>
          <p:nvPr/>
        </p:nvCxnSpPr>
        <p:spPr>
          <a:xfrm>
            <a:off x="4757075" y="3871457"/>
            <a:ext cx="983100" cy="1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93"/>
          <p:cNvSpPr/>
          <p:nvPr/>
        </p:nvSpPr>
        <p:spPr>
          <a:xfrm>
            <a:off x="4328875" y="6403325"/>
            <a:ext cx="1089300" cy="1788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93"/>
          <p:cNvCxnSpPr/>
          <p:nvPr/>
        </p:nvCxnSpPr>
        <p:spPr>
          <a:xfrm>
            <a:off x="5476700" y="1851328"/>
            <a:ext cx="443400" cy="14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93"/>
          <p:cNvSpPr/>
          <p:nvPr/>
        </p:nvSpPr>
        <p:spPr>
          <a:xfrm>
            <a:off x="6129475" y="6403325"/>
            <a:ext cx="1609500" cy="1788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313" y="698052"/>
            <a:ext cx="3748608" cy="196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93"/>
          <p:cNvSpPr/>
          <p:nvPr/>
        </p:nvSpPr>
        <p:spPr>
          <a:xfrm>
            <a:off x="4328875" y="5987417"/>
            <a:ext cx="567600" cy="1788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Google Shape;607;p93"/>
          <p:cNvCxnSpPr/>
          <p:nvPr/>
        </p:nvCxnSpPr>
        <p:spPr>
          <a:xfrm>
            <a:off x="4738972" y="4156471"/>
            <a:ext cx="243600" cy="1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93"/>
          <p:cNvCxnSpPr/>
          <p:nvPr/>
        </p:nvCxnSpPr>
        <p:spPr>
          <a:xfrm flipH="1" rot="10800000">
            <a:off x="4757075" y="4537413"/>
            <a:ext cx="1409400" cy="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3000"/>
              <a:t>Linux</a:t>
            </a:r>
            <a:endParaRPr b="1" i="0" sz="30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125" y="637288"/>
            <a:ext cx="4739750" cy="5583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8"/>
          <p:cNvSpPr txBox="1"/>
          <p:nvPr/>
        </p:nvSpPr>
        <p:spPr>
          <a:xfrm>
            <a:off x="5262900" y="6055375"/>
            <a:ext cx="3647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Penguin</a:t>
            </a:r>
            <a:r>
              <a:rPr lang="en-GB" sz="1100">
                <a:solidFill>
                  <a:srgbClr val="434343"/>
                </a:solidFill>
              </a:rPr>
              <a:t> Tux, the Linux Mascot</a:t>
            </a:r>
            <a:endParaRPr b="1"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</a:rPr>
              <a:t>Attribution: lewing@isc.tamu.edu Larry Ewing and </a:t>
            </a:r>
            <a:r>
              <a:rPr lang="en-GB" sz="1100" u="sng">
                <a:solidFill>
                  <a:srgbClr val="434343"/>
                </a:solidFill>
                <a:hlinkClick r:id="rId4"/>
              </a:rPr>
              <a:t>The GIMP</a:t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4"/>
          <p:cNvSpPr txBox="1"/>
          <p:nvPr>
            <p:ph type="title"/>
          </p:nvPr>
        </p:nvSpPr>
        <p:spPr>
          <a:xfrm>
            <a:off x="2666000" y="255750"/>
            <a:ext cx="5520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Commands - date</a:t>
            </a:r>
            <a:endParaRPr sz="3000"/>
          </a:p>
        </p:txBody>
      </p:sp>
      <p:sp>
        <p:nvSpPr>
          <p:cNvPr id="614" name="Google Shape;614;p94"/>
          <p:cNvSpPr txBox="1"/>
          <p:nvPr/>
        </p:nvSpPr>
        <p:spPr>
          <a:xfrm>
            <a:off x="426250" y="1242450"/>
            <a:ext cx="56454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</a:rPr>
              <a:t>date</a:t>
            </a:r>
            <a:r>
              <a:rPr lang="en-GB" sz="2000">
                <a:solidFill>
                  <a:srgbClr val="434343"/>
                </a:solidFill>
              </a:rPr>
              <a:t> - print the system date and time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</a:rPr>
              <a:t>date</a:t>
            </a:r>
            <a:br>
              <a:rPr i="1" lang="en-GB" sz="2000">
                <a:solidFill>
                  <a:srgbClr val="434343"/>
                </a:solidFill>
              </a:rPr>
            </a:br>
            <a:r>
              <a:rPr lang="en-GB" sz="2000">
                <a:solidFill>
                  <a:srgbClr val="434343"/>
                </a:solidFill>
              </a:rPr>
              <a:t>Returns: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B050"/>
                </a:solidFill>
              </a:rPr>
              <a:t>Mon 11 Jun 18:22:05 BST 2018</a:t>
            </a:r>
            <a:endParaRPr sz="2000">
              <a:solidFill>
                <a:srgbClr val="00B050"/>
              </a:solidFill>
            </a:endParaRPr>
          </a:p>
        </p:txBody>
      </p:sp>
      <p:sp>
        <p:nvSpPr>
          <p:cNvPr id="615" name="Google Shape;615;p94"/>
          <p:cNvSpPr txBox="1"/>
          <p:nvPr/>
        </p:nvSpPr>
        <p:spPr>
          <a:xfrm>
            <a:off x="426250" y="3343750"/>
            <a:ext cx="36183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Noto Sans Symbols"/>
              <a:buNone/>
            </a:pPr>
            <a:r>
              <a:rPr lang="en-GB" sz="1800">
                <a:solidFill>
                  <a:srgbClr val="C00000"/>
                </a:solidFill>
              </a:rPr>
              <a:t>** </a:t>
            </a:r>
            <a:r>
              <a:rPr lang="en-GB" sz="1800"/>
              <a:t>You can add a message with the date: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Noto Sans Symbols"/>
              <a:buNone/>
            </a:pPr>
            <a:r>
              <a:rPr i="1" lang="en-GB" sz="1800"/>
              <a:t>date +"Hello%t Date is %D %n%t Time is %T" </a:t>
            </a:r>
            <a:endParaRPr i="1" sz="1800"/>
          </a:p>
          <a:p>
            <a:pPr indent="0" lvl="0" marL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Noto Sans Symbols"/>
              <a:buNone/>
            </a:pPr>
            <a:r>
              <a:rPr lang="en-GB" sz="1800"/>
              <a:t>Returns: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Noto Sans Symbols"/>
              <a:buNone/>
            </a:pPr>
            <a:r>
              <a:rPr lang="en-GB" sz="1800">
                <a:solidFill>
                  <a:srgbClr val="00B050"/>
                </a:solidFill>
              </a:rPr>
              <a:t>Hello      Date is 03/22/18 </a:t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Noto Sans Symbols"/>
              <a:buNone/>
            </a:pPr>
            <a:r>
              <a:rPr lang="en-GB" sz="1800">
                <a:solidFill>
                  <a:srgbClr val="00B050"/>
                </a:solidFill>
              </a:rPr>
              <a:t>              Time is 18:12:12 </a:t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616" name="Google Shape;61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3100" y="3584150"/>
            <a:ext cx="4794650" cy="2711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7" name="Google Shape;617;p94"/>
          <p:cNvCxnSpPr/>
          <p:nvPr/>
        </p:nvCxnSpPr>
        <p:spPr>
          <a:xfrm>
            <a:off x="5029850" y="4189288"/>
            <a:ext cx="312600" cy="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94"/>
          <p:cNvSpPr/>
          <p:nvPr/>
        </p:nvSpPr>
        <p:spPr>
          <a:xfrm>
            <a:off x="4290975" y="4215200"/>
            <a:ext cx="2093400" cy="1041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94"/>
          <p:cNvSpPr/>
          <p:nvPr/>
        </p:nvSpPr>
        <p:spPr>
          <a:xfrm>
            <a:off x="4253100" y="4887700"/>
            <a:ext cx="1941900" cy="2745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5"/>
          <p:cNvSpPr txBox="1"/>
          <p:nvPr>
            <p:ph type="title"/>
          </p:nvPr>
        </p:nvSpPr>
        <p:spPr>
          <a:xfrm>
            <a:off x="2666000" y="255750"/>
            <a:ext cx="5520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Commands - wc</a:t>
            </a:r>
            <a:endParaRPr sz="3000"/>
          </a:p>
        </p:txBody>
      </p:sp>
      <p:sp>
        <p:nvSpPr>
          <p:cNvPr id="625" name="Google Shape;625;p95"/>
          <p:cNvSpPr txBox="1"/>
          <p:nvPr/>
        </p:nvSpPr>
        <p:spPr>
          <a:xfrm>
            <a:off x="426250" y="1525050"/>
            <a:ext cx="81273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Wc - Print </a:t>
            </a:r>
            <a:r>
              <a:rPr lang="en-GB" sz="2000">
                <a:solidFill>
                  <a:srgbClr val="00B050"/>
                </a:solidFill>
              </a:rPr>
              <a:t>byte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lang="en-GB" sz="2000">
                <a:solidFill>
                  <a:srgbClr val="C00000"/>
                </a:solidFill>
              </a:rPr>
              <a:t>word</a:t>
            </a:r>
            <a:r>
              <a:rPr lang="en-GB" sz="2000">
                <a:solidFill>
                  <a:srgbClr val="434343"/>
                </a:solidFill>
              </a:rPr>
              <a:t>, and </a:t>
            </a:r>
            <a:r>
              <a:rPr lang="en-GB" sz="2000">
                <a:solidFill>
                  <a:srgbClr val="FF9900"/>
                </a:solidFill>
              </a:rPr>
              <a:t>line </a:t>
            </a:r>
            <a:r>
              <a:rPr lang="en-GB" sz="2000">
                <a:solidFill>
                  <a:srgbClr val="434343"/>
                </a:solidFill>
              </a:rPr>
              <a:t>counts for each file.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	</a:t>
            </a:r>
            <a:r>
              <a:rPr i="1" lang="en-GB" sz="2000">
                <a:solidFill>
                  <a:srgbClr val="434343"/>
                </a:solidFill>
              </a:rPr>
              <a:t>wc myfile.txt</a:t>
            </a:r>
            <a:endParaRPr i="1" sz="2000">
              <a:solidFill>
                <a:srgbClr val="434343"/>
              </a:solidFill>
            </a:endParaRPr>
          </a:p>
        </p:txBody>
      </p:sp>
      <p:sp>
        <p:nvSpPr>
          <p:cNvPr id="626" name="Google Shape;626;p95"/>
          <p:cNvSpPr txBox="1"/>
          <p:nvPr/>
        </p:nvSpPr>
        <p:spPr>
          <a:xfrm>
            <a:off x="426250" y="3002750"/>
            <a:ext cx="36183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Displays information about the file </a:t>
            </a:r>
            <a:r>
              <a:rPr b="1" lang="en-GB" sz="2000"/>
              <a:t>myfile.txt</a:t>
            </a:r>
            <a:r>
              <a:rPr lang="en-GB" sz="2000"/>
              <a:t>. 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Below is an example of the output.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3    3    18   myfile.txt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3 = Lines, 3 = Words, </a:t>
            </a:r>
            <a:br>
              <a:rPr lang="en-GB" sz="2000"/>
            </a:br>
            <a:r>
              <a:rPr lang="en-GB" sz="2000"/>
              <a:t>18 = Characters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627" name="Google Shape;62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950" y="2412150"/>
            <a:ext cx="4794650" cy="2711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8" name="Google Shape;628;p95"/>
          <p:cNvCxnSpPr/>
          <p:nvPr/>
        </p:nvCxnSpPr>
        <p:spPr>
          <a:xfrm>
            <a:off x="4972975" y="3008008"/>
            <a:ext cx="1051500" cy="16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95"/>
          <p:cNvCxnSpPr/>
          <p:nvPr/>
        </p:nvCxnSpPr>
        <p:spPr>
          <a:xfrm>
            <a:off x="4972975" y="3577200"/>
            <a:ext cx="10419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95"/>
          <p:cNvSpPr/>
          <p:nvPr/>
        </p:nvSpPr>
        <p:spPr>
          <a:xfrm>
            <a:off x="6898611" y="3026945"/>
            <a:ext cx="850200" cy="139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31" name="Google Shape;631;p95"/>
          <p:cNvSpPr/>
          <p:nvPr/>
        </p:nvSpPr>
        <p:spPr>
          <a:xfrm>
            <a:off x="4196950" y="3577200"/>
            <a:ext cx="463500" cy="403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32" name="Google Shape;632;p95"/>
          <p:cNvSpPr/>
          <p:nvPr/>
        </p:nvSpPr>
        <p:spPr>
          <a:xfrm>
            <a:off x="4271622" y="3270290"/>
            <a:ext cx="180000" cy="180000"/>
          </a:xfrm>
          <a:prstGeom prst="ellipse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/>
          <p:nvPr/>
        </p:nvSpPr>
        <p:spPr>
          <a:xfrm>
            <a:off x="4490750" y="3270290"/>
            <a:ext cx="180000" cy="180000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95"/>
          <p:cNvSpPr/>
          <p:nvPr/>
        </p:nvSpPr>
        <p:spPr>
          <a:xfrm>
            <a:off x="4681461" y="3270290"/>
            <a:ext cx="180000" cy="1800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Commands - wc</a:t>
            </a:r>
            <a:endParaRPr sz="3000"/>
          </a:p>
        </p:txBody>
      </p:sp>
      <p:sp>
        <p:nvSpPr>
          <p:cNvPr id="640" name="Google Shape;640;p96"/>
          <p:cNvSpPr txBox="1"/>
          <p:nvPr/>
        </p:nvSpPr>
        <p:spPr>
          <a:xfrm>
            <a:off x="663075" y="1439800"/>
            <a:ext cx="7890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Count the words in three essay files: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34343"/>
                </a:solidFill>
              </a:rPr>
              <a:t>wc -w essay.[123] </a:t>
            </a:r>
            <a:endParaRPr i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Count lines in the file named by variable $file (don't display filename):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34343"/>
                </a:solidFill>
              </a:rPr>
              <a:t>wc -l &lt; $file</a:t>
            </a:r>
            <a:r>
              <a:rPr lang="en-GB" sz="24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Count the bytes in files starting with ab: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34343"/>
                </a:solidFill>
              </a:rPr>
              <a:t>wc –c ab*</a:t>
            </a:r>
            <a:endParaRPr i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Commands - wc</a:t>
            </a:r>
            <a:endParaRPr sz="3000"/>
          </a:p>
        </p:txBody>
      </p:sp>
      <p:sp>
        <p:nvSpPr>
          <p:cNvPr id="646" name="Google Shape;646;p97"/>
          <p:cNvSpPr txBox="1"/>
          <p:nvPr/>
        </p:nvSpPr>
        <p:spPr>
          <a:xfrm>
            <a:off x="663075" y="1439800"/>
            <a:ext cx="7890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Allows you to look, modify or combine a file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34343"/>
                </a:solidFill>
              </a:rPr>
              <a:t>cat file1.txt</a:t>
            </a:r>
            <a:endParaRPr i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Displays file1.txt on the screen 	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34343"/>
                </a:solidFill>
              </a:rPr>
              <a:t>cat file1.txt file2.txt &gt; file3.txt</a:t>
            </a:r>
            <a:endParaRPr i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Reads file1.txt and file2.txt and combines those files to make file3.txt.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8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Commands - grep</a:t>
            </a:r>
            <a:endParaRPr sz="3000"/>
          </a:p>
        </p:txBody>
      </p:sp>
      <p:sp>
        <p:nvSpPr>
          <p:cNvPr id="652" name="Google Shape;652;p98"/>
          <p:cNvSpPr txBox="1"/>
          <p:nvPr/>
        </p:nvSpPr>
        <p:spPr>
          <a:xfrm>
            <a:off x="663075" y="1439800"/>
            <a:ext cx="7890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The grep command searches text files for a particular word or string of words. Very helpful when trying to find that needle in a haystack, like a particular line in a large log file.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434343"/>
                </a:solidFill>
              </a:rPr>
              <a:t>grep century history.text.doc</a:t>
            </a:r>
            <a:r>
              <a:rPr lang="en-GB" sz="24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9"/>
          <p:cNvSpPr txBox="1"/>
          <p:nvPr>
            <p:ph type="title"/>
          </p:nvPr>
        </p:nvSpPr>
        <p:spPr>
          <a:xfrm>
            <a:off x="2666000" y="255750"/>
            <a:ext cx="55203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- Exit Status</a:t>
            </a:r>
            <a:endParaRPr sz="3000"/>
          </a:p>
        </p:txBody>
      </p:sp>
      <p:sp>
        <p:nvSpPr>
          <p:cNvPr id="658" name="Google Shape;658;p99"/>
          <p:cNvSpPr txBox="1"/>
          <p:nvPr/>
        </p:nvSpPr>
        <p:spPr>
          <a:xfrm>
            <a:off x="426250" y="1525050"/>
            <a:ext cx="81273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Every command </a:t>
            </a:r>
            <a:r>
              <a:rPr lang="en-GB" sz="2000">
                <a:solidFill>
                  <a:srgbClr val="00B050"/>
                </a:solidFill>
              </a:rPr>
              <a:t>returns </a:t>
            </a:r>
            <a:r>
              <a:rPr lang="en-GB" sz="2000">
                <a:solidFill>
                  <a:srgbClr val="434343"/>
                </a:solidFill>
              </a:rPr>
              <a:t>an </a:t>
            </a:r>
            <a:r>
              <a:rPr lang="en-GB" sz="2000">
                <a:solidFill>
                  <a:srgbClr val="C00000"/>
                </a:solidFill>
              </a:rPr>
              <a:t>exit status</a:t>
            </a:r>
            <a:r>
              <a:rPr lang="en-GB" sz="2000">
                <a:solidFill>
                  <a:srgbClr val="434343"/>
                </a:solidFill>
              </a:rPr>
              <a:t> (sometimes referred to as a return status or exit code). 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659" name="Google Shape;659;p99"/>
          <p:cNvSpPr txBox="1"/>
          <p:nvPr/>
        </p:nvSpPr>
        <p:spPr>
          <a:xfrm>
            <a:off x="426250" y="2412150"/>
            <a:ext cx="36183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A </a:t>
            </a:r>
            <a:r>
              <a:rPr b="1" lang="en-GB" sz="2000">
                <a:solidFill>
                  <a:srgbClr val="00B050"/>
                </a:solidFill>
              </a:rPr>
              <a:t>successful </a:t>
            </a:r>
            <a:r>
              <a:rPr lang="en-GB" sz="2000"/>
              <a:t>command </a:t>
            </a:r>
            <a:r>
              <a:rPr lang="en-GB" sz="2000">
                <a:solidFill>
                  <a:srgbClr val="00B050"/>
                </a:solidFill>
              </a:rPr>
              <a:t>returns</a:t>
            </a:r>
            <a:r>
              <a:rPr lang="en-GB" sz="2000"/>
              <a:t> a 0, while an </a:t>
            </a:r>
            <a:r>
              <a:rPr b="1" lang="en-GB" sz="2000">
                <a:solidFill>
                  <a:srgbClr val="C00000"/>
                </a:solidFill>
              </a:rPr>
              <a:t>unsuccessful</a:t>
            </a:r>
            <a:r>
              <a:rPr lang="en-GB" sz="2000"/>
              <a:t> one </a:t>
            </a:r>
            <a:r>
              <a:rPr lang="en-GB" sz="2000">
                <a:solidFill>
                  <a:srgbClr val="C00000"/>
                </a:solidFill>
              </a:rPr>
              <a:t>returns</a:t>
            </a:r>
            <a:r>
              <a:rPr lang="en-GB" sz="2000"/>
              <a:t> a </a:t>
            </a:r>
            <a:r>
              <a:rPr lang="en-GB" sz="2000" u="sng">
                <a:solidFill>
                  <a:srgbClr val="C00000"/>
                </a:solidFill>
              </a:rPr>
              <a:t>non-zero</a:t>
            </a:r>
            <a:r>
              <a:rPr lang="en-GB" sz="2000"/>
              <a:t> value (e.g. 1,2…etc.) that usually can be interpreted as an </a:t>
            </a:r>
            <a:r>
              <a:rPr lang="en-GB" sz="2000">
                <a:solidFill>
                  <a:srgbClr val="C00000"/>
                </a:solidFill>
              </a:rPr>
              <a:t>error code</a:t>
            </a:r>
            <a:r>
              <a:rPr lang="en-GB" sz="2000"/>
              <a:t>.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You can find out the exit status of the last command by using $? As in: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2400"/>
              <a:t>echo $?</a:t>
            </a:r>
            <a:endParaRPr i="1" sz="2400"/>
          </a:p>
        </p:txBody>
      </p:sp>
      <p:pic>
        <p:nvPicPr>
          <p:cNvPr id="660" name="Google Shape;660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950" y="2412150"/>
            <a:ext cx="4794650" cy="2711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p99"/>
          <p:cNvCxnSpPr/>
          <p:nvPr/>
        </p:nvCxnSpPr>
        <p:spPr>
          <a:xfrm>
            <a:off x="4972975" y="3008008"/>
            <a:ext cx="2367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99"/>
          <p:cNvCxnSpPr/>
          <p:nvPr/>
        </p:nvCxnSpPr>
        <p:spPr>
          <a:xfrm flipH="1" rot="10800000">
            <a:off x="4963503" y="3552255"/>
            <a:ext cx="7011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99"/>
          <p:cNvSpPr/>
          <p:nvPr/>
        </p:nvSpPr>
        <p:spPr>
          <a:xfrm>
            <a:off x="4937823" y="3698000"/>
            <a:ext cx="612900" cy="1395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64" name="Google Shape;664;p99"/>
          <p:cNvSpPr/>
          <p:nvPr/>
        </p:nvSpPr>
        <p:spPr>
          <a:xfrm>
            <a:off x="4205316" y="3270290"/>
            <a:ext cx="180000" cy="180000"/>
          </a:xfrm>
          <a:prstGeom prst="ellipse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99"/>
          <p:cNvSpPr/>
          <p:nvPr/>
        </p:nvSpPr>
        <p:spPr>
          <a:xfrm>
            <a:off x="4197106" y="3813162"/>
            <a:ext cx="180000" cy="180000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99"/>
          <p:cNvSpPr/>
          <p:nvPr/>
        </p:nvSpPr>
        <p:spPr>
          <a:xfrm>
            <a:off x="4928353" y="3149745"/>
            <a:ext cx="612900" cy="139500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667" name="Google Shape;667;p99"/>
          <p:cNvCxnSpPr/>
          <p:nvPr/>
        </p:nvCxnSpPr>
        <p:spPr>
          <a:xfrm flipH="1" rot="10800000">
            <a:off x="6109675" y="3703736"/>
            <a:ext cx="1875600" cy="1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0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</a:t>
            </a:r>
            <a:r>
              <a:rPr lang="en-GB" sz="3000"/>
              <a:t> Summary</a:t>
            </a:r>
            <a:endParaRPr sz="3000"/>
          </a:p>
        </p:txBody>
      </p:sp>
      <p:sp>
        <p:nvSpPr>
          <p:cNvPr id="673" name="Google Shape;673;p100"/>
          <p:cNvSpPr txBox="1"/>
          <p:nvPr/>
        </p:nvSpPr>
        <p:spPr>
          <a:xfrm>
            <a:off x="663075" y="1439800"/>
            <a:ext cx="7890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solidFill>
                  <a:schemeClr val="dk1"/>
                </a:solidFill>
              </a:rPr>
              <a:t>Linux is an open-source operating system based on Unix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solidFill>
                  <a:schemeClr val="dk1"/>
                </a:solidFill>
              </a:rPr>
              <a:t>User Requests/Shell/Kernel/Hardware/Applications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</a:rPr>
              <a:t>BASH scripting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solidFill>
                  <a:schemeClr val="dk1"/>
                </a:solidFill>
              </a:rPr>
              <a:t>Linux File System and Command Line Interface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solidFill>
                  <a:schemeClr val="dk1"/>
                </a:solidFill>
              </a:rPr>
              <a:t>Environment variables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solidFill>
                  <a:schemeClr val="dk1"/>
                </a:solidFill>
              </a:rPr>
              <a:t>Linux commands: mkdir, ls, cd, pwd, cp, mv, rm, sort, man, date, time, wc, cat, grep and wildcards ? and *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3000"/>
              <a:t>What is Linux?</a:t>
            </a:r>
            <a:endParaRPr b="1" i="0" sz="30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9"/>
          <p:cNvSpPr txBox="1"/>
          <p:nvPr/>
        </p:nvSpPr>
        <p:spPr>
          <a:xfrm>
            <a:off x="639625" y="1591350"/>
            <a:ext cx="79983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GB" sz="2400">
                <a:solidFill>
                  <a:srgbClr val="434343"/>
                </a:solidFill>
              </a:rPr>
              <a:t>Linux is a free open-source operating system based on Unix. Linus Torvalds originally created Linux with the assistance of developers from around the world. </a:t>
            </a:r>
            <a:endParaRPr sz="2400">
              <a:solidFill>
                <a:srgbClr val="434343"/>
              </a:solidFill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GB" sz="2400">
                <a:solidFill>
                  <a:srgbClr val="434343"/>
                </a:solidFill>
              </a:rPr>
              <a:t>Free</a:t>
            </a:r>
            <a:endParaRPr sz="2400">
              <a:solidFill>
                <a:srgbClr val="434343"/>
              </a:solidFill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GB" sz="2400">
                <a:solidFill>
                  <a:srgbClr val="434343"/>
                </a:solidFill>
              </a:rPr>
              <a:t>Unix Like</a:t>
            </a:r>
            <a:endParaRPr sz="2400">
              <a:solidFill>
                <a:srgbClr val="434343"/>
              </a:solidFill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GB" sz="2400">
                <a:solidFill>
                  <a:srgbClr val="434343"/>
                </a:solidFill>
              </a:rPr>
              <a:t>Open Source </a:t>
            </a:r>
            <a:endParaRPr sz="2400">
              <a:solidFill>
                <a:srgbClr val="434343"/>
              </a:solidFill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GB" sz="2400">
                <a:solidFill>
                  <a:srgbClr val="434343"/>
                </a:solidFill>
              </a:rPr>
              <a:t>Network operating system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3000"/>
              <a:t>What is Linux?</a:t>
            </a:r>
            <a:endParaRPr b="1" i="0" sz="30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0"/>
          <p:cNvSpPr txBox="1"/>
          <p:nvPr/>
        </p:nvSpPr>
        <p:spPr>
          <a:xfrm>
            <a:off x="359950" y="1420850"/>
            <a:ext cx="838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</a:rPr>
              <a:t>Pure Linux is a kernel.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</a:rPr>
              <a:t>A kernel provides access to the computer hardware and controls access to resources.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</a:rPr>
              <a:t>The kernel decides who will use a resource, for how long and when.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</a:rPr>
              <a:t>You can download the Linux kernel from the official web site at http://kernel.org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/>
        </p:nvSpPr>
        <p:spPr>
          <a:xfrm>
            <a:off x="359950" y="2083925"/>
            <a:ext cx="83832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However, the Linux kernel itself is useless unless you get all the applications such as text editors, email clients, browsers, office applications, etc.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Therefore, someone came up with the idea of a Linux distribution.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34" name="Google Shape;334;p61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3000"/>
              <a:t>What is Linux?</a:t>
            </a:r>
            <a:endParaRPr b="1" i="0" sz="30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6525" y="584850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Linux Distribution Software</a:t>
            </a:r>
            <a:endParaRPr sz="3000"/>
          </a:p>
        </p:txBody>
      </p:sp>
      <p:sp>
        <p:nvSpPr>
          <p:cNvPr id="340" name="Google Shape;340;p62"/>
          <p:cNvSpPr txBox="1"/>
          <p:nvPr/>
        </p:nvSpPr>
        <p:spPr>
          <a:xfrm>
            <a:off x="587300" y="1212450"/>
            <a:ext cx="7994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There are lots to choose from:</a:t>
            </a:r>
            <a:endParaRPr sz="1800"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63" y="1758575"/>
            <a:ext cx="7586525" cy="48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Linux Usage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3"/>
          <p:cNvSpPr txBox="1"/>
          <p:nvPr/>
        </p:nvSpPr>
        <p:spPr>
          <a:xfrm>
            <a:off x="547750" y="1470325"/>
            <a:ext cx="78636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As a server operating system it provides different services/network resources to a client. A server operating system must be: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Stable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Robust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Secure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High Performance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