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1D9BEA3-16CC-4557-8B1B-2E6DFE6F9C73}">
  <a:tblStyle styleId="{81D9BEA3-16CC-4557-8B1B-2E6DFE6F9C73}" styleName="Table_0"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fill>
          <a:solidFill>
            <a:srgbClr val="CAECDD"/>
          </a:solidFill>
        </a:fill>
      </a:tcStyle>
    </a:band1H>
    <a:band2H>
      <a:tcTxStyle/>
    </a:band2H>
    <a:band1V>
      <a:tcTxStyle/>
      <a:tcStyle>
        <a:fill>
          <a:solidFill>
            <a:srgbClr val="CAECDD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fill>
          <a:solidFill>
            <a:srgbClr val="00CC99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fill>
          <a:solidFill>
            <a:srgbClr val="00CC99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0CC99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CC99"/>
          </a:solidFill>
        </a:fill>
      </a:tcStyle>
    </a:firstRow>
    <a:neCell>
      <a:tcTxStyle/>
    </a:neCell>
    <a:nwCell>
      <a:tcTxStyle/>
    </a:nwCell>
  </a:tblStyle>
  <a:tblStyle styleId="{742A7EA1-805E-4562-AEEA-7CBF2C2F8F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d5aa05f5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2d5aa05f5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0d889507_2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0d88950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860255af_2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860255a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860255af_2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860255af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8c4e743f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8c4e74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8c4e743f_1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8c4e743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8c4e743f_1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8c4e743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8c4e743f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8c4e74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8c4e743f_1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8c4e743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8c4e743f_1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28c4e743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8c4e743f_1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8c4e743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d5aa05f5_5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2d5aa05f5_5_2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fc59b646c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fc59b64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860255af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860255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b911b98e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b911b9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860255af_2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860255a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b911b98e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b911b9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860255af_2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860255af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860255af_2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860255af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860255af_2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860255a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0098D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hyperlink" Target="https://docs.google.com/presentation/d/1V16WFq1YTu3vm7TQvAC0E9aKW8_lEyUpBYJZJxi51I0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asciitable.com/" TargetMode="External"/><Relationship Id="rId4" Type="http://schemas.openxmlformats.org/officeDocument/2006/relationships/hyperlink" Target="http://www.asciitable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mmons.wikimedia.org/wiki/File:Dekatron.jpg" TargetMode="External"/><Relationship Id="rId4" Type="http://schemas.openxmlformats.org/officeDocument/2006/relationships/hyperlink" Target="https://en.wikipedia.org/wiki/en:Creative_Commons" TargetMode="External"/><Relationship Id="rId5" Type="http://schemas.openxmlformats.org/officeDocument/2006/relationships/hyperlink" Target="https://en.wikipedia.org/wiki/en:Creative_Commons" TargetMode="External"/><Relationship Id="rId6" Type="http://schemas.openxmlformats.org/officeDocument/2006/relationships/hyperlink" Target="https://creativecommons.org/licenses/by-sa/3.0/deed.en" TargetMode="External"/><Relationship Id="rId7" Type="http://schemas.openxmlformats.org/officeDocument/2006/relationships/hyperlink" Target="https://creativecommons.org/licenses/by-sa/3.0/deed.e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1GSjbWt0c9M" TargetMode="External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685800" y="1707775"/>
            <a:ext cx="77724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/>
              <a:t>Introduction to Computer Systems</a:t>
            </a:r>
            <a:endParaRPr b="1" i="0" sz="4000" u="none" cap="none" strike="noStrike">
              <a:solidFill>
                <a:srgbClr val="5E6A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200575" y="3639425"/>
            <a:ext cx="88734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4800"/>
              <a:t>Information Representation</a:t>
            </a:r>
            <a:endParaRPr b="0" i="1" sz="4800" u="none" cap="none" strike="noStrike">
              <a:solidFill>
                <a:srgbClr val="0098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0" y="6326650"/>
            <a:ext cx="9144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Direct Link to view these slides on Google Docs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Binary Coded Decimal</a:t>
            </a:r>
            <a:endParaRPr sz="3600"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611550" y="2348875"/>
            <a:ext cx="5244000" cy="4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Simplest Binary Code for Decimal Digits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Only encodes 10 digits from 0 to 9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BCD is a </a:t>
            </a:r>
            <a:r>
              <a:rPr lang="en-GB" sz="2000">
                <a:solidFill>
                  <a:srgbClr val="FF0000"/>
                </a:solidFill>
              </a:rPr>
              <a:t>weighted code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The weights are 8,4,2,1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Same weights as a binary number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There are six </a:t>
            </a:r>
            <a:r>
              <a:rPr lang="en-GB" sz="2000">
                <a:solidFill>
                  <a:srgbClr val="FF0000"/>
                </a:solidFill>
              </a:rPr>
              <a:t>invalid code words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	1010, 1011, 1100, 1101, 1110, 1111</a:t>
            </a:r>
            <a:endParaRPr sz="2000"/>
          </a:p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Example on BCD Coding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/>
              <a:t>	13 ⇔(0001 0011)</a:t>
            </a:r>
            <a:r>
              <a:rPr baseline="-25000" lang="en-GB" sz="2400"/>
              <a:t>BCD</a:t>
            </a:r>
            <a:endParaRPr baseline="-25000" sz="2400"/>
          </a:p>
        </p:txBody>
      </p:sp>
      <p:graphicFrame>
        <p:nvGraphicFramePr>
          <p:cNvPr id="211" name="Google Shape;211;p37"/>
          <p:cNvGraphicFramePr/>
          <p:nvPr/>
        </p:nvGraphicFramePr>
        <p:xfrm>
          <a:off x="5855625" y="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{742A7EA1-805E-4562-AEEA-7CBF2C2F8F2E}</a:tableStyleId>
              </a:tblPr>
              <a:tblGrid>
                <a:gridCol w="1075950"/>
                <a:gridCol w="1075950"/>
                <a:gridCol w="1075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Decimal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Binary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BCD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0001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0001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0010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0010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0011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0011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0100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0100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0101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0110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0111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1000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1001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0001 0000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0001 0001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0001 0010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0001 0011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0001 0100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15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0001 0101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2373128" y="484104"/>
            <a:ext cx="5856600" cy="5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Character Representation - ASCII</a:t>
            </a:r>
            <a:endParaRPr sz="2400"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611550" y="1156449"/>
            <a:ext cx="80751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/>
              <a:t>American Standard Code for Information Interchange (ASCII) originally 7 bits – 128 characters</a:t>
            </a:r>
            <a:endParaRPr sz="2400"/>
          </a:p>
        </p:txBody>
      </p:sp>
      <p:graphicFrame>
        <p:nvGraphicFramePr>
          <p:cNvPr id="218" name="Google Shape;218;p38"/>
          <p:cNvGraphicFramePr/>
          <p:nvPr/>
        </p:nvGraphicFramePr>
        <p:xfrm>
          <a:off x="209080" y="2407143"/>
          <a:ext cx="3000000" cy="3000000"/>
        </p:xfrm>
        <a:graphic>
          <a:graphicData uri="http://schemas.openxmlformats.org/drawingml/2006/table">
            <a:tbl>
              <a:tblPr bandCol="1">
                <a:noFill/>
                <a:tableStyleId>{81D9BEA3-16CC-4557-8B1B-2E6DFE6F9C73}</a:tableStyleId>
              </a:tblPr>
              <a:tblGrid>
                <a:gridCol w="828625"/>
                <a:gridCol w="1252000"/>
                <a:gridCol w="800425"/>
                <a:gridCol w="1280200"/>
                <a:gridCol w="762825"/>
                <a:gridCol w="1176725"/>
              </a:tblGrid>
              <a:tr h="2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ASCII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Represents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ASCII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Represents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ASCII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Represents</a:t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SOH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STX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5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@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122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5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125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91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126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4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92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127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cap="none" strike="noStrike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38"/>
          <p:cNvSpPr txBox="1"/>
          <p:nvPr/>
        </p:nvSpPr>
        <p:spPr>
          <a:xfrm>
            <a:off x="6425250" y="2361250"/>
            <a:ext cx="2493000" cy="3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Digits precede alphabetics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Alphabetic characters contiguous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Gap between upper and lower case is 32 - single bit conversion between cases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Digits converted by subtracting 48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520650" y="6162650"/>
            <a:ext cx="5904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Link to Full ASCII Lookup Tables</a:t>
            </a:r>
            <a:r>
              <a:rPr lang="en-GB" u="sng">
                <a:solidFill>
                  <a:schemeClr val="hlink"/>
                </a:solidFill>
                <a:hlinkClick r:id="rId4"/>
              </a:rPr>
              <a:t> http://www.asciitable.com/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2221950" y="324850"/>
            <a:ext cx="6464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Character Representation</a:t>
            </a:r>
            <a:br>
              <a:rPr lang="en-GB" sz="3000"/>
            </a:br>
            <a:r>
              <a:rPr lang="en-GB" sz="3000"/>
              <a:t>- Later developments</a:t>
            </a:r>
            <a:endParaRPr sz="3000"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611550" y="1245424"/>
            <a:ext cx="8075100" cy="48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There are lots of ISO standards (International Standards Organisation)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These are two examples of relevant ISO standards.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1800">
                <a:solidFill>
                  <a:srgbClr val="434343"/>
                </a:solidFill>
              </a:rPr>
              <a:t>ISO-8859 </a:t>
            </a:r>
            <a:endParaRPr sz="1800">
              <a:solidFill>
                <a:srgbClr val="434343"/>
              </a:solidFill>
            </a:endParaRPr>
          </a:p>
          <a:p>
            <a:pPr indent="-3048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ASCII extended to 8 bits – variety of uses for upper 128 characters</a:t>
            </a:r>
            <a:endParaRPr sz="1800">
              <a:solidFill>
                <a:srgbClr val="434343"/>
              </a:solidFill>
            </a:endParaRPr>
          </a:p>
          <a:p>
            <a:pPr indent="-3048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Latin 1 includes most European language characters including accents, such as ß, ç, ö, Ł etc.</a:t>
            </a:r>
            <a:endParaRPr sz="1800">
              <a:solidFill>
                <a:srgbClr val="434343"/>
              </a:solidFill>
            </a:endParaRPr>
          </a:p>
          <a:p>
            <a:pPr indent="-3048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PC supports different </a:t>
            </a:r>
            <a:r>
              <a:rPr i="1" lang="en-GB" sz="1800">
                <a:solidFill>
                  <a:srgbClr val="434343"/>
                </a:solidFill>
              </a:rPr>
              <a:t>code pages </a:t>
            </a:r>
            <a:r>
              <a:rPr lang="en-GB" sz="1800">
                <a:solidFill>
                  <a:srgbClr val="434343"/>
                </a:solidFill>
              </a:rPr>
              <a:t>for different languages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1800">
                <a:solidFill>
                  <a:srgbClr val="434343"/>
                </a:solidFill>
              </a:rPr>
              <a:t>UNICODE</a:t>
            </a:r>
            <a:endParaRPr sz="1800">
              <a:solidFill>
                <a:srgbClr val="434343"/>
              </a:solidFill>
            </a:endParaRPr>
          </a:p>
          <a:p>
            <a:pPr indent="-3048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Originally 16 bit representation, now 32 bits</a:t>
            </a:r>
            <a:endParaRPr sz="1800">
              <a:solidFill>
                <a:srgbClr val="434343"/>
              </a:solidFill>
            </a:endParaRPr>
          </a:p>
          <a:p>
            <a:pPr indent="-3048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First 127 identical to ASCII</a:t>
            </a:r>
            <a:endParaRPr sz="1800">
              <a:solidFill>
                <a:srgbClr val="434343"/>
              </a:solidFill>
            </a:endParaRPr>
          </a:p>
          <a:p>
            <a:pPr indent="-3048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Other value ranges for Chinese, Tamil, Korean, etc need many more character values than European languages</a:t>
            </a:r>
            <a:endParaRPr sz="1800">
              <a:solidFill>
                <a:srgbClr val="434343"/>
              </a:solidFill>
            </a:endParaRPr>
          </a:p>
          <a:p>
            <a:pPr indent="-3048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Has invented character sets for Deseret (phonetic alphabet), Shavian, but not for Tolkien's Elvish (or Klingon?)</a:t>
            </a:r>
            <a:endParaRPr sz="1800">
              <a:solidFill>
                <a:srgbClr val="434343"/>
              </a:solidFill>
            </a:endParaRPr>
          </a:p>
          <a:p>
            <a:pPr indent="0" lvl="0" marL="1778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2261425" y="206850"/>
            <a:ext cx="6348000" cy="9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Decimal to Binary Conversion (First Method)</a:t>
            </a:r>
            <a:endParaRPr sz="3000"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611550" y="1250325"/>
            <a:ext cx="8075100" cy="24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Repeatedly find the largest power of 2 less than the number to convert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Set corresponding bit, subtract power of 2 and repeat using the remaining number until remaining number is 0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2000"/>
              <a:t>Example: 217</a:t>
            </a:r>
            <a:endParaRPr b="1"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				*Remember that rightmost bit is two to the power of 0</a:t>
            </a:r>
            <a:endParaRPr sz="2000"/>
          </a:p>
        </p:txBody>
      </p:sp>
      <p:graphicFrame>
        <p:nvGraphicFramePr>
          <p:cNvPr id="233" name="Google Shape;233;p40"/>
          <p:cNvGraphicFramePr/>
          <p:nvPr/>
        </p:nvGraphicFramePr>
        <p:xfrm>
          <a:off x="743744" y="38882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{81D9BEA3-16CC-4557-8B1B-2E6DFE6F9C73}</a:tableStyleId>
              </a:tblPr>
              <a:tblGrid>
                <a:gridCol w="1463825"/>
                <a:gridCol w="1224125"/>
                <a:gridCol w="1512175"/>
                <a:gridCol w="1368150"/>
                <a:gridCol w="20882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Number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Power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of</a:t>
                      </a:r>
                      <a:r>
                        <a:rPr lang="en-GB" sz="1800"/>
                        <a:t> 2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Value of power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Bit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Accumulated</a:t>
                      </a:r>
                      <a:r>
                        <a:rPr lang="en-GB" sz="1800"/>
                        <a:t> Binary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217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r>
                        <a:rPr baseline="30000" lang="en-GB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128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1000 0000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1000 0000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r>
                        <a:rPr baseline="30000" lang="en-GB" sz="18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0100 0000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1100 0000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r>
                        <a:rPr baseline="30000" lang="en-GB" sz="18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0001 0000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1101 0000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r>
                        <a:rPr baseline="30000" lang="en-GB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0000 1000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1101 1000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r>
                        <a:rPr baseline="30000" lang="en-GB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0000 0001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1101 1001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2261425" y="206850"/>
            <a:ext cx="6348000" cy="9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Decimal to Binary Conversion (Second Method)</a:t>
            </a:r>
            <a:endParaRPr sz="3000"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611550" y="1936125"/>
            <a:ext cx="3892200" cy="4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Repeatedly 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Divide number by 2 and record remainder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Until 0 reached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Result is remainders read in reverse order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Example:  217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2000"/>
              <a:t>Result is 1101 1001</a:t>
            </a:r>
            <a:endParaRPr b="1" sz="2000"/>
          </a:p>
        </p:txBody>
      </p:sp>
      <p:graphicFrame>
        <p:nvGraphicFramePr>
          <p:cNvPr id="240" name="Google Shape;240;p41"/>
          <p:cNvGraphicFramePr/>
          <p:nvPr/>
        </p:nvGraphicFramePr>
        <p:xfrm>
          <a:off x="4503849" y="1936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{81D9BEA3-16CC-4557-8B1B-2E6DFE6F9C73}</a:tableStyleId>
              </a:tblPr>
              <a:tblGrid>
                <a:gridCol w="1314650"/>
                <a:gridCol w="1228725"/>
                <a:gridCol w="1875400"/>
              </a:tblGrid>
              <a:tr h="29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Number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Halved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Remainder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217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108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108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2261425" y="206850"/>
            <a:ext cx="6348000" cy="9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Binary to Decimal</a:t>
            </a:r>
            <a:r>
              <a:rPr lang="en-GB" sz="3000"/>
              <a:t> Conversion (First Method)</a:t>
            </a:r>
            <a:endParaRPr sz="3000"/>
          </a:p>
        </p:txBody>
      </p:sp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611550" y="1478925"/>
            <a:ext cx="8075100" cy="15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For each bit in number, identify power of two (count bits from right starting at 0) and if 1 add corresponding value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Example: 0001 0100 0110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247" name="Google Shape;247;p42"/>
          <p:cNvGraphicFramePr/>
          <p:nvPr/>
        </p:nvGraphicFramePr>
        <p:xfrm>
          <a:off x="738519" y="2955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{81D9BEA3-16CC-4557-8B1B-2E6DFE6F9C73}</a:tableStyleId>
              </a:tblPr>
              <a:tblGrid>
                <a:gridCol w="2223625"/>
                <a:gridCol w="1092925"/>
                <a:gridCol w="1549900"/>
                <a:gridCol w="2365625"/>
              </a:tblGrid>
              <a:tr h="51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Bits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Bit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Value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Accumulated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</a:tr>
              <a:tr h="51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000</a:t>
                      </a:r>
                      <a:r>
                        <a:rPr lang="en-GB" sz="22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200"/>
                        <a:t> 0100 0110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8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256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256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51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entury Gothic"/>
                        <a:buNone/>
                      </a:pPr>
                      <a:r>
                        <a:rPr lang="en-GB" sz="2200"/>
                        <a:t>0001 0</a:t>
                      </a:r>
                      <a:r>
                        <a:rPr lang="en-GB" sz="22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200"/>
                        <a:t>00 0110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6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64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320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51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entury Gothic"/>
                        <a:buNone/>
                      </a:pPr>
                      <a:r>
                        <a:rPr lang="en-GB" sz="2200"/>
                        <a:t>0001 0100 0</a:t>
                      </a:r>
                      <a:r>
                        <a:rPr lang="en-GB" sz="22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200"/>
                        <a:t>10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4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324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51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entury Gothic"/>
                        <a:buNone/>
                      </a:pPr>
                      <a:r>
                        <a:rPr lang="en-GB" sz="2200"/>
                        <a:t>0001 0100 01</a:t>
                      </a:r>
                      <a:r>
                        <a:rPr lang="en-GB" sz="22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200"/>
                        <a:t>0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1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2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326</a:t>
                      </a:r>
                      <a:endParaRPr sz="22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48" name="Google Shape;248;p42"/>
          <p:cNvSpPr txBox="1"/>
          <p:nvPr/>
        </p:nvSpPr>
        <p:spPr>
          <a:xfrm>
            <a:off x="1821100" y="5810525"/>
            <a:ext cx="2289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666666"/>
                </a:solidFill>
              </a:rPr>
              <a:t>Result is 326</a:t>
            </a:r>
            <a:endParaRPr b="1"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2261425" y="206850"/>
            <a:ext cx="6348000" cy="9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Integer Representation</a:t>
            </a:r>
            <a:endParaRPr/>
          </a:p>
        </p:txBody>
      </p:sp>
      <p:sp>
        <p:nvSpPr>
          <p:cNvPr id="254" name="Google Shape;254;p43"/>
          <p:cNvSpPr txBox="1"/>
          <p:nvPr>
            <p:ph idx="1" type="body"/>
          </p:nvPr>
        </p:nvSpPr>
        <p:spPr>
          <a:xfrm>
            <a:off x="611550" y="1250326"/>
            <a:ext cx="80751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Binary representation – base 2 numbers, consisting of only 0 and 1 bits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Each bit position represents an increasing power of 2 (from right to left)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100111</a:t>
            </a:r>
            <a:r>
              <a:rPr baseline="-25000" lang="en-GB" sz="2000"/>
              <a:t>2</a:t>
            </a:r>
            <a:r>
              <a:rPr lang="en-GB" sz="2000"/>
              <a:t> = 1∙2</a:t>
            </a:r>
            <a:r>
              <a:rPr baseline="30000" lang="en-GB" sz="2000"/>
              <a:t>5</a:t>
            </a:r>
            <a:r>
              <a:rPr lang="en-GB" sz="2000"/>
              <a:t> + 0∙2</a:t>
            </a:r>
            <a:r>
              <a:rPr baseline="30000" lang="en-GB" sz="2000"/>
              <a:t>4</a:t>
            </a:r>
            <a:r>
              <a:rPr lang="en-GB" sz="2000"/>
              <a:t>+ 0∙2</a:t>
            </a:r>
            <a:r>
              <a:rPr baseline="30000" lang="en-GB" sz="2000"/>
              <a:t>3</a:t>
            </a:r>
            <a:r>
              <a:rPr lang="en-GB" sz="2000"/>
              <a:t>+ 1∙2</a:t>
            </a:r>
            <a:r>
              <a:rPr baseline="30000" lang="en-GB" sz="2000"/>
              <a:t>2</a:t>
            </a:r>
            <a:r>
              <a:rPr lang="en-GB" sz="2000"/>
              <a:t>+ 1∙2</a:t>
            </a:r>
            <a:r>
              <a:rPr baseline="30000" lang="en-GB" sz="2000"/>
              <a:t>1</a:t>
            </a:r>
            <a:r>
              <a:rPr lang="en-GB" sz="2000"/>
              <a:t>+ 1∙2</a:t>
            </a:r>
            <a:r>
              <a:rPr baseline="30000" lang="en-GB" sz="2000"/>
              <a:t>0</a:t>
            </a:r>
            <a:endParaRPr baseline="30000"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		= 32 + 4 + 2 +1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		= 39</a:t>
            </a:r>
            <a:endParaRPr sz="2000"/>
          </a:p>
        </p:txBody>
      </p:sp>
      <p:graphicFrame>
        <p:nvGraphicFramePr>
          <p:cNvPr id="255" name="Google Shape;255;p43"/>
          <p:cNvGraphicFramePr/>
          <p:nvPr/>
        </p:nvGraphicFramePr>
        <p:xfrm>
          <a:off x="323527" y="4155824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{81D9BEA3-16CC-4557-8B1B-2E6DFE6F9C73}</a:tableStyleId>
              </a:tblPr>
              <a:tblGrid>
                <a:gridCol w="792100"/>
                <a:gridCol w="864100"/>
                <a:gridCol w="864100"/>
                <a:gridCol w="1008100"/>
                <a:gridCol w="1080125"/>
                <a:gridCol w="1368150"/>
                <a:gridCol w="1152125"/>
                <a:gridCol w="13681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i="1"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i="1"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256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512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1024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2048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4096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8192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i="1"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16384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32768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65536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131072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262144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524288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343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1048576</a:t>
                      </a:r>
                      <a:endParaRPr>
                        <a:solidFill>
                          <a:srgbClr val="43434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2261425" y="206850"/>
            <a:ext cx="6348000" cy="9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Binary to Decimal Conversion (Second Method)</a:t>
            </a:r>
            <a:endParaRPr sz="3000"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611550" y="1250325"/>
            <a:ext cx="8075100" cy="20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/>
              <a:t>Initialise value to 0</a:t>
            </a:r>
            <a:endParaRPr sz="1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/>
              <a:t>Starting from most significant bit (leftmost bit)</a:t>
            </a:r>
            <a:endParaRPr sz="1800"/>
          </a:p>
          <a:p>
            <a:pPr indent="-165100" lvl="0" marL="8001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/>
              <a:t>Multiply value by 2 and add bit</a:t>
            </a:r>
            <a:endParaRPr sz="1800"/>
          </a:p>
          <a:p>
            <a:pPr indent="-165100" lvl="0" marL="8001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/>
              <a:t>Move to next bit</a:t>
            </a:r>
            <a:endParaRPr sz="1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/>
              <a:t>Example: 0001 0100 0110</a:t>
            </a:r>
            <a:endParaRPr sz="1800"/>
          </a:p>
        </p:txBody>
      </p:sp>
      <p:graphicFrame>
        <p:nvGraphicFramePr>
          <p:cNvPr id="262" name="Google Shape;262;p44"/>
          <p:cNvGraphicFramePr/>
          <p:nvPr/>
        </p:nvGraphicFramePr>
        <p:xfrm>
          <a:off x="611539" y="3096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{81D9BEA3-16CC-4557-8B1B-2E6DFE6F9C73}</a:tableStyleId>
              </a:tblPr>
              <a:tblGrid>
                <a:gridCol w="2424800"/>
                <a:gridCol w="1293425"/>
                <a:gridCol w="1737625"/>
                <a:gridCol w="2455500"/>
              </a:tblGrid>
              <a:tr h="33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Original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Bit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Value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New value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3D85C6"/>
                    </a:solidFill>
                  </a:tcPr>
                </a:tc>
              </a:tr>
              <a:tr h="33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rgbClr val="000000"/>
                          </a:solidFill>
                        </a:rPr>
                        <a:t>000</a:t>
                      </a:r>
                      <a:r>
                        <a:rPr lang="en-GB" sz="17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1700">
                          <a:solidFill>
                            <a:srgbClr val="000000"/>
                          </a:solidFill>
                        </a:rPr>
                        <a:t> 0100 0110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1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1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3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rgbClr val="000000"/>
                          </a:solidFill>
                        </a:rPr>
                        <a:t>0001 </a:t>
                      </a:r>
                      <a:r>
                        <a:rPr lang="en-GB" sz="17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B" sz="1700">
                          <a:solidFill>
                            <a:srgbClr val="000000"/>
                          </a:solidFill>
                        </a:rPr>
                        <a:t>100 0110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1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2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3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entury Gothic"/>
                        <a:buNone/>
                      </a:pPr>
                      <a:r>
                        <a:rPr lang="en-GB" sz="1700">
                          <a:solidFill>
                            <a:srgbClr val="000000"/>
                          </a:solidFill>
                        </a:rPr>
                        <a:t>0001 0</a:t>
                      </a:r>
                      <a:r>
                        <a:rPr lang="en-GB" sz="17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1700">
                          <a:solidFill>
                            <a:srgbClr val="000000"/>
                          </a:solidFill>
                        </a:rPr>
                        <a:t>00 0110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1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2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5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3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entury Gothic"/>
                        <a:buNone/>
                      </a:pPr>
                      <a:r>
                        <a:rPr lang="en-GB" sz="1700">
                          <a:solidFill>
                            <a:srgbClr val="000000"/>
                          </a:solidFill>
                        </a:rPr>
                        <a:t>0001 01</a:t>
                      </a:r>
                      <a:r>
                        <a:rPr lang="en-GB" sz="17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B" sz="1700">
                          <a:solidFill>
                            <a:srgbClr val="000000"/>
                          </a:solidFill>
                        </a:rPr>
                        <a:t>0 0110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5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10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3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entury Gothic"/>
                        <a:buNone/>
                      </a:pPr>
                      <a:r>
                        <a:rPr lang="en-GB" sz="1700">
                          <a:solidFill>
                            <a:srgbClr val="000000"/>
                          </a:solidFill>
                        </a:rPr>
                        <a:t>0001 010</a:t>
                      </a:r>
                      <a:r>
                        <a:rPr lang="en-GB" sz="17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B" sz="1700">
                          <a:solidFill>
                            <a:srgbClr val="000000"/>
                          </a:solidFill>
                        </a:rPr>
                        <a:t> 0110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10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20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3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entury Gothic"/>
                        <a:buNone/>
                      </a:pPr>
                      <a:r>
                        <a:rPr lang="en-GB" sz="1700">
                          <a:solidFill>
                            <a:srgbClr val="000000"/>
                          </a:solidFill>
                        </a:rPr>
                        <a:t>0001 0100 </a:t>
                      </a:r>
                      <a:r>
                        <a:rPr lang="en-GB" sz="17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B" sz="1700">
                          <a:solidFill>
                            <a:srgbClr val="000000"/>
                          </a:solidFill>
                        </a:rPr>
                        <a:t>110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20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40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3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entury Gothic"/>
                        <a:buNone/>
                      </a:pPr>
                      <a:r>
                        <a:rPr lang="en-GB" sz="1700">
                          <a:solidFill>
                            <a:srgbClr val="000000"/>
                          </a:solidFill>
                        </a:rPr>
                        <a:t>0001 0100 0</a:t>
                      </a:r>
                      <a:r>
                        <a:rPr lang="en-GB" sz="17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1700">
                          <a:solidFill>
                            <a:srgbClr val="000000"/>
                          </a:solidFill>
                        </a:rPr>
                        <a:t>10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1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40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81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3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entury Gothic"/>
                        <a:buNone/>
                      </a:pPr>
                      <a:r>
                        <a:rPr lang="en-GB" sz="1700"/>
                        <a:t>0001</a:t>
                      </a:r>
                      <a:r>
                        <a:rPr lang="en-GB" sz="1700"/>
                        <a:t> 0100 01</a:t>
                      </a:r>
                      <a:r>
                        <a:rPr lang="en-GB" sz="17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1700"/>
                        <a:t>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1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81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163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3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entury Gothic"/>
                        <a:buNone/>
                      </a:pPr>
                      <a:r>
                        <a:rPr lang="en-GB" sz="1700"/>
                        <a:t>0001</a:t>
                      </a:r>
                      <a:r>
                        <a:rPr lang="en-GB" sz="1700"/>
                        <a:t> 0100 011</a:t>
                      </a:r>
                      <a:r>
                        <a:rPr lang="en-GB" sz="17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7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0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163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326</a:t>
                      </a:r>
                      <a:endParaRPr sz="1700"/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44"/>
          <p:cNvSpPr txBox="1"/>
          <p:nvPr/>
        </p:nvSpPr>
        <p:spPr>
          <a:xfrm>
            <a:off x="6538150" y="2742375"/>
            <a:ext cx="2456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</a:rPr>
              <a:t>Result is 326</a:t>
            </a:r>
            <a:endParaRPr b="1"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2261425" y="206850"/>
            <a:ext cx="6348000" cy="9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Octal and Hexadecimal Conversions</a:t>
            </a:r>
            <a:endParaRPr sz="3000"/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534450" y="1682950"/>
            <a:ext cx="8075100" cy="4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Conversion of octal to and from decimal is done similarly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Successively divide by 8, recording remainders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When 0 reached, octal value is remainders in reverse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		139 ÷ 8 = 17 remainder 3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		17 ÷ 8 = 2 remainder 1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		2 ÷ 8 = 0 remainder 2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	hence 139</a:t>
            </a:r>
            <a:r>
              <a:rPr baseline="-25000" lang="en-GB" sz="2000"/>
              <a:t>10</a:t>
            </a:r>
            <a:r>
              <a:rPr lang="en-GB" sz="2000"/>
              <a:t> = 213</a:t>
            </a:r>
            <a:r>
              <a:rPr baseline="-25000" lang="en-GB" sz="2000"/>
              <a:t>8</a:t>
            </a:r>
            <a:endParaRPr baseline="-25000"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Hexadecimal works the same, except using 16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		139 ÷ 16 = 8 remainder 11 (B)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		8 ÷ 16 = 0 remainder 8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	hence 139</a:t>
            </a:r>
            <a:r>
              <a:rPr baseline="-25000" lang="en-GB" sz="2000"/>
              <a:t>10</a:t>
            </a:r>
            <a:r>
              <a:rPr lang="en-GB" sz="2000"/>
              <a:t> =  8B</a:t>
            </a:r>
            <a:r>
              <a:rPr baseline="-25000" lang="en-GB" sz="2000"/>
              <a:t>16</a:t>
            </a:r>
            <a:r>
              <a:rPr lang="en-GB" sz="2000"/>
              <a:t>  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title"/>
          </p:nvPr>
        </p:nvSpPr>
        <p:spPr>
          <a:xfrm>
            <a:off x="2261425" y="206850"/>
            <a:ext cx="6348000" cy="9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Information Representation - Summary</a:t>
            </a:r>
            <a:endParaRPr sz="3000"/>
          </a:p>
        </p:txBody>
      </p:sp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611550" y="1783725"/>
            <a:ext cx="8075100" cy="32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All information represented ultimately by bits 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Values 0 or 1 in computers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Grouping bits together into bytes, words, or larger collections allows larger range of values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Interpretation of groups of bits depends entirely on context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611550" y="1483680"/>
            <a:ext cx="8075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/>
              <a:t>What to expect in this topic: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611550" y="2459900"/>
            <a:ext cx="8075100" cy="3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Information Representation</a:t>
            </a:r>
            <a:br>
              <a:rPr lang="en-GB" sz="2400"/>
            </a:b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Binary, Integer and Character Representation - ASCII and EBCDIC</a:t>
            </a:r>
            <a:br>
              <a:rPr lang="en-GB" sz="2400"/>
            </a:b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Number system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Number systems conversion</a:t>
            </a:r>
            <a:endParaRPr sz="2400">
              <a:solidFill>
                <a:srgbClr val="5E6A7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E6A71"/>
                </a:solidFill>
              </a:rPr>
              <a:t>– Decimal and Binary conversions</a:t>
            </a:r>
            <a:endParaRPr sz="1400">
              <a:solidFill>
                <a:srgbClr val="5E6A7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E6A71"/>
                </a:solidFill>
              </a:rPr>
              <a:t>– Octal and Hexadecimal conversions</a:t>
            </a:r>
            <a:endParaRPr sz="1400">
              <a:solidFill>
                <a:srgbClr val="5E6A7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</a:t>
            </a:r>
            <a:endParaRPr/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Dekatron</a:t>
            </a:r>
            <a:r>
              <a:rPr lang="en-GB" sz="1100">
                <a:solidFill>
                  <a:srgbClr val="000000"/>
                </a:solidFill>
              </a:rPr>
              <a:t> by I, Hellbus is licensed under the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hlinkClick r:id="rId4"/>
              </a:rPr>
              <a:t> </a:t>
            </a:r>
            <a:r>
              <a:rPr lang="en-GB" sz="1100" u="sng">
                <a:solidFill>
                  <a:schemeClr val="hlink"/>
                </a:solidFill>
                <a:hlinkClick r:id="rId5"/>
              </a:rPr>
              <a:t>Creative Commons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hlinkClick r:id="rId6"/>
              </a:rPr>
              <a:t> </a:t>
            </a:r>
            <a:r>
              <a:rPr lang="en-GB" sz="1100" u="sng">
                <a:solidFill>
                  <a:schemeClr val="hlink"/>
                </a:solidFill>
                <a:hlinkClick r:id="rId7"/>
              </a:rPr>
              <a:t>Attribution-Share Alike 3.0 Unported</a:t>
            </a:r>
            <a:r>
              <a:rPr lang="en-GB" sz="1100">
                <a:solidFill>
                  <a:srgbClr val="000000"/>
                </a:solidFill>
              </a:rPr>
              <a:t> license.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611550" y="1268756"/>
            <a:ext cx="8075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Information Representation</a:t>
            </a:r>
            <a:endParaRPr sz="3000"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611550" y="1590250"/>
            <a:ext cx="8075100" cy="24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/>
              <a:t>Engineering considerations mean that two state devices are more reliable.</a:t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/>
              <a:t>Some early computers used dekatrons - valves with 10 states - effectively represented by 10 bits!</a:t>
            </a:r>
            <a:endParaRPr sz="1800"/>
          </a:p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Use electrical voltages or magnetic polarity to represent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Modern systems always use </a:t>
            </a:r>
            <a:r>
              <a:rPr b="1" lang="en-GB" sz="1800">
                <a:solidFill>
                  <a:srgbClr val="0000FF"/>
                </a:solidFill>
              </a:rPr>
              <a:t>binary system</a:t>
            </a:r>
            <a:endParaRPr b="1" sz="18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Representation uses binary </a:t>
            </a:r>
            <a:r>
              <a:rPr b="1" lang="en-GB" sz="1800">
                <a:solidFill>
                  <a:srgbClr val="4A86E8"/>
                </a:solidFill>
              </a:rPr>
              <a:t>digits - bits (0, 1)</a:t>
            </a:r>
            <a:endParaRPr b="1" sz="1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225" y="3646775"/>
            <a:ext cx="4093800" cy="21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 txBox="1"/>
          <p:nvPr/>
        </p:nvSpPr>
        <p:spPr>
          <a:xfrm>
            <a:off x="370800" y="6073200"/>
            <a:ext cx="840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</a:rPr>
              <a:t>For more information on representing numbers and letters with binary, please visit: </a:t>
            </a:r>
            <a:r>
              <a:rPr lang="en-GB" sz="1600" u="sng">
                <a:solidFill>
                  <a:schemeClr val="hlink"/>
                </a:solidFill>
                <a:hlinkClick r:id="rId4"/>
              </a:rPr>
              <a:t>https://www.youtube.com/watch?v=1GSjbWt0c9M</a:t>
            </a:r>
            <a:endParaRPr sz="1600"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1325" y="3646775"/>
            <a:ext cx="964725" cy="18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/>
        </p:nvSpPr>
        <p:spPr>
          <a:xfrm>
            <a:off x="6732650" y="5500200"/>
            <a:ext cx="1193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D</a:t>
            </a:r>
            <a:r>
              <a:rPr lang="en-GB" sz="1200">
                <a:solidFill>
                  <a:srgbClr val="0000FF"/>
                </a:solidFill>
              </a:rPr>
              <a:t>ekatron</a:t>
            </a: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/>
        </p:nvSpPr>
        <p:spPr>
          <a:xfrm>
            <a:off x="423550" y="1108450"/>
            <a:ext cx="84441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98DB"/>
                </a:solidFill>
              </a:rPr>
              <a:t>Logic Signal Voltage Levels</a:t>
            </a:r>
            <a:endParaRPr b="1" sz="3000">
              <a:solidFill>
                <a:srgbClr val="0098DB"/>
              </a:solidFill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25" y="2034800"/>
            <a:ext cx="7358600" cy="3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1008300" y="5874925"/>
            <a:ext cx="70248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Error Region</a:t>
            </a:r>
            <a:r>
              <a:rPr lang="en-GB">
                <a:solidFill>
                  <a:schemeClr val="dk1"/>
                </a:solidFill>
              </a:rPr>
              <a:t>: If a voltage signal ranging between 0.8 volts and 2 volts were to be sent into the input of a TTL gate, there would be no certain response from the gate.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2625900" y="718800"/>
            <a:ext cx="54048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Binary </a:t>
            </a:r>
            <a:r>
              <a:rPr lang="en-GB" sz="3000"/>
              <a:t>Representation</a:t>
            </a:r>
            <a:endParaRPr sz="3000"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534450" y="1388100"/>
            <a:ext cx="8075100" cy="5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2200"/>
              <a:buChar char="•"/>
            </a:pPr>
            <a:r>
              <a:rPr lang="en-GB" sz="2200">
                <a:solidFill>
                  <a:srgbClr val="666666"/>
                </a:solidFill>
              </a:rPr>
              <a:t>Binary representation - base 2 numbers, consisting of only 0 and 1 bits - similar to decimal using powers of 10</a:t>
            </a:r>
            <a:endParaRPr sz="2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-368300" lvl="0" marL="457200" rtl="0" algn="l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2200"/>
              <a:buChar char="•"/>
            </a:pPr>
            <a:r>
              <a:rPr lang="en-GB" sz="2200">
                <a:solidFill>
                  <a:srgbClr val="666666"/>
                </a:solidFill>
              </a:rPr>
              <a:t>Each bit position represents an increasing power of 2 (from right to left)</a:t>
            </a:r>
            <a:endParaRPr sz="2200">
              <a:solidFill>
                <a:srgbClr val="666666"/>
              </a:solidFill>
            </a:endParaRPr>
          </a:p>
          <a:p>
            <a:pPr indent="45720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i</a:t>
            </a:r>
            <a:r>
              <a:rPr lang="en-GB" sz="1800">
                <a:solidFill>
                  <a:srgbClr val="666666"/>
                </a:solidFill>
              </a:rPr>
              <a:t>.e. </a:t>
            </a:r>
            <a:r>
              <a:rPr lang="en-GB" sz="1800">
                <a:solidFill>
                  <a:srgbClr val="666666"/>
                </a:solidFill>
              </a:rPr>
              <a:t>100111</a:t>
            </a:r>
            <a:r>
              <a:rPr baseline="-25000" lang="en-GB" sz="1800">
                <a:solidFill>
                  <a:srgbClr val="666666"/>
                </a:solidFill>
              </a:rPr>
              <a:t>2</a:t>
            </a:r>
            <a:r>
              <a:rPr lang="en-GB" sz="1800">
                <a:solidFill>
                  <a:srgbClr val="666666"/>
                </a:solidFill>
              </a:rPr>
              <a:t> 	= 1 x 2</a:t>
            </a:r>
            <a:r>
              <a:rPr baseline="30000" lang="en-GB" sz="1800">
                <a:solidFill>
                  <a:srgbClr val="666666"/>
                </a:solidFill>
              </a:rPr>
              <a:t>5</a:t>
            </a:r>
            <a:r>
              <a:rPr lang="en-GB" sz="1800">
                <a:solidFill>
                  <a:srgbClr val="666666"/>
                </a:solidFill>
              </a:rPr>
              <a:t> + 0 x 2</a:t>
            </a:r>
            <a:r>
              <a:rPr baseline="30000" lang="en-GB" sz="1800">
                <a:solidFill>
                  <a:srgbClr val="666666"/>
                </a:solidFill>
              </a:rPr>
              <a:t>4 </a:t>
            </a:r>
            <a:r>
              <a:rPr lang="en-GB" sz="1800">
                <a:solidFill>
                  <a:srgbClr val="666666"/>
                </a:solidFill>
              </a:rPr>
              <a:t>+ 0 x 2</a:t>
            </a:r>
            <a:r>
              <a:rPr baseline="30000" lang="en-GB" sz="1800">
                <a:solidFill>
                  <a:srgbClr val="666666"/>
                </a:solidFill>
              </a:rPr>
              <a:t>3 </a:t>
            </a:r>
            <a:r>
              <a:rPr lang="en-GB" sz="1800">
                <a:solidFill>
                  <a:srgbClr val="666666"/>
                </a:solidFill>
              </a:rPr>
              <a:t>+ 1 x 2</a:t>
            </a:r>
            <a:r>
              <a:rPr baseline="30000" lang="en-GB" sz="1800">
                <a:solidFill>
                  <a:srgbClr val="666666"/>
                </a:solidFill>
              </a:rPr>
              <a:t>2 </a:t>
            </a:r>
            <a:r>
              <a:rPr lang="en-GB" sz="1800">
                <a:solidFill>
                  <a:srgbClr val="666666"/>
                </a:solidFill>
              </a:rPr>
              <a:t>+ 1 x 2</a:t>
            </a:r>
            <a:r>
              <a:rPr baseline="30000" lang="en-GB" sz="1800">
                <a:solidFill>
                  <a:srgbClr val="666666"/>
                </a:solidFill>
              </a:rPr>
              <a:t>1 </a:t>
            </a:r>
            <a:r>
              <a:rPr lang="en-GB" sz="1800">
                <a:solidFill>
                  <a:srgbClr val="666666"/>
                </a:solidFill>
              </a:rPr>
              <a:t>+ 1 x 2</a:t>
            </a:r>
            <a:r>
              <a:rPr baseline="30000" lang="en-GB" sz="1800">
                <a:solidFill>
                  <a:srgbClr val="666666"/>
                </a:solidFill>
              </a:rPr>
              <a:t>0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457200" lvl="0" marL="22860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= 32 + 4 + 2 +1</a:t>
            </a:r>
            <a:endParaRPr sz="1800">
              <a:solidFill>
                <a:srgbClr val="666666"/>
              </a:solidFill>
            </a:endParaRPr>
          </a:p>
          <a:p>
            <a:pPr indent="457200" lvl="0" marL="22860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= 39</a:t>
            </a:r>
            <a:endParaRPr sz="1800">
              <a:solidFill>
                <a:srgbClr val="666666"/>
              </a:solidFill>
            </a:endParaRPr>
          </a:p>
          <a:p>
            <a:pPr indent="457200" lvl="0" marL="22860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-3683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•"/>
            </a:pPr>
            <a:r>
              <a:rPr lang="en-GB" sz="2200">
                <a:solidFill>
                  <a:srgbClr val="666666"/>
                </a:solidFill>
              </a:rPr>
              <a:t>N bits can represent values from 0 to 2</a:t>
            </a:r>
            <a:r>
              <a:rPr baseline="30000" i="1" lang="en-GB" sz="2200">
                <a:solidFill>
                  <a:srgbClr val="666666"/>
                </a:solidFill>
              </a:rPr>
              <a:t>N</a:t>
            </a:r>
            <a:r>
              <a:rPr baseline="30000" lang="en-GB" sz="2200">
                <a:solidFill>
                  <a:srgbClr val="666666"/>
                </a:solidFill>
              </a:rPr>
              <a:t> </a:t>
            </a:r>
            <a:r>
              <a:rPr lang="en-GB" sz="2200">
                <a:solidFill>
                  <a:srgbClr val="666666"/>
                </a:solidFill>
              </a:rPr>
              <a:t>-1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•"/>
            </a:pPr>
            <a:r>
              <a:rPr lang="en-GB" sz="2200">
                <a:solidFill>
                  <a:srgbClr val="666666"/>
                </a:solidFill>
              </a:rPr>
              <a:t>Sets of 8 bits form a </a:t>
            </a:r>
            <a:r>
              <a:rPr i="1" lang="en-GB" sz="2200">
                <a:solidFill>
                  <a:srgbClr val="666666"/>
                </a:solidFill>
              </a:rPr>
              <a:t>byte </a:t>
            </a:r>
            <a:r>
              <a:rPr lang="en-GB" sz="2200">
                <a:solidFill>
                  <a:srgbClr val="666666"/>
                </a:solidFill>
              </a:rPr>
              <a:t>- values from 0 to 255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•"/>
            </a:pPr>
            <a:r>
              <a:rPr i="1" lang="en-GB" sz="2200">
                <a:solidFill>
                  <a:srgbClr val="666666"/>
                </a:solidFill>
              </a:rPr>
              <a:t>Words </a:t>
            </a:r>
            <a:r>
              <a:rPr lang="en-GB" sz="2200">
                <a:solidFill>
                  <a:srgbClr val="666666"/>
                </a:solidFill>
              </a:rPr>
              <a:t>formed from sets of bytes - can be 16 bits (2 bytes), 32 bits (4 bytes) or 64 bits (8 bytes) depending on the machine </a:t>
            </a: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2625900" y="718800"/>
            <a:ext cx="54048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Binary Representation</a:t>
            </a:r>
            <a:endParaRPr sz="3000"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1900"/>
            <a:ext cx="8429625" cy="52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0913" y="3132325"/>
            <a:ext cx="58388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34"/>
          <p:cNvGraphicFramePr/>
          <p:nvPr/>
        </p:nvGraphicFramePr>
        <p:xfrm>
          <a:off x="3085598" y="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{81D9BEA3-16CC-4557-8B1B-2E6DFE6F9C73}</a:tableStyleId>
              </a:tblPr>
              <a:tblGrid>
                <a:gridCol w="1551150"/>
                <a:gridCol w="1468825"/>
                <a:gridCol w="1251100"/>
                <a:gridCol w="1787325"/>
              </a:tblGrid>
              <a:tr h="64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Decimal</a:t>
                      </a:r>
                      <a:b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(Base 1</a:t>
                      </a: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Binary</a:t>
                      </a:r>
                      <a:b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(Base 2)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Octal</a:t>
                      </a:r>
                      <a:b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(Base 8)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Hexadecimal</a:t>
                      </a:r>
                      <a:b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(Base 16)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1100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1101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1110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1111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FEFEF"/>
                    </a:solidFill>
                  </a:tcPr>
                </a:tc>
              </a:tr>
              <a:tr h="36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16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   10000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34"/>
          <p:cNvSpPr txBox="1"/>
          <p:nvPr/>
        </p:nvSpPr>
        <p:spPr>
          <a:xfrm>
            <a:off x="508000" y="1379250"/>
            <a:ext cx="25776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As well as binary there is also octal - base 8 and hexadecimal - base 16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Often used as notation as easy to convert between octal and binary or hexadecimal and binary.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2056035" y="182060"/>
            <a:ext cx="8075100" cy="9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Information Representation</a:t>
            </a:r>
            <a:endParaRPr sz="3600"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611550" y="1328450"/>
            <a:ext cx="8316000" cy="5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560"/>
              </a:spcBef>
              <a:spcAft>
                <a:spcPts val="0"/>
              </a:spcAft>
              <a:buSzPts val="1700"/>
              <a:buChar char="•"/>
            </a:pPr>
            <a:r>
              <a:rPr lang="en-GB" sz="1700"/>
              <a:t>How does computer interpret a bit pattern such as</a:t>
            </a:r>
            <a:endParaRPr sz="1700"/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700"/>
              <a:t>00000010 00110010 10100000 00100000</a:t>
            </a:r>
            <a:r>
              <a:rPr baseline="-25000" lang="en-GB" sz="1700"/>
              <a:t>2</a:t>
            </a:r>
            <a:endParaRPr baseline="-25000" sz="1700"/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700"/>
              <a:t>02 32 A0 20</a:t>
            </a:r>
            <a:r>
              <a:rPr baseline="-25000" lang="en-GB" sz="1700"/>
              <a:t>16</a:t>
            </a:r>
            <a:endParaRPr baseline="-25000" sz="1700"/>
          </a:p>
          <a:p>
            <a:pPr indent="-336550" lvl="0" marL="457200" rtl="0" algn="l">
              <a:spcBef>
                <a:spcPts val="560"/>
              </a:spcBef>
              <a:spcAft>
                <a:spcPts val="0"/>
              </a:spcAft>
              <a:buSzPts val="1700"/>
              <a:buChar char="•"/>
            </a:pPr>
            <a:r>
              <a:rPr lang="en-GB" sz="1700"/>
              <a:t>Depends on how computer wants to use it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 sz="1700"/>
              <a:t>As 4 ASCII characters </a:t>
            </a:r>
            <a:endParaRPr sz="1700"/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700"/>
              <a:t> 	</a:t>
            </a:r>
            <a:endParaRPr sz="1700"/>
          </a:p>
          <a:p>
            <a:pPr indent="-336550" lvl="0" marL="457200" rtl="0" algn="l">
              <a:spcBef>
                <a:spcPts val="560"/>
              </a:spcBef>
              <a:spcAft>
                <a:spcPts val="0"/>
              </a:spcAft>
              <a:buSzPts val="1700"/>
              <a:buChar char="•"/>
            </a:pPr>
            <a:r>
              <a:rPr lang="en-GB" sz="1700"/>
              <a:t>As 2 16 bit integers</a:t>
            </a:r>
            <a:endParaRPr sz="1700"/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700"/>
              <a:t> </a:t>
            </a:r>
            <a:endParaRPr sz="1700"/>
          </a:p>
          <a:p>
            <a:pPr indent="-336550" lvl="0" marL="457200" rtl="0" algn="l">
              <a:spcBef>
                <a:spcPts val="560"/>
              </a:spcBef>
              <a:spcAft>
                <a:spcPts val="0"/>
              </a:spcAft>
              <a:buSzPts val="1700"/>
              <a:buChar char="•"/>
            </a:pPr>
            <a:r>
              <a:rPr lang="en-GB" sz="1700"/>
              <a:t>As a 32 bit integer</a:t>
            </a:r>
            <a:endParaRPr sz="1700"/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700"/>
              <a:t> </a:t>
            </a:r>
            <a:endParaRPr sz="1700"/>
          </a:p>
          <a:p>
            <a:pPr indent="-336550" lvl="0" marL="457200" rtl="0" algn="l">
              <a:spcBef>
                <a:spcPts val="560"/>
              </a:spcBef>
              <a:spcAft>
                <a:spcPts val="0"/>
              </a:spcAft>
              <a:buSzPts val="1700"/>
              <a:buChar char="•"/>
            </a:pPr>
            <a:r>
              <a:rPr lang="en-GB" sz="1700"/>
              <a:t>Other interpretations would be possible, e.g. Floating point number, Unicode characters etc.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2236700" y="479850"/>
            <a:ext cx="58227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Character Representation</a:t>
            </a:r>
            <a:endParaRPr sz="3600"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611550" y="1169900"/>
            <a:ext cx="8075100" cy="5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Early teleprinters used </a:t>
            </a:r>
            <a:r>
              <a:rPr b="1" lang="en-GB" sz="2400"/>
              <a:t>Baudot code</a:t>
            </a:r>
            <a:r>
              <a:rPr lang="en-GB" sz="2400"/>
              <a:t> – based on 5 hole paper tape – 32 possible characters</a:t>
            </a:r>
            <a:endParaRPr sz="2400"/>
          </a:p>
          <a:p>
            <a:pPr indent="45720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/>
              <a:t>These need SHIFT codes to switch between lower and upper case, and numerics</a:t>
            </a:r>
            <a:endParaRPr sz="2400"/>
          </a:p>
          <a:p>
            <a:pPr indent="45720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/>
              <a:t> </a:t>
            </a:r>
            <a:endParaRPr sz="2400"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3523125"/>
            <a:ext cx="5715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