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95" r:id="rId4"/>
    <p:sldMasterId id="2147483696" r:id="rId5"/>
    <p:sldMasterId id="2147483697" r:id="rId6"/>
    <p:sldMasterId id="214748369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5D50B81-6FEA-42AC-8A2F-4733CCB7F9F6}">
  <a:tblStyle styleId="{15D50B81-6FEA-42AC-8A2F-4733CCB7F9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2d5aa05f5_5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22d5aa05f5_5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e501e150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g1e501e1500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e501e150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g1e501e1500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e501e150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g1e501e1500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93f3363fd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293f3363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e501e150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g1e501e1500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3838a2de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g3838a2def5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e501e150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g1e501e1500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e501e150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g1e501e1500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e501e150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g1e501e1500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279b6ef8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g279b6ef86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2d5aa05f5_5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2d5aa05f5_5_2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1e501e150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g1e501e1500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2e15cc2f17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2e15cc2f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3838a2def5_5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3838a2def5_5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3838a2def5_5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3838a2def5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2d5aa05f5_5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2d5aa05f5_5_2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2d5aa05f5_5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22d5aa05f5_5_2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e501e15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1e501e150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e501e15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1e501e1500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e501e150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1e501e1500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e501e150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g1e501e1500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26b27ef8d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26b27ef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OBJECT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OBJECT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683568" y="364502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0098DB"/>
              </a:buClr>
              <a:buSzPts val="2800"/>
              <a:buFont typeface="Arial"/>
              <a:buNone/>
              <a:defRPr b="0" i="1" sz="2800" u="none" cap="none" strike="noStrike">
                <a:solidFill>
                  <a:srgbClr val="0098D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98DB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611560" y="2348880"/>
            <a:ext cx="3884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2" type="body"/>
          </p:nvPr>
        </p:nvSpPr>
        <p:spPr>
          <a:xfrm>
            <a:off x="4802560" y="2348880"/>
            <a:ext cx="3884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611560" y="2357190"/>
            <a:ext cx="3885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1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11560" y="3068960"/>
            <a:ext cx="38859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3" type="body"/>
          </p:nvPr>
        </p:nvSpPr>
        <p:spPr>
          <a:xfrm>
            <a:off x="4799446" y="2357190"/>
            <a:ext cx="3887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1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1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1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4" type="body"/>
          </p:nvPr>
        </p:nvSpPr>
        <p:spPr>
          <a:xfrm>
            <a:off x="4799446" y="3068960"/>
            <a:ext cx="38874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5E6A7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5E6A7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457200" y="1196752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5E6A7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4"/>
          <p:cNvSpPr txBox="1"/>
          <p:nvPr>
            <p:ph idx="2" type="body"/>
          </p:nvPr>
        </p:nvSpPr>
        <p:spPr>
          <a:xfrm>
            <a:off x="457200" y="2420888"/>
            <a:ext cx="3008400" cy="3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0" i="0" sz="1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2123728" y="4800600"/>
            <a:ext cx="5154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6" name="Google Shape;126;p25"/>
          <p:cNvSpPr/>
          <p:nvPr>
            <p:ph idx="2" type="pic"/>
          </p:nvPr>
        </p:nvSpPr>
        <p:spPr>
          <a:xfrm>
            <a:off x="2123728" y="612775"/>
            <a:ext cx="515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2123728" y="5367338"/>
            <a:ext cx="51549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12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None/>
              <a:defRPr b="0" i="0" sz="1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None/>
              <a:defRPr b="0" i="0" sz="9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 rot="5400000">
            <a:off x="2760600" y="199980"/>
            <a:ext cx="3777300" cy="8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1" name="Google Shape;151;p29"/>
          <p:cNvSpPr txBox="1"/>
          <p:nvPr>
            <p:ph idx="1" type="subTitle"/>
          </p:nvPr>
        </p:nvSpPr>
        <p:spPr>
          <a:xfrm>
            <a:off x="683568" y="364502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A5ACAF"/>
              </a:buClr>
              <a:buSzPts val="2800"/>
              <a:buFont typeface="Arial"/>
              <a:buNone/>
              <a:defRPr b="0" i="1" sz="2800" u="none" cap="none" strike="noStrike">
                <a:solidFill>
                  <a:srgbClr val="A5ACA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611560" y="1268760"/>
            <a:ext cx="8075240" cy="9989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611560" y="2348880"/>
            <a:ext cx="8075240" cy="3777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611560" y="1268760"/>
            <a:ext cx="8075240" cy="9989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611560" y="2348880"/>
            <a:ext cx="3884240" cy="3777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32"/>
          <p:cNvSpPr txBox="1"/>
          <p:nvPr>
            <p:ph idx="2" type="body"/>
          </p:nvPr>
        </p:nvSpPr>
        <p:spPr>
          <a:xfrm>
            <a:off x="4802560" y="2348880"/>
            <a:ext cx="3884240" cy="3777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611560" y="1268760"/>
            <a:ext cx="8075240" cy="9989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611560" y="2357190"/>
            <a:ext cx="388582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611560" y="3068960"/>
            <a:ext cx="3885828" cy="3057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33"/>
          <p:cNvSpPr txBox="1"/>
          <p:nvPr>
            <p:ph idx="3" type="body"/>
          </p:nvPr>
        </p:nvSpPr>
        <p:spPr>
          <a:xfrm>
            <a:off x="4799446" y="2357190"/>
            <a:ext cx="388735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33"/>
          <p:cNvSpPr txBox="1"/>
          <p:nvPr>
            <p:ph idx="4" type="body"/>
          </p:nvPr>
        </p:nvSpPr>
        <p:spPr>
          <a:xfrm>
            <a:off x="4799446" y="3068960"/>
            <a:ext cx="3887354" cy="3057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611560" y="1268760"/>
            <a:ext cx="8075240" cy="9989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5" name="Google Shape;185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Google Shape;186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457200" y="1196752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36"/>
          <p:cNvSpPr txBox="1"/>
          <p:nvPr>
            <p:ph idx="2" type="body"/>
          </p:nvPr>
        </p:nvSpPr>
        <p:spPr>
          <a:xfrm>
            <a:off x="457200" y="2420888"/>
            <a:ext cx="3008313" cy="3705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Google Shape;198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2123728" y="4800600"/>
            <a:ext cx="515496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1" name="Google Shape;201;p37"/>
          <p:cNvSpPr/>
          <p:nvPr>
            <p:ph idx="2" type="pic"/>
          </p:nvPr>
        </p:nvSpPr>
        <p:spPr>
          <a:xfrm>
            <a:off x="2123728" y="612775"/>
            <a:ext cx="515496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2123728" y="5367338"/>
            <a:ext cx="515496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611560" y="1268760"/>
            <a:ext cx="8075240" cy="9989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 rot="5400000">
            <a:off x="2760538" y="199902"/>
            <a:ext cx="3777283" cy="8075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4" name="Google Shape;214;p3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" name="Google Shape;215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Google Shape;217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6" name="Google Shape;226;p41"/>
          <p:cNvSpPr txBox="1"/>
          <p:nvPr>
            <p:ph idx="1" type="subTitle"/>
          </p:nvPr>
        </p:nvSpPr>
        <p:spPr>
          <a:xfrm>
            <a:off x="683568" y="364502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1" sz="2800" u="none" cap="none" strike="noStrike">
                <a:solidFill>
                  <a:srgbClr val="5E6A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4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Google Shape;228;p4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Google Shape;229;p4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2" name="Google Shape;232;p42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4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Google Shape;234;p4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4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8" name="Google Shape;238;p43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None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9BA0A3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BA0A3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9BA0A3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9BA0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4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4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4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4" name="Google Shape;244;p44"/>
          <p:cNvSpPr txBox="1"/>
          <p:nvPr>
            <p:ph idx="1" type="body"/>
          </p:nvPr>
        </p:nvSpPr>
        <p:spPr>
          <a:xfrm>
            <a:off x="611560" y="2348880"/>
            <a:ext cx="3884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" name="Google Shape;245;p44"/>
          <p:cNvSpPr txBox="1"/>
          <p:nvPr>
            <p:ph idx="2" type="body"/>
          </p:nvPr>
        </p:nvSpPr>
        <p:spPr>
          <a:xfrm>
            <a:off x="4802560" y="2348880"/>
            <a:ext cx="3884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6" name="Google Shape;246;p4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7" name="Google Shape;247;p4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8" name="Google Shape;248;p4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1" name="Google Shape;251;p45"/>
          <p:cNvSpPr txBox="1"/>
          <p:nvPr>
            <p:ph idx="1" type="body"/>
          </p:nvPr>
        </p:nvSpPr>
        <p:spPr>
          <a:xfrm>
            <a:off x="611560" y="2357190"/>
            <a:ext cx="3885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45"/>
          <p:cNvSpPr txBox="1"/>
          <p:nvPr>
            <p:ph idx="2" type="body"/>
          </p:nvPr>
        </p:nvSpPr>
        <p:spPr>
          <a:xfrm>
            <a:off x="611560" y="3068960"/>
            <a:ext cx="38859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45"/>
          <p:cNvSpPr txBox="1"/>
          <p:nvPr>
            <p:ph idx="3" type="body"/>
          </p:nvPr>
        </p:nvSpPr>
        <p:spPr>
          <a:xfrm>
            <a:off x="4799446" y="2357190"/>
            <a:ext cx="38874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45"/>
          <p:cNvSpPr txBox="1"/>
          <p:nvPr>
            <p:ph idx="4" type="body"/>
          </p:nvPr>
        </p:nvSpPr>
        <p:spPr>
          <a:xfrm>
            <a:off x="4799446" y="3068960"/>
            <a:ext cx="38874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" name="Google Shape;255;p4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6" name="Google Shape;256;p4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" name="Google Shape;257;p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0" name="Google Shape;260;p4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" name="Google Shape;261;p4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2" name="Google Shape;262;p4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5" name="Google Shape;265;p4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6" name="Google Shape;266;p4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/>
          <p:nvPr>
            <p:ph type="title"/>
          </p:nvPr>
        </p:nvSpPr>
        <p:spPr>
          <a:xfrm>
            <a:off x="457200" y="1196752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9" name="Google Shape;269;p48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48"/>
          <p:cNvSpPr txBox="1"/>
          <p:nvPr>
            <p:ph idx="2" type="body"/>
          </p:nvPr>
        </p:nvSpPr>
        <p:spPr>
          <a:xfrm>
            <a:off x="457200" y="2420888"/>
            <a:ext cx="3008400" cy="3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Google Shape;271;p4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" name="Google Shape;272;p4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3" name="Google Shape;273;p4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9"/>
          <p:cNvSpPr txBox="1"/>
          <p:nvPr>
            <p:ph type="title"/>
          </p:nvPr>
        </p:nvSpPr>
        <p:spPr>
          <a:xfrm>
            <a:off x="2123728" y="4800600"/>
            <a:ext cx="5154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6" name="Google Shape;276;p49"/>
          <p:cNvSpPr/>
          <p:nvPr>
            <p:ph idx="2" type="pic"/>
          </p:nvPr>
        </p:nvSpPr>
        <p:spPr>
          <a:xfrm>
            <a:off x="2123728" y="612775"/>
            <a:ext cx="515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49"/>
          <p:cNvSpPr txBox="1"/>
          <p:nvPr>
            <p:ph idx="1" type="body"/>
          </p:nvPr>
        </p:nvSpPr>
        <p:spPr>
          <a:xfrm>
            <a:off x="2123728" y="5367338"/>
            <a:ext cx="51549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4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Google Shape;279;p4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" name="Google Shape;280;p4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0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3" name="Google Shape;283;p50"/>
          <p:cNvSpPr txBox="1"/>
          <p:nvPr>
            <p:ph idx="1" type="body"/>
          </p:nvPr>
        </p:nvSpPr>
        <p:spPr>
          <a:xfrm rot="5400000">
            <a:off x="2760600" y="199980"/>
            <a:ext cx="3777300" cy="80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" name="Google Shape;284;p5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p5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Google Shape;286;p5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1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9" name="Google Shape;289;p51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0" name="Google Shape;290;p5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1" name="Google Shape;291;p5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2" name="Google Shape;292;p5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0098D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5E6A7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5E6A7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5E6A7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611560" y="1268760"/>
            <a:ext cx="8075240" cy="9989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A5AC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611560" y="2348880"/>
            <a:ext cx="8075240" cy="3777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611560" y="1268760"/>
            <a:ext cx="8075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5E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0" name="Google Shape;220;p40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1" name="Google Shape;221;p4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" name="Google Shape;222;p4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3" name="Google Shape;223;p4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Relationship Id="rId4" Type="http://schemas.openxmlformats.org/officeDocument/2006/relationships/hyperlink" Target="https://docs.google.com/presentation/d/1ldcYseFmldG_Ga8vbxwxroUidWAlwbs_s1AGl5Z_jtg/edit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ccse.kfupm.edu.sa/~amin/eCOE200/Lesson2_6.pdf" TargetMode="External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gI-qXk7Xoj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 txBox="1"/>
          <p:nvPr>
            <p:ph type="ctrTitle"/>
          </p:nvPr>
        </p:nvSpPr>
        <p:spPr>
          <a:xfrm>
            <a:off x="685800" y="1707775"/>
            <a:ext cx="7772400" cy="19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Font typeface="Arial"/>
              <a:buNone/>
            </a:pPr>
            <a:r>
              <a:rPr lang="en-GB"/>
              <a:t>Introduction to Computer Systems</a:t>
            </a:r>
            <a:endParaRPr b="1" i="0" sz="4000" u="none" cap="none" strike="noStrike">
              <a:solidFill>
                <a:srgbClr val="5E6A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52"/>
          <p:cNvSpPr txBox="1"/>
          <p:nvPr>
            <p:ph idx="1" type="subTitle"/>
          </p:nvPr>
        </p:nvSpPr>
        <p:spPr>
          <a:xfrm>
            <a:off x="70600" y="3639425"/>
            <a:ext cx="90321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4800"/>
              <a:t>Boolean Algebra</a:t>
            </a:r>
            <a:endParaRPr b="0" i="1" sz="4800" u="none" cap="none" strike="noStrike">
              <a:solidFill>
                <a:srgbClr val="0098D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52"/>
          <p:cNvSpPr txBox="1"/>
          <p:nvPr/>
        </p:nvSpPr>
        <p:spPr>
          <a:xfrm>
            <a:off x="0" y="6186000"/>
            <a:ext cx="44469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Direct Link to view these slides on Google Docs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1"/>
          <p:cNvSpPr txBox="1"/>
          <p:nvPr>
            <p:ph type="title"/>
          </p:nvPr>
        </p:nvSpPr>
        <p:spPr>
          <a:xfrm>
            <a:off x="2500000" y="466575"/>
            <a:ext cx="5179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Computer Anatomy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61"/>
          <p:cNvSpPr txBox="1"/>
          <p:nvPr/>
        </p:nvSpPr>
        <p:spPr>
          <a:xfrm>
            <a:off x="914400" y="1371600"/>
            <a:ext cx="7696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 = (A + B + C) (A + B + C) (A + B + C) (A + B + C)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630" name="Google Shape;630;p61"/>
          <p:cNvCxnSpPr/>
          <p:nvPr/>
        </p:nvCxnSpPr>
        <p:spPr>
          <a:xfrm>
            <a:off x="1943100" y="1447800"/>
            <a:ext cx="2286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31" name="Google Shape;631;p61"/>
          <p:cNvCxnSpPr/>
          <p:nvPr/>
        </p:nvCxnSpPr>
        <p:spPr>
          <a:xfrm>
            <a:off x="4089400" y="1447800"/>
            <a:ext cx="2286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32" name="Google Shape;632;p61"/>
          <p:cNvCxnSpPr/>
          <p:nvPr/>
        </p:nvCxnSpPr>
        <p:spPr>
          <a:xfrm>
            <a:off x="6248400" y="1447800"/>
            <a:ext cx="2286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formula-to-circuit.jpg" id="633" name="Google Shape;63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175" y="2257125"/>
            <a:ext cx="461962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2"/>
          <p:cNvSpPr txBox="1"/>
          <p:nvPr>
            <p:ph type="title"/>
          </p:nvPr>
        </p:nvSpPr>
        <p:spPr>
          <a:xfrm>
            <a:off x="2500000" y="466575"/>
            <a:ext cx="5179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Computer Anatomy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62"/>
          <p:cNvSpPr txBox="1"/>
          <p:nvPr/>
        </p:nvSpPr>
        <p:spPr>
          <a:xfrm>
            <a:off x="914400" y="1524000"/>
            <a:ext cx="7696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 = (A + B + C) (A + B + C) (A + B + C) (A + B + C)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640" name="Google Shape;640;p62"/>
          <p:cNvCxnSpPr/>
          <p:nvPr/>
        </p:nvCxnSpPr>
        <p:spPr>
          <a:xfrm>
            <a:off x="1943100" y="1600200"/>
            <a:ext cx="2286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41" name="Google Shape;641;p62"/>
          <p:cNvCxnSpPr/>
          <p:nvPr/>
        </p:nvCxnSpPr>
        <p:spPr>
          <a:xfrm>
            <a:off x="4089400" y="1600200"/>
            <a:ext cx="2286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42" name="Google Shape;642;p62"/>
          <p:cNvCxnSpPr/>
          <p:nvPr/>
        </p:nvCxnSpPr>
        <p:spPr>
          <a:xfrm>
            <a:off x="6267215" y="1600200"/>
            <a:ext cx="2286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643" name="Google Shape;643;p62"/>
          <p:cNvGrpSpPr/>
          <p:nvPr/>
        </p:nvGrpSpPr>
        <p:grpSpPr>
          <a:xfrm>
            <a:off x="228600" y="1981200"/>
            <a:ext cx="8724901" cy="3409950"/>
            <a:chOff x="144" y="1536"/>
            <a:chExt cx="5496" cy="2148"/>
          </a:xfrm>
        </p:grpSpPr>
        <p:grpSp>
          <p:nvGrpSpPr>
            <p:cNvPr id="644" name="Google Shape;644;p62"/>
            <p:cNvGrpSpPr/>
            <p:nvPr/>
          </p:nvGrpSpPr>
          <p:grpSpPr>
            <a:xfrm>
              <a:off x="144" y="1536"/>
              <a:ext cx="5496" cy="2148"/>
              <a:chOff x="144" y="1536"/>
              <a:chExt cx="5496" cy="2148"/>
            </a:xfrm>
          </p:grpSpPr>
          <p:sp>
            <p:nvSpPr>
              <p:cNvPr id="645" name="Google Shape;645;p62"/>
              <p:cNvSpPr txBox="1"/>
              <p:nvPr/>
            </p:nvSpPr>
            <p:spPr>
              <a:xfrm>
                <a:off x="240" y="1536"/>
                <a:ext cx="54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Font typeface="Times New Roman"/>
                  <a:buNone/>
                </a:pPr>
                <a:r>
                  <a:rPr lang="en-GB" sz="24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A  B  C   (A + B + C)  (A + B + C)  (A + B + C)  (A + B + C)   F </a:t>
                </a:r>
                <a:endParaRPr/>
              </a:p>
            </p:txBody>
          </p:sp>
          <p:cxnSp>
            <p:nvCxnSpPr>
              <p:cNvPr id="646" name="Google Shape;646;p62"/>
              <p:cNvCxnSpPr/>
              <p:nvPr/>
            </p:nvCxnSpPr>
            <p:spPr>
              <a:xfrm>
                <a:off x="984" y="1584"/>
                <a:ext cx="0" cy="2100"/>
              </a:xfrm>
              <a:prstGeom prst="straightConnector1">
                <a:avLst/>
              </a:prstGeom>
              <a:noFill/>
              <a:ln cap="flat" cmpd="sng" w="3815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grpSp>
            <p:nvGrpSpPr>
              <p:cNvPr id="647" name="Google Shape;647;p62"/>
              <p:cNvGrpSpPr/>
              <p:nvPr/>
            </p:nvGrpSpPr>
            <p:grpSpPr>
              <a:xfrm>
                <a:off x="240" y="1872"/>
                <a:ext cx="1200" cy="1644"/>
                <a:chOff x="240" y="1872"/>
                <a:chExt cx="1200" cy="1644"/>
              </a:xfrm>
            </p:grpSpPr>
            <p:sp>
              <p:nvSpPr>
                <p:cNvPr id="648" name="Google Shape;648;p62"/>
                <p:cNvSpPr txBox="1"/>
                <p:nvPr/>
              </p:nvSpPr>
              <p:spPr>
                <a:xfrm>
                  <a:off x="240" y="1872"/>
                  <a:ext cx="12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Times New Roman"/>
                    <a:buNone/>
                  </a:pPr>
                  <a:r>
                    <a:rPr lang="en-GB" sz="2400">
                      <a:solidFill>
                        <a:srgbClr val="434343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0  0  0</a:t>
                  </a:r>
                  <a:endParaRPr>
                    <a:solidFill>
                      <a:srgbClr val="434343"/>
                    </a:solidFill>
                  </a:endParaRPr>
                </a:p>
              </p:txBody>
            </p:sp>
            <p:sp>
              <p:nvSpPr>
                <p:cNvPr id="649" name="Google Shape;649;p62"/>
                <p:cNvSpPr txBox="1"/>
                <p:nvPr/>
              </p:nvSpPr>
              <p:spPr>
                <a:xfrm>
                  <a:off x="240" y="2064"/>
                  <a:ext cx="12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Times New Roman"/>
                    <a:buNone/>
                  </a:pPr>
                  <a:r>
                    <a:rPr lang="en-GB" sz="2400">
                      <a:solidFill>
                        <a:srgbClr val="434343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0  0  1</a:t>
                  </a:r>
                  <a:endParaRPr>
                    <a:solidFill>
                      <a:srgbClr val="434343"/>
                    </a:solidFill>
                  </a:endParaRPr>
                </a:p>
              </p:txBody>
            </p:sp>
            <p:sp>
              <p:nvSpPr>
                <p:cNvPr id="650" name="Google Shape;650;p62"/>
                <p:cNvSpPr txBox="1"/>
                <p:nvPr/>
              </p:nvSpPr>
              <p:spPr>
                <a:xfrm>
                  <a:off x="240" y="2256"/>
                  <a:ext cx="12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Times New Roman"/>
                    <a:buNone/>
                  </a:pPr>
                  <a:r>
                    <a:rPr lang="en-GB" sz="2400">
                      <a:solidFill>
                        <a:srgbClr val="434343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0  1  0</a:t>
                  </a:r>
                  <a:endParaRPr>
                    <a:solidFill>
                      <a:srgbClr val="434343"/>
                    </a:solidFill>
                  </a:endParaRPr>
                </a:p>
              </p:txBody>
            </p:sp>
            <p:sp>
              <p:nvSpPr>
                <p:cNvPr id="651" name="Google Shape;651;p62"/>
                <p:cNvSpPr txBox="1"/>
                <p:nvPr/>
              </p:nvSpPr>
              <p:spPr>
                <a:xfrm>
                  <a:off x="240" y="2448"/>
                  <a:ext cx="12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Times New Roman"/>
                    <a:buNone/>
                  </a:pPr>
                  <a:r>
                    <a:rPr lang="en-GB" sz="2400">
                      <a:solidFill>
                        <a:srgbClr val="434343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0  1  1</a:t>
                  </a:r>
                  <a:endParaRPr>
                    <a:solidFill>
                      <a:srgbClr val="434343"/>
                    </a:solidFill>
                  </a:endParaRPr>
                </a:p>
              </p:txBody>
            </p:sp>
            <p:sp>
              <p:nvSpPr>
                <p:cNvPr id="652" name="Google Shape;652;p62"/>
                <p:cNvSpPr txBox="1"/>
                <p:nvPr/>
              </p:nvSpPr>
              <p:spPr>
                <a:xfrm>
                  <a:off x="240" y="2640"/>
                  <a:ext cx="12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Times New Roman"/>
                    <a:buNone/>
                  </a:pPr>
                  <a:r>
                    <a:rPr lang="en-GB" sz="2400">
                      <a:solidFill>
                        <a:srgbClr val="434343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1  0  0</a:t>
                  </a:r>
                  <a:endParaRPr>
                    <a:solidFill>
                      <a:srgbClr val="434343"/>
                    </a:solidFill>
                  </a:endParaRPr>
                </a:p>
              </p:txBody>
            </p:sp>
            <p:sp>
              <p:nvSpPr>
                <p:cNvPr id="653" name="Google Shape;653;p62"/>
                <p:cNvSpPr txBox="1"/>
                <p:nvPr/>
              </p:nvSpPr>
              <p:spPr>
                <a:xfrm>
                  <a:off x="240" y="2832"/>
                  <a:ext cx="12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Times New Roman"/>
                    <a:buNone/>
                  </a:pPr>
                  <a:r>
                    <a:rPr lang="en-GB" sz="2400">
                      <a:solidFill>
                        <a:srgbClr val="434343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1  0  1</a:t>
                  </a:r>
                  <a:endParaRPr>
                    <a:solidFill>
                      <a:srgbClr val="434343"/>
                    </a:solidFill>
                  </a:endParaRPr>
                </a:p>
              </p:txBody>
            </p:sp>
            <p:sp>
              <p:nvSpPr>
                <p:cNvPr id="654" name="Google Shape;654;p62"/>
                <p:cNvSpPr txBox="1"/>
                <p:nvPr/>
              </p:nvSpPr>
              <p:spPr>
                <a:xfrm>
                  <a:off x="240" y="3024"/>
                  <a:ext cx="12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Times New Roman"/>
                    <a:buNone/>
                  </a:pPr>
                  <a:r>
                    <a:rPr lang="en-GB" sz="2400">
                      <a:solidFill>
                        <a:srgbClr val="434343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1  1  0</a:t>
                  </a:r>
                  <a:endParaRPr>
                    <a:solidFill>
                      <a:srgbClr val="434343"/>
                    </a:solidFill>
                  </a:endParaRPr>
                </a:p>
              </p:txBody>
            </p:sp>
            <p:sp>
              <p:nvSpPr>
                <p:cNvPr id="655" name="Google Shape;655;p62"/>
                <p:cNvSpPr txBox="1"/>
                <p:nvPr/>
              </p:nvSpPr>
              <p:spPr>
                <a:xfrm>
                  <a:off x="240" y="3216"/>
                  <a:ext cx="12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Times New Roman"/>
                    <a:buNone/>
                  </a:pPr>
                  <a:r>
                    <a:rPr lang="en-GB" sz="2400">
                      <a:solidFill>
                        <a:srgbClr val="434343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1  1  1</a:t>
                  </a:r>
                  <a:endParaRPr>
                    <a:solidFill>
                      <a:srgbClr val="434343"/>
                    </a:solidFill>
                  </a:endParaRPr>
                </a:p>
              </p:txBody>
            </p:sp>
          </p:grpSp>
          <p:cxnSp>
            <p:nvCxnSpPr>
              <p:cNvPr id="656" name="Google Shape;656;p62"/>
              <p:cNvCxnSpPr/>
              <p:nvPr/>
            </p:nvCxnSpPr>
            <p:spPr>
              <a:xfrm>
                <a:off x="2080" y="1584"/>
                <a:ext cx="0" cy="2100"/>
              </a:xfrm>
              <a:prstGeom prst="straightConnector1">
                <a:avLst/>
              </a:prstGeom>
              <a:noFill/>
              <a:ln cap="flat" cmpd="sng" w="3815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657" name="Google Shape;657;p62"/>
              <p:cNvCxnSpPr/>
              <p:nvPr/>
            </p:nvCxnSpPr>
            <p:spPr>
              <a:xfrm>
                <a:off x="3152" y="1584"/>
                <a:ext cx="0" cy="2100"/>
              </a:xfrm>
              <a:prstGeom prst="straightConnector1">
                <a:avLst/>
              </a:prstGeom>
              <a:noFill/>
              <a:ln cap="flat" cmpd="sng" w="3815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658" name="Google Shape;658;p62"/>
              <p:cNvCxnSpPr/>
              <p:nvPr/>
            </p:nvCxnSpPr>
            <p:spPr>
              <a:xfrm>
                <a:off x="4208" y="1584"/>
                <a:ext cx="0" cy="2100"/>
              </a:xfrm>
              <a:prstGeom prst="straightConnector1">
                <a:avLst/>
              </a:prstGeom>
              <a:noFill/>
              <a:ln cap="flat" cmpd="sng" w="3815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659" name="Google Shape;659;p62"/>
              <p:cNvCxnSpPr/>
              <p:nvPr/>
            </p:nvCxnSpPr>
            <p:spPr>
              <a:xfrm>
                <a:off x="5280" y="1584"/>
                <a:ext cx="0" cy="2100"/>
              </a:xfrm>
              <a:prstGeom prst="straightConnector1">
                <a:avLst/>
              </a:prstGeom>
              <a:noFill/>
              <a:ln cap="flat" cmpd="sng" w="3815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660" name="Google Shape;660;p62"/>
              <p:cNvCxnSpPr/>
              <p:nvPr/>
            </p:nvCxnSpPr>
            <p:spPr>
              <a:xfrm>
                <a:off x="144" y="1824"/>
                <a:ext cx="5400" cy="0"/>
              </a:xfrm>
              <a:prstGeom prst="straightConnector1">
                <a:avLst/>
              </a:prstGeom>
              <a:noFill/>
              <a:ln cap="flat" cmpd="sng" w="3815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</p:grpSp>
        <p:cxnSp>
          <p:nvCxnSpPr>
            <p:cNvPr id="661" name="Google Shape;661;p62"/>
            <p:cNvCxnSpPr/>
            <p:nvPr/>
          </p:nvCxnSpPr>
          <p:spPr>
            <a:xfrm>
              <a:off x="1120" y="1568"/>
              <a:ext cx="0" cy="0"/>
            </a:xfrm>
            <a:prstGeom prst="straightConnector1">
              <a:avLst/>
            </a:prstGeom>
            <a:noFill/>
            <a:ln cap="flat" cmpd="sng" w="38150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62" name="Google Shape;662;p62"/>
            <p:cNvCxnSpPr/>
            <p:nvPr/>
          </p:nvCxnSpPr>
          <p:spPr>
            <a:xfrm>
              <a:off x="2528" y="1568"/>
              <a:ext cx="0" cy="0"/>
            </a:xfrm>
            <a:prstGeom prst="straightConnector1">
              <a:avLst/>
            </a:prstGeom>
            <a:noFill/>
            <a:ln cap="flat" cmpd="sng" w="38150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63" name="Google Shape;663;p62"/>
            <p:cNvCxnSpPr/>
            <p:nvPr/>
          </p:nvCxnSpPr>
          <p:spPr>
            <a:xfrm>
              <a:off x="3952" y="1568"/>
              <a:ext cx="0" cy="0"/>
            </a:xfrm>
            <a:prstGeom prst="straightConnector1">
              <a:avLst/>
            </a:prstGeom>
            <a:noFill/>
            <a:ln cap="flat" cmpd="sng" w="38150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664" name="Google Shape;664;p62"/>
          <p:cNvSpPr txBox="1"/>
          <p:nvPr/>
        </p:nvSpPr>
        <p:spPr>
          <a:xfrm>
            <a:off x="2360613" y="2819400"/>
            <a:ext cx="1842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62"/>
          <p:cNvSpPr txBox="1"/>
          <p:nvPr/>
        </p:nvSpPr>
        <p:spPr>
          <a:xfrm>
            <a:off x="2251075" y="2743200"/>
            <a:ext cx="355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66" name="Google Shape;666;p62"/>
          <p:cNvSpPr txBox="1"/>
          <p:nvPr/>
        </p:nvSpPr>
        <p:spPr>
          <a:xfrm>
            <a:off x="2235200" y="2457450"/>
            <a:ext cx="355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67" name="Google Shape;667;p62"/>
          <p:cNvSpPr txBox="1"/>
          <p:nvPr/>
        </p:nvSpPr>
        <p:spPr>
          <a:xfrm>
            <a:off x="2282825" y="3049588"/>
            <a:ext cx="357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68" name="Google Shape;668;p62"/>
          <p:cNvSpPr txBox="1"/>
          <p:nvPr/>
        </p:nvSpPr>
        <p:spPr>
          <a:xfrm>
            <a:off x="2282825" y="3354388"/>
            <a:ext cx="357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69" name="Google Shape;669;p62"/>
          <p:cNvSpPr txBox="1"/>
          <p:nvPr/>
        </p:nvSpPr>
        <p:spPr>
          <a:xfrm>
            <a:off x="2274888" y="3965575"/>
            <a:ext cx="355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70" name="Google Shape;670;p62"/>
          <p:cNvSpPr txBox="1"/>
          <p:nvPr/>
        </p:nvSpPr>
        <p:spPr>
          <a:xfrm>
            <a:off x="2289175" y="3656013"/>
            <a:ext cx="3573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71" name="Google Shape;671;p62"/>
          <p:cNvSpPr txBox="1"/>
          <p:nvPr/>
        </p:nvSpPr>
        <p:spPr>
          <a:xfrm>
            <a:off x="2292350" y="4313238"/>
            <a:ext cx="3573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72" name="Google Shape;672;p62"/>
          <p:cNvSpPr txBox="1"/>
          <p:nvPr/>
        </p:nvSpPr>
        <p:spPr>
          <a:xfrm>
            <a:off x="2289175" y="4633913"/>
            <a:ext cx="357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73" name="Google Shape;673;p62"/>
          <p:cNvSpPr txBox="1"/>
          <p:nvPr/>
        </p:nvSpPr>
        <p:spPr>
          <a:xfrm>
            <a:off x="3951288" y="2457450"/>
            <a:ext cx="3573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74" name="Google Shape;674;p62"/>
          <p:cNvSpPr txBox="1"/>
          <p:nvPr/>
        </p:nvSpPr>
        <p:spPr>
          <a:xfrm>
            <a:off x="3962400" y="2741613"/>
            <a:ext cx="355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75" name="Google Shape;675;p62"/>
          <p:cNvSpPr txBox="1"/>
          <p:nvPr/>
        </p:nvSpPr>
        <p:spPr>
          <a:xfrm>
            <a:off x="4000500" y="3011488"/>
            <a:ext cx="355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76" name="Google Shape;676;p62"/>
          <p:cNvSpPr txBox="1"/>
          <p:nvPr/>
        </p:nvSpPr>
        <p:spPr>
          <a:xfrm>
            <a:off x="4013200" y="3305175"/>
            <a:ext cx="355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77" name="Google Shape;677;p62"/>
          <p:cNvSpPr txBox="1"/>
          <p:nvPr/>
        </p:nvSpPr>
        <p:spPr>
          <a:xfrm>
            <a:off x="4019550" y="3656013"/>
            <a:ext cx="3573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78" name="Google Shape;678;p62"/>
          <p:cNvSpPr txBox="1"/>
          <p:nvPr/>
        </p:nvSpPr>
        <p:spPr>
          <a:xfrm>
            <a:off x="4019550" y="3954463"/>
            <a:ext cx="3366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79" name="Google Shape;679;p62"/>
          <p:cNvSpPr txBox="1"/>
          <p:nvPr/>
        </p:nvSpPr>
        <p:spPr>
          <a:xfrm>
            <a:off x="4013200" y="4262438"/>
            <a:ext cx="355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80" name="Google Shape;680;p62"/>
          <p:cNvSpPr txBox="1"/>
          <p:nvPr/>
        </p:nvSpPr>
        <p:spPr>
          <a:xfrm>
            <a:off x="4032250" y="4573588"/>
            <a:ext cx="357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81" name="Google Shape;681;p62"/>
          <p:cNvSpPr txBox="1"/>
          <p:nvPr/>
        </p:nvSpPr>
        <p:spPr>
          <a:xfrm>
            <a:off x="5562600" y="2457450"/>
            <a:ext cx="355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82" name="Google Shape;682;p62"/>
          <p:cNvSpPr txBox="1"/>
          <p:nvPr/>
        </p:nvSpPr>
        <p:spPr>
          <a:xfrm>
            <a:off x="5562600" y="2741613"/>
            <a:ext cx="355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83" name="Google Shape;683;p62"/>
          <p:cNvSpPr txBox="1"/>
          <p:nvPr/>
        </p:nvSpPr>
        <p:spPr>
          <a:xfrm>
            <a:off x="5562600" y="3011488"/>
            <a:ext cx="355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84" name="Google Shape;684;p62"/>
          <p:cNvSpPr txBox="1"/>
          <p:nvPr/>
        </p:nvSpPr>
        <p:spPr>
          <a:xfrm>
            <a:off x="5562600" y="3305175"/>
            <a:ext cx="355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85" name="Google Shape;685;p62"/>
          <p:cNvSpPr txBox="1"/>
          <p:nvPr/>
        </p:nvSpPr>
        <p:spPr>
          <a:xfrm>
            <a:off x="5548313" y="3644900"/>
            <a:ext cx="355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86" name="Google Shape;686;p62"/>
          <p:cNvSpPr txBox="1"/>
          <p:nvPr/>
        </p:nvSpPr>
        <p:spPr>
          <a:xfrm>
            <a:off x="5562600" y="4551363"/>
            <a:ext cx="355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87" name="Google Shape;687;p62"/>
          <p:cNvSpPr txBox="1"/>
          <p:nvPr/>
        </p:nvSpPr>
        <p:spPr>
          <a:xfrm>
            <a:off x="5549900" y="4268788"/>
            <a:ext cx="355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88" name="Google Shape;688;p62"/>
          <p:cNvSpPr txBox="1"/>
          <p:nvPr/>
        </p:nvSpPr>
        <p:spPr>
          <a:xfrm>
            <a:off x="5548313" y="3997325"/>
            <a:ext cx="355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89" name="Google Shape;689;p62"/>
          <p:cNvSpPr txBox="1"/>
          <p:nvPr/>
        </p:nvSpPr>
        <p:spPr>
          <a:xfrm>
            <a:off x="7239000" y="2455863"/>
            <a:ext cx="355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90" name="Google Shape;690;p62"/>
          <p:cNvSpPr txBox="1"/>
          <p:nvPr/>
        </p:nvSpPr>
        <p:spPr>
          <a:xfrm>
            <a:off x="7243763" y="2781300"/>
            <a:ext cx="3573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91" name="Google Shape;691;p62"/>
          <p:cNvSpPr txBox="1"/>
          <p:nvPr/>
        </p:nvSpPr>
        <p:spPr>
          <a:xfrm>
            <a:off x="7250113" y="3025775"/>
            <a:ext cx="355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92" name="Google Shape;692;p62"/>
          <p:cNvSpPr txBox="1"/>
          <p:nvPr/>
        </p:nvSpPr>
        <p:spPr>
          <a:xfrm>
            <a:off x="7262813" y="3305175"/>
            <a:ext cx="355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93" name="Google Shape;693;p62"/>
          <p:cNvSpPr txBox="1"/>
          <p:nvPr/>
        </p:nvSpPr>
        <p:spPr>
          <a:xfrm>
            <a:off x="7267575" y="3656013"/>
            <a:ext cx="355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94" name="Google Shape;694;p62"/>
          <p:cNvSpPr txBox="1"/>
          <p:nvPr/>
        </p:nvSpPr>
        <p:spPr>
          <a:xfrm>
            <a:off x="7272338" y="3970338"/>
            <a:ext cx="355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95" name="Google Shape;695;p62"/>
          <p:cNvSpPr txBox="1"/>
          <p:nvPr/>
        </p:nvSpPr>
        <p:spPr>
          <a:xfrm>
            <a:off x="7285038" y="4262438"/>
            <a:ext cx="3573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96" name="Google Shape;696;p62"/>
          <p:cNvSpPr txBox="1"/>
          <p:nvPr/>
        </p:nvSpPr>
        <p:spPr>
          <a:xfrm>
            <a:off x="7292975" y="4543425"/>
            <a:ext cx="355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97" name="Google Shape;697;p62"/>
          <p:cNvSpPr txBox="1"/>
          <p:nvPr/>
        </p:nvSpPr>
        <p:spPr>
          <a:xfrm>
            <a:off x="8462963" y="2438400"/>
            <a:ext cx="3573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98" name="Google Shape;698;p62"/>
          <p:cNvSpPr txBox="1"/>
          <p:nvPr/>
        </p:nvSpPr>
        <p:spPr>
          <a:xfrm>
            <a:off x="8450263" y="2744788"/>
            <a:ext cx="357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99" name="Google Shape;699;p62"/>
          <p:cNvSpPr txBox="1"/>
          <p:nvPr/>
        </p:nvSpPr>
        <p:spPr>
          <a:xfrm>
            <a:off x="8450263" y="3017838"/>
            <a:ext cx="3573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00" name="Google Shape;700;p62"/>
          <p:cNvSpPr txBox="1"/>
          <p:nvPr/>
        </p:nvSpPr>
        <p:spPr>
          <a:xfrm>
            <a:off x="8478838" y="3309938"/>
            <a:ext cx="355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01" name="Google Shape;701;p62"/>
          <p:cNvSpPr txBox="1"/>
          <p:nvPr/>
        </p:nvSpPr>
        <p:spPr>
          <a:xfrm>
            <a:off x="8462963" y="3646488"/>
            <a:ext cx="3573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02" name="Google Shape;702;p62"/>
          <p:cNvSpPr txBox="1"/>
          <p:nvPr/>
        </p:nvSpPr>
        <p:spPr>
          <a:xfrm>
            <a:off x="8478838" y="3970338"/>
            <a:ext cx="355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03" name="Google Shape;703;p62"/>
          <p:cNvSpPr txBox="1"/>
          <p:nvPr/>
        </p:nvSpPr>
        <p:spPr>
          <a:xfrm>
            <a:off x="8478838" y="4217988"/>
            <a:ext cx="355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04" name="Google Shape;704;p62"/>
          <p:cNvSpPr txBox="1"/>
          <p:nvPr/>
        </p:nvSpPr>
        <p:spPr>
          <a:xfrm>
            <a:off x="8470900" y="4489450"/>
            <a:ext cx="3555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05" name="Google Shape;705;p62"/>
          <p:cNvSpPr txBox="1"/>
          <p:nvPr/>
        </p:nvSpPr>
        <p:spPr>
          <a:xfrm>
            <a:off x="1702750" y="5770650"/>
            <a:ext cx="54186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Try yourself with :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6" name="Google Shape;706;p62"/>
          <p:cNvGrpSpPr/>
          <p:nvPr/>
        </p:nvGrpSpPr>
        <p:grpSpPr>
          <a:xfrm>
            <a:off x="1298675" y="6229350"/>
            <a:ext cx="6191250" cy="476251"/>
            <a:chOff x="936" y="672"/>
            <a:chExt cx="3900" cy="300"/>
          </a:xfrm>
        </p:grpSpPr>
        <p:sp>
          <p:nvSpPr>
            <p:cNvPr id="707" name="Google Shape;707;p62"/>
            <p:cNvSpPr txBox="1"/>
            <p:nvPr/>
          </p:nvSpPr>
          <p:spPr>
            <a:xfrm>
              <a:off x="936" y="672"/>
              <a:ext cx="3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GB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 = (B C) + (A C) + (A B C)</a:t>
              </a:r>
              <a:endParaRPr/>
            </a:p>
          </p:txBody>
        </p:sp>
        <p:cxnSp>
          <p:nvCxnSpPr>
            <p:cNvPr id="708" name="Google Shape;708;p62"/>
            <p:cNvCxnSpPr/>
            <p:nvPr/>
          </p:nvCxnSpPr>
          <p:spPr>
            <a:xfrm>
              <a:off x="2792" y="712"/>
              <a:ext cx="0" cy="0"/>
            </a:xfrm>
            <a:prstGeom prst="straightConnector1">
              <a:avLst/>
            </a:prstGeom>
            <a:noFill/>
            <a:ln cap="flat" cmpd="sng" w="38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709" name="Google Shape;709;p62"/>
            <p:cNvCxnSpPr/>
            <p:nvPr/>
          </p:nvCxnSpPr>
          <p:spPr>
            <a:xfrm>
              <a:off x="3624" y="712"/>
              <a:ext cx="0" cy="0"/>
            </a:xfrm>
            <a:prstGeom prst="straightConnector1">
              <a:avLst/>
            </a:prstGeom>
            <a:noFill/>
            <a:ln cap="flat" cmpd="sng" w="38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710" name="Google Shape;710;p62"/>
            <p:cNvCxnSpPr/>
            <p:nvPr/>
          </p:nvCxnSpPr>
          <p:spPr>
            <a:xfrm>
              <a:off x="3816" y="712"/>
              <a:ext cx="0" cy="0"/>
            </a:xfrm>
            <a:prstGeom prst="straightConnector1">
              <a:avLst/>
            </a:prstGeom>
            <a:noFill/>
            <a:ln cap="flat" cmpd="sng" w="38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cxnSp>
        <p:nvCxnSpPr>
          <p:cNvPr id="711" name="Google Shape;711;p62"/>
          <p:cNvCxnSpPr/>
          <p:nvPr/>
        </p:nvCxnSpPr>
        <p:spPr>
          <a:xfrm>
            <a:off x="4267670" y="6305785"/>
            <a:ext cx="2286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12" name="Google Shape;712;p62"/>
          <p:cNvCxnSpPr/>
          <p:nvPr/>
        </p:nvCxnSpPr>
        <p:spPr>
          <a:xfrm>
            <a:off x="5601641" y="6305785"/>
            <a:ext cx="2286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13" name="Google Shape;713;p62"/>
          <p:cNvCxnSpPr/>
          <p:nvPr/>
        </p:nvCxnSpPr>
        <p:spPr>
          <a:xfrm>
            <a:off x="5897033" y="6305785"/>
            <a:ext cx="2286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14" name="Google Shape;714;p62"/>
          <p:cNvCxnSpPr/>
          <p:nvPr/>
        </p:nvCxnSpPr>
        <p:spPr>
          <a:xfrm>
            <a:off x="1120" y="1568"/>
            <a:ext cx="0" cy="0"/>
          </a:xfrm>
          <a:prstGeom prst="straightConnector1">
            <a:avLst/>
          </a:prstGeom>
          <a:noFill/>
          <a:ln cap="flat" cmpd="sng" w="3815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15" name="Google Shape;715;p62"/>
          <p:cNvCxnSpPr/>
          <p:nvPr/>
        </p:nvCxnSpPr>
        <p:spPr>
          <a:xfrm>
            <a:off x="686920" y="1601768"/>
            <a:ext cx="0" cy="0"/>
          </a:xfrm>
          <a:prstGeom prst="straightConnector1">
            <a:avLst/>
          </a:prstGeom>
          <a:noFill/>
          <a:ln cap="flat" cmpd="sng" w="3815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16" name="Google Shape;716;p62"/>
          <p:cNvCxnSpPr/>
          <p:nvPr/>
        </p:nvCxnSpPr>
        <p:spPr>
          <a:xfrm>
            <a:off x="1796818" y="2050825"/>
            <a:ext cx="197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7" name="Google Shape;717;p62"/>
          <p:cNvCxnSpPr/>
          <p:nvPr/>
        </p:nvCxnSpPr>
        <p:spPr>
          <a:xfrm>
            <a:off x="4025432" y="2041418"/>
            <a:ext cx="197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" name="Google Shape;718;p62"/>
          <p:cNvCxnSpPr/>
          <p:nvPr/>
        </p:nvCxnSpPr>
        <p:spPr>
          <a:xfrm>
            <a:off x="6302025" y="2050825"/>
            <a:ext cx="197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3"/>
          <p:cNvSpPr txBox="1"/>
          <p:nvPr>
            <p:ph type="title"/>
          </p:nvPr>
        </p:nvSpPr>
        <p:spPr>
          <a:xfrm>
            <a:off x="2500000" y="209100"/>
            <a:ext cx="58632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We Can Make Any (Boolean) Circuit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63"/>
          <p:cNvSpPr txBox="1"/>
          <p:nvPr/>
        </p:nvSpPr>
        <p:spPr>
          <a:xfrm>
            <a:off x="609600" y="2286000"/>
            <a:ext cx="22860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 B  C      D  E</a:t>
            </a:r>
            <a:endParaRPr/>
          </a:p>
        </p:txBody>
      </p:sp>
      <p:sp>
        <p:nvSpPr>
          <p:cNvPr id="725" name="Google Shape;725;p63"/>
          <p:cNvSpPr txBox="1"/>
          <p:nvPr/>
        </p:nvSpPr>
        <p:spPr>
          <a:xfrm>
            <a:off x="762000" y="1905000"/>
            <a:ext cx="22860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     output</a:t>
            </a:r>
            <a:endParaRPr/>
          </a:p>
        </p:txBody>
      </p:sp>
      <p:cxnSp>
        <p:nvCxnSpPr>
          <p:cNvPr id="726" name="Google Shape;726;p63"/>
          <p:cNvCxnSpPr/>
          <p:nvPr/>
        </p:nvCxnSpPr>
        <p:spPr>
          <a:xfrm>
            <a:off x="457200" y="2743200"/>
            <a:ext cx="28194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27" name="Google Shape;727;p63"/>
          <p:cNvCxnSpPr/>
          <p:nvPr/>
        </p:nvCxnSpPr>
        <p:spPr>
          <a:xfrm>
            <a:off x="1828800" y="2057400"/>
            <a:ext cx="1500" cy="34290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28" name="Google Shape;728;p63"/>
          <p:cNvSpPr txBox="1"/>
          <p:nvPr/>
        </p:nvSpPr>
        <p:spPr>
          <a:xfrm>
            <a:off x="685800" y="2819400"/>
            <a:ext cx="22098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0  0  0       0  0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29" name="Google Shape;729;p63"/>
          <p:cNvSpPr txBox="1"/>
          <p:nvPr/>
        </p:nvSpPr>
        <p:spPr>
          <a:xfrm>
            <a:off x="685800" y="3124200"/>
            <a:ext cx="22098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0  0  1       0  1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30" name="Google Shape;730;p63"/>
          <p:cNvSpPr txBox="1"/>
          <p:nvPr/>
        </p:nvSpPr>
        <p:spPr>
          <a:xfrm>
            <a:off x="685800" y="3429000"/>
            <a:ext cx="22098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0  1  0       0  1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31" name="Google Shape;731;p63"/>
          <p:cNvSpPr txBox="1"/>
          <p:nvPr/>
        </p:nvSpPr>
        <p:spPr>
          <a:xfrm>
            <a:off x="685800" y="3733800"/>
            <a:ext cx="22098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0  1  1       1  0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32" name="Google Shape;732;p63"/>
          <p:cNvSpPr txBox="1"/>
          <p:nvPr/>
        </p:nvSpPr>
        <p:spPr>
          <a:xfrm>
            <a:off x="685800" y="4038600"/>
            <a:ext cx="22098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1  0  0       0  1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33" name="Google Shape;733;p63"/>
          <p:cNvSpPr txBox="1"/>
          <p:nvPr/>
        </p:nvSpPr>
        <p:spPr>
          <a:xfrm>
            <a:off x="685800" y="4343400"/>
            <a:ext cx="22098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1  0  1       1  0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34" name="Google Shape;734;p63"/>
          <p:cNvSpPr txBox="1"/>
          <p:nvPr/>
        </p:nvSpPr>
        <p:spPr>
          <a:xfrm>
            <a:off x="685800" y="4648200"/>
            <a:ext cx="22098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1  1  0       1  0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35" name="Google Shape;735;p63"/>
          <p:cNvSpPr txBox="1"/>
          <p:nvPr/>
        </p:nvSpPr>
        <p:spPr>
          <a:xfrm>
            <a:off x="685800" y="4953000"/>
            <a:ext cx="22098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1  1  1       1  1</a:t>
            </a:r>
            <a:endParaRPr>
              <a:solidFill>
                <a:srgbClr val="434343"/>
              </a:solidFill>
            </a:endParaRPr>
          </a:p>
        </p:txBody>
      </p:sp>
      <p:grpSp>
        <p:nvGrpSpPr>
          <p:cNvPr id="736" name="Google Shape;736;p63"/>
          <p:cNvGrpSpPr/>
          <p:nvPr/>
        </p:nvGrpSpPr>
        <p:grpSpPr>
          <a:xfrm>
            <a:off x="3276600" y="685800"/>
            <a:ext cx="3352800" cy="3409950"/>
            <a:chOff x="2064" y="432"/>
            <a:chExt cx="2112" cy="2148"/>
          </a:xfrm>
        </p:grpSpPr>
        <p:grpSp>
          <p:nvGrpSpPr>
            <p:cNvPr id="737" name="Google Shape;737;p63"/>
            <p:cNvGrpSpPr/>
            <p:nvPr/>
          </p:nvGrpSpPr>
          <p:grpSpPr>
            <a:xfrm>
              <a:off x="2976" y="816"/>
              <a:ext cx="1200" cy="1644"/>
              <a:chOff x="2976" y="816"/>
              <a:chExt cx="1200" cy="1644"/>
            </a:xfrm>
          </p:grpSpPr>
          <p:sp>
            <p:nvSpPr>
              <p:cNvPr id="738" name="Google Shape;738;p63"/>
              <p:cNvSpPr txBox="1"/>
              <p:nvPr/>
            </p:nvSpPr>
            <p:spPr>
              <a:xfrm>
                <a:off x="2976" y="816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imes New Roman"/>
                  <a:buNone/>
                </a:pPr>
                <a:r>
                  <a:rPr lang="en-GB" sz="2400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0  0  0      0</a:t>
                </a: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739" name="Google Shape;739;p63"/>
              <p:cNvSpPr txBox="1"/>
              <p:nvPr/>
            </p:nvSpPr>
            <p:spPr>
              <a:xfrm>
                <a:off x="2976" y="1008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imes New Roman"/>
                  <a:buNone/>
                </a:pPr>
                <a:r>
                  <a:rPr lang="en-GB" sz="2400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0  0  1      0</a:t>
                </a: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740" name="Google Shape;740;p63"/>
              <p:cNvSpPr txBox="1"/>
              <p:nvPr/>
            </p:nvSpPr>
            <p:spPr>
              <a:xfrm>
                <a:off x="2976" y="1200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imes New Roman"/>
                  <a:buNone/>
                </a:pPr>
                <a:r>
                  <a:rPr lang="en-GB" sz="2400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0  1  0      0</a:t>
                </a: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741" name="Google Shape;741;p63"/>
              <p:cNvSpPr txBox="1"/>
              <p:nvPr/>
            </p:nvSpPr>
            <p:spPr>
              <a:xfrm>
                <a:off x="2976" y="1392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imes New Roman"/>
                  <a:buNone/>
                </a:pPr>
                <a:r>
                  <a:rPr lang="en-GB" sz="2400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0  1  1      1</a:t>
                </a: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742" name="Google Shape;742;p63"/>
              <p:cNvSpPr txBox="1"/>
              <p:nvPr/>
            </p:nvSpPr>
            <p:spPr>
              <a:xfrm>
                <a:off x="2976" y="1584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imes New Roman"/>
                  <a:buNone/>
                </a:pPr>
                <a:r>
                  <a:rPr lang="en-GB" sz="2400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1  0  0      0</a:t>
                </a: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743" name="Google Shape;743;p63"/>
              <p:cNvSpPr txBox="1"/>
              <p:nvPr/>
            </p:nvSpPr>
            <p:spPr>
              <a:xfrm>
                <a:off x="2976" y="1776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imes New Roman"/>
                  <a:buNone/>
                </a:pPr>
                <a:r>
                  <a:rPr lang="en-GB" sz="2400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1  0  1      1</a:t>
                </a: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744" name="Google Shape;744;p63"/>
              <p:cNvSpPr txBox="1"/>
              <p:nvPr/>
            </p:nvSpPr>
            <p:spPr>
              <a:xfrm>
                <a:off x="2976" y="1968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imes New Roman"/>
                  <a:buNone/>
                </a:pPr>
                <a:r>
                  <a:rPr lang="en-GB" sz="2400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1  1  0      1</a:t>
                </a: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745" name="Google Shape;745;p63"/>
              <p:cNvSpPr txBox="1"/>
              <p:nvPr/>
            </p:nvSpPr>
            <p:spPr>
              <a:xfrm>
                <a:off x="2976" y="2160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imes New Roman"/>
                  <a:buNone/>
                </a:pPr>
                <a:r>
                  <a:rPr lang="en-GB" sz="2400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1  1  1      1</a:t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46" name="Google Shape;746;p63"/>
            <p:cNvGrpSpPr/>
            <p:nvPr/>
          </p:nvGrpSpPr>
          <p:grpSpPr>
            <a:xfrm>
              <a:off x="2064" y="432"/>
              <a:ext cx="2112" cy="2148"/>
              <a:chOff x="2064" y="432"/>
              <a:chExt cx="2112" cy="2148"/>
            </a:xfrm>
          </p:grpSpPr>
          <p:grpSp>
            <p:nvGrpSpPr>
              <p:cNvPr id="747" name="Google Shape;747;p63"/>
              <p:cNvGrpSpPr/>
              <p:nvPr/>
            </p:nvGrpSpPr>
            <p:grpSpPr>
              <a:xfrm>
                <a:off x="2928" y="432"/>
                <a:ext cx="1248" cy="2148"/>
                <a:chOff x="2928" y="432"/>
                <a:chExt cx="1248" cy="2148"/>
              </a:xfrm>
            </p:grpSpPr>
            <p:sp>
              <p:nvSpPr>
                <p:cNvPr id="748" name="Google Shape;748;p63"/>
                <p:cNvSpPr txBox="1"/>
                <p:nvPr/>
              </p:nvSpPr>
              <p:spPr>
                <a:xfrm>
                  <a:off x="2976" y="432"/>
                  <a:ext cx="12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Font typeface="Times New Roman"/>
                    <a:buNone/>
                  </a:pPr>
                  <a:r>
                    <a:rPr lang="en-GB" sz="2400">
                      <a:solidFill>
                        <a:srgbClr val="FF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  B  C    D</a:t>
                  </a:r>
                  <a:endParaRPr/>
                </a:p>
              </p:txBody>
            </p:sp>
            <p:cxnSp>
              <p:nvCxnSpPr>
                <p:cNvPr id="749" name="Google Shape;749;p63"/>
                <p:cNvCxnSpPr/>
                <p:nvPr/>
              </p:nvCxnSpPr>
              <p:spPr>
                <a:xfrm>
                  <a:off x="2928" y="720"/>
                  <a:ext cx="1200" cy="0"/>
                </a:xfrm>
                <a:prstGeom prst="straightConnector1">
                  <a:avLst/>
                </a:prstGeom>
                <a:noFill/>
                <a:ln cap="flat" cmpd="sng" w="38150">
                  <a:solidFill>
                    <a:srgbClr val="000000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  <p:cxnSp>
              <p:nvCxnSpPr>
                <p:cNvPr id="750" name="Google Shape;750;p63"/>
                <p:cNvCxnSpPr/>
                <p:nvPr/>
              </p:nvCxnSpPr>
              <p:spPr>
                <a:xfrm>
                  <a:off x="3744" y="480"/>
                  <a:ext cx="0" cy="2100"/>
                </a:xfrm>
                <a:prstGeom prst="straightConnector1">
                  <a:avLst/>
                </a:prstGeom>
                <a:noFill/>
                <a:ln cap="flat" cmpd="sng" w="38150">
                  <a:solidFill>
                    <a:srgbClr val="000000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751" name="Google Shape;751;p63"/>
              <p:cNvCxnSpPr/>
              <p:nvPr/>
            </p:nvCxnSpPr>
            <p:spPr>
              <a:xfrm flipH="1" rot="10800000">
                <a:off x="2064" y="2148"/>
                <a:ext cx="900" cy="300"/>
              </a:xfrm>
              <a:prstGeom prst="straightConnector1">
                <a:avLst/>
              </a:prstGeom>
              <a:noFill/>
              <a:ln cap="flat" cmpd="sng" w="38150">
                <a:solidFill>
                  <a:srgbClr val="000000"/>
                </a:solidFill>
                <a:prstDash val="solid"/>
                <a:miter lim="8000"/>
                <a:headEnd len="sm" w="sm" type="none"/>
                <a:tailEnd len="med" w="med" type="triangle"/>
              </a:ln>
            </p:spPr>
          </p:cxnSp>
        </p:grpSp>
      </p:grpSp>
      <p:grpSp>
        <p:nvGrpSpPr>
          <p:cNvPr id="752" name="Google Shape;752;p63"/>
          <p:cNvGrpSpPr/>
          <p:nvPr/>
        </p:nvGrpSpPr>
        <p:grpSpPr>
          <a:xfrm>
            <a:off x="3276600" y="3276600"/>
            <a:ext cx="5486400" cy="3409950"/>
            <a:chOff x="2064" y="2064"/>
            <a:chExt cx="3456" cy="2148"/>
          </a:xfrm>
        </p:grpSpPr>
        <p:grpSp>
          <p:nvGrpSpPr>
            <p:cNvPr id="753" name="Google Shape;753;p63"/>
            <p:cNvGrpSpPr/>
            <p:nvPr/>
          </p:nvGrpSpPr>
          <p:grpSpPr>
            <a:xfrm>
              <a:off x="4272" y="2064"/>
              <a:ext cx="1248" cy="2148"/>
              <a:chOff x="4272" y="2064"/>
              <a:chExt cx="1248" cy="2148"/>
            </a:xfrm>
          </p:grpSpPr>
          <p:sp>
            <p:nvSpPr>
              <p:cNvPr id="754" name="Google Shape;754;p63"/>
              <p:cNvSpPr txBox="1"/>
              <p:nvPr/>
            </p:nvSpPr>
            <p:spPr>
              <a:xfrm>
                <a:off x="4320" y="2064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Font typeface="Times New Roman"/>
                  <a:buNone/>
                </a:pPr>
                <a:r>
                  <a:rPr lang="en-GB" sz="24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A  B  C    E</a:t>
                </a:r>
                <a:endParaRPr/>
              </a:p>
            </p:txBody>
          </p:sp>
          <p:cxnSp>
            <p:nvCxnSpPr>
              <p:cNvPr id="755" name="Google Shape;755;p63"/>
              <p:cNvCxnSpPr/>
              <p:nvPr/>
            </p:nvCxnSpPr>
            <p:spPr>
              <a:xfrm>
                <a:off x="4272" y="2352"/>
                <a:ext cx="1200" cy="0"/>
              </a:xfrm>
              <a:prstGeom prst="straightConnector1">
                <a:avLst/>
              </a:prstGeom>
              <a:noFill/>
              <a:ln cap="flat" cmpd="sng" w="3815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756" name="Google Shape;756;p63"/>
              <p:cNvCxnSpPr/>
              <p:nvPr/>
            </p:nvCxnSpPr>
            <p:spPr>
              <a:xfrm>
                <a:off x="5088" y="2112"/>
                <a:ext cx="0" cy="2100"/>
              </a:xfrm>
              <a:prstGeom prst="straightConnector1">
                <a:avLst/>
              </a:prstGeom>
              <a:noFill/>
              <a:ln cap="flat" cmpd="sng" w="3815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</p:grpSp>
        <p:cxnSp>
          <p:nvCxnSpPr>
            <p:cNvPr id="757" name="Google Shape;757;p63"/>
            <p:cNvCxnSpPr/>
            <p:nvPr/>
          </p:nvCxnSpPr>
          <p:spPr>
            <a:xfrm>
              <a:off x="2064" y="2448"/>
              <a:ext cx="2100" cy="900"/>
            </a:xfrm>
            <a:prstGeom prst="straightConnector1">
              <a:avLst/>
            </a:prstGeom>
            <a:noFill/>
            <a:ln cap="flat" cmpd="sng" w="38150">
              <a:solidFill>
                <a:srgbClr val="000000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grpSp>
          <p:nvGrpSpPr>
            <p:cNvPr id="758" name="Google Shape;758;p63"/>
            <p:cNvGrpSpPr/>
            <p:nvPr/>
          </p:nvGrpSpPr>
          <p:grpSpPr>
            <a:xfrm>
              <a:off x="4320" y="2448"/>
              <a:ext cx="1200" cy="1644"/>
              <a:chOff x="4320" y="2448"/>
              <a:chExt cx="1200" cy="1644"/>
            </a:xfrm>
          </p:grpSpPr>
          <p:sp>
            <p:nvSpPr>
              <p:cNvPr id="759" name="Google Shape;759;p63"/>
              <p:cNvSpPr txBox="1"/>
              <p:nvPr/>
            </p:nvSpPr>
            <p:spPr>
              <a:xfrm>
                <a:off x="4320" y="2448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imes New Roman"/>
                  <a:buNone/>
                </a:pPr>
                <a:r>
                  <a:rPr lang="en-GB" sz="2400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0  0  0      0</a:t>
                </a: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760" name="Google Shape;760;p63"/>
              <p:cNvSpPr txBox="1"/>
              <p:nvPr/>
            </p:nvSpPr>
            <p:spPr>
              <a:xfrm>
                <a:off x="4320" y="2640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imes New Roman"/>
                  <a:buNone/>
                </a:pPr>
                <a:r>
                  <a:rPr lang="en-GB" sz="2400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0  0  1      1</a:t>
                </a: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761" name="Google Shape;761;p63"/>
              <p:cNvSpPr txBox="1"/>
              <p:nvPr/>
            </p:nvSpPr>
            <p:spPr>
              <a:xfrm>
                <a:off x="4320" y="2832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imes New Roman"/>
                  <a:buNone/>
                </a:pPr>
                <a:r>
                  <a:rPr lang="en-GB" sz="2400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0  1  0      1</a:t>
                </a: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762" name="Google Shape;762;p63"/>
              <p:cNvSpPr txBox="1"/>
              <p:nvPr/>
            </p:nvSpPr>
            <p:spPr>
              <a:xfrm>
                <a:off x="4320" y="3024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imes New Roman"/>
                  <a:buNone/>
                </a:pPr>
                <a:r>
                  <a:rPr lang="en-GB" sz="2400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0  1  1      0</a:t>
                </a: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763" name="Google Shape;763;p63"/>
              <p:cNvSpPr txBox="1"/>
              <p:nvPr/>
            </p:nvSpPr>
            <p:spPr>
              <a:xfrm>
                <a:off x="4320" y="3216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imes New Roman"/>
                  <a:buNone/>
                </a:pPr>
                <a:r>
                  <a:rPr lang="en-GB" sz="2400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1  0  0      1</a:t>
                </a: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764" name="Google Shape;764;p63"/>
              <p:cNvSpPr txBox="1"/>
              <p:nvPr/>
            </p:nvSpPr>
            <p:spPr>
              <a:xfrm>
                <a:off x="4320" y="3408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imes New Roman"/>
                  <a:buNone/>
                </a:pPr>
                <a:r>
                  <a:rPr lang="en-GB" sz="2400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1  0  1      0</a:t>
                </a: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765" name="Google Shape;765;p63"/>
              <p:cNvSpPr txBox="1"/>
              <p:nvPr/>
            </p:nvSpPr>
            <p:spPr>
              <a:xfrm>
                <a:off x="4320" y="3600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imes New Roman"/>
                  <a:buNone/>
                </a:pPr>
                <a:r>
                  <a:rPr lang="en-GB" sz="2400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1  1  0      0</a:t>
                </a: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766" name="Google Shape;766;p63"/>
              <p:cNvSpPr txBox="1"/>
              <p:nvPr/>
            </p:nvSpPr>
            <p:spPr>
              <a:xfrm>
                <a:off x="4320" y="3792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imes New Roman"/>
                  <a:buNone/>
                </a:pPr>
                <a:r>
                  <a:rPr lang="en-GB" sz="2400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1  1  1      1</a:t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767" name="Google Shape;767;p63"/>
          <p:cNvSpPr txBox="1"/>
          <p:nvPr/>
        </p:nvSpPr>
        <p:spPr>
          <a:xfrm>
            <a:off x="405000" y="1206900"/>
            <a:ext cx="3809400" cy="774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</a:rPr>
              <a:t>Split multiple outputs into one truth table for each output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4"/>
          <p:cNvSpPr txBox="1"/>
          <p:nvPr>
            <p:ph idx="1" type="body"/>
          </p:nvPr>
        </p:nvSpPr>
        <p:spPr>
          <a:xfrm>
            <a:off x="611560" y="2348880"/>
            <a:ext cx="8075100" cy="3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64"/>
          <p:cNvSpPr txBox="1"/>
          <p:nvPr>
            <p:ph type="title"/>
          </p:nvPr>
        </p:nvSpPr>
        <p:spPr>
          <a:xfrm>
            <a:off x="2500000" y="466575"/>
            <a:ext cx="5179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Boolean Algebra Laws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74" name="Google Shape;774;p64"/>
          <p:cNvGraphicFramePr/>
          <p:nvPr/>
        </p:nvGraphicFramePr>
        <p:xfrm>
          <a:off x="611550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{15D50B81-6FEA-42AC-8A2F-4733CCB7F9F6}</a:tableStyleId>
              </a:tblPr>
              <a:tblGrid>
                <a:gridCol w="2965600"/>
                <a:gridCol w="2190775"/>
                <a:gridCol w="2423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lt2"/>
                          </a:solidFill>
                        </a:rPr>
                        <a:t>Name</a:t>
                      </a:r>
                      <a:endParaRPr sz="24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lt2"/>
                          </a:solidFill>
                        </a:rPr>
                        <a:t>AND Form</a:t>
                      </a:r>
                      <a:endParaRPr sz="24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lt2"/>
                          </a:solidFill>
                        </a:rPr>
                        <a:t>Or Form</a:t>
                      </a:r>
                      <a:endParaRPr sz="24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Identity Law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1A = A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0 + A = A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Null Law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0A = 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1 + A = 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Idempotent Law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AA = A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A + A = A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Inverse Law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AĀ = 0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A + Ā = 1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Commutative Law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AB = BA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A + B = B + A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De Morgan’s Law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A.B = A + B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 A+B = A.B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75" name="Google Shape;775;p64"/>
          <p:cNvCxnSpPr/>
          <p:nvPr/>
        </p:nvCxnSpPr>
        <p:spPr>
          <a:xfrm>
            <a:off x="3664900" y="5663375"/>
            <a:ext cx="50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64"/>
          <p:cNvCxnSpPr/>
          <p:nvPr/>
        </p:nvCxnSpPr>
        <p:spPr>
          <a:xfrm>
            <a:off x="5088475" y="5663375"/>
            <a:ext cx="117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64"/>
          <p:cNvCxnSpPr/>
          <p:nvPr/>
        </p:nvCxnSpPr>
        <p:spPr>
          <a:xfrm>
            <a:off x="4569138" y="5663375"/>
            <a:ext cx="117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" name="Google Shape;778;p64"/>
          <p:cNvCxnSpPr/>
          <p:nvPr/>
        </p:nvCxnSpPr>
        <p:spPr>
          <a:xfrm>
            <a:off x="6027100" y="5663375"/>
            <a:ext cx="502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9" name="Google Shape;779;p64"/>
          <p:cNvCxnSpPr/>
          <p:nvPr/>
        </p:nvCxnSpPr>
        <p:spPr>
          <a:xfrm>
            <a:off x="6931338" y="5663375"/>
            <a:ext cx="117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Google Shape;780;p64"/>
          <p:cNvCxnSpPr/>
          <p:nvPr/>
        </p:nvCxnSpPr>
        <p:spPr>
          <a:xfrm>
            <a:off x="7222075" y="5663375"/>
            <a:ext cx="117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65"/>
          <p:cNvSpPr txBox="1"/>
          <p:nvPr>
            <p:ph type="title"/>
          </p:nvPr>
        </p:nvSpPr>
        <p:spPr>
          <a:xfrm>
            <a:off x="2500000" y="466575"/>
            <a:ext cx="5928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We Can Make Any (Boolean) Circuit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6" name="Google Shape;786;p65"/>
          <p:cNvGrpSpPr/>
          <p:nvPr/>
        </p:nvGrpSpPr>
        <p:grpSpPr>
          <a:xfrm>
            <a:off x="534988" y="1754188"/>
            <a:ext cx="1981200" cy="3409950"/>
            <a:chOff x="2928" y="432"/>
            <a:chExt cx="1248" cy="2148"/>
          </a:xfrm>
        </p:grpSpPr>
        <p:grpSp>
          <p:nvGrpSpPr>
            <p:cNvPr id="787" name="Google Shape;787;p65"/>
            <p:cNvGrpSpPr/>
            <p:nvPr/>
          </p:nvGrpSpPr>
          <p:grpSpPr>
            <a:xfrm>
              <a:off x="2976" y="816"/>
              <a:ext cx="1200" cy="1644"/>
              <a:chOff x="2976" y="816"/>
              <a:chExt cx="1200" cy="1644"/>
            </a:xfrm>
          </p:grpSpPr>
          <p:sp>
            <p:nvSpPr>
              <p:cNvPr id="788" name="Google Shape;788;p65"/>
              <p:cNvSpPr txBox="1"/>
              <p:nvPr/>
            </p:nvSpPr>
            <p:spPr>
              <a:xfrm>
                <a:off x="2976" y="816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imes New Roman"/>
                  <a:buNone/>
                </a:pPr>
                <a:r>
                  <a:rPr lang="en-GB" sz="2400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0  0  0      0</a:t>
                </a: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789" name="Google Shape;789;p65"/>
              <p:cNvSpPr txBox="1"/>
              <p:nvPr/>
            </p:nvSpPr>
            <p:spPr>
              <a:xfrm>
                <a:off x="2976" y="1008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imes New Roman"/>
                  <a:buNone/>
                </a:pPr>
                <a:r>
                  <a:rPr lang="en-GB" sz="2400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0  0  1      0</a:t>
                </a: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790" name="Google Shape;790;p65"/>
              <p:cNvSpPr txBox="1"/>
              <p:nvPr/>
            </p:nvSpPr>
            <p:spPr>
              <a:xfrm>
                <a:off x="2976" y="1200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imes New Roman"/>
                  <a:buNone/>
                </a:pPr>
                <a:r>
                  <a:rPr lang="en-GB" sz="2400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0  1  0      0</a:t>
                </a: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791" name="Google Shape;791;p65"/>
              <p:cNvSpPr txBox="1"/>
              <p:nvPr/>
            </p:nvSpPr>
            <p:spPr>
              <a:xfrm>
                <a:off x="2976" y="1392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imes New Roman"/>
                  <a:buNone/>
                </a:pPr>
                <a:r>
                  <a:rPr lang="en-GB" sz="2400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0  1  1      1</a:t>
                </a: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792" name="Google Shape;792;p65"/>
              <p:cNvSpPr txBox="1"/>
              <p:nvPr/>
            </p:nvSpPr>
            <p:spPr>
              <a:xfrm>
                <a:off x="2976" y="1584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imes New Roman"/>
                  <a:buNone/>
                </a:pPr>
                <a:r>
                  <a:rPr lang="en-GB" sz="2400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1  0  0      0</a:t>
                </a: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793" name="Google Shape;793;p65"/>
              <p:cNvSpPr txBox="1"/>
              <p:nvPr/>
            </p:nvSpPr>
            <p:spPr>
              <a:xfrm>
                <a:off x="2976" y="1776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imes New Roman"/>
                  <a:buNone/>
                </a:pPr>
                <a:r>
                  <a:rPr lang="en-GB" sz="2400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1  0  1      1</a:t>
                </a: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794" name="Google Shape;794;p65"/>
              <p:cNvSpPr txBox="1"/>
              <p:nvPr/>
            </p:nvSpPr>
            <p:spPr>
              <a:xfrm>
                <a:off x="2976" y="1968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imes New Roman"/>
                  <a:buNone/>
                </a:pPr>
                <a:r>
                  <a:rPr lang="en-GB" sz="2400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1  1  0      1</a:t>
                </a:r>
                <a:endParaRPr>
                  <a:solidFill>
                    <a:srgbClr val="434343"/>
                  </a:solidFill>
                </a:endParaRPr>
              </a:p>
            </p:txBody>
          </p:sp>
          <p:sp>
            <p:nvSpPr>
              <p:cNvPr id="795" name="Google Shape;795;p65"/>
              <p:cNvSpPr txBox="1"/>
              <p:nvPr/>
            </p:nvSpPr>
            <p:spPr>
              <a:xfrm>
                <a:off x="2976" y="2160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imes New Roman"/>
                  <a:buNone/>
                </a:pPr>
                <a:r>
                  <a:rPr lang="en-GB" sz="2400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1  1  1      1</a:t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96" name="Google Shape;796;p65"/>
            <p:cNvGrpSpPr/>
            <p:nvPr/>
          </p:nvGrpSpPr>
          <p:grpSpPr>
            <a:xfrm>
              <a:off x="2928" y="432"/>
              <a:ext cx="1248" cy="2148"/>
              <a:chOff x="2928" y="432"/>
              <a:chExt cx="1248" cy="2148"/>
            </a:xfrm>
          </p:grpSpPr>
          <p:sp>
            <p:nvSpPr>
              <p:cNvPr id="797" name="Google Shape;797;p65"/>
              <p:cNvSpPr txBox="1"/>
              <p:nvPr/>
            </p:nvSpPr>
            <p:spPr>
              <a:xfrm>
                <a:off x="2976" y="432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Font typeface="Times New Roman"/>
                  <a:buNone/>
                </a:pPr>
                <a:r>
                  <a:rPr lang="en-GB" sz="24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A  B  C    D</a:t>
                </a:r>
                <a:endParaRPr/>
              </a:p>
            </p:txBody>
          </p:sp>
          <p:cxnSp>
            <p:nvCxnSpPr>
              <p:cNvPr id="798" name="Google Shape;798;p65"/>
              <p:cNvCxnSpPr/>
              <p:nvPr/>
            </p:nvCxnSpPr>
            <p:spPr>
              <a:xfrm>
                <a:off x="2928" y="720"/>
                <a:ext cx="1200" cy="0"/>
              </a:xfrm>
              <a:prstGeom prst="straightConnector1">
                <a:avLst/>
              </a:prstGeom>
              <a:noFill/>
              <a:ln cap="flat" cmpd="sng" w="3815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  <p:cxnSp>
            <p:nvCxnSpPr>
              <p:cNvPr id="799" name="Google Shape;799;p65"/>
              <p:cNvCxnSpPr/>
              <p:nvPr/>
            </p:nvCxnSpPr>
            <p:spPr>
              <a:xfrm>
                <a:off x="3744" y="480"/>
                <a:ext cx="0" cy="2100"/>
              </a:xfrm>
              <a:prstGeom prst="straightConnector1">
                <a:avLst/>
              </a:prstGeom>
              <a:noFill/>
              <a:ln cap="flat" cmpd="sng" w="3815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</p:cxnSp>
        </p:grpSp>
      </p:grpSp>
      <p:sp>
        <p:nvSpPr>
          <p:cNvPr id="800" name="Google Shape;800;p65"/>
          <p:cNvSpPr txBox="1"/>
          <p:nvPr/>
        </p:nvSpPr>
        <p:spPr>
          <a:xfrm>
            <a:off x="808450" y="5515725"/>
            <a:ext cx="660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 = 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01" name="Google Shape;801;p65"/>
          <p:cNvSpPr txBox="1"/>
          <p:nvPr/>
        </p:nvSpPr>
        <p:spPr>
          <a:xfrm>
            <a:off x="1392550" y="5517475"/>
            <a:ext cx="59289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A’ B C</a:t>
            </a:r>
            <a:r>
              <a:rPr lang="en-GB">
                <a:solidFill>
                  <a:srgbClr val="434343"/>
                </a:solidFill>
              </a:rPr>
              <a:t> </a:t>
            </a: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+ A B’ C + A B C’ + A B C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02" name="Google Shape;802;p65"/>
          <p:cNvSpPr txBox="1"/>
          <p:nvPr/>
        </p:nvSpPr>
        <p:spPr>
          <a:xfrm>
            <a:off x="5247425" y="5516625"/>
            <a:ext cx="2769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03" name="Google Shape;803;p65"/>
          <p:cNvSpPr txBox="1"/>
          <p:nvPr/>
        </p:nvSpPr>
        <p:spPr>
          <a:xfrm>
            <a:off x="5524325" y="5517525"/>
            <a:ext cx="3541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(A’B + AB’) C + A B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04" name="Google Shape;804;p65"/>
          <p:cNvSpPr txBox="1"/>
          <p:nvPr/>
        </p:nvSpPr>
        <p:spPr>
          <a:xfrm>
            <a:off x="4987625" y="1828800"/>
            <a:ext cx="3780000" cy="30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434343"/>
                </a:solidFill>
              </a:rPr>
              <a:t>Take the lines where D is 1 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434343"/>
                </a:solidFill>
              </a:rPr>
              <a:t> each click adds one line 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434343"/>
                </a:solidFill>
              </a:rPr>
              <a:t>then simplify C common factor in first two terms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434343"/>
                </a:solidFill>
              </a:rPr>
              <a:t>AB in second two terms and C+C’ is 1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66"/>
          <p:cNvSpPr txBox="1"/>
          <p:nvPr>
            <p:ph type="title"/>
          </p:nvPr>
        </p:nvSpPr>
        <p:spPr>
          <a:xfrm>
            <a:off x="2183325" y="298950"/>
            <a:ext cx="6903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The NAND and NOR gates are universal gates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66"/>
          <p:cNvSpPr txBox="1"/>
          <p:nvPr/>
        </p:nvSpPr>
        <p:spPr>
          <a:xfrm>
            <a:off x="5909225" y="1006950"/>
            <a:ext cx="2822100" cy="4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A </a:t>
            </a:r>
            <a:r>
              <a:rPr b="1" lang="en-GB" sz="1200">
                <a:solidFill>
                  <a:srgbClr val="222222"/>
                </a:solidFill>
                <a:highlight>
                  <a:srgbClr val="FFFFFF"/>
                </a:highlight>
              </a:rPr>
              <a:t>universal gate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 is a </a:t>
            </a:r>
            <a:r>
              <a:rPr b="1" lang="en-GB" sz="1200">
                <a:solidFill>
                  <a:srgbClr val="222222"/>
                </a:solidFill>
                <a:highlight>
                  <a:srgbClr val="FFFFFF"/>
                </a:highlight>
              </a:rPr>
              <a:t>gate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 which can implement any Boolean function without need to use any other </a:t>
            </a:r>
            <a:r>
              <a:rPr b="1" lang="en-GB" sz="1200">
                <a:solidFill>
                  <a:srgbClr val="222222"/>
                </a:solidFill>
                <a:highlight>
                  <a:srgbClr val="FFFFFF"/>
                </a:highlight>
              </a:rPr>
              <a:t>gate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 type. The NAND and NOR </a:t>
            </a:r>
            <a:r>
              <a:rPr b="1" lang="en-GB" sz="1200">
                <a:solidFill>
                  <a:srgbClr val="222222"/>
                </a:solidFill>
                <a:highlight>
                  <a:srgbClr val="FFFFFF"/>
                </a:highlight>
              </a:rPr>
              <a:t>gates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 are </a:t>
            </a:r>
            <a:r>
              <a:rPr b="1" lang="en-GB" sz="1200">
                <a:solidFill>
                  <a:srgbClr val="222222"/>
                </a:solidFill>
                <a:highlight>
                  <a:srgbClr val="FFFFFF"/>
                </a:highlight>
              </a:rPr>
              <a:t>universal gates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. In practice, this is advantageous since NAND and NOR </a:t>
            </a:r>
            <a:r>
              <a:rPr b="1" lang="en-GB" sz="1200">
                <a:solidFill>
                  <a:srgbClr val="222222"/>
                </a:solidFill>
                <a:highlight>
                  <a:srgbClr val="FFFFFF"/>
                </a:highlight>
              </a:rPr>
              <a:t>gates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 are economical and easier to fabricate and are the basic </a:t>
            </a:r>
            <a:r>
              <a:rPr b="1" lang="en-GB" sz="1200">
                <a:solidFill>
                  <a:srgbClr val="222222"/>
                </a:solidFill>
                <a:highlight>
                  <a:srgbClr val="FFFFFF"/>
                </a:highlight>
              </a:rPr>
              <a:t>gates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</a:rPr>
              <a:t> used in all IC digital logic families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811" name="Google Shape;811;p66"/>
          <p:cNvSpPr txBox="1"/>
          <p:nvPr/>
        </p:nvSpPr>
        <p:spPr>
          <a:xfrm>
            <a:off x="74050" y="6459375"/>
            <a:ext cx="83709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6AA84F"/>
                </a:solidFill>
              </a:rPr>
              <a:t>More about the universal gates :</a:t>
            </a:r>
            <a:r>
              <a:rPr lang="en-GB" sz="1100" u="sng">
                <a:solidFill>
                  <a:schemeClr val="hlink"/>
                </a:solidFill>
                <a:hlinkClick r:id="rId3"/>
              </a:rPr>
              <a:t>http://www.ccse.kfupm.edu.sa/~amin/eCOE200/Lesson2_6.pdf</a:t>
            </a:r>
            <a:endParaRPr sz="1100"/>
          </a:p>
        </p:txBody>
      </p:sp>
      <p:pic>
        <p:nvPicPr>
          <p:cNvPr id="812" name="Google Shape;812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725" y="1159350"/>
            <a:ext cx="5672151" cy="5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67"/>
          <p:cNvSpPr txBox="1"/>
          <p:nvPr>
            <p:ph type="title"/>
          </p:nvPr>
        </p:nvSpPr>
        <p:spPr>
          <a:xfrm>
            <a:off x="2500000" y="466575"/>
            <a:ext cx="5179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Memory Elements: S-R Latch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67"/>
          <p:cNvSpPr/>
          <p:nvPr/>
        </p:nvSpPr>
        <p:spPr>
          <a:xfrm>
            <a:off x="1667000" y="5486400"/>
            <a:ext cx="228600" cy="3048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lnTo>
                  <a:pt x="-5" y="0"/>
                </a:lnTo>
                <a:close/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67"/>
          <p:cNvSpPr/>
          <p:nvPr/>
        </p:nvSpPr>
        <p:spPr>
          <a:xfrm flipH="1" rot="10800000">
            <a:off x="1667000" y="5715000"/>
            <a:ext cx="228600" cy="3048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lnTo>
                  <a:pt x="-5" y="0"/>
                </a:lnTo>
                <a:close/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67"/>
          <p:cNvSpPr/>
          <p:nvPr/>
        </p:nvSpPr>
        <p:spPr>
          <a:xfrm>
            <a:off x="1743200" y="5486400"/>
            <a:ext cx="685800" cy="2286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lnTo>
                  <a:pt x="-5" y="0"/>
                </a:lnTo>
                <a:close/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67"/>
          <p:cNvSpPr/>
          <p:nvPr/>
        </p:nvSpPr>
        <p:spPr>
          <a:xfrm flipH="1" rot="10800000">
            <a:off x="1743200" y="5789613"/>
            <a:ext cx="685800" cy="2286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lnTo>
                  <a:pt x="-5" y="0"/>
                </a:lnTo>
                <a:close/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2" name="Google Shape;822;p67"/>
          <p:cNvCxnSpPr/>
          <p:nvPr/>
        </p:nvCxnSpPr>
        <p:spPr>
          <a:xfrm>
            <a:off x="2429000" y="5715000"/>
            <a:ext cx="1500" cy="762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23" name="Google Shape;823;p67"/>
          <p:cNvCxnSpPr/>
          <p:nvPr/>
        </p:nvCxnSpPr>
        <p:spPr>
          <a:xfrm>
            <a:off x="1286000" y="5486400"/>
            <a:ext cx="4572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24" name="Google Shape;824;p67"/>
          <p:cNvCxnSpPr/>
          <p:nvPr/>
        </p:nvCxnSpPr>
        <p:spPr>
          <a:xfrm>
            <a:off x="1286000" y="6019800"/>
            <a:ext cx="4572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25" name="Google Shape;825;p67"/>
          <p:cNvCxnSpPr/>
          <p:nvPr/>
        </p:nvCxnSpPr>
        <p:spPr>
          <a:xfrm>
            <a:off x="2657600" y="5740400"/>
            <a:ext cx="4572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26" name="Google Shape;826;p67"/>
          <p:cNvSpPr/>
          <p:nvPr/>
        </p:nvSpPr>
        <p:spPr>
          <a:xfrm>
            <a:off x="1667000" y="4191000"/>
            <a:ext cx="228600" cy="3048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lnTo>
                  <a:pt x="-5" y="0"/>
                </a:lnTo>
                <a:close/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67"/>
          <p:cNvSpPr/>
          <p:nvPr/>
        </p:nvSpPr>
        <p:spPr>
          <a:xfrm flipH="1" rot="10800000">
            <a:off x="1667000" y="4418013"/>
            <a:ext cx="228600" cy="3048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lnTo>
                  <a:pt x="-5" y="0"/>
                </a:lnTo>
                <a:close/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67"/>
          <p:cNvSpPr/>
          <p:nvPr/>
        </p:nvSpPr>
        <p:spPr>
          <a:xfrm>
            <a:off x="1743200" y="4191000"/>
            <a:ext cx="685800" cy="2286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lnTo>
                  <a:pt x="-5" y="0"/>
                </a:lnTo>
                <a:close/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67"/>
          <p:cNvSpPr/>
          <p:nvPr/>
        </p:nvSpPr>
        <p:spPr>
          <a:xfrm flipH="1" rot="10800000">
            <a:off x="1743200" y="4495800"/>
            <a:ext cx="685800" cy="2286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lnTo>
                  <a:pt x="-5" y="0"/>
                </a:lnTo>
                <a:close/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0" name="Google Shape;830;p67"/>
          <p:cNvCxnSpPr/>
          <p:nvPr/>
        </p:nvCxnSpPr>
        <p:spPr>
          <a:xfrm>
            <a:off x="2429000" y="4419600"/>
            <a:ext cx="1500" cy="762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31" name="Google Shape;831;p67"/>
          <p:cNvCxnSpPr/>
          <p:nvPr/>
        </p:nvCxnSpPr>
        <p:spPr>
          <a:xfrm>
            <a:off x="1286000" y="4191000"/>
            <a:ext cx="4572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32" name="Google Shape;832;p67"/>
          <p:cNvCxnSpPr/>
          <p:nvPr/>
        </p:nvCxnSpPr>
        <p:spPr>
          <a:xfrm>
            <a:off x="1286000" y="4724400"/>
            <a:ext cx="4572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33" name="Google Shape;833;p67"/>
          <p:cNvCxnSpPr/>
          <p:nvPr/>
        </p:nvCxnSpPr>
        <p:spPr>
          <a:xfrm>
            <a:off x="2657600" y="4445000"/>
            <a:ext cx="4572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34" name="Google Shape;834;p67"/>
          <p:cNvSpPr/>
          <p:nvPr/>
        </p:nvSpPr>
        <p:spPr>
          <a:xfrm>
            <a:off x="2467100" y="5664200"/>
            <a:ext cx="152400" cy="152400"/>
          </a:xfrm>
          <a:prstGeom prst="ellipse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67"/>
          <p:cNvSpPr/>
          <p:nvPr/>
        </p:nvSpPr>
        <p:spPr>
          <a:xfrm>
            <a:off x="2467100" y="4381500"/>
            <a:ext cx="152400" cy="152400"/>
          </a:xfrm>
          <a:prstGeom prst="ellipse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6" name="Google Shape;836;p67"/>
          <p:cNvCxnSpPr/>
          <p:nvPr/>
        </p:nvCxnSpPr>
        <p:spPr>
          <a:xfrm>
            <a:off x="1286000" y="4724400"/>
            <a:ext cx="1600200" cy="9906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37" name="Google Shape;837;p67"/>
          <p:cNvCxnSpPr/>
          <p:nvPr/>
        </p:nvCxnSpPr>
        <p:spPr>
          <a:xfrm flipH="1" rot="10800000">
            <a:off x="1286000" y="4494088"/>
            <a:ext cx="1600200" cy="9939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38" name="Google Shape;838;p67"/>
          <p:cNvSpPr/>
          <p:nvPr/>
        </p:nvSpPr>
        <p:spPr>
          <a:xfrm>
            <a:off x="2797300" y="566420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67"/>
          <p:cNvSpPr/>
          <p:nvPr/>
        </p:nvSpPr>
        <p:spPr>
          <a:xfrm>
            <a:off x="2810000" y="4368800"/>
            <a:ext cx="152400" cy="152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67"/>
          <p:cNvSpPr txBox="1"/>
          <p:nvPr/>
        </p:nvSpPr>
        <p:spPr>
          <a:xfrm>
            <a:off x="828800" y="3962400"/>
            <a:ext cx="533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841" name="Google Shape;841;p67"/>
          <p:cNvSpPr txBox="1"/>
          <p:nvPr/>
        </p:nvSpPr>
        <p:spPr>
          <a:xfrm>
            <a:off x="828800" y="5791200"/>
            <a:ext cx="533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842" name="Google Shape;842;p67"/>
          <p:cNvSpPr txBox="1"/>
          <p:nvPr/>
        </p:nvSpPr>
        <p:spPr>
          <a:xfrm>
            <a:off x="3051300" y="4216400"/>
            <a:ext cx="533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843" name="Google Shape;843;p67"/>
          <p:cNvSpPr txBox="1"/>
          <p:nvPr/>
        </p:nvSpPr>
        <p:spPr>
          <a:xfrm>
            <a:off x="3064000" y="5499100"/>
            <a:ext cx="533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1"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endParaRPr/>
          </a:p>
        </p:txBody>
      </p:sp>
      <p:grpSp>
        <p:nvGrpSpPr>
          <p:cNvPr id="844" name="Google Shape;844;p67"/>
          <p:cNvGrpSpPr/>
          <p:nvPr/>
        </p:nvGrpSpPr>
        <p:grpSpPr>
          <a:xfrm>
            <a:off x="5019800" y="3962400"/>
            <a:ext cx="2857500" cy="476251"/>
            <a:chOff x="3168" y="1536"/>
            <a:chExt cx="1800" cy="300"/>
          </a:xfrm>
        </p:grpSpPr>
        <p:sp>
          <p:nvSpPr>
            <p:cNvPr id="845" name="Google Shape;845;p67"/>
            <p:cNvSpPr txBox="1"/>
            <p:nvPr/>
          </p:nvSpPr>
          <p:spPr>
            <a:xfrm>
              <a:off x="3312" y="1536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Times New Roman"/>
                <a:buNone/>
              </a:pPr>
              <a:r>
                <a:rPr lang="en-GB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R    S    Q    Q</a:t>
              </a:r>
              <a:r>
                <a:rPr b="1" lang="en-GB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’</a:t>
              </a:r>
              <a:endParaRPr/>
            </a:p>
          </p:txBody>
        </p:sp>
        <p:cxnSp>
          <p:nvCxnSpPr>
            <p:cNvPr id="846" name="Google Shape;846;p67"/>
            <p:cNvCxnSpPr/>
            <p:nvPr/>
          </p:nvCxnSpPr>
          <p:spPr>
            <a:xfrm>
              <a:off x="3168" y="1824"/>
              <a:ext cx="1800" cy="0"/>
            </a:xfrm>
            <a:prstGeom prst="straightConnector1">
              <a:avLst/>
            </a:prstGeom>
            <a:noFill/>
            <a:ln cap="flat" cmpd="sng" w="38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847" name="Google Shape;847;p67"/>
          <p:cNvSpPr txBox="1"/>
          <p:nvPr/>
        </p:nvSpPr>
        <p:spPr>
          <a:xfrm>
            <a:off x="5324600" y="4495800"/>
            <a:ext cx="2133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0    0     1     0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48" name="Google Shape;848;p67"/>
          <p:cNvSpPr txBox="1"/>
          <p:nvPr/>
        </p:nvSpPr>
        <p:spPr>
          <a:xfrm>
            <a:off x="5324600" y="4800600"/>
            <a:ext cx="914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1    0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49" name="Google Shape;849;p67"/>
          <p:cNvSpPr txBox="1"/>
          <p:nvPr/>
        </p:nvSpPr>
        <p:spPr>
          <a:xfrm>
            <a:off x="6429500" y="4800600"/>
            <a:ext cx="11430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0     1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50" name="Google Shape;850;p67"/>
          <p:cNvSpPr txBox="1"/>
          <p:nvPr/>
        </p:nvSpPr>
        <p:spPr>
          <a:xfrm>
            <a:off x="5324600" y="5105400"/>
            <a:ext cx="914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0    0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51" name="Google Shape;851;p67"/>
          <p:cNvSpPr txBox="1"/>
          <p:nvPr/>
        </p:nvSpPr>
        <p:spPr>
          <a:xfrm>
            <a:off x="6429500" y="5105400"/>
            <a:ext cx="11430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0     1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52" name="Google Shape;852;p67"/>
          <p:cNvSpPr txBox="1"/>
          <p:nvPr/>
        </p:nvSpPr>
        <p:spPr>
          <a:xfrm>
            <a:off x="5324600" y="5410200"/>
            <a:ext cx="914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0    1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53" name="Google Shape;853;p67"/>
          <p:cNvSpPr txBox="1"/>
          <p:nvPr/>
        </p:nvSpPr>
        <p:spPr>
          <a:xfrm>
            <a:off x="6429500" y="5410200"/>
            <a:ext cx="11430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1     0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54" name="Google Shape;854;p67"/>
          <p:cNvSpPr txBox="1"/>
          <p:nvPr/>
        </p:nvSpPr>
        <p:spPr>
          <a:xfrm>
            <a:off x="5324600" y="5715000"/>
            <a:ext cx="914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0    0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55" name="Google Shape;855;p67"/>
          <p:cNvSpPr txBox="1"/>
          <p:nvPr/>
        </p:nvSpPr>
        <p:spPr>
          <a:xfrm>
            <a:off x="6429500" y="5715000"/>
            <a:ext cx="11430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1     0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56" name="Google Shape;856;p67"/>
          <p:cNvSpPr txBox="1"/>
          <p:nvPr/>
        </p:nvSpPr>
        <p:spPr>
          <a:xfrm>
            <a:off x="679450" y="1232075"/>
            <a:ext cx="8235000" cy="24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434343"/>
                </a:solidFill>
              </a:rPr>
              <a:t>S-R latch is a memory element</a:t>
            </a:r>
            <a:endParaRPr b="1"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434343"/>
                </a:solidFill>
              </a:rPr>
              <a:t>Depends on the timing of signals through the gate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434343"/>
                </a:solidFill>
              </a:rPr>
              <a:t>Note</a:t>
            </a:r>
            <a:r>
              <a:rPr lang="en-GB" sz="1600">
                <a:solidFill>
                  <a:srgbClr val="434343"/>
                </a:solidFill>
              </a:rPr>
              <a:t> that </a:t>
            </a:r>
            <a:r>
              <a:rPr lang="en-GB" sz="1600">
                <a:solidFill>
                  <a:srgbClr val="434343"/>
                </a:solidFill>
              </a:rPr>
              <a:t>this is a NOR gate- the negation of OR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434343"/>
                </a:solidFill>
              </a:rPr>
              <a:t>It holds the value of Q ( and Q’ ) 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-"/>
            </a:pPr>
            <a:r>
              <a:rPr lang="en-GB" sz="1600">
                <a:solidFill>
                  <a:srgbClr val="434343"/>
                </a:solidFill>
              </a:rPr>
              <a:t>when the R (Reset) input is charged, it will set Q to 0 and stay there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-"/>
            </a:pPr>
            <a:r>
              <a:rPr lang="en-GB" sz="1600">
                <a:solidFill>
                  <a:srgbClr val="434343"/>
                </a:solidFill>
              </a:rPr>
              <a:t>When S (Set) is charged, Q becomes 1 and stays there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-"/>
            </a:pPr>
            <a:r>
              <a:rPr lang="en-GB" sz="1600">
                <a:solidFill>
                  <a:srgbClr val="434343"/>
                </a:solidFill>
              </a:rPr>
              <a:t>When S input is 1, Q is set to 1 and remains with that value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73763"/>
                </a:solidFill>
              </a:rPr>
              <a:t>What is the indeterminate state (not allowed)? </a:t>
            </a:r>
            <a:endParaRPr b="1" sz="16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68"/>
          <p:cNvSpPr txBox="1"/>
          <p:nvPr>
            <p:ph type="title"/>
          </p:nvPr>
        </p:nvSpPr>
        <p:spPr>
          <a:xfrm>
            <a:off x="2500000" y="466575"/>
            <a:ext cx="5179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A Decoder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862" name="Google Shape;862;p68"/>
          <p:cNvSpPr/>
          <p:nvPr/>
        </p:nvSpPr>
        <p:spPr>
          <a:xfrm>
            <a:off x="3505200" y="1447800"/>
            <a:ext cx="1981200" cy="4724400"/>
          </a:xfrm>
          <a:prstGeom prst="rect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68"/>
          <p:cNvSpPr txBox="1"/>
          <p:nvPr/>
        </p:nvSpPr>
        <p:spPr>
          <a:xfrm>
            <a:off x="2362200" y="3048000"/>
            <a:ext cx="609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A2</a:t>
            </a:r>
            <a:endParaRPr/>
          </a:p>
        </p:txBody>
      </p:sp>
      <p:sp>
        <p:nvSpPr>
          <p:cNvPr id="864" name="Google Shape;864;p68"/>
          <p:cNvSpPr txBox="1"/>
          <p:nvPr/>
        </p:nvSpPr>
        <p:spPr>
          <a:xfrm>
            <a:off x="2362200" y="3657600"/>
            <a:ext cx="609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A1</a:t>
            </a:r>
            <a:endParaRPr/>
          </a:p>
        </p:txBody>
      </p:sp>
      <p:sp>
        <p:nvSpPr>
          <p:cNvPr id="865" name="Google Shape;865;p68"/>
          <p:cNvSpPr txBox="1"/>
          <p:nvPr/>
        </p:nvSpPr>
        <p:spPr>
          <a:xfrm>
            <a:off x="2362200" y="4267200"/>
            <a:ext cx="609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A0</a:t>
            </a:r>
            <a:endParaRPr/>
          </a:p>
        </p:txBody>
      </p:sp>
      <p:sp>
        <p:nvSpPr>
          <p:cNvPr id="866" name="Google Shape;866;p68"/>
          <p:cNvSpPr txBox="1"/>
          <p:nvPr/>
        </p:nvSpPr>
        <p:spPr>
          <a:xfrm>
            <a:off x="6019800" y="1752600"/>
            <a:ext cx="609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F7 </a:t>
            </a:r>
            <a:endParaRPr/>
          </a:p>
        </p:txBody>
      </p:sp>
      <p:sp>
        <p:nvSpPr>
          <p:cNvPr id="867" name="Google Shape;867;p68"/>
          <p:cNvSpPr txBox="1"/>
          <p:nvPr/>
        </p:nvSpPr>
        <p:spPr>
          <a:xfrm>
            <a:off x="6019800" y="2286000"/>
            <a:ext cx="609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F6 </a:t>
            </a:r>
            <a:endParaRPr/>
          </a:p>
        </p:txBody>
      </p:sp>
      <p:sp>
        <p:nvSpPr>
          <p:cNvPr id="868" name="Google Shape;868;p68"/>
          <p:cNvSpPr txBox="1"/>
          <p:nvPr/>
        </p:nvSpPr>
        <p:spPr>
          <a:xfrm>
            <a:off x="6019800" y="2819400"/>
            <a:ext cx="609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F5 </a:t>
            </a:r>
            <a:endParaRPr/>
          </a:p>
        </p:txBody>
      </p:sp>
      <p:sp>
        <p:nvSpPr>
          <p:cNvPr id="869" name="Google Shape;869;p68"/>
          <p:cNvSpPr txBox="1"/>
          <p:nvPr/>
        </p:nvSpPr>
        <p:spPr>
          <a:xfrm>
            <a:off x="6019800" y="3429000"/>
            <a:ext cx="609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F4 </a:t>
            </a:r>
            <a:endParaRPr/>
          </a:p>
        </p:txBody>
      </p:sp>
      <p:sp>
        <p:nvSpPr>
          <p:cNvPr id="870" name="Google Shape;870;p68"/>
          <p:cNvSpPr txBox="1"/>
          <p:nvPr/>
        </p:nvSpPr>
        <p:spPr>
          <a:xfrm>
            <a:off x="6019800" y="3886200"/>
            <a:ext cx="609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F3 </a:t>
            </a:r>
            <a:endParaRPr/>
          </a:p>
        </p:txBody>
      </p:sp>
      <p:sp>
        <p:nvSpPr>
          <p:cNvPr id="871" name="Google Shape;871;p68"/>
          <p:cNvSpPr txBox="1"/>
          <p:nvPr/>
        </p:nvSpPr>
        <p:spPr>
          <a:xfrm>
            <a:off x="6019800" y="4419600"/>
            <a:ext cx="609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F2 </a:t>
            </a:r>
            <a:endParaRPr/>
          </a:p>
        </p:txBody>
      </p:sp>
      <p:sp>
        <p:nvSpPr>
          <p:cNvPr id="872" name="Google Shape;872;p68"/>
          <p:cNvSpPr txBox="1"/>
          <p:nvPr/>
        </p:nvSpPr>
        <p:spPr>
          <a:xfrm>
            <a:off x="6019800" y="4953000"/>
            <a:ext cx="609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F1 </a:t>
            </a:r>
            <a:endParaRPr/>
          </a:p>
        </p:txBody>
      </p:sp>
      <p:sp>
        <p:nvSpPr>
          <p:cNvPr id="873" name="Google Shape;873;p68"/>
          <p:cNvSpPr txBox="1"/>
          <p:nvPr/>
        </p:nvSpPr>
        <p:spPr>
          <a:xfrm>
            <a:off x="6019800" y="5410200"/>
            <a:ext cx="609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F0 </a:t>
            </a:r>
            <a:endParaRPr/>
          </a:p>
        </p:txBody>
      </p:sp>
      <p:cxnSp>
        <p:nvCxnSpPr>
          <p:cNvPr id="874" name="Google Shape;874;p68"/>
          <p:cNvCxnSpPr/>
          <p:nvPr/>
        </p:nvCxnSpPr>
        <p:spPr>
          <a:xfrm>
            <a:off x="2819400" y="3276600"/>
            <a:ext cx="6858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875" name="Google Shape;875;p68"/>
          <p:cNvCxnSpPr/>
          <p:nvPr/>
        </p:nvCxnSpPr>
        <p:spPr>
          <a:xfrm>
            <a:off x="2819400" y="3886200"/>
            <a:ext cx="6858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876" name="Google Shape;876;p68"/>
          <p:cNvCxnSpPr/>
          <p:nvPr/>
        </p:nvCxnSpPr>
        <p:spPr>
          <a:xfrm>
            <a:off x="2819400" y="4495800"/>
            <a:ext cx="6858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877" name="Google Shape;877;p68"/>
          <p:cNvCxnSpPr/>
          <p:nvPr/>
        </p:nvCxnSpPr>
        <p:spPr>
          <a:xfrm flipH="1">
            <a:off x="5484688" y="1981200"/>
            <a:ext cx="6129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med" w="med" type="triangle"/>
            <a:tailEnd len="sm" w="sm" type="none"/>
          </a:ln>
        </p:spPr>
      </p:cxnSp>
      <p:cxnSp>
        <p:nvCxnSpPr>
          <p:cNvPr id="878" name="Google Shape;878;p68"/>
          <p:cNvCxnSpPr/>
          <p:nvPr/>
        </p:nvCxnSpPr>
        <p:spPr>
          <a:xfrm flipH="1">
            <a:off x="5484688" y="2514600"/>
            <a:ext cx="6129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med" w="med" type="triangle"/>
            <a:tailEnd len="sm" w="sm" type="none"/>
          </a:ln>
        </p:spPr>
      </p:cxnSp>
      <p:cxnSp>
        <p:nvCxnSpPr>
          <p:cNvPr id="879" name="Google Shape;879;p68"/>
          <p:cNvCxnSpPr/>
          <p:nvPr/>
        </p:nvCxnSpPr>
        <p:spPr>
          <a:xfrm flipH="1">
            <a:off x="5484688" y="3048000"/>
            <a:ext cx="6129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med" w="med" type="triangle"/>
            <a:tailEnd len="sm" w="sm" type="none"/>
          </a:ln>
        </p:spPr>
      </p:cxnSp>
      <p:cxnSp>
        <p:nvCxnSpPr>
          <p:cNvPr id="880" name="Google Shape;880;p68"/>
          <p:cNvCxnSpPr/>
          <p:nvPr/>
        </p:nvCxnSpPr>
        <p:spPr>
          <a:xfrm flipH="1">
            <a:off x="5484688" y="3581400"/>
            <a:ext cx="6129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med" w="med" type="triangle"/>
            <a:tailEnd len="sm" w="sm" type="none"/>
          </a:ln>
        </p:spPr>
      </p:cxnSp>
      <p:cxnSp>
        <p:nvCxnSpPr>
          <p:cNvPr id="881" name="Google Shape;881;p68"/>
          <p:cNvCxnSpPr/>
          <p:nvPr/>
        </p:nvCxnSpPr>
        <p:spPr>
          <a:xfrm flipH="1">
            <a:off x="5484688" y="4114800"/>
            <a:ext cx="6129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med" w="med" type="triangle"/>
            <a:tailEnd len="sm" w="sm" type="none"/>
          </a:ln>
        </p:spPr>
      </p:cxnSp>
      <p:cxnSp>
        <p:nvCxnSpPr>
          <p:cNvPr id="882" name="Google Shape;882;p68"/>
          <p:cNvCxnSpPr/>
          <p:nvPr/>
        </p:nvCxnSpPr>
        <p:spPr>
          <a:xfrm flipH="1">
            <a:off x="5484688" y="4648200"/>
            <a:ext cx="6129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med" w="med" type="triangle"/>
            <a:tailEnd len="sm" w="sm" type="none"/>
          </a:ln>
        </p:spPr>
      </p:cxnSp>
      <p:cxnSp>
        <p:nvCxnSpPr>
          <p:cNvPr id="883" name="Google Shape;883;p68"/>
          <p:cNvCxnSpPr/>
          <p:nvPr/>
        </p:nvCxnSpPr>
        <p:spPr>
          <a:xfrm flipH="1">
            <a:off x="5484688" y="5181600"/>
            <a:ext cx="6129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med" w="med" type="triangle"/>
            <a:tailEnd len="sm" w="sm" type="none"/>
          </a:ln>
        </p:spPr>
      </p:cxnSp>
      <p:cxnSp>
        <p:nvCxnSpPr>
          <p:cNvPr id="884" name="Google Shape;884;p68"/>
          <p:cNvCxnSpPr/>
          <p:nvPr/>
        </p:nvCxnSpPr>
        <p:spPr>
          <a:xfrm flipH="1">
            <a:off x="5484688" y="5638800"/>
            <a:ext cx="6129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med" w="med" type="triangle"/>
            <a:tailEnd len="sm" w="sm" type="none"/>
          </a:ln>
        </p:spPr>
      </p:cxnSp>
      <p:sp>
        <p:nvSpPr>
          <p:cNvPr id="885" name="Google Shape;885;p68"/>
          <p:cNvSpPr txBox="1"/>
          <p:nvPr/>
        </p:nvSpPr>
        <p:spPr>
          <a:xfrm>
            <a:off x="4343400" y="2590800"/>
            <a:ext cx="304800" cy="26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decoder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69"/>
          <p:cNvSpPr txBox="1"/>
          <p:nvPr>
            <p:ph type="title"/>
          </p:nvPr>
        </p:nvSpPr>
        <p:spPr>
          <a:xfrm>
            <a:off x="2500000" y="466575"/>
            <a:ext cx="5179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A Decoder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69"/>
          <p:cNvSpPr txBox="1"/>
          <p:nvPr/>
        </p:nvSpPr>
        <p:spPr>
          <a:xfrm>
            <a:off x="1447800" y="1371600"/>
            <a:ext cx="6324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                                output</a:t>
            </a:r>
            <a:endParaRPr/>
          </a:p>
        </p:txBody>
      </p:sp>
      <p:sp>
        <p:nvSpPr>
          <p:cNvPr id="892" name="Google Shape;892;p69"/>
          <p:cNvSpPr txBox="1"/>
          <p:nvPr/>
        </p:nvSpPr>
        <p:spPr>
          <a:xfrm>
            <a:off x="1028700" y="1828800"/>
            <a:ext cx="68580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A2   A1   A0    F7   F6   F5   F4   F3   F2   F1   F0</a:t>
            </a:r>
            <a:endParaRPr/>
          </a:p>
        </p:txBody>
      </p:sp>
      <p:sp>
        <p:nvSpPr>
          <p:cNvPr id="893" name="Google Shape;893;p69"/>
          <p:cNvSpPr txBox="1"/>
          <p:nvPr/>
        </p:nvSpPr>
        <p:spPr>
          <a:xfrm>
            <a:off x="952500" y="2286000"/>
            <a:ext cx="6934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0     0      0      0     0      0     0     0     0     0      1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94" name="Google Shape;894;p69"/>
          <p:cNvSpPr txBox="1"/>
          <p:nvPr/>
        </p:nvSpPr>
        <p:spPr>
          <a:xfrm>
            <a:off x="952500" y="2590800"/>
            <a:ext cx="6934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0     0      1      0     0      0     0     0     0     1      0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95" name="Google Shape;895;p69"/>
          <p:cNvSpPr txBox="1"/>
          <p:nvPr/>
        </p:nvSpPr>
        <p:spPr>
          <a:xfrm>
            <a:off x="952500" y="2895600"/>
            <a:ext cx="6934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0     1      0      0     0      0     0     0     1     0      0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96" name="Google Shape;896;p69"/>
          <p:cNvSpPr txBox="1"/>
          <p:nvPr/>
        </p:nvSpPr>
        <p:spPr>
          <a:xfrm>
            <a:off x="952500" y="3200400"/>
            <a:ext cx="6934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0     1      1      0     0      0     0     1     0     0      0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97" name="Google Shape;897;p69"/>
          <p:cNvSpPr txBox="1"/>
          <p:nvPr/>
        </p:nvSpPr>
        <p:spPr>
          <a:xfrm>
            <a:off x="952500" y="3505200"/>
            <a:ext cx="6934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1     0      0      0     0      0     1     0     0     0      0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98" name="Google Shape;898;p69"/>
          <p:cNvSpPr txBox="1"/>
          <p:nvPr/>
        </p:nvSpPr>
        <p:spPr>
          <a:xfrm>
            <a:off x="952500" y="3810000"/>
            <a:ext cx="6934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1     0      1      0     0      1     0     0     0     0      0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99" name="Google Shape;899;p69"/>
          <p:cNvSpPr txBox="1"/>
          <p:nvPr/>
        </p:nvSpPr>
        <p:spPr>
          <a:xfrm>
            <a:off x="952500" y="4114800"/>
            <a:ext cx="6934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1     1      0      0     1      0     0     0     0     0      0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00" name="Google Shape;900;p69"/>
          <p:cNvSpPr txBox="1"/>
          <p:nvPr/>
        </p:nvSpPr>
        <p:spPr>
          <a:xfrm>
            <a:off x="952500" y="4419600"/>
            <a:ext cx="6934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1     1      1      1     0      0     0     0     0     0      0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901" name="Google Shape;901;p69"/>
          <p:cNvCxnSpPr/>
          <p:nvPr/>
        </p:nvCxnSpPr>
        <p:spPr>
          <a:xfrm>
            <a:off x="990600" y="2260600"/>
            <a:ext cx="70104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02" name="Google Shape;902;p69"/>
          <p:cNvCxnSpPr/>
          <p:nvPr/>
        </p:nvCxnSpPr>
        <p:spPr>
          <a:xfrm>
            <a:off x="2895600" y="1600200"/>
            <a:ext cx="1500" cy="32766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03" name="Google Shape;903;p69"/>
          <p:cNvSpPr txBox="1"/>
          <p:nvPr/>
        </p:nvSpPr>
        <p:spPr>
          <a:xfrm>
            <a:off x="952500" y="5134700"/>
            <a:ext cx="6671700" cy="14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66666"/>
                </a:solidFill>
              </a:rPr>
              <a:t>Use standard approach to get boolean function for each output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66666"/>
                </a:solidFill>
              </a:rPr>
              <a:t>Will simplify so that:		F0 = </a:t>
            </a:r>
            <a:r>
              <a:rPr lang="en-GB" sz="2400">
                <a:solidFill>
                  <a:srgbClr val="666666"/>
                </a:solidFill>
              </a:rPr>
              <a:t>A2’</a:t>
            </a:r>
            <a:r>
              <a:rPr lang="en-GB" sz="2400">
                <a:solidFill>
                  <a:srgbClr val="666666"/>
                </a:solidFill>
              </a:rPr>
              <a:t>A1’</a:t>
            </a:r>
            <a:r>
              <a:rPr lang="en-GB" sz="2400">
                <a:solidFill>
                  <a:srgbClr val="666666"/>
                </a:solidFill>
              </a:rPr>
              <a:t>A0’</a:t>
            </a:r>
            <a:endParaRPr sz="2400">
              <a:solidFill>
                <a:srgbClr val="666666"/>
              </a:solidFill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66666"/>
                </a:solidFill>
              </a:rPr>
              <a:t>F1 = A2’A1’</a:t>
            </a:r>
            <a:r>
              <a:rPr lang="en-GB" sz="2400">
                <a:solidFill>
                  <a:srgbClr val="666666"/>
                </a:solidFill>
              </a:rPr>
              <a:t>A0 </a:t>
            </a:r>
            <a:r>
              <a:rPr lang="en-GB" sz="2400">
                <a:solidFill>
                  <a:srgbClr val="666666"/>
                </a:solidFill>
              </a:rPr>
              <a:t>etc</a:t>
            </a:r>
            <a:endParaRPr sz="2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70"/>
          <p:cNvSpPr txBox="1"/>
          <p:nvPr>
            <p:ph type="title"/>
          </p:nvPr>
        </p:nvSpPr>
        <p:spPr>
          <a:xfrm>
            <a:off x="2500000" y="466575"/>
            <a:ext cx="5179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An Encoder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909" name="Google Shape;909;p70"/>
          <p:cNvSpPr/>
          <p:nvPr/>
        </p:nvSpPr>
        <p:spPr>
          <a:xfrm>
            <a:off x="3505200" y="1447800"/>
            <a:ext cx="1981200" cy="4724400"/>
          </a:xfrm>
          <a:prstGeom prst="rect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70"/>
          <p:cNvSpPr txBox="1"/>
          <p:nvPr/>
        </p:nvSpPr>
        <p:spPr>
          <a:xfrm>
            <a:off x="2362200" y="1752600"/>
            <a:ext cx="609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F7 </a:t>
            </a:r>
            <a:endParaRPr/>
          </a:p>
        </p:txBody>
      </p:sp>
      <p:sp>
        <p:nvSpPr>
          <p:cNvPr id="911" name="Google Shape;911;p70"/>
          <p:cNvSpPr txBox="1"/>
          <p:nvPr/>
        </p:nvSpPr>
        <p:spPr>
          <a:xfrm>
            <a:off x="2362200" y="2286000"/>
            <a:ext cx="609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F6 </a:t>
            </a:r>
            <a:endParaRPr/>
          </a:p>
        </p:txBody>
      </p:sp>
      <p:sp>
        <p:nvSpPr>
          <p:cNvPr id="912" name="Google Shape;912;p70"/>
          <p:cNvSpPr txBox="1"/>
          <p:nvPr/>
        </p:nvSpPr>
        <p:spPr>
          <a:xfrm>
            <a:off x="2362200" y="2819400"/>
            <a:ext cx="609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F5 </a:t>
            </a:r>
            <a:endParaRPr/>
          </a:p>
        </p:txBody>
      </p:sp>
      <p:sp>
        <p:nvSpPr>
          <p:cNvPr id="913" name="Google Shape;913;p70"/>
          <p:cNvSpPr txBox="1"/>
          <p:nvPr/>
        </p:nvSpPr>
        <p:spPr>
          <a:xfrm>
            <a:off x="2362200" y="3429000"/>
            <a:ext cx="609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F4 </a:t>
            </a:r>
            <a:endParaRPr/>
          </a:p>
        </p:txBody>
      </p:sp>
      <p:sp>
        <p:nvSpPr>
          <p:cNvPr id="914" name="Google Shape;914;p70"/>
          <p:cNvSpPr txBox="1"/>
          <p:nvPr/>
        </p:nvSpPr>
        <p:spPr>
          <a:xfrm>
            <a:off x="2362200" y="3886200"/>
            <a:ext cx="609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F3 </a:t>
            </a:r>
            <a:endParaRPr/>
          </a:p>
        </p:txBody>
      </p:sp>
      <p:sp>
        <p:nvSpPr>
          <p:cNvPr id="915" name="Google Shape;915;p70"/>
          <p:cNvSpPr txBox="1"/>
          <p:nvPr/>
        </p:nvSpPr>
        <p:spPr>
          <a:xfrm>
            <a:off x="2362200" y="4419600"/>
            <a:ext cx="609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F2 </a:t>
            </a:r>
            <a:endParaRPr/>
          </a:p>
        </p:txBody>
      </p:sp>
      <p:sp>
        <p:nvSpPr>
          <p:cNvPr id="916" name="Google Shape;916;p70"/>
          <p:cNvSpPr txBox="1"/>
          <p:nvPr/>
        </p:nvSpPr>
        <p:spPr>
          <a:xfrm>
            <a:off x="2362200" y="4953000"/>
            <a:ext cx="609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F1 </a:t>
            </a:r>
            <a:endParaRPr/>
          </a:p>
        </p:txBody>
      </p:sp>
      <p:sp>
        <p:nvSpPr>
          <p:cNvPr id="917" name="Google Shape;917;p70"/>
          <p:cNvSpPr txBox="1"/>
          <p:nvPr/>
        </p:nvSpPr>
        <p:spPr>
          <a:xfrm>
            <a:off x="2362200" y="5410200"/>
            <a:ext cx="609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F0 </a:t>
            </a:r>
            <a:endParaRPr/>
          </a:p>
        </p:txBody>
      </p:sp>
      <p:cxnSp>
        <p:nvCxnSpPr>
          <p:cNvPr id="918" name="Google Shape;918;p70"/>
          <p:cNvCxnSpPr/>
          <p:nvPr/>
        </p:nvCxnSpPr>
        <p:spPr>
          <a:xfrm flipH="1">
            <a:off x="2893888" y="1981200"/>
            <a:ext cx="6129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med" w="med" type="triangle"/>
            <a:tailEnd len="sm" w="sm" type="none"/>
          </a:ln>
        </p:spPr>
      </p:cxnSp>
      <p:cxnSp>
        <p:nvCxnSpPr>
          <p:cNvPr id="919" name="Google Shape;919;p70"/>
          <p:cNvCxnSpPr/>
          <p:nvPr/>
        </p:nvCxnSpPr>
        <p:spPr>
          <a:xfrm flipH="1">
            <a:off x="2893888" y="2514600"/>
            <a:ext cx="6129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med" w="med" type="triangle"/>
            <a:tailEnd len="sm" w="sm" type="none"/>
          </a:ln>
        </p:spPr>
      </p:cxnSp>
      <p:cxnSp>
        <p:nvCxnSpPr>
          <p:cNvPr id="920" name="Google Shape;920;p70"/>
          <p:cNvCxnSpPr/>
          <p:nvPr/>
        </p:nvCxnSpPr>
        <p:spPr>
          <a:xfrm flipH="1">
            <a:off x="2893888" y="3048000"/>
            <a:ext cx="6129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med" w="med" type="triangle"/>
            <a:tailEnd len="sm" w="sm" type="none"/>
          </a:ln>
        </p:spPr>
      </p:cxnSp>
      <p:cxnSp>
        <p:nvCxnSpPr>
          <p:cNvPr id="921" name="Google Shape;921;p70"/>
          <p:cNvCxnSpPr/>
          <p:nvPr/>
        </p:nvCxnSpPr>
        <p:spPr>
          <a:xfrm flipH="1">
            <a:off x="2893888" y="3581400"/>
            <a:ext cx="6129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med" w="med" type="triangle"/>
            <a:tailEnd len="sm" w="sm" type="none"/>
          </a:ln>
        </p:spPr>
      </p:cxnSp>
      <p:cxnSp>
        <p:nvCxnSpPr>
          <p:cNvPr id="922" name="Google Shape;922;p70"/>
          <p:cNvCxnSpPr/>
          <p:nvPr/>
        </p:nvCxnSpPr>
        <p:spPr>
          <a:xfrm flipH="1">
            <a:off x="2893888" y="4114800"/>
            <a:ext cx="6129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med" w="med" type="triangle"/>
            <a:tailEnd len="sm" w="sm" type="none"/>
          </a:ln>
        </p:spPr>
      </p:cxnSp>
      <p:cxnSp>
        <p:nvCxnSpPr>
          <p:cNvPr id="923" name="Google Shape;923;p70"/>
          <p:cNvCxnSpPr/>
          <p:nvPr/>
        </p:nvCxnSpPr>
        <p:spPr>
          <a:xfrm flipH="1">
            <a:off x="2893888" y="4648200"/>
            <a:ext cx="6129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med" w="med" type="triangle"/>
            <a:tailEnd len="sm" w="sm" type="none"/>
          </a:ln>
        </p:spPr>
      </p:cxnSp>
      <p:cxnSp>
        <p:nvCxnSpPr>
          <p:cNvPr id="924" name="Google Shape;924;p70"/>
          <p:cNvCxnSpPr/>
          <p:nvPr/>
        </p:nvCxnSpPr>
        <p:spPr>
          <a:xfrm flipH="1">
            <a:off x="2893888" y="5181600"/>
            <a:ext cx="6129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med" w="med" type="triangle"/>
            <a:tailEnd len="sm" w="sm" type="none"/>
          </a:ln>
        </p:spPr>
      </p:cxnSp>
      <p:cxnSp>
        <p:nvCxnSpPr>
          <p:cNvPr id="925" name="Google Shape;925;p70"/>
          <p:cNvCxnSpPr/>
          <p:nvPr/>
        </p:nvCxnSpPr>
        <p:spPr>
          <a:xfrm flipH="1">
            <a:off x="2893888" y="5638800"/>
            <a:ext cx="6129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med" w="med" type="triangle"/>
            <a:tailEnd len="sm" w="sm" type="none"/>
          </a:ln>
        </p:spPr>
      </p:cxnSp>
      <p:sp>
        <p:nvSpPr>
          <p:cNvPr id="926" name="Google Shape;926;p70"/>
          <p:cNvSpPr txBox="1"/>
          <p:nvPr/>
        </p:nvSpPr>
        <p:spPr>
          <a:xfrm>
            <a:off x="4343400" y="2590800"/>
            <a:ext cx="304800" cy="26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400">
                <a:solidFill>
                  <a:srgbClr val="434343"/>
                </a:solidFill>
              </a:rPr>
              <a:t>en</a:t>
            </a: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coder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27" name="Google Shape;927;p70"/>
          <p:cNvSpPr txBox="1"/>
          <p:nvPr/>
        </p:nvSpPr>
        <p:spPr>
          <a:xfrm>
            <a:off x="6172200" y="3048000"/>
            <a:ext cx="609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A2</a:t>
            </a:r>
            <a:endParaRPr/>
          </a:p>
        </p:txBody>
      </p:sp>
      <p:sp>
        <p:nvSpPr>
          <p:cNvPr id="928" name="Google Shape;928;p70"/>
          <p:cNvSpPr txBox="1"/>
          <p:nvPr/>
        </p:nvSpPr>
        <p:spPr>
          <a:xfrm>
            <a:off x="6172200" y="3657600"/>
            <a:ext cx="609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A1</a:t>
            </a:r>
            <a:endParaRPr/>
          </a:p>
        </p:txBody>
      </p:sp>
      <p:sp>
        <p:nvSpPr>
          <p:cNvPr id="929" name="Google Shape;929;p70"/>
          <p:cNvSpPr txBox="1"/>
          <p:nvPr/>
        </p:nvSpPr>
        <p:spPr>
          <a:xfrm>
            <a:off x="6172200" y="4267200"/>
            <a:ext cx="609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A0</a:t>
            </a:r>
            <a:endParaRPr/>
          </a:p>
        </p:txBody>
      </p:sp>
      <p:cxnSp>
        <p:nvCxnSpPr>
          <p:cNvPr id="930" name="Google Shape;930;p70"/>
          <p:cNvCxnSpPr/>
          <p:nvPr/>
        </p:nvCxnSpPr>
        <p:spPr>
          <a:xfrm>
            <a:off x="5486400" y="3276600"/>
            <a:ext cx="6858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931" name="Google Shape;931;p70"/>
          <p:cNvCxnSpPr/>
          <p:nvPr/>
        </p:nvCxnSpPr>
        <p:spPr>
          <a:xfrm>
            <a:off x="5486400" y="3886200"/>
            <a:ext cx="6858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932" name="Google Shape;932;p70"/>
          <p:cNvCxnSpPr/>
          <p:nvPr/>
        </p:nvCxnSpPr>
        <p:spPr>
          <a:xfrm>
            <a:off x="5486400" y="4495800"/>
            <a:ext cx="6858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/>
          <p:nvPr>
            <p:ph type="title"/>
          </p:nvPr>
        </p:nvSpPr>
        <p:spPr>
          <a:xfrm>
            <a:off x="611550" y="1483680"/>
            <a:ext cx="8075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/>
              <a:t>What to expect in this topic:</a:t>
            </a:r>
            <a:endParaRPr b="1" i="0" sz="2400" u="none" cap="none" strike="noStrike">
              <a:solidFill>
                <a:srgbClr val="0098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3"/>
          <p:cNvSpPr txBox="1"/>
          <p:nvPr>
            <p:ph idx="1" type="body"/>
          </p:nvPr>
        </p:nvSpPr>
        <p:spPr>
          <a:xfrm>
            <a:off x="611550" y="2383700"/>
            <a:ext cx="8075100" cy="3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Boolean, logic circuits and truth tables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Boolean formulas to Boolean circuits conversion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Boolean formulas to truth tables conversion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Difference between decoder and encoder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71"/>
          <p:cNvSpPr txBox="1"/>
          <p:nvPr>
            <p:ph type="title"/>
          </p:nvPr>
        </p:nvSpPr>
        <p:spPr>
          <a:xfrm>
            <a:off x="2500000" y="466575"/>
            <a:ext cx="5179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An Encoder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71"/>
          <p:cNvSpPr txBox="1"/>
          <p:nvPr/>
        </p:nvSpPr>
        <p:spPr>
          <a:xfrm>
            <a:off x="1447800" y="1371600"/>
            <a:ext cx="6324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400"/>
              <a:t>I</a:t>
            </a: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nput                                               Outp</a:t>
            </a:r>
            <a:r>
              <a:rPr lang="en-GB" sz="2400"/>
              <a:t>ut</a:t>
            </a:r>
            <a:endParaRPr/>
          </a:p>
        </p:txBody>
      </p:sp>
      <p:sp>
        <p:nvSpPr>
          <p:cNvPr id="939" name="Google Shape;939;p71"/>
          <p:cNvSpPr txBox="1"/>
          <p:nvPr/>
        </p:nvSpPr>
        <p:spPr>
          <a:xfrm>
            <a:off x="1028700" y="1828800"/>
            <a:ext cx="67818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F7   F6   F5   F4   F3   F2   F1   F0   </a:t>
            </a:r>
            <a:r>
              <a:rPr lang="en-GB" sz="2400">
                <a:solidFill>
                  <a:srgbClr val="FF0000"/>
                </a:solidFill>
              </a:rPr>
              <a:t>A2   A1   A0    </a:t>
            </a:r>
            <a:endParaRPr/>
          </a:p>
        </p:txBody>
      </p:sp>
      <p:sp>
        <p:nvSpPr>
          <p:cNvPr id="940" name="Google Shape;940;p71"/>
          <p:cNvSpPr txBox="1"/>
          <p:nvPr/>
        </p:nvSpPr>
        <p:spPr>
          <a:xfrm>
            <a:off x="952500" y="2286000"/>
            <a:ext cx="6934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0     0      0     0     0     0     0      1    </a:t>
            </a:r>
            <a:r>
              <a:rPr lang="en-GB" sz="2400">
                <a:solidFill>
                  <a:srgbClr val="434343"/>
                </a:solidFill>
              </a:rPr>
              <a:t>0     0      0      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41" name="Google Shape;941;p71"/>
          <p:cNvSpPr txBox="1"/>
          <p:nvPr/>
        </p:nvSpPr>
        <p:spPr>
          <a:xfrm>
            <a:off x="952500" y="2590800"/>
            <a:ext cx="6934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0     0      0     0     0     0     1      0    </a:t>
            </a:r>
            <a:r>
              <a:rPr lang="en-GB" sz="2400">
                <a:solidFill>
                  <a:srgbClr val="434343"/>
                </a:solidFill>
              </a:rPr>
              <a:t>0     0      1      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42" name="Google Shape;942;p71"/>
          <p:cNvSpPr txBox="1"/>
          <p:nvPr/>
        </p:nvSpPr>
        <p:spPr>
          <a:xfrm>
            <a:off x="952500" y="2895600"/>
            <a:ext cx="6934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0     0      0     0     0     1     0      0    </a:t>
            </a:r>
            <a:r>
              <a:rPr lang="en-GB" sz="2400">
                <a:solidFill>
                  <a:srgbClr val="434343"/>
                </a:solidFill>
              </a:rPr>
              <a:t>0     1      0      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43" name="Google Shape;943;p71"/>
          <p:cNvSpPr txBox="1"/>
          <p:nvPr/>
        </p:nvSpPr>
        <p:spPr>
          <a:xfrm>
            <a:off x="952500" y="3200400"/>
            <a:ext cx="6934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0     0      0     0     1     0     0      0    </a:t>
            </a:r>
            <a:r>
              <a:rPr lang="en-GB" sz="2400">
                <a:solidFill>
                  <a:srgbClr val="434343"/>
                </a:solidFill>
              </a:rPr>
              <a:t>0     1      1      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44" name="Google Shape;944;p71"/>
          <p:cNvSpPr txBox="1"/>
          <p:nvPr/>
        </p:nvSpPr>
        <p:spPr>
          <a:xfrm>
            <a:off x="952500" y="3505200"/>
            <a:ext cx="6934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0     0      0     1     0     0     0      0    </a:t>
            </a:r>
            <a:r>
              <a:rPr lang="en-GB" sz="2400">
                <a:solidFill>
                  <a:srgbClr val="434343"/>
                </a:solidFill>
              </a:rPr>
              <a:t>1     0      0      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45" name="Google Shape;945;p71"/>
          <p:cNvSpPr txBox="1"/>
          <p:nvPr/>
        </p:nvSpPr>
        <p:spPr>
          <a:xfrm>
            <a:off x="952500" y="3810000"/>
            <a:ext cx="6934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0     0      1     0     0     0     0      0    </a:t>
            </a:r>
            <a:r>
              <a:rPr lang="en-GB" sz="2400">
                <a:solidFill>
                  <a:srgbClr val="434343"/>
                </a:solidFill>
              </a:rPr>
              <a:t>1     0      1      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46" name="Google Shape;946;p71"/>
          <p:cNvSpPr txBox="1"/>
          <p:nvPr/>
        </p:nvSpPr>
        <p:spPr>
          <a:xfrm>
            <a:off x="952500" y="4114800"/>
            <a:ext cx="6934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0     1      0     0     0     0     0      0    </a:t>
            </a:r>
            <a:r>
              <a:rPr lang="en-GB" sz="2400">
                <a:solidFill>
                  <a:srgbClr val="434343"/>
                </a:solidFill>
              </a:rPr>
              <a:t>1     1      0      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47" name="Google Shape;947;p71"/>
          <p:cNvSpPr txBox="1"/>
          <p:nvPr/>
        </p:nvSpPr>
        <p:spPr>
          <a:xfrm>
            <a:off x="952500" y="4419600"/>
            <a:ext cx="6934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1     0      0     0     0     0     0      0    </a:t>
            </a:r>
            <a:r>
              <a:rPr lang="en-GB" sz="2400">
                <a:solidFill>
                  <a:srgbClr val="434343"/>
                </a:solidFill>
              </a:rPr>
              <a:t>1     1      1      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948" name="Google Shape;948;p71"/>
          <p:cNvCxnSpPr/>
          <p:nvPr/>
        </p:nvCxnSpPr>
        <p:spPr>
          <a:xfrm>
            <a:off x="990600" y="2260600"/>
            <a:ext cx="70104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49" name="Google Shape;949;p71"/>
          <p:cNvCxnSpPr/>
          <p:nvPr/>
        </p:nvCxnSpPr>
        <p:spPr>
          <a:xfrm>
            <a:off x="5878675" y="1790700"/>
            <a:ext cx="1500" cy="32766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50" name="Google Shape;950;p71"/>
          <p:cNvSpPr txBox="1"/>
          <p:nvPr/>
        </p:nvSpPr>
        <p:spPr>
          <a:xfrm>
            <a:off x="990600" y="5334000"/>
            <a:ext cx="69342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</a:rPr>
              <a:t>In this case, Encoding is actually easier notice that only one input is ever on!</a:t>
            </a:r>
            <a:endParaRPr sz="1800">
              <a:solidFill>
                <a:srgbClr val="666666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</a:rPr>
              <a:t>A0 = F1+F3+F5+F7</a:t>
            </a:r>
            <a:endParaRPr sz="1800">
              <a:solidFill>
                <a:srgbClr val="666666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</a:rPr>
              <a:t>A1= F2+F3+F6+F7</a:t>
            </a:r>
            <a:endParaRPr sz="1800">
              <a:solidFill>
                <a:srgbClr val="666666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</a:rPr>
              <a:t>A2 =F4+F5+F6+F7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72"/>
          <p:cNvSpPr txBox="1"/>
          <p:nvPr>
            <p:ph type="title"/>
          </p:nvPr>
        </p:nvSpPr>
        <p:spPr>
          <a:xfrm>
            <a:off x="2165225" y="335625"/>
            <a:ext cx="5552100" cy="72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>
                <a:solidFill>
                  <a:srgbClr val="92D050"/>
                </a:solidFill>
              </a:rPr>
              <a:t>Homework</a:t>
            </a:r>
            <a:endParaRPr/>
          </a:p>
        </p:txBody>
      </p:sp>
      <p:sp>
        <p:nvSpPr>
          <p:cNvPr id="956" name="Google Shape;956;p72"/>
          <p:cNvSpPr txBox="1"/>
          <p:nvPr>
            <p:ph idx="1" type="body"/>
          </p:nvPr>
        </p:nvSpPr>
        <p:spPr>
          <a:xfrm>
            <a:off x="326150" y="1312300"/>
            <a:ext cx="8552100" cy="52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Q1: How does an encoder differ from a decoder?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Q2:Draw Decoder/Encoder inside logic circuit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Q3: What is the output of the following logical circuits?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957" name="Google Shape;957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050" y="3560376"/>
            <a:ext cx="2162175" cy="133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8" name="Google Shape;958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50" y="5046125"/>
            <a:ext cx="2103400" cy="13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73"/>
          <p:cNvSpPr txBox="1"/>
          <p:nvPr>
            <p:ph type="title"/>
          </p:nvPr>
        </p:nvSpPr>
        <p:spPr>
          <a:xfrm>
            <a:off x="3043975" y="235975"/>
            <a:ext cx="4964700" cy="72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>
                <a:solidFill>
                  <a:srgbClr val="92D050"/>
                </a:solidFill>
              </a:rPr>
              <a:t>Homework</a:t>
            </a:r>
            <a:endParaRPr/>
          </a:p>
        </p:txBody>
      </p:sp>
      <p:sp>
        <p:nvSpPr>
          <p:cNvPr id="964" name="Google Shape;964;p73"/>
          <p:cNvSpPr txBox="1"/>
          <p:nvPr>
            <p:ph idx="1" type="body"/>
          </p:nvPr>
        </p:nvSpPr>
        <p:spPr>
          <a:xfrm>
            <a:off x="217425" y="1203575"/>
            <a:ext cx="8706300" cy="55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Q4: </a:t>
            </a:r>
            <a:r>
              <a:rPr lang="en-GB" sz="1800">
                <a:solidFill>
                  <a:srgbClr val="000000"/>
                </a:solidFill>
              </a:rPr>
              <a:t>For the following logical circuit, Let B = 1011.  If Neg = 0, what is the value of Y?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B050"/>
                </a:solidFill>
              </a:rPr>
              <a:t> </a:t>
            </a:r>
            <a:endParaRPr sz="1800">
              <a:solidFill>
                <a:srgbClr val="00B0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A. 1010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B. 0100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C. 1011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D. 0011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5" name="Google Shape;965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425" y="2217375"/>
            <a:ext cx="51816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74"/>
          <p:cNvSpPr txBox="1"/>
          <p:nvPr>
            <p:ph type="title"/>
          </p:nvPr>
        </p:nvSpPr>
        <p:spPr>
          <a:xfrm>
            <a:off x="3043975" y="235975"/>
            <a:ext cx="4964700" cy="72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400">
                <a:solidFill>
                  <a:srgbClr val="92D050"/>
                </a:solidFill>
              </a:rPr>
              <a:t>Homework</a:t>
            </a:r>
            <a:endParaRPr/>
          </a:p>
        </p:txBody>
      </p:sp>
      <p:sp>
        <p:nvSpPr>
          <p:cNvPr id="971" name="Google Shape;971;p74"/>
          <p:cNvSpPr txBox="1"/>
          <p:nvPr>
            <p:ph idx="1" type="body"/>
          </p:nvPr>
        </p:nvSpPr>
        <p:spPr>
          <a:xfrm>
            <a:off x="217425" y="1203575"/>
            <a:ext cx="8706300" cy="55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Q5: </a:t>
            </a:r>
            <a:r>
              <a:rPr lang="en-GB" sz="1800">
                <a:solidFill>
                  <a:srgbClr val="000000"/>
                </a:solidFill>
              </a:rPr>
              <a:t>The following logic diagram is called 4-to-1 line multiplexer, what is the value of Y, if both S0 and S1 are 1?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</a:endParaRPr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A.     I</a:t>
            </a:r>
            <a:r>
              <a:rPr lang="en-GB" sz="1000">
                <a:solidFill>
                  <a:srgbClr val="000000"/>
                </a:solidFill>
              </a:rPr>
              <a:t>0</a:t>
            </a:r>
            <a:endParaRPr sz="1000">
              <a:solidFill>
                <a:srgbClr val="000000"/>
              </a:solidFill>
            </a:endParaRPr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B.     I</a:t>
            </a:r>
            <a:r>
              <a:rPr lang="en-GB" sz="1400">
                <a:solidFill>
                  <a:srgbClr val="000000"/>
                </a:solidFill>
              </a:rPr>
              <a:t>1</a:t>
            </a:r>
            <a:endParaRPr sz="1400">
              <a:solidFill>
                <a:srgbClr val="000000"/>
              </a:solidFill>
            </a:endParaRPr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C.     I</a:t>
            </a:r>
            <a:r>
              <a:rPr lang="en-GB" sz="1400">
                <a:solidFill>
                  <a:srgbClr val="000000"/>
                </a:solidFill>
              </a:rPr>
              <a:t>2</a:t>
            </a:r>
            <a:r>
              <a:rPr lang="en-GB" sz="1800">
                <a:solidFill>
                  <a:srgbClr val="000000"/>
                </a:solidFill>
              </a:rPr>
              <a:t> * I</a:t>
            </a:r>
            <a:r>
              <a:rPr lang="en-GB" sz="1400">
                <a:solidFill>
                  <a:srgbClr val="000000"/>
                </a:solidFill>
              </a:rPr>
              <a:t>3</a:t>
            </a:r>
            <a:endParaRPr sz="1400">
              <a:solidFill>
                <a:srgbClr val="000000"/>
              </a:solidFill>
            </a:endParaRPr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D.    I</a:t>
            </a:r>
            <a:r>
              <a:rPr lang="en-GB" sz="1400">
                <a:solidFill>
                  <a:srgbClr val="000000"/>
                </a:solidFill>
              </a:rPr>
              <a:t>1</a:t>
            </a:r>
            <a:r>
              <a:rPr lang="en-GB" sz="1800">
                <a:solidFill>
                  <a:srgbClr val="000000"/>
                </a:solidFill>
              </a:rPr>
              <a:t> + I</a:t>
            </a:r>
            <a:r>
              <a:rPr lang="en-GB" sz="1400">
                <a:solidFill>
                  <a:srgbClr val="000000"/>
                </a:solidFill>
              </a:rPr>
              <a:t>2</a:t>
            </a:r>
            <a:r>
              <a:rPr lang="en-GB" sz="1800">
                <a:solidFill>
                  <a:srgbClr val="000000"/>
                </a:solidFill>
              </a:rPr>
              <a:t> + I</a:t>
            </a:r>
            <a:r>
              <a:rPr lang="en-GB" sz="1400">
                <a:solidFill>
                  <a:srgbClr val="000000"/>
                </a:solidFill>
              </a:rPr>
              <a:t>3</a:t>
            </a:r>
            <a:endParaRPr sz="1400">
              <a:solidFill>
                <a:srgbClr val="000000"/>
              </a:solidFill>
            </a:endParaRPr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E.     I</a:t>
            </a:r>
            <a:r>
              <a:rPr lang="en-GB" sz="1400">
                <a:solidFill>
                  <a:srgbClr val="000000"/>
                </a:solidFill>
              </a:rPr>
              <a:t>1</a:t>
            </a:r>
            <a:r>
              <a:rPr lang="en-GB" sz="1800">
                <a:solidFill>
                  <a:srgbClr val="000000"/>
                </a:solidFill>
              </a:rPr>
              <a:t> * I</a:t>
            </a:r>
            <a:r>
              <a:rPr lang="en-GB" sz="1400">
                <a:solidFill>
                  <a:srgbClr val="000000"/>
                </a:solidFill>
              </a:rPr>
              <a:t>2</a:t>
            </a:r>
            <a:endParaRPr sz="1400">
              <a:solidFill>
                <a:srgbClr val="000000"/>
              </a:solidFill>
            </a:endParaRPr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F.      I</a:t>
            </a:r>
            <a:r>
              <a:rPr lang="en-GB" sz="1400">
                <a:solidFill>
                  <a:srgbClr val="000000"/>
                </a:solidFill>
              </a:rPr>
              <a:t>3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2" name="Google Shape;97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775" y="2043113"/>
            <a:ext cx="283845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4"/>
          <p:cNvSpPr txBox="1"/>
          <p:nvPr>
            <p:ph type="title"/>
          </p:nvPr>
        </p:nvSpPr>
        <p:spPr>
          <a:xfrm>
            <a:off x="611550" y="1268754"/>
            <a:ext cx="80751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CAF"/>
              </a:buClr>
              <a:buFont typeface="Arial"/>
              <a:buNone/>
            </a:pPr>
            <a:r>
              <a:rPr lang="en-GB" sz="3000">
                <a:solidFill>
                  <a:schemeClr val="dk2"/>
                </a:solidFill>
              </a:rPr>
              <a:t>George Boole (1815 - 1864)</a:t>
            </a:r>
            <a:endParaRPr b="1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54"/>
          <p:cNvSpPr txBox="1"/>
          <p:nvPr>
            <p:ph idx="1" type="body"/>
          </p:nvPr>
        </p:nvSpPr>
        <p:spPr>
          <a:xfrm>
            <a:off x="696150" y="2278475"/>
            <a:ext cx="4844700" cy="3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</a:rPr>
              <a:t>Developed Boolean algebra, algebraic operations only using 0 and 1 or false and true.</a:t>
            </a:r>
            <a:endParaRPr sz="1800">
              <a:solidFill>
                <a:srgbClr val="43434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</a:rPr>
              <a:t>Born in Lincoln and essentially self taught in mathematics, he ultimately became professor at University College Cork.</a:t>
            </a:r>
            <a:endParaRPr sz="1800">
              <a:solidFill>
                <a:srgbClr val="43434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</a:rPr>
              <a:t>His wife was a mathematician and one of their daughters was also a mathematician.</a:t>
            </a:r>
            <a:endParaRPr sz="1800">
              <a:solidFill>
                <a:srgbClr val="43434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312" name="Google Shape;31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0075" y="1830738"/>
            <a:ext cx="2793900" cy="37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" name="Google Shape;317;p55"/>
          <p:cNvCxnSpPr/>
          <p:nvPr/>
        </p:nvCxnSpPr>
        <p:spPr>
          <a:xfrm>
            <a:off x="1440275" y="2759673"/>
            <a:ext cx="5334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18" name="Google Shape;318;p55"/>
          <p:cNvCxnSpPr/>
          <p:nvPr/>
        </p:nvCxnSpPr>
        <p:spPr>
          <a:xfrm>
            <a:off x="1440275" y="3267673"/>
            <a:ext cx="5334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19" name="Google Shape;319;p55"/>
          <p:cNvCxnSpPr/>
          <p:nvPr/>
        </p:nvCxnSpPr>
        <p:spPr>
          <a:xfrm>
            <a:off x="1440275" y="2746973"/>
            <a:ext cx="1500" cy="5334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20" name="Google Shape;320;p55"/>
          <p:cNvSpPr/>
          <p:nvPr/>
        </p:nvSpPr>
        <p:spPr>
          <a:xfrm>
            <a:off x="1897475" y="2746973"/>
            <a:ext cx="228600" cy="3048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lnTo>
                  <a:pt x="-5" y="0"/>
                </a:lnTo>
                <a:close/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55"/>
          <p:cNvSpPr/>
          <p:nvPr/>
        </p:nvSpPr>
        <p:spPr>
          <a:xfrm flipH="1" rot="10800000">
            <a:off x="1897475" y="2973986"/>
            <a:ext cx="228600" cy="3048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lnTo>
                  <a:pt x="-5" y="0"/>
                </a:lnTo>
                <a:close/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2" name="Google Shape;322;p55"/>
          <p:cNvCxnSpPr/>
          <p:nvPr/>
        </p:nvCxnSpPr>
        <p:spPr>
          <a:xfrm>
            <a:off x="983075" y="2823173"/>
            <a:ext cx="4572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23" name="Google Shape;323;p55"/>
          <p:cNvCxnSpPr/>
          <p:nvPr/>
        </p:nvCxnSpPr>
        <p:spPr>
          <a:xfrm>
            <a:off x="983075" y="3204173"/>
            <a:ext cx="4572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24" name="Google Shape;324;p55"/>
          <p:cNvCxnSpPr/>
          <p:nvPr/>
        </p:nvCxnSpPr>
        <p:spPr>
          <a:xfrm>
            <a:off x="2126075" y="3013673"/>
            <a:ext cx="4572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25" name="Google Shape;325;p55"/>
          <p:cNvSpPr txBox="1"/>
          <p:nvPr/>
        </p:nvSpPr>
        <p:spPr>
          <a:xfrm>
            <a:off x="1440275" y="2350098"/>
            <a:ext cx="10668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/>
          </a:p>
        </p:txBody>
      </p:sp>
      <p:sp>
        <p:nvSpPr>
          <p:cNvPr id="326" name="Google Shape;326;p55"/>
          <p:cNvSpPr txBox="1"/>
          <p:nvPr>
            <p:ph type="title"/>
          </p:nvPr>
        </p:nvSpPr>
        <p:spPr>
          <a:xfrm>
            <a:off x="3115275" y="685675"/>
            <a:ext cx="52008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E6A71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Electronic Circuits and Logic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5"/>
          <p:cNvSpPr txBox="1"/>
          <p:nvPr>
            <p:ph idx="1" type="body"/>
          </p:nvPr>
        </p:nvSpPr>
        <p:spPr>
          <a:xfrm>
            <a:off x="450850" y="1457425"/>
            <a:ext cx="5973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GB" sz="1800">
                <a:solidFill>
                  <a:srgbClr val="434343"/>
                </a:solidFill>
              </a:rPr>
              <a:t>Electronic circuits correspond to Boole’s rules of algebra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328" name="Google Shape;328;p55"/>
          <p:cNvSpPr txBox="1"/>
          <p:nvPr/>
        </p:nvSpPr>
        <p:spPr>
          <a:xfrm>
            <a:off x="2787400" y="2099275"/>
            <a:ext cx="22860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   output</a:t>
            </a:r>
            <a:endParaRPr/>
          </a:p>
        </p:txBody>
      </p:sp>
      <p:cxnSp>
        <p:nvCxnSpPr>
          <p:cNvPr id="329" name="Google Shape;329;p55"/>
          <p:cNvCxnSpPr/>
          <p:nvPr/>
        </p:nvCxnSpPr>
        <p:spPr>
          <a:xfrm>
            <a:off x="2762000" y="2480275"/>
            <a:ext cx="19050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30" name="Google Shape;330;p55"/>
          <p:cNvCxnSpPr/>
          <p:nvPr/>
        </p:nvCxnSpPr>
        <p:spPr>
          <a:xfrm>
            <a:off x="3600200" y="2251675"/>
            <a:ext cx="1500" cy="17526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31" name="Google Shape;331;p55"/>
          <p:cNvSpPr txBox="1"/>
          <p:nvPr/>
        </p:nvSpPr>
        <p:spPr>
          <a:xfrm>
            <a:off x="2763588" y="2540600"/>
            <a:ext cx="1676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0     0       0</a:t>
            </a:r>
            <a:endParaRPr/>
          </a:p>
        </p:txBody>
      </p:sp>
      <p:sp>
        <p:nvSpPr>
          <p:cNvPr id="332" name="Google Shape;332;p55"/>
          <p:cNvSpPr txBox="1"/>
          <p:nvPr/>
        </p:nvSpPr>
        <p:spPr>
          <a:xfrm>
            <a:off x="2762000" y="2845400"/>
            <a:ext cx="1676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0     1       0</a:t>
            </a:r>
            <a:endParaRPr/>
          </a:p>
        </p:txBody>
      </p:sp>
      <p:sp>
        <p:nvSpPr>
          <p:cNvPr id="333" name="Google Shape;333;p55"/>
          <p:cNvSpPr txBox="1"/>
          <p:nvPr/>
        </p:nvSpPr>
        <p:spPr>
          <a:xfrm>
            <a:off x="2762000" y="3150200"/>
            <a:ext cx="1676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1     0       0</a:t>
            </a:r>
            <a:endParaRPr/>
          </a:p>
        </p:txBody>
      </p:sp>
      <p:sp>
        <p:nvSpPr>
          <p:cNvPr id="334" name="Google Shape;334;p55"/>
          <p:cNvSpPr txBox="1"/>
          <p:nvPr/>
        </p:nvSpPr>
        <p:spPr>
          <a:xfrm>
            <a:off x="2762000" y="3455000"/>
            <a:ext cx="1676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1     1       1</a:t>
            </a:r>
            <a:endParaRPr/>
          </a:p>
        </p:txBody>
      </p:sp>
      <p:sp>
        <p:nvSpPr>
          <p:cNvPr id="335" name="Google Shape;335;p55"/>
          <p:cNvSpPr/>
          <p:nvPr/>
        </p:nvSpPr>
        <p:spPr>
          <a:xfrm>
            <a:off x="1364075" y="4613875"/>
            <a:ext cx="228600" cy="3048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lnTo>
                  <a:pt x="-5" y="0"/>
                </a:lnTo>
                <a:close/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5"/>
          <p:cNvSpPr/>
          <p:nvPr/>
        </p:nvSpPr>
        <p:spPr>
          <a:xfrm flipH="1" rot="10800000">
            <a:off x="1364075" y="4842475"/>
            <a:ext cx="228600" cy="3048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lnTo>
                  <a:pt x="-5" y="0"/>
                </a:lnTo>
                <a:close/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55"/>
          <p:cNvSpPr/>
          <p:nvPr/>
        </p:nvSpPr>
        <p:spPr>
          <a:xfrm>
            <a:off x="1440275" y="4613875"/>
            <a:ext cx="685800" cy="2286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lnTo>
                  <a:pt x="-5" y="0"/>
                </a:lnTo>
                <a:close/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55"/>
          <p:cNvSpPr/>
          <p:nvPr/>
        </p:nvSpPr>
        <p:spPr>
          <a:xfrm flipH="1" rot="10800000">
            <a:off x="1440275" y="4918675"/>
            <a:ext cx="685800" cy="2286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lnTo>
                  <a:pt x="-5" y="0"/>
                </a:lnTo>
                <a:close/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" name="Google Shape;339;p55"/>
          <p:cNvCxnSpPr/>
          <p:nvPr/>
        </p:nvCxnSpPr>
        <p:spPr>
          <a:xfrm>
            <a:off x="2126075" y="4842475"/>
            <a:ext cx="1500" cy="762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40" name="Google Shape;340;p55"/>
          <p:cNvCxnSpPr/>
          <p:nvPr/>
        </p:nvCxnSpPr>
        <p:spPr>
          <a:xfrm>
            <a:off x="983075" y="4613875"/>
            <a:ext cx="4572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41" name="Google Shape;341;p55"/>
          <p:cNvCxnSpPr/>
          <p:nvPr/>
        </p:nvCxnSpPr>
        <p:spPr>
          <a:xfrm>
            <a:off x="983075" y="5147275"/>
            <a:ext cx="4572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42" name="Google Shape;342;p55"/>
          <p:cNvCxnSpPr/>
          <p:nvPr/>
        </p:nvCxnSpPr>
        <p:spPr>
          <a:xfrm>
            <a:off x="2126075" y="4867875"/>
            <a:ext cx="4572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43" name="Google Shape;343;p55"/>
          <p:cNvSpPr txBox="1"/>
          <p:nvPr/>
        </p:nvSpPr>
        <p:spPr>
          <a:xfrm>
            <a:off x="1440275" y="4217000"/>
            <a:ext cx="10668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or</a:t>
            </a:r>
            <a:endParaRPr/>
          </a:p>
        </p:txBody>
      </p:sp>
      <p:sp>
        <p:nvSpPr>
          <p:cNvPr id="344" name="Google Shape;344;p55"/>
          <p:cNvSpPr txBox="1"/>
          <p:nvPr/>
        </p:nvSpPr>
        <p:spPr>
          <a:xfrm>
            <a:off x="2787410" y="4080475"/>
            <a:ext cx="22860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   output</a:t>
            </a:r>
            <a:endParaRPr/>
          </a:p>
        </p:txBody>
      </p:sp>
      <p:cxnSp>
        <p:nvCxnSpPr>
          <p:cNvPr id="345" name="Google Shape;345;p55"/>
          <p:cNvCxnSpPr/>
          <p:nvPr/>
        </p:nvCxnSpPr>
        <p:spPr>
          <a:xfrm>
            <a:off x="2762010" y="4461475"/>
            <a:ext cx="19050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46" name="Google Shape;346;p55"/>
          <p:cNvCxnSpPr/>
          <p:nvPr/>
        </p:nvCxnSpPr>
        <p:spPr>
          <a:xfrm>
            <a:off x="3600210" y="4232875"/>
            <a:ext cx="1500" cy="17526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47" name="Google Shape;347;p55"/>
          <p:cNvSpPr txBox="1"/>
          <p:nvPr/>
        </p:nvSpPr>
        <p:spPr>
          <a:xfrm>
            <a:off x="2762010" y="4521800"/>
            <a:ext cx="1676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0     0       0</a:t>
            </a:r>
            <a:endParaRPr/>
          </a:p>
        </p:txBody>
      </p:sp>
      <p:sp>
        <p:nvSpPr>
          <p:cNvPr id="348" name="Google Shape;348;p55"/>
          <p:cNvSpPr txBox="1"/>
          <p:nvPr/>
        </p:nvSpPr>
        <p:spPr>
          <a:xfrm>
            <a:off x="2762010" y="4826600"/>
            <a:ext cx="1676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0     1       1</a:t>
            </a:r>
            <a:endParaRPr/>
          </a:p>
        </p:txBody>
      </p:sp>
      <p:sp>
        <p:nvSpPr>
          <p:cNvPr id="349" name="Google Shape;349;p55"/>
          <p:cNvSpPr txBox="1"/>
          <p:nvPr/>
        </p:nvSpPr>
        <p:spPr>
          <a:xfrm>
            <a:off x="2762010" y="5147275"/>
            <a:ext cx="1676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1     0       1</a:t>
            </a:r>
            <a:endParaRPr/>
          </a:p>
        </p:txBody>
      </p:sp>
      <p:sp>
        <p:nvSpPr>
          <p:cNvPr id="350" name="Google Shape;350;p55"/>
          <p:cNvSpPr txBox="1"/>
          <p:nvPr/>
        </p:nvSpPr>
        <p:spPr>
          <a:xfrm>
            <a:off x="2762010" y="5436200"/>
            <a:ext cx="1676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1     1       1</a:t>
            </a:r>
            <a:endParaRPr/>
          </a:p>
        </p:txBody>
      </p:sp>
      <p:sp>
        <p:nvSpPr>
          <p:cNvPr id="351" name="Google Shape;351;p55"/>
          <p:cNvSpPr/>
          <p:nvPr/>
        </p:nvSpPr>
        <p:spPr>
          <a:xfrm rot="-5400000">
            <a:off x="6441250" y="2700113"/>
            <a:ext cx="381000" cy="304800"/>
          </a:xfrm>
          <a:prstGeom prst="flowChartMerge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55"/>
          <p:cNvSpPr/>
          <p:nvPr/>
        </p:nvSpPr>
        <p:spPr>
          <a:xfrm>
            <a:off x="6809550" y="2776313"/>
            <a:ext cx="152400" cy="152400"/>
          </a:xfrm>
          <a:prstGeom prst="ellipse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3" name="Google Shape;353;p55"/>
          <p:cNvCxnSpPr/>
          <p:nvPr/>
        </p:nvCxnSpPr>
        <p:spPr>
          <a:xfrm>
            <a:off x="6034850" y="2865213"/>
            <a:ext cx="4572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54" name="Google Shape;354;p55"/>
          <p:cNvCxnSpPr/>
          <p:nvPr/>
        </p:nvCxnSpPr>
        <p:spPr>
          <a:xfrm>
            <a:off x="6974650" y="2865213"/>
            <a:ext cx="4572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5" name="Google Shape;355;p55"/>
          <p:cNvSpPr txBox="1"/>
          <p:nvPr/>
        </p:nvSpPr>
        <p:spPr>
          <a:xfrm>
            <a:off x="6492050" y="2341338"/>
            <a:ext cx="10668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endParaRPr/>
          </a:p>
        </p:txBody>
      </p:sp>
      <p:sp>
        <p:nvSpPr>
          <p:cNvPr id="356" name="Google Shape;356;p55"/>
          <p:cNvSpPr txBox="1"/>
          <p:nvPr/>
        </p:nvSpPr>
        <p:spPr>
          <a:xfrm>
            <a:off x="5730050" y="2646138"/>
            <a:ext cx="3810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57" name="Google Shape;357;p55"/>
          <p:cNvSpPr txBox="1"/>
          <p:nvPr/>
        </p:nvSpPr>
        <p:spPr>
          <a:xfrm>
            <a:off x="7406450" y="2646138"/>
            <a:ext cx="3810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grpSp>
        <p:nvGrpSpPr>
          <p:cNvPr id="358" name="Google Shape;358;p55"/>
          <p:cNvGrpSpPr/>
          <p:nvPr/>
        </p:nvGrpSpPr>
        <p:grpSpPr>
          <a:xfrm>
            <a:off x="5577650" y="3271613"/>
            <a:ext cx="2381251" cy="476250"/>
            <a:chOff x="912" y="3936"/>
            <a:chExt cx="1500" cy="300"/>
          </a:xfrm>
        </p:grpSpPr>
        <p:sp>
          <p:nvSpPr>
            <p:cNvPr id="359" name="Google Shape;359;p55"/>
            <p:cNvSpPr txBox="1"/>
            <p:nvPr/>
          </p:nvSpPr>
          <p:spPr>
            <a:xfrm>
              <a:off x="912" y="3936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GB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[also                    ]</a:t>
              </a:r>
              <a:endParaRPr/>
            </a:p>
          </p:txBody>
        </p:sp>
        <p:sp>
          <p:nvSpPr>
            <p:cNvPr id="360" name="Google Shape;360;p55"/>
            <p:cNvSpPr/>
            <p:nvPr/>
          </p:nvSpPr>
          <p:spPr>
            <a:xfrm>
              <a:off x="1728" y="4032"/>
              <a:ext cx="0" cy="0"/>
            </a:xfrm>
            <a:prstGeom prst="ellipse">
              <a:avLst/>
            </a:prstGeom>
            <a:noFill/>
            <a:ln cap="flat" cmpd="sng" w="38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1" name="Google Shape;361;p55"/>
            <p:cNvCxnSpPr/>
            <p:nvPr/>
          </p:nvCxnSpPr>
          <p:spPr>
            <a:xfrm>
              <a:off x="1392" y="4080"/>
              <a:ext cx="300" cy="0"/>
            </a:xfrm>
            <a:prstGeom prst="straightConnector1">
              <a:avLst/>
            </a:prstGeom>
            <a:noFill/>
            <a:ln cap="flat" cmpd="sng" w="38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62" name="Google Shape;362;p55"/>
            <p:cNvCxnSpPr/>
            <p:nvPr/>
          </p:nvCxnSpPr>
          <p:spPr>
            <a:xfrm>
              <a:off x="1824" y="4080"/>
              <a:ext cx="300" cy="0"/>
            </a:xfrm>
            <a:prstGeom prst="straightConnector1">
              <a:avLst/>
            </a:prstGeom>
            <a:noFill/>
            <a:ln cap="flat" cmpd="sng" w="38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363" name="Google Shape;363;p55"/>
          <p:cNvSpPr txBox="1"/>
          <p:nvPr/>
        </p:nvSpPr>
        <p:spPr>
          <a:xfrm>
            <a:off x="5764975" y="3841025"/>
            <a:ext cx="22860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   output</a:t>
            </a:r>
            <a:endParaRPr/>
          </a:p>
        </p:txBody>
      </p:sp>
      <p:cxnSp>
        <p:nvCxnSpPr>
          <p:cNvPr id="364" name="Google Shape;364;p55"/>
          <p:cNvCxnSpPr/>
          <p:nvPr/>
        </p:nvCxnSpPr>
        <p:spPr>
          <a:xfrm>
            <a:off x="5730050" y="4247425"/>
            <a:ext cx="19050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65" name="Google Shape;365;p55"/>
          <p:cNvCxnSpPr/>
          <p:nvPr/>
        </p:nvCxnSpPr>
        <p:spPr>
          <a:xfrm>
            <a:off x="6546025" y="3880713"/>
            <a:ext cx="1500" cy="9144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66" name="Google Shape;366;p55"/>
          <p:cNvSpPr txBox="1"/>
          <p:nvPr/>
        </p:nvSpPr>
        <p:spPr>
          <a:xfrm>
            <a:off x="6058663" y="4237900"/>
            <a:ext cx="1219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0         1</a:t>
            </a:r>
            <a:endParaRPr/>
          </a:p>
        </p:txBody>
      </p:sp>
      <p:sp>
        <p:nvSpPr>
          <p:cNvPr id="367" name="Google Shape;367;p55"/>
          <p:cNvSpPr txBox="1"/>
          <p:nvPr/>
        </p:nvSpPr>
        <p:spPr>
          <a:xfrm>
            <a:off x="6072950" y="4512538"/>
            <a:ext cx="1219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1         0</a:t>
            </a:r>
            <a:endParaRPr/>
          </a:p>
        </p:txBody>
      </p:sp>
      <p:sp>
        <p:nvSpPr>
          <p:cNvPr id="368" name="Google Shape;368;p55"/>
          <p:cNvSpPr/>
          <p:nvPr/>
        </p:nvSpPr>
        <p:spPr>
          <a:xfrm>
            <a:off x="658525" y="1966150"/>
            <a:ext cx="4148700" cy="21144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5"/>
          <p:cNvSpPr/>
          <p:nvPr/>
        </p:nvSpPr>
        <p:spPr>
          <a:xfrm>
            <a:off x="658380" y="4148675"/>
            <a:ext cx="4148700" cy="1919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55"/>
          <p:cNvSpPr/>
          <p:nvPr/>
        </p:nvSpPr>
        <p:spPr>
          <a:xfrm>
            <a:off x="5577652" y="2242207"/>
            <a:ext cx="2286000" cy="2982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5"/>
          <p:cNvSpPr txBox="1"/>
          <p:nvPr/>
        </p:nvSpPr>
        <p:spPr>
          <a:xfrm>
            <a:off x="370800" y="6073200"/>
            <a:ext cx="840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For more information on Boolean logic and circuits, please visit: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https://www.youtube.com/watch?v=gI-qXk7XojA</a:t>
            </a:r>
            <a:endParaRPr/>
          </a:p>
        </p:txBody>
      </p:sp>
      <p:sp>
        <p:nvSpPr>
          <p:cNvPr id="372" name="Google Shape;372;p55"/>
          <p:cNvSpPr/>
          <p:nvPr/>
        </p:nvSpPr>
        <p:spPr>
          <a:xfrm>
            <a:off x="6841300" y="3412625"/>
            <a:ext cx="152400" cy="152400"/>
          </a:xfrm>
          <a:prstGeom prst="ellipse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6"/>
          <p:cNvSpPr txBox="1"/>
          <p:nvPr>
            <p:ph type="title"/>
          </p:nvPr>
        </p:nvSpPr>
        <p:spPr>
          <a:xfrm>
            <a:off x="2201800" y="635525"/>
            <a:ext cx="5378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Electronic Circuits and Logic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8" name="Google Shape;378;p56"/>
          <p:cNvCxnSpPr/>
          <p:nvPr/>
        </p:nvCxnSpPr>
        <p:spPr>
          <a:xfrm>
            <a:off x="1295400" y="3213100"/>
            <a:ext cx="5334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79" name="Google Shape;379;p56"/>
          <p:cNvCxnSpPr/>
          <p:nvPr/>
        </p:nvCxnSpPr>
        <p:spPr>
          <a:xfrm>
            <a:off x="1295400" y="3721100"/>
            <a:ext cx="5334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80" name="Google Shape;380;p56"/>
          <p:cNvCxnSpPr/>
          <p:nvPr/>
        </p:nvCxnSpPr>
        <p:spPr>
          <a:xfrm>
            <a:off x="1295400" y="3200400"/>
            <a:ext cx="1500" cy="5334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81" name="Google Shape;381;p56"/>
          <p:cNvSpPr/>
          <p:nvPr/>
        </p:nvSpPr>
        <p:spPr>
          <a:xfrm>
            <a:off x="1752600" y="3200400"/>
            <a:ext cx="228600" cy="3048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lnTo>
                  <a:pt x="-5" y="0"/>
                </a:lnTo>
                <a:close/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56"/>
          <p:cNvSpPr/>
          <p:nvPr/>
        </p:nvSpPr>
        <p:spPr>
          <a:xfrm flipH="1" rot="10800000">
            <a:off x="1752600" y="3429000"/>
            <a:ext cx="228600" cy="3048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lnTo>
                  <a:pt x="-5" y="0"/>
                </a:lnTo>
                <a:close/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3" name="Google Shape;383;p56"/>
          <p:cNvCxnSpPr/>
          <p:nvPr/>
        </p:nvCxnSpPr>
        <p:spPr>
          <a:xfrm>
            <a:off x="838200" y="3276600"/>
            <a:ext cx="4572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84" name="Google Shape;384;p56"/>
          <p:cNvCxnSpPr/>
          <p:nvPr/>
        </p:nvCxnSpPr>
        <p:spPr>
          <a:xfrm>
            <a:off x="838200" y="3657600"/>
            <a:ext cx="4572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85" name="Google Shape;385;p56"/>
          <p:cNvCxnSpPr/>
          <p:nvPr/>
        </p:nvCxnSpPr>
        <p:spPr>
          <a:xfrm>
            <a:off x="1981200" y="3467100"/>
            <a:ext cx="4572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86" name="Google Shape;386;p56"/>
          <p:cNvSpPr/>
          <p:nvPr/>
        </p:nvSpPr>
        <p:spPr>
          <a:xfrm>
            <a:off x="2819400" y="4114800"/>
            <a:ext cx="228600" cy="3048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lnTo>
                  <a:pt x="-5" y="0"/>
                </a:lnTo>
                <a:close/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56"/>
          <p:cNvSpPr/>
          <p:nvPr/>
        </p:nvSpPr>
        <p:spPr>
          <a:xfrm flipH="1" rot="10800000">
            <a:off x="2819400" y="4343400"/>
            <a:ext cx="228600" cy="3048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lnTo>
                  <a:pt x="-5" y="0"/>
                </a:lnTo>
                <a:close/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6"/>
          <p:cNvSpPr/>
          <p:nvPr/>
        </p:nvSpPr>
        <p:spPr>
          <a:xfrm>
            <a:off x="2895600" y="4114800"/>
            <a:ext cx="685800" cy="2286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lnTo>
                  <a:pt x="-5" y="0"/>
                </a:lnTo>
                <a:close/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56"/>
          <p:cNvSpPr/>
          <p:nvPr/>
        </p:nvSpPr>
        <p:spPr>
          <a:xfrm flipH="1" rot="10800000">
            <a:off x="2895600" y="4418013"/>
            <a:ext cx="685800" cy="2286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lnTo>
                  <a:pt x="-5" y="0"/>
                </a:lnTo>
                <a:close/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0" name="Google Shape;390;p56"/>
          <p:cNvCxnSpPr/>
          <p:nvPr/>
        </p:nvCxnSpPr>
        <p:spPr>
          <a:xfrm>
            <a:off x="3581400" y="4343400"/>
            <a:ext cx="1500" cy="762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91" name="Google Shape;391;p56"/>
          <p:cNvCxnSpPr/>
          <p:nvPr/>
        </p:nvCxnSpPr>
        <p:spPr>
          <a:xfrm>
            <a:off x="2438400" y="4114800"/>
            <a:ext cx="4572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92" name="Google Shape;392;p56"/>
          <p:cNvCxnSpPr/>
          <p:nvPr/>
        </p:nvCxnSpPr>
        <p:spPr>
          <a:xfrm>
            <a:off x="2438400" y="4648200"/>
            <a:ext cx="4572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93" name="Google Shape;393;p56"/>
          <p:cNvCxnSpPr/>
          <p:nvPr/>
        </p:nvCxnSpPr>
        <p:spPr>
          <a:xfrm>
            <a:off x="3581400" y="4368800"/>
            <a:ext cx="4572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94" name="Google Shape;394;p56"/>
          <p:cNvSpPr/>
          <p:nvPr/>
        </p:nvSpPr>
        <p:spPr>
          <a:xfrm>
            <a:off x="4267200" y="4648200"/>
            <a:ext cx="152400" cy="152400"/>
          </a:xfrm>
          <a:prstGeom prst="ellipse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5" name="Google Shape;395;p56"/>
          <p:cNvCxnSpPr/>
          <p:nvPr/>
        </p:nvCxnSpPr>
        <p:spPr>
          <a:xfrm>
            <a:off x="4419600" y="4311650"/>
            <a:ext cx="5334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96" name="Google Shape;396;p56"/>
          <p:cNvCxnSpPr/>
          <p:nvPr/>
        </p:nvCxnSpPr>
        <p:spPr>
          <a:xfrm>
            <a:off x="4419600" y="4819650"/>
            <a:ext cx="5334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97" name="Google Shape;397;p56"/>
          <p:cNvCxnSpPr/>
          <p:nvPr/>
        </p:nvCxnSpPr>
        <p:spPr>
          <a:xfrm>
            <a:off x="4419600" y="4298950"/>
            <a:ext cx="1500" cy="5334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98" name="Google Shape;398;p56"/>
          <p:cNvSpPr/>
          <p:nvPr/>
        </p:nvSpPr>
        <p:spPr>
          <a:xfrm>
            <a:off x="4876800" y="4298950"/>
            <a:ext cx="228600" cy="3048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lnTo>
                  <a:pt x="-5" y="0"/>
                </a:lnTo>
                <a:close/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56"/>
          <p:cNvSpPr/>
          <p:nvPr/>
        </p:nvSpPr>
        <p:spPr>
          <a:xfrm flipH="1" rot="10800000">
            <a:off x="4876800" y="4527550"/>
            <a:ext cx="228600" cy="3048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lnTo>
                  <a:pt x="-5" y="0"/>
                </a:lnTo>
                <a:close/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0" name="Google Shape;400;p56"/>
          <p:cNvCxnSpPr/>
          <p:nvPr/>
        </p:nvCxnSpPr>
        <p:spPr>
          <a:xfrm>
            <a:off x="3962400" y="4375150"/>
            <a:ext cx="4572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01" name="Google Shape;401;p56"/>
          <p:cNvCxnSpPr/>
          <p:nvPr/>
        </p:nvCxnSpPr>
        <p:spPr>
          <a:xfrm>
            <a:off x="3810000" y="4724400"/>
            <a:ext cx="4572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02" name="Google Shape;402;p56"/>
          <p:cNvCxnSpPr/>
          <p:nvPr/>
        </p:nvCxnSpPr>
        <p:spPr>
          <a:xfrm>
            <a:off x="5105400" y="4565650"/>
            <a:ext cx="4572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03" name="Google Shape;403;p56"/>
          <p:cNvCxnSpPr/>
          <p:nvPr/>
        </p:nvCxnSpPr>
        <p:spPr>
          <a:xfrm>
            <a:off x="2438400" y="3505200"/>
            <a:ext cx="1500" cy="6096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04" name="Google Shape;404;p56"/>
          <p:cNvCxnSpPr/>
          <p:nvPr/>
        </p:nvCxnSpPr>
        <p:spPr>
          <a:xfrm>
            <a:off x="1066800" y="3657600"/>
            <a:ext cx="1500" cy="9906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05" name="Google Shape;405;p56"/>
          <p:cNvCxnSpPr/>
          <p:nvPr/>
        </p:nvCxnSpPr>
        <p:spPr>
          <a:xfrm>
            <a:off x="1066800" y="4648200"/>
            <a:ext cx="14478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06" name="Google Shape;406;p56"/>
          <p:cNvCxnSpPr/>
          <p:nvPr/>
        </p:nvCxnSpPr>
        <p:spPr>
          <a:xfrm flipH="1" rot="10800000">
            <a:off x="914400" y="5549788"/>
            <a:ext cx="2895600" cy="144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07" name="Google Shape;407;p56"/>
          <p:cNvCxnSpPr/>
          <p:nvPr/>
        </p:nvCxnSpPr>
        <p:spPr>
          <a:xfrm flipH="1" rot="10800000">
            <a:off x="3810000" y="4722688"/>
            <a:ext cx="1500" cy="84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08" name="Google Shape;408;p56"/>
          <p:cNvSpPr txBox="1"/>
          <p:nvPr/>
        </p:nvSpPr>
        <p:spPr>
          <a:xfrm>
            <a:off x="5791200" y="1812925"/>
            <a:ext cx="22860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     output</a:t>
            </a:r>
            <a:endParaRPr/>
          </a:p>
        </p:txBody>
      </p:sp>
      <p:cxnSp>
        <p:nvCxnSpPr>
          <p:cNvPr id="409" name="Google Shape;409;p56"/>
          <p:cNvCxnSpPr/>
          <p:nvPr/>
        </p:nvCxnSpPr>
        <p:spPr>
          <a:xfrm>
            <a:off x="5867400" y="2514600"/>
            <a:ext cx="19050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10" name="Google Shape;410;p56"/>
          <p:cNvCxnSpPr/>
          <p:nvPr/>
        </p:nvCxnSpPr>
        <p:spPr>
          <a:xfrm>
            <a:off x="6705600" y="2286000"/>
            <a:ext cx="1500" cy="27432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411" name="Google Shape;411;p56"/>
          <p:cNvGrpSpPr/>
          <p:nvPr/>
        </p:nvGrpSpPr>
        <p:grpSpPr>
          <a:xfrm>
            <a:off x="2057400" y="3124200"/>
            <a:ext cx="476250" cy="1619250"/>
            <a:chOff x="1296" y="1296"/>
            <a:chExt cx="300" cy="1020"/>
          </a:xfrm>
        </p:grpSpPr>
        <p:sp>
          <p:nvSpPr>
            <p:cNvPr id="412" name="Google Shape;412;p56"/>
            <p:cNvSpPr txBox="1"/>
            <p:nvPr/>
          </p:nvSpPr>
          <p:spPr>
            <a:xfrm>
              <a:off x="1296" y="129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GB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413" name="Google Shape;413;p56"/>
            <p:cNvSpPr txBox="1"/>
            <p:nvPr/>
          </p:nvSpPr>
          <p:spPr>
            <a:xfrm>
              <a:off x="1296" y="20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GB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</p:grpSp>
      <p:grpSp>
        <p:nvGrpSpPr>
          <p:cNvPr id="414" name="Google Shape;414;p56"/>
          <p:cNvGrpSpPr/>
          <p:nvPr/>
        </p:nvGrpSpPr>
        <p:grpSpPr>
          <a:xfrm>
            <a:off x="457200" y="2590800"/>
            <a:ext cx="6210300" cy="3279775"/>
            <a:chOff x="288" y="960"/>
            <a:chExt cx="3912" cy="2066"/>
          </a:xfrm>
        </p:grpSpPr>
        <p:grpSp>
          <p:nvGrpSpPr>
            <p:cNvPr id="415" name="Google Shape;415;p56"/>
            <p:cNvGrpSpPr/>
            <p:nvPr/>
          </p:nvGrpSpPr>
          <p:grpSpPr>
            <a:xfrm>
              <a:off x="288" y="1238"/>
              <a:ext cx="321" cy="1788"/>
              <a:chOff x="288" y="1238"/>
              <a:chExt cx="321" cy="1788"/>
            </a:xfrm>
          </p:grpSpPr>
          <p:sp>
            <p:nvSpPr>
              <p:cNvPr id="416" name="Google Shape;416;p56"/>
              <p:cNvSpPr txBox="1"/>
              <p:nvPr/>
            </p:nvSpPr>
            <p:spPr>
              <a:xfrm>
                <a:off x="309" y="1238"/>
                <a:ext cx="3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imes New Roman"/>
                  <a:buNone/>
                </a:pPr>
                <a:r>
                  <a:rPr lang="en-GB"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  <a:p>
                <a:pPr indent="0" lvl="0" marL="0" marR="0" rtl="0" algn="l">
                  <a:spcBef>
                    <a:spcPts val="1250"/>
                  </a:spcBef>
                  <a:spcAft>
                    <a:spcPts val="0"/>
                  </a:spcAft>
                  <a:buClr>
                    <a:srgbClr val="000000"/>
                  </a:buClr>
                  <a:buFont typeface="Times New Roman"/>
                  <a:buNone/>
                </a:pPr>
                <a:r>
                  <a:rPr lang="en-GB"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417" name="Google Shape;417;p56"/>
              <p:cNvSpPr txBox="1"/>
              <p:nvPr/>
            </p:nvSpPr>
            <p:spPr>
              <a:xfrm>
                <a:off x="288" y="2726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imes New Roman"/>
                  <a:buNone/>
                </a:pPr>
                <a:r>
                  <a:rPr lang="en-GB" sz="20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</p:grpSp>
        <p:sp>
          <p:nvSpPr>
            <p:cNvPr id="418" name="Google Shape;418;p56"/>
            <p:cNvSpPr txBox="1"/>
            <p:nvPr/>
          </p:nvSpPr>
          <p:spPr>
            <a:xfrm>
              <a:off x="3600" y="96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GB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0  0  0</a:t>
              </a:r>
              <a:endParaRPr/>
            </a:p>
          </p:txBody>
        </p:sp>
      </p:grpSp>
      <p:grpSp>
        <p:nvGrpSpPr>
          <p:cNvPr id="419" name="Google Shape;419;p56"/>
          <p:cNvGrpSpPr/>
          <p:nvPr/>
        </p:nvGrpSpPr>
        <p:grpSpPr>
          <a:xfrm>
            <a:off x="3962400" y="4022725"/>
            <a:ext cx="476250" cy="857250"/>
            <a:chOff x="2496" y="1862"/>
            <a:chExt cx="300" cy="540"/>
          </a:xfrm>
        </p:grpSpPr>
        <p:sp>
          <p:nvSpPr>
            <p:cNvPr id="420" name="Google Shape;420;p56"/>
            <p:cNvSpPr txBox="1"/>
            <p:nvPr/>
          </p:nvSpPr>
          <p:spPr>
            <a:xfrm>
              <a:off x="2496" y="186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GB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421" name="Google Shape;421;p56"/>
            <p:cNvSpPr txBox="1"/>
            <p:nvPr/>
          </p:nvSpPr>
          <p:spPr>
            <a:xfrm>
              <a:off x="2496" y="210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GB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</p:grpSp>
      <p:grpSp>
        <p:nvGrpSpPr>
          <p:cNvPr id="422" name="Google Shape;422;p56"/>
          <p:cNvGrpSpPr/>
          <p:nvPr/>
        </p:nvGrpSpPr>
        <p:grpSpPr>
          <a:xfrm>
            <a:off x="5181600" y="2590800"/>
            <a:ext cx="2305051" cy="2076450"/>
            <a:chOff x="3264" y="960"/>
            <a:chExt cx="1452" cy="1308"/>
          </a:xfrm>
        </p:grpSpPr>
        <p:sp>
          <p:nvSpPr>
            <p:cNvPr id="423" name="Google Shape;423;p56"/>
            <p:cNvSpPr txBox="1"/>
            <p:nvPr/>
          </p:nvSpPr>
          <p:spPr>
            <a:xfrm>
              <a:off x="3264" y="196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GB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424" name="Google Shape;424;p56"/>
            <p:cNvSpPr txBox="1"/>
            <p:nvPr/>
          </p:nvSpPr>
          <p:spPr>
            <a:xfrm>
              <a:off x="4416" y="96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GB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</p:grpSp>
      <p:sp>
        <p:nvSpPr>
          <p:cNvPr id="425" name="Google Shape;425;p56"/>
          <p:cNvSpPr txBox="1"/>
          <p:nvPr/>
        </p:nvSpPr>
        <p:spPr>
          <a:xfrm>
            <a:off x="5638800" y="2117725"/>
            <a:ext cx="22860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 B  C</a:t>
            </a:r>
            <a:endParaRPr/>
          </a:p>
        </p:txBody>
      </p:sp>
      <p:sp>
        <p:nvSpPr>
          <p:cNvPr id="426" name="Google Shape;426;p56"/>
          <p:cNvSpPr txBox="1"/>
          <p:nvPr/>
        </p:nvSpPr>
        <p:spPr>
          <a:xfrm>
            <a:off x="152400" y="3032125"/>
            <a:ext cx="533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427" name="Google Shape;427;p56"/>
          <p:cNvSpPr txBox="1"/>
          <p:nvPr/>
        </p:nvSpPr>
        <p:spPr>
          <a:xfrm>
            <a:off x="152400" y="3489325"/>
            <a:ext cx="533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28" name="Google Shape;428;p56"/>
          <p:cNvSpPr txBox="1"/>
          <p:nvPr/>
        </p:nvSpPr>
        <p:spPr>
          <a:xfrm>
            <a:off x="152400" y="5394325"/>
            <a:ext cx="533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7"/>
          <p:cNvSpPr txBox="1"/>
          <p:nvPr>
            <p:ph type="title"/>
          </p:nvPr>
        </p:nvSpPr>
        <p:spPr>
          <a:xfrm>
            <a:off x="2201800" y="635525"/>
            <a:ext cx="5378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Electronic Circuits and Logic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4" name="Google Shape;434;p57"/>
          <p:cNvCxnSpPr/>
          <p:nvPr/>
        </p:nvCxnSpPr>
        <p:spPr>
          <a:xfrm>
            <a:off x="1295400" y="3211219"/>
            <a:ext cx="5334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35" name="Google Shape;435;p57"/>
          <p:cNvCxnSpPr/>
          <p:nvPr/>
        </p:nvCxnSpPr>
        <p:spPr>
          <a:xfrm>
            <a:off x="1295400" y="3719219"/>
            <a:ext cx="5334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36" name="Google Shape;436;p57"/>
          <p:cNvCxnSpPr/>
          <p:nvPr/>
        </p:nvCxnSpPr>
        <p:spPr>
          <a:xfrm>
            <a:off x="1295400" y="3198519"/>
            <a:ext cx="1500" cy="5334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37" name="Google Shape;437;p57"/>
          <p:cNvSpPr/>
          <p:nvPr/>
        </p:nvSpPr>
        <p:spPr>
          <a:xfrm>
            <a:off x="1752600" y="3198519"/>
            <a:ext cx="228600" cy="3048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lnTo>
                  <a:pt x="-5" y="0"/>
                </a:lnTo>
                <a:close/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57"/>
          <p:cNvSpPr/>
          <p:nvPr/>
        </p:nvSpPr>
        <p:spPr>
          <a:xfrm flipH="1" rot="10800000">
            <a:off x="1752600" y="3427119"/>
            <a:ext cx="228600" cy="3048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lnTo>
                  <a:pt x="-5" y="0"/>
                </a:lnTo>
                <a:close/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9" name="Google Shape;439;p57"/>
          <p:cNvCxnSpPr/>
          <p:nvPr/>
        </p:nvCxnSpPr>
        <p:spPr>
          <a:xfrm>
            <a:off x="838200" y="3274719"/>
            <a:ext cx="4572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40" name="Google Shape;440;p57"/>
          <p:cNvCxnSpPr/>
          <p:nvPr/>
        </p:nvCxnSpPr>
        <p:spPr>
          <a:xfrm>
            <a:off x="838200" y="3655719"/>
            <a:ext cx="4572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41" name="Google Shape;441;p57"/>
          <p:cNvCxnSpPr/>
          <p:nvPr/>
        </p:nvCxnSpPr>
        <p:spPr>
          <a:xfrm>
            <a:off x="1981200" y="3465219"/>
            <a:ext cx="4572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42" name="Google Shape;442;p57"/>
          <p:cNvSpPr/>
          <p:nvPr/>
        </p:nvSpPr>
        <p:spPr>
          <a:xfrm>
            <a:off x="2819400" y="4112919"/>
            <a:ext cx="228600" cy="3048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lnTo>
                  <a:pt x="-5" y="0"/>
                </a:lnTo>
                <a:close/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57"/>
          <p:cNvSpPr/>
          <p:nvPr/>
        </p:nvSpPr>
        <p:spPr>
          <a:xfrm flipH="1" rot="10800000">
            <a:off x="2819400" y="4341519"/>
            <a:ext cx="228600" cy="3048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lnTo>
                  <a:pt x="-5" y="0"/>
                </a:lnTo>
                <a:close/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57"/>
          <p:cNvSpPr/>
          <p:nvPr/>
        </p:nvSpPr>
        <p:spPr>
          <a:xfrm>
            <a:off x="2895600" y="4112919"/>
            <a:ext cx="685800" cy="2286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lnTo>
                  <a:pt x="-5" y="0"/>
                </a:lnTo>
                <a:close/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57"/>
          <p:cNvSpPr/>
          <p:nvPr/>
        </p:nvSpPr>
        <p:spPr>
          <a:xfrm flipH="1" rot="10800000">
            <a:off x="2895600" y="4416131"/>
            <a:ext cx="685800" cy="2286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lnTo>
                  <a:pt x="-5" y="0"/>
                </a:lnTo>
                <a:close/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6" name="Google Shape;446;p57"/>
          <p:cNvCxnSpPr/>
          <p:nvPr/>
        </p:nvCxnSpPr>
        <p:spPr>
          <a:xfrm>
            <a:off x="3581400" y="4341519"/>
            <a:ext cx="1500" cy="762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47" name="Google Shape;447;p57"/>
          <p:cNvCxnSpPr/>
          <p:nvPr/>
        </p:nvCxnSpPr>
        <p:spPr>
          <a:xfrm>
            <a:off x="2438400" y="4112919"/>
            <a:ext cx="4572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48" name="Google Shape;448;p57"/>
          <p:cNvCxnSpPr/>
          <p:nvPr/>
        </p:nvCxnSpPr>
        <p:spPr>
          <a:xfrm>
            <a:off x="2438400" y="4646319"/>
            <a:ext cx="4572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49" name="Google Shape;449;p57"/>
          <p:cNvCxnSpPr/>
          <p:nvPr/>
        </p:nvCxnSpPr>
        <p:spPr>
          <a:xfrm>
            <a:off x="3581400" y="4366919"/>
            <a:ext cx="4572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50" name="Google Shape;450;p57"/>
          <p:cNvCxnSpPr/>
          <p:nvPr/>
        </p:nvCxnSpPr>
        <p:spPr>
          <a:xfrm>
            <a:off x="4419600" y="4309769"/>
            <a:ext cx="5334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51" name="Google Shape;451;p57"/>
          <p:cNvCxnSpPr/>
          <p:nvPr/>
        </p:nvCxnSpPr>
        <p:spPr>
          <a:xfrm>
            <a:off x="4419600" y="4817769"/>
            <a:ext cx="5334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52" name="Google Shape;452;p57"/>
          <p:cNvCxnSpPr/>
          <p:nvPr/>
        </p:nvCxnSpPr>
        <p:spPr>
          <a:xfrm>
            <a:off x="4419600" y="4297069"/>
            <a:ext cx="1500" cy="5334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53" name="Google Shape;453;p57"/>
          <p:cNvSpPr/>
          <p:nvPr/>
        </p:nvSpPr>
        <p:spPr>
          <a:xfrm>
            <a:off x="4876800" y="4297069"/>
            <a:ext cx="228600" cy="3048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lnTo>
                  <a:pt x="-5" y="0"/>
                </a:lnTo>
                <a:close/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57"/>
          <p:cNvSpPr/>
          <p:nvPr/>
        </p:nvSpPr>
        <p:spPr>
          <a:xfrm flipH="1" rot="10800000">
            <a:off x="4876800" y="4525669"/>
            <a:ext cx="228600" cy="3048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lnTo>
                  <a:pt x="-5" y="0"/>
                </a:lnTo>
                <a:close/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5" name="Google Shape;455;p57"/>
          <p:cNvCxnSpPr/>
          <p:nvPr/>
        </p:nvCxnSpPr>
        <p:spPr>
          <a:xfrm>
            <a:off x="3962400" y="4373269"/>
            <a:ext cx="4572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56" name="Google Shape;456;p57"/>
          <p:cNvCxnSpPr/>
          <p:nvPr/>
        </p:nvCxnSpPr>
        <p:spPr>
          <a:xfrm>
            <a:off x="5105400" y="4563769"/>
            <a:ext cx="4572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57" name="Google Shape;457;p57"/>
          <p:cNvCxnSpPr/>
          <p:nvPr/>
        </p:nvCxnSpPr>
        <p:spPr>
          <a:xfrm>
            <a:off x="2439988" y="3466807"/>
            <a:ext cx="0" cy="6462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58" name="Google Shape;458;p57"/>
          <p:cNvCxnSpPr/>
          <p:nvPr/>
        </p:nvCxnSpPr>
        <p:spPr>
          <a:xfrm>
            <a:off x="1066800" y="4646319"/>
            <a:ext cx="14478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59" name="Google Shape;459;p57"/>
          <p:cNvCxnSpPr/>
          <p:nvPr/>
        </p:nvCxnSpPr>
        <p:spPr>
          <a:xfrm>
            <a:off x="5867400" y="2512719"/>
            <a:ext cx="19050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60" name="Google Shape;460;p57"/>
          <p:cNvCxnSpPr/>
          <p:nvPr/>
        </p:nvCxnSpPr>
        <p:spPr>
          <a:xfrm>
            <a:off x="6705600" y="2284119"/>
            <a:ext cx="1500" cy="27432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461" name="Google Shape;461;p57"/>
          <p:cNvGrpSpPr/>
          <p:nvPr/>
        </p:nvGrpSpPr>
        <p:grpSpPr>
          <a:xfrm>
            <a:off x="2057400" y="3122319"/>
            <a:ext cx="476250" cy="2593975"/>
            <a:chOff x="1296" y="1296"/>
            <a:chExt cx="300" cy="1634"/>
          </a:xfrm>
        </p:grpSpPr>
        <p:sp>
          <p:nvSpPr>
            <p:cNvPr id="462" name="Google Shape;462;p57"/>
            <p:cNvSpPr txBox="1"/>
            <p:nvPr/>
          </p:nvSpPr>
          <p:spPr>
            <a:xfrm>
              <a:off x="1296" y="129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GB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463" name="Google Shape;463;p57"/>
            <p:cNvSpPr txBox="1"/>
            <p:nvPr/>
          </p:nvSpPr>
          <p:spPr>
            <a:xfrm>
              <a:off x="1296" y="20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GB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64" name="Google Shape;464;p57"/>
            <p:cNvSpPr txBox="1"/>
            <p:nvPr/>
          </p:nvSpPr>
          <p:spPr>
            <a:xfrm>
              <a:off x="1296" y="263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GB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sp>
        <p:nvSpPr>
          <p:cNvPr id="465" name="Google Shape;465;p57"/>
          <p:cNvSpPr txBox="1"/>
          <p:nvPr/>
        </p:nvSpPr>
        <p:spPr>
          <a:xfrm>
            <a:off x="5715000" y="2588919"/>
            <a:ext cx="914400" cy="8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0  0  0</a:t>
            </a:r>
            <a:endParaRPr/>
          </a:p>
          <a:p>
            <a:pPr indent="0" lvl="0" marL="0" marR="0" rtl="0" algn="l">
              <a:spcBef>
                <a:spcPts val="125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0  0  1</a:t>
            </a:r>
            <a:endParaRPr/>
          </a:p>
        </p:txBody>
      </p:sp>
      <p:grpSp>
        <p:nvGrpSpPr>
          <p:cNvPr id="466" name="Google Shape;466;p57"/>
          <p:cNvGrpSpPr/>
          <p:nvPr/>
        </p:nvGrpSpPr>
        <p:grpSpPr>
          <a:xfrm>
            <a:off x="3962400" y="4020844"/>
            <a:ext cx="476250" cy="857250"/>
            <a:chOff x="2496" y="1862"/>
            <a:chExt cx="300" cy="540"/>
          </a:xfrm>
        </p:grpSpPr>
        <p:sp>
          <p:nvSpPr>
            <p:cNvPr id="467" name="Google Shape;467;p57"/>
            <p:cNvSpPr txBox="1"/>
            <p:nvPr/>
          </p:nvSpPr>
          <p:spPr>
            <a:xfrm>
              <a:off x="2496" y="186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GB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68" name="Google Shape;468;p57"/>
            <p:cNvSpPr txBox="1"/>
            <p:nvPr/>
          </p:nvSpPr>
          <p:spPr>
            <a:xfrm>
              <a:off x="2496" y="210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GB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</p:grpSp>
      <p:sp>
        <p:nvSpPr>
          <p:cNvPr id="469" name="Google Shape;469;p57"/>
          <p:cNvSpPr txBox="1"/>
          <p:nvPr/>
        </p:nvSpPr>
        <p:spPr>
          <a:xfrm>
            <a:off x="7010400" y="2588919"/>
            <a:ext cx="533400" cy="8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0" lvl="0" marL="0" marR="0" rtl="0" algn="l">
              <a:spcBef>
                <a:spcPts val="125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grpSp>
        <p:nvGrpSpPr>
          <p:cNvPr id="470" name="Google Shape;470;p57"/>
          <p:cNvGrpSpPr/>
          <p:nvPr/>
        </p:nvGrpSpPr>
        <p:grpSpPr>
          <a:xfrm>
            <a:off x="457200" y="3030244"/>
            <a:ext cx="6211888" cy="2838450"/>
            <a:chOff x="288" y="1238"/>
            <a:chExt cx="3913" cy="1788"/>
          </a:xfrm>
        </p:grpSpPr>
        <p:sp>
          <p:nvSpPr>
            <p:cNvPr id="471" name="Google Shape;471;p57"/>
            <p:cNvSpPr txBox="1"/>
            <p:nvPr/>
          </p:nvSpPr>
          <p:spPr>
            <a:xfrm>
              <a:off x="309" y="1238"/>
              <a:ext cx="3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GB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  <a:p>
              <a:pPr indent="0" lvl="0" marL="0" marR="0" rtl="0" algn="l">
                <a:spcBef>
                  <a:spcPts val="125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GB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72" name="Google Shape;472;p57"/>
            <p:cNvSpPr txBox="1"/>
            <p:nvPr/>
          </p:nvSpPr>
          <p:spPr>
            <a:xfrm>
              <a:off x="288" y="272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GB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473" name="Google Shape;473;p57"/>
            <p:cNvSpPr txBox="1"/>
            <p:nvPr/>
          </p:nvSpPr>
          <p:spPr>
            <a:xfrm>
              <a:off x="3601" y="154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GB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0  1  0</a:t>
              </a:r>
              <a:endParaRPr/>
            </a:p>
          </p:txBody>
        </p:sp>
      </p:grpSp>
      <p:grpSp>
        <p:nvGrpSpPr>
          <p:cNvPr id="474" name="Google Shape;474;p57"/>
          <p:cNvGrpSpPr/>
          <p:nvPr/>
        </p:nvGrpSpPr>
        <p:grpSpPr>
          <a:xfrm>
            <a:off x="5181600" y="3487444"/>
            <a:ext cx="2305051" cy="1177925"/>
            <a:chOff x="3264" y="1526"/>
            <a:chExt cx="1452" cy="742"/>
          </a:xfrm>
        </p:grpSpPr>
        <p:sp>
          <p:nvSpPr>
            <p:cNvPr id="475" name="Google Shape;475;p57"/>
            <p:cNvSpPr txBox="1"/>
            <p:nvPr/>
          </p:nvSpPr>
          <p:spPr>
            <a:xfrm>
              <a:off x="3264" y="196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GB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76" name="Google Shape;476;p57"/>
            <p:cNvSpPr txBox="1"/>
            <p:nvPr/>
          </p:nvSpPr>
          <p:spPr>
            <a:xfrm>
              <a:off x="4416" y="152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GB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sp>
        <p:nvSpPr>
          <p:cNvPr id="477" name="Google Shape;477;p57"/>
          <p:cNvSpPr txBox="1"/>
          <p:nvPr/>
        </p:nvSpPr>
        <p:spPr>
          <a:xfrm>
            <a:off x="5791200" y="1811044"/>
            <a:ext cx="22860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     output</a:t>
            </a:r>
            <a:endParaRPr/>
          </a:p>
        </p:txBody>
      </p:sp>
      <p:sp>
        <p:nvSpPr>
          <p:cNvPr id="478" name="Google Shape;478;p57"/>
          <p:cNvSpPr txBox="1"/>
          <p:nvPr/>
        </p:nvSpPr>
        <p:spPr>
          <a:xfrm>
            <a:off x="5638800" y="2115844"/>
            <a:ext cx="22860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 B  C</a:t>
            </a:r>
            <a:endParaRPr/>
          </a:p>
        </p:txBody>
      </p:sp>
      <p:sp>
        <p:nvSpPr>
          <p:cNvPr id="479" name="Google Shape;479;p57"/>
          <p:cNvSpPr txBox="1"/>
          <p:nvPr/>
        </p:nvSpPr>
        <p:spPr>
          <a:xfrm>
            <a:off x="152400" y="3030244"/>
            <a:ext cx="533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480" name="Google Shape;480;p57"/>
          <p:cNvSpPr txBox="1"/>
          <p:nvPr/>
        </p:nvSpPr>
        <p:spPr>
          <a:xfrm>
            <a:off x="152400" y="3487444"/>
            <a:ext cx="533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481" name="Google Shape;481;p57"/>
          <p:cNvSpPr txBox="1"/>
          <p:nvPr/>
        </p:nvSpPr>
        <p:spPr>
          <a:xfrm>
            <a:off x="152400" y="5392444"/>
            <a:ext cx="533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482" name="Google Shape;482;p57"/>
          <p:cNvSpPr/>
          <p:nvPr/>
        </p:nvSpPr>
        <p:spPr>
          <a:xfrm>
            <a:off x="4267200" y="4646319"/>
            <a:ext cx="152400" cy="152400"/>
          </a:xfrm>
          <a:prstGeom prst="ellipse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3" name="Google Shape;483;p57"/>
          <p:cNvCxnSpPr/>
          <p:nvPr/>
        </p:nvCxnSpPr>
        <p:spPr>
          <a:xfrm>
            <a:off x="3810000" y="4722519"/>
            <a:ext cx="4572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84" name="Google Shape;484;p57"/>
          <p:cNvCxnSpPr/>
          <p:nvPr/>
        </p:nvCxnSpPr>
        <p:spPr>
          <a:xfrm flipH="1" rot="10800000">
            <a:off x="914400" y="5547906"/>
            <a:ext cx="2895600" cy="144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85" name="Google Shape;485;p57"/>
          <p:cNvCxnSpPr/>
          <p:nvPr/>
        </p:nvCxnSpPr>
        <p:spPr>
          <a:xfrm flipH="1" rot="10800000">
            <a:off x="3810000" y="4720806"/>
            <a:ext cx="1500" cy="84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86" name="Google Shape;486;p57"/>
          <p:cNvCxnSpPr>
            <a:stCxn id="458" idx="0"/>
          </p:cNvCxnSpPr>
          <p:nvPr/>
        </p:nvCxnSpPr>
        <p:spPr>
          <a:xfrm rot="10800000">
            <a:off x="1066800" y="3657219"/>
            <a:ext cx="0" cy="989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8"/>
          <p:cNvSpPr txBox="1"/>
          <p:nvPr>
            <p:ph type="title"/>
          </p:nvPr>
        </p:nvSpPr>
        <p:spPr>
          <a:xfrm>
            <a:off x="2493350" y="500125"/>
            <a:ext cx="6120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Electronic Circuits and Logic</a:t>
            </a:r>
            <a:endParaRPr b="1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2" name="Google Shape;492;p58"/>
          <p:cNvCxnSpPr/>
          <p:nvPr/>
        </p:nvCxnSpPr>
        <p:spPr>
          <a:xfrm>
            <a:off x="1673021" y="2041938"/>
            <a:ext cx="4821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93" name="Google Shape;493;p58"/>
          <p:cNvCxnSpPr/>
          <p:nvPr/>
        </p:nvCxnSpPr>
        <p:spPr>
          <a:xfrm>
            <a:off x="1673021" y="2501020"/>
            <a:ext cx="4821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94" name="Google Shape;494;p58"/>
          <p:cNvCxnSpPr/>
          <p:nvPr/>
        </p:nvCxnSpPr>
        <p:spPr>
          <a:xfrm>
            <a:off x="1673021" y="2030461"/>
            <a:ext cx="1500" cy="4821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95" name="Google Shape;495;p58"/>
          <p:cNvSpPr/>
          <p:nvPr/>
        </p:nvSpPr>
        <p:spPr>
          <a:xfrm>
            <a:off x="2086193" y="2030461"/>
            <a:ext cx="206400" cy="2754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lnTo>
                  <a:pt x="-5" y="0"/>
                </a:lnTo>
                <a:close/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58"/>
          <p:cNvSpPr/>
          <p:nvPr/>
        </p:nvSpPr>
        <p:spPr>
          <a:xfrm flipH="1" rot="10800000">
            <a:off x="2086193" y="2235663"/>
            <a:ext cx="206400" cy="2754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lnTo>
                  <a:pt x="-5" y="0"/>
                </a:lnTo>
                <a:close/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7" name="Google Shape;497;p58"/>
          <p:cNvCxnSpPr/>
          <p:nvPr/>
        </p:nvCxnSpPr>
        <p:spPr>
          <a:xfrm>
            <a:off x="1259848" y="2099323"/>
            <a:ext cx="4131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98" name="Google Shape;498;p58"/>
          <p:cNvCxnSpPr/>
          <p:nvPr/>
        </p:nvCxnSpPr>
        <p:spPr>
          <a:xfrm>
            <a:off x="1259848" y="2443635"/>
            <a:ext cx="4131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99" name="Google Shape;499;p58"/>
          <p:cNvCxnSpPr/>
          <p:nvPr/>
        </p:nvCxnSpPr>
        <p:spPr>
          <a:xfrm>
            <a:off x="2292780" y="2271479"/>
            <a:ext cx="4131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00" name="Google Shape;500;p58"/>
          <p:cNvSpPr txBox="1"/>
          <p:nvPr/>
        </p:nvSpPr>
        <p:spPr>
          <a:xfrm>
            <a:off x="1673021" y="1671803"/>
            <a:ext cx="963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Font typeface="Times New Roman"/>
              <a:buNone/>
            </a:pPr>
            <a:r>
              <a:rPr lang="en-GB" sz="2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/>
          </a:p>
        </p:txBody>
      </p:sp>
      <p:cxnSp>
        <p:nvCxnSpPr>
          <p:cNvPr id="501" name="Google Shape;501;p58"/>
          <p:cNvCxnSpPr/>
          <p:nvPr/>
        </p:nvCxnSpPr>
        <p:spPr>
          <a:xfrm>
            <a:off x="3853655" y="1892736"/>
            <a:ext cx="17217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02" name="Google Shape;502;p58"/>
          <p:cNvCxnSpPr/>
          <p:nvPr/>
        </p:nvCxnSpPr>
        <p:spPr>
          <a:xfrm>
            <a:off x="4611138" y="1686149"/>
            <a:ext cx="1500" cy="15837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03" name="Google Shape;503;p58"/>
          <p:cNvSpPr txBox="1"/>
          <p:nvPr/>
        </p:nvSpPr>
        <p:spPr>
          <a:xfrm>
            <a:off x="3786980" y="1947252"/>
            <a:ext cx="15150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0     0      0</a:t>
            </a:r>
            <a:endParaRPr/>
          </a:p>
        </p:txBody>
      </p:sp>
      <p:sp>
        <p:nvSpPr>
          <p:cNvPr id="504" name="Google Shape;504;p58"/>
          <p:cNvSpPr txBox="1"/>
          <p:nvPr/>
        </p:nvSpPr>
        <p:spPr>
          <a:xfrm>
            <a:off x="3786980" y="2222701"/>
            <a:ext cx="15150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0     1      0</a:t>
            </a:r>
            <a:endParaRPr/>
          </a:p>
        </p:txBody>
      </p:sp>
      <p:sp>
        <p:nvSpPr>
          <p:cNvPr id="505" name="Google Shape;505;p58"/>
          <p:cNvSpPr txBox="1"/>
          <p:nvPr/>
        </p:nvSpPr>
        <p:spPr>
          <a:xfrm>
            <a:off x="3786980" y="2498151"/>
            <a:ext cx="15150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1     0      0</a:t>
            </a:r>
            <a:endParaRPr/>
          </a:p>
        </p:txBody>
      </p:sp>
      <p:sp>
        <p:nvSpPr>
          <p:cNvPr id="506" name="Google Shape;506;p58"/>
          <p:cNvSpPr txBox="1"/>
          <p:nvPr/>
        </p:nvSpPr>
        <p:spPr>
          <a:xfrm>
            <a:off x="3786980" y="2773600"/>
            <a:ext cx="15150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1     1      1</a:t>
            </a:r>
            <a:endParaRPr/>
          </a:p>
        </p:txBody>
      </p:sp>
      <p:sp>
        <p:nvSpPr>
          <p:cNvPr id="507" name="Google Shape;507;p58"/>
          <p:cNvSpPr/>
          <p:nvPr/>
        </p:nvSpPr>
        <p:spPr>
          <a:xfrm>
            <a:off x="1604158" y="4165192"/>
            <a:ext cx="206400" cy="2754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lnTo>
                  <a:pt x="-5" y="0"/>
                </a:lnTo>
                <a:close/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58"/>
          <p:cNvSpPr/>
          <p:nvPr/>
        </p:nvSpPr>
        <p:spPr>
          <a:xfrm flipH="1" rot="10800000">
            <a:off x="1604158" y="4371828"/>
            <a:ext cx="206400" cy="2754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lnTo>
                  <a:pt x="-5" y="0"/>
                </a:lnTo>
                <a:close/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58"/>
          <p:cNvSpPr/>
          <p:nvPr/>
        </p:nvSpPr>
        <p:spPr>
          <a:xfrm>
            <a:off x="1673021" y="4165192"/>
            <a:ext cx="619800" cy="2064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lnTo>
                  <a:pt x="-5" y="0"/>
                </a:lnTo>
                <a:close/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58"/>
          <p:cNvSpPr/>
          <p:nvPr/>
        </p:nvSpPr>
        <p:spPr>
          <a:xfrm flipH="1" rot="10800000">
            <a:off x="1673021" y="4440828"/>
            <a:ext cx="619800" cy="2064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lnTo>
                  <a:pt x="-5" y="0"/>
                </a:lnTo>
                <a:close/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1" name="Google Shape;511;p58"/>
          <p:cNvCxnSpPr/>
          <p:nvPr/>
        </p:nvCxnSpPr>
        <p:spPr>
          <a:xfrm>
            <a:off x="2292780" y="4371779"/>
            <a:ext cx="1500" cy="690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12" name="Google Shape;512;p58"/>
          <p:cNvCxnSpPr/>
          <p:nvPr/>
        </p:nvCxnSpPr>
        <p:spPr>
          <a:xfrm>
            <a:off x="1259848" y="4165192"/>
            <a:ext cx="4131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13" name="Google Shape;513;p58"/>
          <p:cNvCxnSpPr/>
          <p:nvPr/>
        </p:nvCxnSpPr>
        <p:spPr>
          <a:xfrm>
            <a:off x="1259848" y="4647228"/>
            <a:ext cx="4131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14" name="Google Shape;514;p58"/>
          <p:cNvCxnSpPr/>
          <p:nvPr/>
        </p:nvCxnSpPr>
        <p:spPr>
          <a:xfrm>
            <a:off x="2292780" y="4394733"/>
            <a:ext cx="4131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15" name="Google Shape;515;p58"/>
          <p:cNvSpPr txBox="1"/>
          <p:nvPr/>
        </p:nvSpPr>
        <p:spPr>
          <a:xfrm>
            <a:off x="1673021" y="3806534"/>
            <a:ext cx="963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/>
          </a:p>
        </p:txBody>
      </p:sp>
      <p:cxnSp>
        <p:nvCxnSpPr>
          <p:cNvPr id="516" name="Google Shape;516;p58"/>
          <p:cNvCxnSpPr/>
          <p:nvPr/>
        </p:nvCxnSpPr>
        <p:spPr>
          <a:xfrm>
            <a:off x="3853655" y="3958605"/>
            <a:ext cx="17217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17" name="Google Shape;517;p58"/>
          <p:cNvCxnSpPr/>
          <p:nvPr/>
        </p:nvCxnSpPr>
        <p:spPr>
          <a:xfrm>
            <a:off x="4611138" y="3752018"/>
            <a:ext cx="1500" cy="15837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18" name="Google Shape;518;p58"/>
          <p:cNvSpPr txBox="1"/>
          <p:nvPr/>
        </p:nvSpPr>
        <p:spPr>
          <a:xfrm>
            <a:off x="3786980" y="4013121"/>
            <a:ext cx="15150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0     0      0</a:t>
            </a:r>
            <a:endParaRPr/>
          </a:p>
        </p:txBody>
      </p:sp>
      <p:sp>
        <p:nvSpPr>
          <p:cNvPr id="519" name="Google Shape;519;p58"/>
          <p:cNvSpPr txBox="1"/>
          <p:nvPr/>
        </p:nvSpPr>
        <p:spPr>
          <a:xfrm>
            <a:off x="3786980" y="4288570"/>
            <a:ext cx="15150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0     1      1</a:t>
            </a:r>
            <a:endParaRPr/>
          </a:p>
        </p:txBody>
      </p:sp>
      <p:sp>
        <p:nvSpPr>
          <p:cNvPr id="520" name="Google Shape;520;p58"/>
          <p:cNvSpPr txBox="1"/>
          <p:nvPr/>
        </p:nvSpPr>
        <p:spPr>
          <a:xfrm>
            <a:off x="3786980" y="4578366"/>
            <a:ext cx="15150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1     0      1</a:t>
            </a:r>
            <a:endParaRPr/>
          </a:p>
        </p:txBody>
      </p:sp>
      <p:sp>
        <p:nvSpPr>
          <p:cNvPr id="521" name="Google Shape;521;p58"/>
          <p:cNvSpPr txBox="1"/>
          <p:nvPr/>
        </p:nvSpPr>
        <p:spPr>
          <a:xfrm>
            <a:off x="3786980" y="4839469"/>
            <a:ext cx="15150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1     1      1</a:t>
            </a:r>
            <a:endParaRPr/>
          </a:p>
        </p:txBody>
      </p:sp>
      <p:sp>
        <p:nvSpPr>
          <p:cNvPr id="522" name="Google Shape;522;p58"/>
          <p:cNvSpPr txBox="1"/>
          <p:nvPr/>
        </p:nvSpPr>
        <p:spPr>
          <a:xfrm>
            <a:off x="1673021" y="5459229"/>
            <a:ext cx="963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Font typeface="Times New Roman"/>
              <a:buNone/>
            </a:pPr>
            <a:r>
              <a:rPr lang="en-GB" sz="2000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endParaRPr/>
          </a:p>
        </p:txBody>
      </p:sp>
      <p:cxnSp>
        <p:nvCxnSpPr>
          <p:cNvPr id="523" name="Google Shape;523;p58"/>
          <p:cNvCxnSpPr/>
          <p:nvPr/>
        </p:nvCxnSpPr>
        <p:spPr>
          <a:xfrm>
            <a:off x="3853655" y="6093336"/>
            <a:ext cx="17217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24" name="Google Shape;524;p58"/>
          <p:cNvCxnSpPr/>
          <p:nvPr/>
        </p:nvCxnSpPr>
        <p:spPr>
          <a:xfrm>
            <a:off x="4611138" y="5886749"/>
            <a:ext cx="1500" cy="826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25" name="Google Shape;525;p58"/>
          <p:cNvSpPr txBox="1"/>
          <p:nvPr/>
        </p:nvSpPr>
        <p:spPr>
          <a:xfrm>
            <a:off x="4129103" y="6162199"/>
            <a:ext cx="1101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0         1</a:t>
            </a:r>
            <a:endParaRPr/>
          </a:p>
        </p:txBody>
      </p:sp>
      <p:sp>
        <p:nvSpPr>
          <p:cNvPr id="526" name="Google Shape;526;p58"/>
          <p:cNvSpPr txBox="1"/>
          <p:nvPr/>
        </p:nvSpPr>
        <p:spPr>
          <a:xfrm>
            <a:off x="4129103" y="6423301"/>
            <a:ext cx="1101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1         0</a:t>
            </a:r>
            <a:endParaRPr/>
          </a:p>
        </p:txBody>
      </p:sp>
      <p:sp>
        <p:nvSpPr>
          <p:cNvPr id="527" name="Google Shape;527;p58"/>
          <p:cNvSpPr/>
          <p:nvPr/>
        </p:nvSpPr>
        <p:spPr>
          <a:xfrm>
            <a:off x="1810745" y="5886749"/>
            <a:ext cx="137700" cy="137700"/>
          </a:xfrm>
          <a:prstGeom prst="ellipse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8" name="Google Shape;528;p58"/>
          <p:cNvCxnSpPr/>
          <p:nvPr/>
        </p:nvCxnSpPr>
        <p:spPr>
          <a:xfrm>
            <a:off x="1328710" y="5955612"/>
            <a:ext cx="4821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29" name="Google Shape;529;p58"/>
          <p:cNvCxnSpPr/>
          <p:nvPr/>
        </p:nvCxnSpPr>
        <p:spPr>
          <a:xfrm>
            <a:off x="1948469" y="5955612"/>
            <a:ext cx="4131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30" name="Google Shape;530;p58"/>
          <p:cNvSpPr txBox="1"/>
          <p:nvPr/>
        </p:nvSpPr>
        <p:spPr>
          <a:xfrm>
            <a:off x="846675" y="1892736"/>
            <a:ext cx="3444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31" name="Google Shape;531;p58"/>
          <p:cNvSpPr txBox="1"/>
          <p:nvPr/>
        </p:nvSpPr>
        <p:spPr>
          <a:xfrm>
            <a:off x="846675" y="3958605"/>
            <a:ext cx="3444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32" name="Google Shape;532;p58"/>
          <p:cNvSpPr txBox="1"/>
          <p:nvPr/>
        </p:nvSpPr>
        <p:spPr>
          <a:xfrm>
            <a:off x="846675" y="2237048"/>
            <a:ext cx="3444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533" name="Google Shape;533;p58"/>
          <p:cNvSpPr txBox="1"/>
          <p:nvPr/>
        </p:nvSpPr>
        <p:spPr>
          <a:xfrm>
            <a:off x="846675" y="4440641"/>
            <a:ext cx="3444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534" name="Google Shape;534;p58"/>
          <p:cNvSpPr txBox="1"/>
          <p:nvPr/>
        </p:nvSpPr>
        <p:spPr>
          <a:xfrm>
            <a:off x="846675" y="5749025"/>
            <a:ext cx="3444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35" name="Google Shape;535;p58"/>
          <p:cNvSpPr txBox="1"/>
          <p:nvPr/>
        </p:nvSpPr>
        <p:spPr>
          <a:xfrm>
            <a:off x="2705953" y="2099323"/>
            <a:ext cx="3444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536" name="Google Shape;536;p58"/>
          <p:cNvSpPr txBox="1"/>
          <p:nvPr/>
        </p:nvSpPr>
        <p:spPr>
          <a:xfrm>
            <a:off x="2705953" y="4234054"/>
            <a:ext cx="3444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537" name="Google Shape;537;p58"/>
          <p:cNvSpPr txBox="1"/>
          <p:nvPr/>
        </p:nvSpPr>
        <p:spPr>
          <a:xfrm>
            <a:off x="2430504" y="5749025"/>
            <a:ext cx="3444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38" name="Google Shape;538;p58"/>
          <p:cNvSpPr txBox="1"/>
          <p:nvPr/>
        </p:nvSpPr>
        <p:spPr>
          <a:xfrm>
            <a:off x="3769647" y="1500800"/>
            <a:ext cx="3444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39" name="Google Shape;539;p58"/>
          <p:cNvSpPr txBox="1"/>
          <p:nvPr/>
        </p:nvSpPr>
        <p:spPr>
          <a:xfrm>
            <a:off x="3769647" y="3566669"/>
            <a:ext cx="3444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40" name="Google Shape;540;p58"/>
          <p:cNvSpPr txBox="1"/>
          <p:nvPr/>
        </p:nvSpPr>
        <p:spPr>
          <a:xfrm>
            <a:off x="4083195" y="5701400"/>
            <a:ext cx="3444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41" name="Google Shape;541;p58"/>
          <p:cNvSpPr txBox="1"/>
          <p:nvPr/>
        </p:nvSpPr>
        <p:spPr>
          <a:xfrm>
            <a:off x="4251682" y="1500800"/>
            <a:ext cx="3444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542" name="Google Shape;542;p58"/>
          <p:cNvSpPr txBox="1"/>
          <p:nvPr/>
        </p:nvSpPr>
        <p:spPr>
          <a:xfrm>
            <a:off x="4251682" y="3566669"/>
            <a:ext cx="3444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543" name="Google Shape;543;p58"/>
          <p:cNvSpPr txBox="1"/>
          <p:nvPr/>
        </p:nvSpPr>
        <p:spPr>
          <a:xfrm>
            <a:off x="4802579" y="1500800"/>
            <a:ext cx="3444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544" name="Google Shape;544;p58"/>
          <p:cNvSpPr txBox="1"/>
          <p:nvPr/>
        </p:nvSpPr>
        <p:spPr>
          <a:xfrm>
            <a:off x="4821629" y="3566669"/>
            <a:ext cx="3444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4840679" y="5701400"/>
            <a:ext cx="3444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546" name="Google Shape;546;p58"/>
          <p:cNvCxnSpPr/>
          <p:nvPr/>
        </p:nvCxnSpPr>
        <p:spPr>
          <a:xfrm>
            <a:off x="2499366" y="5817887"/>
            <a:ext cx="206400" cy="1500"/>
          </a:xfrm>
          <a:prstGeom prst="straightConnector1">
            <a:avLst/>
          </a:prstGeom>
          <a:noFill/>
          <a:ln cap="flat" cmpd="sng" w="3815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47" name="Google Shape;547;p58"/>
          <p:cNvCxnSpPr/>
          <p:nvPr/>
        </p:nvCxnSpPr>
        <p:spPr>
          <a:xfrm>
            <a:off x="4928591" y="5770262"/>
            <a:ext cx="206400" cy="1500"/>
          </a:xfrm>
          <a:prstGeom prst="straightConnector1">
            <a:avLst/>
          </a:prstGeom>
          <a:noFill/>
          <a:ln cap="flat" cmpd="sng" w="3815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548" name="Google Shape;548;p58"/>
          <p:cNvGrpSpPr/>
          <p:nvPr/>
        </p:nvGrpSpPr>
        <p:grpSpPr>
          <a:xfrm>
            <a:off x="6355646" y="1557398"/>
            <a:ext cx="1721561" cy="4614864"/>
            <a:chOff x="4368" y="630"/>
            <a:chExt cx="1200" cy="3217"/>
          </a:xfrm>
        </p:grpSpPr>
        <p:sp>
          <p:nvSpPr>
            <p:cNvPr id="549" name="Google Shape;549;p58"/>
            <p:cNvSpPr txBox="1"/>
            <p:nvPr/>
          </p:nvSpPr>
          <p:spPr>
            <a:xfrm>
              <a:off x="4368" y="630"/>
              <a:ext cx="1200" cy="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Times New Roman"/>
                <a:buNone/>
              </a:pPr>
              <a:r>
                <a:rPr lang="en-GB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AB   </a:t>
              </a:r>
              <a:r>
                <a:rPr lang="en-GB" sz="2400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or </a:t>
              </a:r>
              <a:endParaRPr/>
            </a:p>
            <a:p>
              <a:pPr indent="0" lvl="0" marL="0" marR="0" rtl="0" algn="l">
                <a:spcBef>
                  <a:spcPts val="1500"/>
                </a:spcBef>
                <a:spcAft>
                  <a:spcPts val="0"/>
                </a:spcAft>
                <a:buClr>
                  <a:srgbClr val="FF0000"/>
                </a:buClr>
                <a:buFont typeface="Times New Roman"/>
                <a:buNone/>
              </a:pPr>
              <a:r>
                <a:rPr lang="en-GB" sz="2400">
                  <a:solidFill>
                    <a:srgbClr val="FF0000"/>
                  </a:solidFill>
                </a:rPr>
                <a:t>A</a:t>
              </a:r>
              <a:r>
                <a:rPr lang="en-GB" sz="2400"/>
                <a:t>·</a:t>
              </a:r>
              <a:r>
                <a:rPr lang="en-GB" sz="2400">
                  <a:solidFill>
                    <a:srgbClr val="FF0000"/>
                  </a:solidFill>
                </a:rPr>
                <a:t>B   </a:t>
              </a:r>
              <a:r>
                <a:rPr lang="en-GB" sz="2400">
                  <a:solidFill>
                    <a:srgbClr val="3333CC"/>
                  </a:solidFill>
                </a:rPr>
                <a:t>or</a:t>
              </a:r>
              <a:endParaRPr sz="2400">
                <a:solidFill>
                  <a:srgbClr val="3333CC"/>
                </a:solidFill>
              </a:endParaRPr>
            </a:p>
            <a:p>
              <a:pPr indent="0" lvl="0" marL="0" marR="0" rtl="0" algn="l">
                <a:spcBef>
                  <a:spcPts val="1500"/>
                </a:spcBef>
                <a:spcAft>
                  <a:spcPts val="0"/>
                </a:spcAft>
                <a:buClr>
                  <a:srgbClr val="FF0000"/>
                </a:buClr>
                <a:buFont typeface="Times New Roman"/>
                <a:buNone/>
              </a:pPr>
              <a:r>
                <a:rPr lang="en-GB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A </a:t>
              </a:r>
              <a:r>
                <a:rPr b="1" lang="en-GB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∧</a:t>
              </a:r>
              <a:r>
                <a:rPr lang="en-GB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B</a:t>
              </a:r>
              <a:endParaRPr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8"/>
            <p:cNvSpPr txBox="1"/>
            <p:nvPr/>
          </p:nvSpPr>
          <p:spPr>
            <a:xfrm>
              <a:off x="4368" y="2448"/>
              <a:ext cx="12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Times New Roman"/>
                <a:buNone/>
              </a:pPr>
              <a:r>
                <a:rPr lang="en-GB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A </a:t>
              </a:r>
              <a:r>
                <a:rPr lang="en-GB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r>
                <a:rPr lang="en-GB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B  </a:t>
              </a:r>
              <a:r>
                <a:rPr lang="en-GB" sz="2400">
                  <a:solidFill>
                    <a:srgbClr val="3333CC"/>
                  </a:solidFill>
                  <a:latin typeface="Arial"/>
                  <a:ea typeface="Arial"/>
                  <a:cs typeface="Arial"/>
                  <a:sym typeface="Arial"/>
                </a:rPr>
                <a:t>or</a:t>
              </a:r>
              <a:endParaRPr/>
            </a:p>
            <a:p>
              <a:pPr indent="0" lvl="0" marL="0" marR="0" rtl="0" algn="l">
                <a:spcBef>
                  <a:spcPts val="1500"/>
                </a:spcBef>
                <a:spcAft>
                  <a:spcPts val="0"/>
                </a:spcAft>
                <a:buClr>
                  <a:srgbClr val="FF0000"/>
                </a:buClr>
                <a:buFont typeface="Times New Roman"/>
                <a:buNone/>
              </a:pPr>
              <a:r>
                <a:rPr lang="en-GB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A </a:t>
              </a:r>
              <a:r>
                <a:rPr b="1" lang="en-GB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∨</a:t>
              </a:r>
              <a:r>
                <a:rPr lang="en-GB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B</a:t>
              </a:r>
              <a:endParaRPr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8"/>
            <p:cNvSpPr txBox="1"/>
            <p:nvPr/>
          </p:nvSpPr>
          <p:spPr>
            <a:xfrm>
              <a:off x="4368" y="3547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Times New Roman"/>
                <a:buNone/>
              </a:pPr>
              <a:r>
                <a:rPr lang="en-GB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lang="en-GB" sz="2400">
                  <a:solidFill>
                    <a:srgbClr val="FF0000"/>
                  </a:solidFill>
                </a:rPr>
                <a:t>A</a:t>
              </a:r>
              <a:r>
                <a:rPr lang="en-GB" sz="2400">
                  <a:solidFill>
                    <a:srgbClr val="3333CC"/>
                  </a:solidFill>
                </a:rPr>
                <a:t> or</a:t>
              </a:r>
              <a:r>
                <a:rPr lang="en-GB" sz="2400">
                  <a:solidFill>
                    <a:srgbClr val="FF0000"/>
                  </a:solidFill>
                </a:rPr>
                <a:t> </a:t>
              </a:r>
              <a:r>
                <a:rPr lang="en-GB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b="1" lang="en-GB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’</a:t>
              </a:r>
              <a:endParaRPr/>
            </a:p>
          </p:txBody>
        </p:sp>
        <p:cxnSp>
          <p:nvCxnSpPr>
            <p:cNvPr id="552" name="Google Shape;552;p58"/>
            <p:cNvCxnSpPr/>
            <p:nvPr/>
          </p:nvCxnSpPr>
          <p:spPr>
            <a:xfrm>
              <a:off x="4592" y="3600"/>
              <a:ext cx="0" cy="0"/>
            </a:xfrm>
            <a:prstGeom prst="straightConnector1">
              <a:avLst/>
            </a:prstGeom>
            <a:noFill/>
            <a:ln cap="flat" cmpd="sng" w="38150">
              <a:solidFill>
                <a:srgbClr val="FF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553" name="Google Shape;553;p58"/>
          <p:cNvSpPr txBox="1"/>
          <p:nvPr/>
        </p:nvSpPr>
        <p:spPr>
          <a:xfrm>
            <a:off x="5736225" y="1197088"/>
            <a:ext cx="29604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 some alternative notations:</a:t>
            </a:r>
            <a:endParaRPr/>
          </a:p>
        </p:txBody>
      </p:sp>
      <p:cxnSp>
        <p:nvCxnSpPr>
          <p:cNvPr id="554" name="Google Shape;554;p58"/>
          <p:cNvCxnSpPr/>
          <p:nvPr/>
        </p:nvCxnSpPr>
        <p:spPr>
          <a:xfrm>
            <a:off x="6614391" y="5817887"/>
            <a:ext cx="206400" cy="1500"/>
          </a:xfrm>
          <a:prstGeom prst="straightConnector1">
            <a:avLst/>
          </a:prstGeom>
          <a:noFill/>
          <a:ln cap="flat" cmpd="sng" w="3815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9"/>
          <p:cNvSpPr txBox="1"/>
          <p:nvPr>
            <p:ph type="title"/>
          </p:nvPr>
        </p:nvSpPr>
        <p:spPr>
          <a:xfrm>
            <a:off x="2500000" y="466575"/>
            <a:ext cx="5179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8DB"/>
              </a:buClr>
              <a:buFont typeface="Arial"/>
              <a:buNone/>
            </a:pPr>
            <a:r>
              <a:rPr lang="en-GB" sz="2400">
                <a:solidFill>
                  <a:schemeClr val="dk2"/>
                </a:solidFill>
              </a:rPr>
              <a:t>Computer Anatomy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0" name="Google Shape;560;p59"/>
          <p:cNvCxnSpPr/>
          <p:nvPr/>
        </p:nvCxnSpPr>
        <p:spPr>
          <a:xfrm>
            <a:off x="1752600" y="1917700"/>
            <a:ext cx="5334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61" name="Google Shape;561;p59"/>
          <p:cNvCxnSpPr/>
          <p:nvPr/>
        </p:nvCxnSpPr>
        <p:spPr>
          <a:xfrm>
            <a:off x="1752600" y="2425700"/>
            <a:ext cx="5334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62" name="Google Shape;562;p59"/>
          <p:cNvCxnSpPr/>
          <p:nvPr/>
        </p:nvCxnSpPr>
        <p:spPr>
          <a:xfrm>
            <a:off x="1752600" y="1905000"/>
            <a:ext cx="1500" cy="5334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63" name="Google Shape;563;p59"/>
          <p:cNvSpPr/>
          <p:nvPr/>
        </p:nvSpPr>
        <p:spPr>
          <a:xfrm>
            <a:off x="2209800" y="1905000"/>
            <a:ext cx="228600" cy="3048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lnTo>
                  <a:pt x="-5" y="0"/>
                </a:lnTo>
                <a:close/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59"/>
          <p:cNvSpPr/>
          <p:nvPr/>
        </p:nvSpPr>
        <p:spPr>
          <a:xfrm flipH="1" rot="10800000">
            <a:off x="2209800" y="2133600"/>
            <a:ext cx="228600" cy="3048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lnTo>
                  <a:pt x="-5" y="0"/>
                </a:lnTo>
                <a:close/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5" name="Google Shape;565;p59"/>
          <p:cNvCxnSpPr/>
          <p:nvPr/>
        </p:nvCxnSpPr>
        <p:spPr>
          <a:xfrm>
            <a:off x="1295400" y="2057400"/>
            <a:ext cx="4572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66" name="Google Shape;566;p59"/>
          <p:cNvCxnSpPr/>
          <p:nvPr/>
        </p:nvCxnSpPr>
        <p:spPr>
          <a:xfrm>
            <a:off x="1295400" y="2362200"/>
            <a:ext cx="4572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67" name="Google Shape;567;p59"/>
          <p:cNvCxnSpPr/>
          <p:nvPr/>
        </p:nvCxnSpPr>
        <p:spPr>
          <a:xfrm>
            <a:off x="2438400" y="2171700"/>
            <a:ext cx="4572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68" name="Google Shape;568;p59"/>
          <p:cNvSpPr/>
          <p:nvPr/>
        </p:nvSpPr>
        <p:spPr>
          <a:xfrm>
            <a:off x="1676400" y="3886200"/>
            <a:ext cx="228600" cy="3048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lnTo>
                  <a:pt x="-5" y="0"/>
                </a:lnTo>
                <a:close/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59"/>
          <p:cNvSpPr/>
          <p:nvPr/>
        </p:nvSpPr>
        <p:spPr>
          <a:xfrm flipH="1" rot="10800000">
            <a:off x="1676400" y="4114800"/>
            <a:ext cx="228600" cy="3048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lnTo>
                  <a:pt x="-5" y="0"/>
                </a:lnTo>
                <a:close/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59"/>
          <p:cNvSpPr/>
          <p:nvPr/>
        </p:nvSpPr>
        <p:spPr>
          <a:xfrm>
            <a:off x="1752600" y="3886200"/>
            <a:ext cx="685800" cy="2286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lnTo>
                  <a:pt x="-5" y="0"/>
                </a:lnTo>
                <a:close/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59"/>
          <p:cNvSpPr/>
          <p:nvPr/>
        </p:nvSpPr>
        <p:spPr>
          <a:xfrm flipH="1" rot="10800000">
            <a:off x="1752600" y="4191000"/>
            <a:ext cx="685800" cy="2286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lnTo>
                  <a:pt x="-5" y="0"/>
                </a:lnTo>
                <a:close/>
              </a:path>
            </a:pathLst>
          </a:custGeom>
          <a:noFill/>
          <a:ln cap="flat" cmpd="sng" w="38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2" name="Google Shape;572;p59"/>
          <p:cNvCxnSpPr/>
          <p:nvPr/>
        </p:nvCxnSpPr>
        <p:spPr>
          <a:xfrm>
            <a:off x="2438400" y="4114800"/>
            <a:ext cx="1500" cy="762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73" name="Google Shape;573;p59"/>
          <p:cNvCxnSpPr/>
          <p:nvPr/>
        </p:nvCxnSpPr>
        <p:spPr>
          <a:xfrm>
            <a:off x="1295400" y="3886200"/>
            <a:ext cx="4572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74" name="Google Shape;574;p59"/>
          <p:cNvCxnSpPr/>
          <p:nvPr/>
        </p:nvCxnSpPr>
        <p:spPr>
          <a:xfrm>
            <a:off x="1295400" y="4419600"/>
            <a:ext cx="4572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75" name="Google Shape;575;p59"/>
          <p:cNvCxnSpPr/>
          <p:nvPr/>
        </p:nvCxnSpPr>
        <p:spPr>
          <a:xfrm>
            <a:off x="2438400" y="4140200"/>
            <a:ext cx="4572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76" name="Google Shape;576;p59"/>
          <p:cNvCxnSpPr/>
          <p:nvPr/>
        </p:nvCxnSpPr>
        <p:spPr>
          <a:xfrm>
            <a:off x="1295400" y="1981200"/>
            <a:ext cx="4572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77" name="Google Shape;577;p59"/>
          <p:cNvCxnSpPr/>
          <p:nvPr/>
        </p:nvCxnSpPr>
        <p:spPr>
          <a:xfrm>
            <a:off x="1295400" y="2133600"/>
            <a:ext cx="4572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78" name="Google Shape;578;p59"/>
          <p:cNvCxnSpPr/>
          <p:nvPr/>
        </p:nvCxnSpPr>
        <p:spPr>
          <a:xfrm>
            <a:off x="1295400" y="2209800"/>
            <a:ext cx="4572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79" name="Google Shape;579;p59"/>
          <p:cNvCxnSpPr/>
          <p:nvPr/>
        </p:nvCxnSpPr>
        <p:spPr>
          <a:xfrm>
            <a:off x="1295400" y="2286000"/>
            <a:ext cx="4572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80" name="Google Shape;580;p59"/>
          <p:cNvCxnSpPr/>
          <p:nvPr/>
        </p:nvCxnSpPr>
        <p:spPr>
          <a:xfrm>
            <a:off x="1295400" y="3962400"/>
            <a:ext cx="5334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81" name="Google Shape;581;p59"/>
          <p:cNvCxnSpPr/>
          <p:nvPr/>
        </p:nvCxnSpPr>
        <p:spPr>
          <a:xfrm>
            <a:off x="1295400" y="4038600"/>
            <a:ext cx="6096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82" name="Google Shape;582;p59"/>
          <p:cNvCxnSpPr/>
          <p:nvPr/>
        </p:nvCxnSpPr>
        <p:spPr>
          <a:xfrm>
            <a:off x="1295400" y="4114800"/>
            <a:ext cx="6096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83" name="Google Shape;583;p59"/>
          <p:cNvCxnSpPr/>
          <p:nvPr/>
        </p:nvCxnSpPr>
        <p:spPr>
          <a:xfrm>
            <a:off x="1295400" y="4191000"/>
            <a:ext cx="6096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84" name="Google Shape;584;p59"/>
          <p:cNvCxnSpPr/>
          <p:nvPr/>
        </p:nvCxnSpPr>
        <p:spPr>
          <a:xfrm>
            <a:off x="1295400" y="4267200"/>
            <a:ext cx="6096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85" name="Google Shape;585;p59"/>
          <p:cNvSpPr txBox="1"/>
          <p:nvPr/>
        </p:nvSpPr>
        <p:spPr>
          <a:xfrm>
            <a:off x="4724400" y="1724025"/>
            <a:ext cx="3657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In the AND gate F is 1 only if all the inputs are 1.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586" name="Google Shape;586;p59"/>
          <p:cNvCxnSpPr/>
          <p:nvPr/>
        </p:nvCxnSpPr>
        <p:spPr>
          <a:xfrm>
            <a:off x="1295400" y="4343400"/>
            <a:ext cx="533400" cy="15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87" name="Google Shape;587;p59"/>
          <p:cNvSpPr txBox="1"/>
          <p:nvPr/>
        </p:nvSpPr>
        <p:spPr>
          <a:xfrm>
            <a:off x="2895600" y="1981200"/>
            <a:ext cx="3810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588" name="Google Shape;588;p59"/>
          <p:cNvSpPr txBox="1"/>
          <p:nvPr/>
        </p:nvSpPr>
        <p:spPr>
          <a:xfrm>
            <a:off x="2895600" y="3962400"/>
            <a:ext cx="3810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Times New Roman"/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589" name="Google Shape;589;p59"/>
          <p:cNvSpPr txBox="1"/>
          <p:nvPr/>
        </p:nvSpPr>
        <p:spPr>
          <a:xfrm>
            <a:off x="4648200" y="3733800"/>
            <a:ext cx="37338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-GB" sz="2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In the OR gate F is 0 only if all the inputs are 0.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" name="Google Shape;59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313" y="2113413"/>
            <a:ext cx="1680925" cy="1008551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60"/>
          <p:cNvSpPr txBox="1"/>
          <p:nvPr>
            <p:ph type="title"/>
          </p:nvPr>
        </p:nvSpPr>
        <p:spPr>
          <a:xfrm>
            <a:off x="2368150" y="344675"/>
            <a:ext cx="6318600" cy="83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Logic Gates and Truth Tables</a:t>
            </a:r>
            <a:endParaRPr sz="3000"/>
          </a:p>
        </p:txBody>
      </p:sp>
      <p:pic>
        <p:nvPicPr>
          <p:cNvPr id="596" name="Google Shape;59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88" y="2122513"/>
            <a:ext cx="1763375" cy="10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50" y="4469223"/>
            <a:ext cx="1962000" cy="11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0900" y="2077588"/>
            <a:ext cx="1763375" cy="10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04425" y="4478875"/>
            <a:ext cx="1763375" cy="10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6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82275" y="4566025"/>
            <a:ext cx="1641850" cy="1140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1" name="Google Shape;601;p60"/>
          <p:cNvGraphicFramePr/>
          <p:nvPr/>
        </p:nvGraphicFramePr>
        <p:xfrm>
          <a:off x="1854725" y="1670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{15D50B81-6FEA-42AC-8A2F-4733CCB7F9F6}</a:tableStyleId>
              </a:tblPr>
              <a:tblGrid>
                <a:gridCol w="382850"/>
                <a:gridCol w="382850"/>
                <a:gridCol w="382850"/>
              </a:tblGrid>
              <a:tr h="31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0000"/>
                          </a:solidFill>
                        </a:rPr>
                        <a:t>A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0000"/>
                          </a:solidFill>
                        </a:rPr>
                        <a:t>B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0000"/>
                          </a:solidFill>
                        </a:rPr>
                        <a:t>X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2" name="Google Shape;602;p60"/>
          <p:cNvSpPr txBox="1"/>
          <p:nvPr/>
        </p:nvSpPr>
        <p:spPr>
          <a:xfrm>
            <a:off x="463433" y="1670528"/>
            <a:ext cx="963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Font typeface="Times New Roman"/>
              <a:buNone/>
            </a:pPr>
            <a:r>
              <a:rPr lang="en-GB" sz="2000"/>
              <a:t>AND</a:t>
            </a:r>
            <a:endParaRPr/>
          </a:p>
        </p:txBody>
      </p:sp>
      <p:sp>
        <p:nvSpPr>
          <p:cNvPr id="603" name="Google Shape;603;p60"/>
          <p:cNvSpPr txBox="1"/>
          <p:nvPr/>
        </p:nvSpPr>
        <p:spPr>
          <a:xfrm>
            <a:off x="411501" y="3114575"/>
            <a:ext cx="1194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Font typeface="Times New Roman"/>
              <a:buNone/>
            </a:pPr>
            <a:r>
              <a:rPr lang="en-GB" sz="2000"/>
              <a:t>X = A.B </a:t>
            </a:r>
            <a:endParaRPr/>
          </a:p>
        </p:txBody>
      </p:sp>
      <p:sp>
        <p:nvSpPr>
          <p:cNvPr id="604" name="Google Shape;604;p60"/>
          <p:cNvSpPr txBox="1"/>
          <p:nvPr/>
        </p:nvSpPr>
        <p:spPr>
          <a:xfrm>
            <a:off x="3560733" y="1677916"/>
            <a:ext cx="963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Font typeface="Times New Roman"/>
              <a:buNone/>
            </a:pPr>
            <a:r>
              <a:rPr lang="en-GB" sz="2000"/>
              <a:t>NOT</a:t>
            </a:r>
            <a:endParaRPr/>
          </a:p>
        </p:txBody>
      </p:sp>
      <p:sp>
        <p:nvSpPr>
          <p:cNvPr id="605" name="Google Shape;605;p60"/>
          <p:cNvSpPr txBox="1"/>
          <p:nvPr/>
        </p:nvSpPr>
        <p:spPr>
          <a:xfrm>
            <a:off x="3560739" y="3121963"/>
            <a:ext cx="1194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Font typeface="Times New Roman"/>
              <a:buNone/>
            </a:pPr>
            <a:r>
              <a:rPr lang="en-GB" sz="2000"/>
              <a:t>X = Ā</a:t>
            </a:r>
            <a:endParaRPr/>
          </a:p>
        </p:txBody>
      </p:sp>
      <p:sp>
        <p:nvSpPr>
          <p:cNvPr id="606" name="Google Shape;606;p60"/>
          <p:cNvSpPr txBox="1"/>
          <p:nvPr/>
        </p:nvSpPr>
        <p:spPr>
          <a:xfrm>
            <a:off x="463433" y="4008328"/>
            <a:ext cx="963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Font typeface="Times New Roman"/>
              <a:buNone/>
            </a:pPr>
            <a:r>
              <a:rPr lang="en-GB" sz="2000"/>
              <a:t>OR</a:t>
            </a:r>
            <a:endParaRPr/>
          </a:p>
        </p:txBody>
      </p:sp>
      <p:sp>
        <p:nvSpPr>
          <p:cNvPr id="607" name="Google Shape;607;p60"/>
          <p:cNvSpPr txBox="1"/>
          <p:nvPr/>
        </p:nvSpPr>
        <p:spPr>
          <a:xfrm>
            <a:off x="187400" y="5687250"/>
            <a:ext cx="14190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Font typeface="Times New Roman"/>
              <a:buNone/>
            </a:pPr>
            <a:r>
              <a:rPr lang="en-GB" sz="2000"/>
              <a:t>X = A + B </a:t>
            </a:r>
            <a:endParaRPr/>
          </a:p>
        </p:txBody>
      </p:sp>
      <p:graphicFrame>
        <p:nvGraphicFramePr>
          <p:cNvPr id="608" name="Google Shape;608;p60"/>
          <p:cNvGraphicFramePr/>
          <p:nvPr/>
        </p:nvGraphicFramePr>
        <p:xfrm>
          <a:off x="1827075" y="4008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{15D50B81-6FEA-42AC-8A2F-4733CCB7F9F6}</a:tableStyleId>
              </a:tblPr>
              <a:tblGrid>
                <a:gridCol w="382850"/>
                <a:gridCol w="382850"/>
                <a:gridCol w="382850"/>
              </a:tblGrid>
              <a:tr h="36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0000"/>
                          </a:solidFill>
                        </a:rPr>
                        <a:t>A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0000"/>
                          </a:solidFill>
                        </a:rPr>
                        <a:t>B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0000"/>
                          </a:solidFill>
                        </a:rPr>
                        <a:t>X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09" name="Google Shape;609;p60"/>
          <p:cNvGraphicFramePr/>
          <p:nvPr/>
        </p:nvGraphicFramePr>
        <p:xfrm>
          <a:off x="4824675" y="2017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{15D50B81-6FEA-42AC-8A2F-4733CCB7F9F6}</a:tableStyleId>
              </a:tblPr>
              <a:tblGrid>
                <a:gridCol w="382850"/>
                <a:gridCol w="382850"/>
              </a:tblGrid>
              <a:tr h="30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0000"/>
                          </a:solidFill>
                        </a:rPr>
                        <a:t>A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0000"/>
                          </a:solidFill>
                        </a:rPr>
                        <a:t>X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0" name="Google Shape;610;p60"/>
          <p:cNvSpPr txBox="1"/>
          <p:nvPr/>
        </p:nvSpPr>
        <p:spPr>
          <a:xfrm>
            <a:off x="6227758" y="3952566"/>
            <a:ext cx="963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Font typeface="Times New Roman"/>
              <a:buNone/>
            </a:pPr>
            <a:r>
              <a:rPr lang="en-GB" sz="2000"/>
              <a:t>X</a:t>
            </a:r>
            <a:r>
              <a:rPr lang="en-GB" sz="2000"/>
              <a:t>OR</a:t>
            </a:r>
            <a:endParaRPr/>
          </a:p>
        </p:txBody>
      </p:sp>
      <p:sp>
        <p:nvSpPr>
          <p:cNvPr id="611" name="Google Shape;611;p60"/>
          <p:cNvSpPr txBox="1"/>
          <p:nvPr/>
        </p:nvSpPr>
        <p:spPr>
          <a:xfrm>
            <a:off x="6414662" y="5687250"/>
            <a:ext cx="14190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Font typeface="Times New Roman"/>
              <a:buNone/>
            </a:pPr>
            <a:r>
              <a:rPr lang="en-GB" sz="2000"/>
              <a:t>X = A ⊕ B </a:t>
            </a:r>
            <a:endParaRPr/>
          </a:p>
        </p:txBody>
      </p:sp>
      <p:graphicFrame>
        <p:nvGraphicFramePr>
          <p:cNvPr id="612" name="Google Shape;612;p60"/>
          <p:cNvGraphicFramePr/>
          <p:nvPr/>
        </p:nvGraphicFramePr>
        <p:xfrm>
          <a:off x="7914263" y="400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{15D50B81-6FEA-42AC-8A2F-4733CCB7F9F6}</a:tableStyleId>
              </a:tblPr>
              <a:tblGrid>
                <a:gridCol w="382850"/>
                <a:gridCol w="382850"/>
                <a:gridCol w="382850"/>
              </a:tblGrid>
              <a:tr h="31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0000"/>
                          </a:solidFill>
                        </a:rPr>
                        <a:t>A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0000"/>
                          </a:solidFill>
                        </a:rPr>
                        <a:t>B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0000"/>
                          </a:solidFill>
                        </a:rPr>
                        <a:t>X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3" name="Google Shape;613;p60"/>
          <p:cNvSpPr txBox="1"/>
          <p:nvPr/>
        </p:nvSpPr>
        <p:spPr>
          <a:xfrm>
            <a:off x="6343258" y="1677916"/>
            <a:ext cx="963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Font typeface="Times New Roman"/>
              <a:buNone/>
            </a:pPr>
            <a:r>
              <a:rPr lang="en-GB" sz="2000"/>
              <a:t>NAND</a:t>
            </a:r>
            <a:endParaRPr/>
          </a:p>
        </p:txBody>
      </p:sp>
      <p:sp>
        <p:nvSpPr>
          <p:cNvPr id="614" name="Google Shape;614;p60"/>
          <p:cNvSpPr txBox="1"/>
          <p:nvPr/>
        </p:nvSpPr>
        <p:spPr>
          <a:xfrm>
            <a:off x="6227739" y="3121963"/>
            <a:ext cx="1194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Font typeface="Times New Roman"/>
              <a:buNone/>
            </a:pPr>
            <a:r>
              <a:rPr lang="en-GB" sz="2000"/>
              <a:t>X = A.B</a:t>
            </a:r>
            <a:endParaRPr/>
          </a:p>
        </p:txBody>
      </p:sp>
      <p:cxnSp>
        <p:nvCxnSpPr>
          <p:cNvPr id="615" name="Google Shape;615;p60"/>
          <p:cNvCxnSpPr/>
          <p:nvPr/>
        </p:nvCxnSpPr>
        <p:spPr>
          <a:xfrm>
            <a:off x="6825189" y="3198163"/>
            <a:ext cx="335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6" name="Google Shape;616;p60"/>
          <p:cNvSpPr txBox="1"/>
          <p:nvPr/>
        </p:nvSpPr>
        <p:spPr>
          <a:xfrm>
            <a:off x="3292221" y="4004253"/>
            <a:ext cx="963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Font typeface="Times New Roman"/>
              <a:buNone/>
            </a:pPr>
            <a:r>
              <a:rPr lang="en-GB" sz="2000"/>
              <a:t>NOR</a:t>
            </a:r>
            <a:endParaRPr/>
          </a:p>
        </p:txBody>
      </p:sp>
      <p:sp>
        <p:nvSpPr>
          <p:cNvPr id="617" name="Google Shape;617;p60"/>
          <p:cNvSpPr txBox="1"/>
          <p:nvPr/>
        </p:nvSpPr>
        <p:spPr>
          <a:xfrm>
            <a:off x="3301027" y="5562625"/>
            <a:ext cx="14190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Font typeface="Times New Roman"/>
              <a:buNone/>
            </a:pPr>
            <a:r>
              <a:rPr lang="en-GB" sz="2000"/>
              <a:t>X = A + B</a:t>
            </a:r>
            <a:endParaRPr/>
          </a:p>
        </p:txBody>
      </p:sp>
      <p:cxnSp>
        <p:nvCxnSpPr>
          <p:cNvPr id="618" name="Google Shape;618;p60"/>
          <p:cNvCxnSpPr/>
          <p:nvPr/>
        </p:nvCxnSpPr>
        <p:spPr>
          <a:xfrm>
            <a:off x="3839589" y="5646413"/>
            <a:ext cx="637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619" name="Google Shape;619;p60"/>
          <p:cNvGraphicFramePr/>
          <p:nvPr/>
        </p:nvGraphicFramePr>
        <p:xfrm>
          <a:off x="7874525" y="1670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{15D50B81-6FEA-42AC-8A2F-4733CCB7F9F6}</a:tableStyleId>
              </a:tblPr>
              <a:tblGrid>
                <a:gridCol w="382850"/>
                <a:gridCol w="382850"/>
                <a:gridCol w="382850"/>
              </a:tblGrid>
              <a:tr h="31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0000"/>
                          </a:solidFill>
                        </a:rPr>
                        <a:t>A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0000"/>
                          </a:solidFill>
                        </a:rPr>
                        <a:t>B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0000"/>
                          </a:solidFill>
                        </a:rPr>
                        <a:t>X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20" name="Google Shape;620;p60"/>
          <p:cNvGraphicFramePr/>
          <p:nvPr/>
        </p:nvGraphicFramePr>
        <p:xfrm>
          <a:off x="4870663" y="4148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{15D50B81-6FEA-42AC-8A2F-4733CCB7F9F6}</a:tableStyleId>
              </a:tblPr>
              <a:tblGrid>
                <a:gridCol w="382850"/>
                <a:gridCol w="382850"/>
                <a:gridCol w="382850"/>
              </a:tblGrid>
              <a:tr h="31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0000"/>
                          </a:solidFill>
                        </a:rPr>
                        <a:t>A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0000"/>
                          </a:solidFill>
                        </a:rPr>
                        <a:t>B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FF0000"/>
                          </a:solidFill>
                        </a:rPr>
                        <a:t>X</a:t>
                      </a:r>
                      <a:endParaRPr b="1" sz="1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21" name="Google Shape;621;p60"/>
          <p:cNvCxnSpPr/>
          <p:nvPr/>
        </p:nvCxnSpPr>
        <p:spPr>
          <a:xfrm flipH="1" rot="10800000">
            <a:off x="10725" y="3795025"/>
            <a:ext cx="9151200" cy="1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60"/>
          <p:cNvCxnSpPr/>
          <p:nvPr/>
        </p:nvCxnSpPr>
        <p:spPr>
          <a:xfrm>
            <a:off x="3150400" y="1362675"/>
            <a:ext cx="0" cy="554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60"/>
          <p:cNvCxnSpPr/>
          <p:nvPr/>
        </p:nvCxnSpPr>
        <p:spPr>
          <a:xfrm>
            <a:off x="6121025" y="1362675"/>
            <a:ext cx="0" cy="554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Office Theme">
  <a:themeElements>
    <a:clrScheme name="Heriot-Watt">
      <a:dk1>
        <a:srgbClr val="5E6A71"/>
      </a:dk1>
      <a:lt1>
        <a:srgbClr val="FFFFFF"/>
      </a:lt1>
      <a:dk2>
        <a:srgbClr val="0098DB"/>
      </a:dk2>
      <a:lt2>
        <a:srgbClr val="00549F"/>
      </a:lt2>
      <a:accent1>
        <a:srgbClr val="0098DB"/>
      </a:accent1>
      <a:accent2>
        <a:srgbClr val="A5ACAF"/>
      </a:accent2>
      <a:accent3>
        <a:srgbClr val="5E6A71"/>
      </a:accent3>
      <a:accent4>
        <a:srgbClr val="00549F"/>
      </a:accent4>
      <a:accent5>
        <a:srgbClr val="72BCFF"/>
      </a:accent5>
      <a:accent6>
        <a:srgbClr val="BCC3C7"/>
      </a:accent6>
      <a:hlink>
        <a:srgbClr val="0098DB"/>
      </a:hlink>
      <a:folHlink>
        <a:srgbClr val="A5AC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Heriot-Watt">
      <a:dk1>
        <a:srgbClr val="5E6A71"/>
      </a:dk1>
      <a:lt1>
        <a:srgbClr val="FFFFFF"/>
      </a:lt1>
      <a:dk2>
        <a:srgbClr val="0098DB"/>
      </a:dk2>
      <a:lt2>
        <a:srgbClr val="00549F"/>
      </a:lt2>
      <a:accent1>
        <a:srgbClr val="0098DB"/>
      </a:accent1>
      <a:accent2>
        <a:srgbClr val="A5ACAF"/>
      </a:accent2>
      <a:accent3>
        <a:srgbClr val="5E6A71"/>
      </a:accent3>
      <a:accent4>
        <a:srgbClr val="00549F"/>
      </a:accent4>
      <a:accent5>
        <a:srgbClr val="72BCFF"/>
      </a:accent5>
      <a:accent6>
        <a:srgbClr val="BCC3C7"/>
      </a:accent6>
      <a:hlink>
        <a:srgbClr val="0098DB"/>
      </a:hlink>
      <a:folHlink>
        <a:srgbClr val="A5AC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Office Theme">
  <a:themeElements>
    <a:clrScheme name="Heriot-Watt">
      <a:dk1>
        <a:srgbClr val="5E6A71"/>
      </a:dk1>
      <a:lt1>
        <a:srgbClr val="FFFFFF"/>
      </a:lt1>
      <a:dk2>
        <a:srgbClr val="0098DB"/>
      </a:dk2>
      <a:lt2>
        <a:srgbClr val="00549F"/>
      </a:lt2>
      <a:accent1>
        <a:srgbClr val="0098DB"/>
      </a:accent1>
      <a:accent2>
        <a:srgbClr val="A5ACAF"/>
      </a:accent2>
      <a:accent3>
        <a:srgbClr val="5E6A71"/>
      </a:accent3>
      <a:accent4>
        <a:srgbClr val="00549F"/>
      </a:accent4>
      <a:accent5>
        <a:srgbClr val="72BCFF"/>
      </a:accent5>
      <a:accent6>
        <a:srgbClr val="BCC3C7"/>
      </a:accent6>
      <a:hlink>
        <a:srgbClr val="0098DB"/>
      </a:hlink>
      <a:folHlink>
        <a:srgbClr val="A5AC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