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5" r:id="rId3"/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501e1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e501e150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501e15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e501e150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501e15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e501e150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501e15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e501e150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501e15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e501e150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14594d34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314594d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501e150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e501e150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b78b02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2b78b021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d5aa05f5_5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2d5aa05f5_5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d5aa05f5_5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2d5aa05f5_5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501e1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e501e15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501e15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e501e150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7e1bf948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27e1bf948_5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501e15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e501e150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501e15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e501e150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A5ACA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611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02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611560" y="2357190"/>
            <a:ext cx="388582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11560" y="3068960"/>
            <a:ext cx="3885828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799446" y="2357190"/>
            <a:ext cx="38873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4799446" y="3068960"/>
            <a:ext cx="3887354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57200" y="1196752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457200" y="2420888"/>
            <a:ext cx="3008313" cy="37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123728" y="4800600"/>
            <a:ext cx="515496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7"/>
          <p:cNvSpPr/>
          <p:nvPr>
            <p:ph idx="2" type="pic"/>
          </p:nvPr>
        </p:nvSpPr>
        <p:spPr>
          <a:xfrm>
            <a:off x="2123728" y="612775"/>
            <a:ext cx="515496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123728" y="5367338"/>
            <a:ext cx="515496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2760538" y="199902"/>
            <a:ext cx="3777283" cy="8075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41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5E6A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4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5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5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0" name="Google Shape;260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8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9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hyperlink" Target="https://drive.google.com/open?id=1KF8QxuBhZcwd1VqKVyyxr-wRtIRP21pGZW9mEzRyEz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h-schmidt.net/FloatConverter/IEEE754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2"/>
          <p:cNvSpPr txBox="1"/>
          <p:nvPr>
            <p:ph idx="1" type="subTitle"/>
          </p:nvPr>
        </p:nvSpPr>
        <p:spPr>
          <a:xfrm>
            <a:off x="0" y="3467200"/>
            <a:ext cx="91440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Fractions and Floating Point</a:t>
            </a:r>
            <a:endParaRPr sz="4800"/>
          </a:p>
        </p:txBody>
      </p:sp>
      <p:sp>
        <p:nvSpPr>
          <p:cNvPr id="299" name="Google Shape;299;p52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/>
          <p:nvPr>
            <p:ph type="title"/>
          </p:nvPr>
        </p:nvSpPr>
        <p:spPr>
          <a:xfrm>
            <a:off x="2500000" y="466575"/>
            <a:ext cx="5703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 Operations - Decimal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1"/>
          <p:cNvSpPr txBox="1"/>
          <p:nvPr/>
        </p:nvSpPr>
        <p:spPr>
          <a:xfrm>
            <a:off x="288950" y="1229150"/>
            <a:ext cx="87555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rgbClr val="434343"/>
                </a:solidFill>
              </a:rPr>
              <a:t>Addition</a:t>
            </a:r>
            <a:endParaRPr b="1" i="1" sz="24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434343"/>
                </a:solidFill>
              </a:rPr>
              <a:t>What is  978.39 + 59.992</a:t>
            </a:r>
            <a:endParaRPr sz="24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rgbClr val="434343"/>
                </a:solidFill>
              </a:rPr>
              <a:t>(9.7839,2) + (5.9992,1)</a:t>
            </a:r>
            <a:endParaRPr sz="24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rgbClr val="434343"/>
                </a:solidFill>
              </a:rPr>
              <a:t>(9.7839,2) + (0.5999,2)</a:t>
            </a:r>
            <a:endParaRPr sz="24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rgbClr val="434343"/>
                </a:solidFill>
              </a:rPr>
              <a:t>(</a:t>
            </a:r>
            <a:r>
              <a:rPr b="1" lang="en-GB" sz="2400">
                <a:solidFill>
                  <a:schemeClr val="accent5"/>
                </a:solidFill>
              </a:rPr>
              <a:t>10.8338</a:t>
            </a:r>
            <a:r>
              <a:rPr lang="en-GB" sz="2400">
                <a:solidFill>
                  <a:srgbClr val="434343"/>
                </a:solidFill>
              </a:rPr>
              <a:t>,2)    </a:t>
            </a:r>
            <a:r>
              <a:rPr lang="en-GB" sz="2400">
                <a:solidFill>
                  <a:schemeClr val="dk2"/>
                </a:solidFill>
              </a:rPr>
              <a:t>=&gt; 6 digits </a:t>
            </a:r>
            <a:r>
              <a:rPr lang="en-GB" sz="2400">
                <a:solidFill>
                  <a:srgbClr val="FF0000"/>
                </a:solidFill>
              </a:rPr>
              <a:t>(</a:t>
            </a:r>
            <a:r>
              <a:rPr lang="en-GB" sz="2400">
                <a:solidFill>
                  <a:srgbClr val="FF0000"/>
                </a:solidFill>
              </a:rPr>
              <a:t>out of range)</a:t>
            </a:r>
            <a:endParaRPr baseline="30000" sz="2400">
              <a:solidFill>
                <a:srgbClr val="FF0000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b="1" lang="en-GB" sz="2400">
                <a:solidFill>
                  <a:srgbClr val="434343"/>
                </a:solidFill>
              </a:rPr>
              <a:t>Mantissa</a:t>
            </a:r>
            <a:r>
              <a:rPr lang="en-GB" sz="2400">
                <a:solidFill>
                  <a:srgbClr val="434343"/>
                </a:solidFill>
              </a:rPr>
              <a:t> </a:t>
            </a:r>
            <a:r>
              <a:rPr lang="en-GB" sz="2400">
                <a:solidFill>
                  <a:srgbClr val="FF0000"/>
                </a:solidFill>
              </a:rPr>
              <a:t>out of range</a:t>
            </a:r>
            <a:r>
              <a:rPr lang="en-GB" sz="2400">
                <a:solidFill>
                  <a:srgbClr val="434343"/>
                </a:solidFill>
              </a:rPr>
              <a:t>, so shift left one position and increase exponent</a:t>
            </a:r>
            <a:endParaRPr sz="2400">
              <a:solidFill>
                <a:srgbClr val="434343"/>
              </a:solidFill>
            </a:endParaRPr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= (1.0383,3) </a:t>
            </a:r>
            <a:endParaRPr sz="24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b="1" lang="en-GB" sz="2400">
                <a:solidFill>
                  <a:srgbClr val="434343"/>
                </a:solidFill>
              </a:rPr>
              <a:t>Correcting</a:t>
            </a:r>
            <a:r>
              <a:rPr lang="en-GB" sz="2400">
                <a:solidFill>
                  <a:srgbClr val="434343"/>
                </a:solidFill>
              </a:rPr>
              <a:t> the mantissa is </a:t>
            </a:r>
            <a:r>
              <a:rPr b="1" i="1" lang="en-GB" sz="1800">
                <a:solidFill>
                  <a:srgbClr val="FF0000"/>
                </a:solidFill>
              </a:rPr>
              <a:t>N</a:t>
            </a:r>
            <a:r>
              <a:rPr b="1" i="1" lang="en-GB" sz="1800">
                <a:solidFill>
                  <a:srgbClr val="FF0000"/>
                </a:solidFill>
              </a:rPr>
              <a:t>ormalisation</a:t>
            </a:r>
            <a:endParaRPr b="1" sz="1800">
              <a:solidFill>
                <a:srgbClr val="FF0000"/>
              </a:solidFill>
            </a:endParaRPr>
          </a:p>
          <a:p>
            <a:pPr indent="-6350" lvl="1" marL="40005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Correcting in other direction might be needed after subtraction</a:t>
            </a:r>
            <a:endParaRPr sz="2400">
              <a:solidFill>
                <a:srgbClr val="434343"/>
              </a:solidFill>
            </a:endParaRPr>
          </a:p>
          <a:p>
            <a:pPr indent="-342900" lvl="0" marL="3429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434343"/>
                </a:solidFill>
              </a:rPr>
              <a:t>Note loss of digits from significand(mantissa) – </a:t>
            </a:r>
            <a:r>
              <a:rPr b="1" i="1" lang="en-GB" sz="1800">
                <a:solidFill>
                  <a:srgbClr val="FF0000"/>
                </a:solidFill>
              </a:rPr>
              <a:t>R</a:t>
            </a:r>
            <a:r>
              <a:rPr b="1" i="1" lang="en-GB" sz="1800">
                <a:solidFill>
                  <a:srgbClr val="FF0000"/>
                </a:solidFill>
              </a:rPr>
              <a:t>ounding error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type="title"/>
          </p:nvPr>
        </p:nvSpPr>
        <p:spPr>
          <a:xfrm>
            <a:off x="2500000" y="466575"/>
            <a:ext cx="5941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 Operations - Decimal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62"/>
          <p:cNvCxnSpPr/>
          <p:nvPr/>
        </p:nvCxnSpPr>
        <p:spPr>
          <a:xfrm>
            <a:off x="1120" y="15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7" name="Google Shape;367;p62"/>
          <p:cNvSpPr txBox="1"/>
          <p:nvPr/>
        </p:nvSpPr>
        <p:spPr>
          <a:xfrm>
            <a:off x="533400" y="1338475"/>
            <a:ext cx="7770900" cy="49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rgbClr val="434343"/>
                </a:solidFill>
              </a:rPr>
              <a:t>Multiplication</a:t>
            </a:r>
            <a:endParaRPr b="1" i="1" sz="2200">
              <a:solidFill>
                <a:srgbClr val="434343"/>
              </a:solidFill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What is  172.83 × 0.039924</a:t>
            </a:r>
            <a:endParaRPr sz="2200">
              <a:solidFill>
                <a:srgbClr val="434343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(1.7283,2) × (3.9924,-2)</a:t>
            </a:r>
            <a:endParaRPr sz="2200">
              <a:solidFill>
                <a:srgbClr val="434343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Multiply the mantissas and add the exponents</a:t>
            </a:r>
            <a:endParaRPr sz="2200">
              <a:solidFill>
                <a:srgbClr val="434343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(6.9000</a:t>
            </a:r>
            <a:r>
              <a:rPr lang="en-GB" sz="2200">
                <a:solidFill>
                  <a:srgbClr val="FF0000"/>
                </a:solidFill>
              </a:rPr>
              <a:t>6492</a:t>
            </a:r>
            <a:r>
              <a:rPr lang="en-GB" sz="2200">
                <a:solidFill>
                  <a:srgbClr val="434343"/>
                </a:solidFill>
              </a:rPr>
              <a:t>,0) </a:t>
            </a:r>
            <a:endParaRPr sz="2200">
              <a:solidFill>
                <a:srgbClr val="434343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Drop extra digits in mantissa</a:t>
            </a:r>
            <a:endParaRPr sz="2200">
              <a:solidFill>
                <a:srgbClr val="434343"/>
              </a:solidFill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Normalisation might be needed</a:t>
            </a:r>
            <a:endParaRPr sz="2200">
              <a:solidFill>
                <a:srgbClr val="434343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(5.3962,2) × (8.7144, -3)  = (47.024</a:t>
            </a:r>
            <a:r>
              <a:rPr lang="en-GB" sz="2200">
                <a:solidFill>
                  <a:srgbClr val="FF0000"/>
                </a:solidFill>
              </a:rPr>
              <a:t>64528</a:t>
            </a:r>
            <a:r>
              <a:rPr lang="en-GB" sz="2200">
                <a:solidFill>
                  <a:srgbClr val="434343"/>
                </a:solidFill>
              </a:rPr>
              <a:t>, -1)</a:t>
            </a:r>
            <a:endParaRPr sz="2200">
              <a:solidFill>
                <a:srgbClr val="434343"/>
              </a:solidFill>
            </a:endParaRPr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= (47.0246, -1)</a:t>
            </a:r>
            <a:endParaRPr sz="2200">
              <a:solidFill>
                <a:srgbClr val="434343"/>
              </a:solidFill>
            </a:endParaRPr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= (4.7024,0)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/>
          <p:nvPr>
            <p:ph type="title"/>
          </p:nvPr>
        </p:nvSpPr>
        <p:spPr>
          <a:xfrm>
            <a:off x="2500000" y="466575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 - Binary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3"/>
          <p:cNvSpPr txBox="1"/>
          <p:nvPr/>
        </p:nvSpPr>
        <p:spPr>
          <a:xfrm>
            <a:off x="135900" y="1323625"/>
            <a:ext cx="88962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434343"/>
                </a:solidFill>
              </a:rPr>
              <a:t>Similar</a:t>
            </a:r>
            <a:r>
              <a:rPr lang="en-GB" sz="2200">
                <a:solidFill>
                  <a:srgbClr val="434343"/>
                </a:solidFill>
              </a:rPr>
              <a:t> to decimal floating point, using </a:t>
            </a:r>
            <a:r>
              <a:rPr b="1" lang="en-GB" sz="2200">
                <a:solidFill>
                  <a:srgbClr val="0098DB"/>
                </a:solidFill>
              </a:rPr>
              <a:t>powers of 2</a:t>
            </a:r>
            <a:endParaRPr b="1" sz="2200">
              <a:solidFill>
                <a:srgbClr val="0098DB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Fixed format with fixed number of bits for exponent and significand (mantissa)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434343"/>
                </a:solidFill>
              </a:rPr>
              <a:t>Range</a:t>
            </a:r>
            <a:r>
              <a:rPr lang="en-GB" sz="2200">
                <a:solidFill>
                  <a:srgbClr val="434343"/>
                </a:solidFill>
              </a:rPr>
              <a:t> of numbers represented </a:t>
            </a:r>
            <a:r>
              <a:rPr lang="en-GB" sz="2200">
                <a:solidFill>
                  <a:srgbClr val="0098DB"/>
                </a:solidFill>
              </a:rPr>
              <a:t>governed by number</a:t>
            </a:r>
            <a:r>
              <a:rPr lang="en-GB" sz="2200">
                <a:solidFill>
                  <a:srgbClr val="434343"/>
                </a:solidFill>
              </a:rPr>
              <a:t> of bits for exponent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434343"/>
                </a:solidFill>
              </a:rPr>
              <a:t>Accuracy</a:t>
            </a:r>
            <a:r>
              <a:rPr lang="en-GB" sz="2200">
                <a:solidFill>
                  <a:srgbClr val="434343"/>
                </a:solidFill>
              </a:rPr>
              <a:t> </a:t>
            </a:r>
            <a:r>
              <a:rPr lang="en-GB" sz="2200">
                <a:solidFill>
                  <a:schemeClr val="dk2"/>
                </a:solidFill>
              </a:rPr>
              <a:t>governed by number of bits</a:t>
            </a:r>
            <a:r>
              <a:rPr lang="en-GB" sz="2200">
                <a:solidFill>
                  <a:srgbClr val="434343"/>
                </a:solidFill>
              </a:rPr>
              <a:t> in significand(Mantissa)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434343"/>
                </a:solidFill>
              </a:rPr>
              <a:t>Significand</a:t>
            </a:r>
            <a:r>
              <a:rPr lang="en-GB" sz="2200">
                <a:solidFill>
                  <a:srgbClr val="434343"/>
                </a:solidFill>
              </a:rPr>
              <a:t> (Mantissa) </a:t>
            </a:r>
            <a:r>
              <a:rPr lang="en-GB" sz="2200">
                <a:solidFill>
                  <a:srgbClr val="0098DB"/>
                </a:solidFill>
              </a:rPr>
              <a:t>usually normalised</a:t>
            </a:r>
            <a:r>
              <a:rPr lang="en-GB" sz="2200">
                <a:solidFill>
                  <a:srgbClr val="434343"/>
                </a:solidFill>
              </a:rPr>
              <a:t> (leading bit 1)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New types of problem</a:t>
            </a:r>
            <a:endParaRPr sz="2200">
              <a:solidFill>
                <a:srgbClr val="434343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b="1" lang="en-GB" sz="2200">
                <a:solidFill>
                  <a:srgbClr val="FF0000"/>
                </a:solidFill>
              </a:rPr>
              <a:t>Overflow</a:t>
            </a:r>
            <a:r>
              <a:rPr lang="en-GB" sz="2200">
                <a:solidFill>
                  <a:srgbClr val="434343"/>
                </a:solidFill>
              </a:rPr>
              <a:t>   – exponent too large for field</a:t>
            </a:r>
            <a:endParaRPr sz="2200">
              <a:solidFill>
                <a:srgbClr val="434343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b="1" lang="en-GB" sz="2200">
                <a:solidFill>
                  <a:srgbClr val="FF0000"/>
                </a:solidFill>
              </a:rPr>
              <a:t>Underflow</a:t>
            </a:r>
            <a:r>
              <a:rPr lang="en-GB" sz="2200">
                <a:solidFill>
                  <a:srgbClr val="434343"/>
                </a:solidFill>
              </a:rPr>
              <a:t> – exponent too large and negative for field</a:t>
            </a:r>
            <a:endParaRPr sz="2200">
              <a:solidFill>
                <a:srgbClr val="434343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Rounding of significand (mantissa) </a:t>
            </a:r>
            <a:r>
              <a:rPr b="1" i="1" lang="en-GB" sz="1800">
                <a:solidFill>
                  <a:srgbClr val="FF0000"/>
                </a:solidFill>
              </a:rPr>
              <a:t>rounding error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4"/>
          <p:cNvSpPr txBox="1"/>
          <p:nvPr>
            <p:ph type="title"/>
          </p:nvPr>
        </p:nvSpPr>
        <p:spPr>
          <a:xfrm>
            <a:off x="2500000" y="437700"/>
            <a:ext cx="5863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 Standardisation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4"/>
          <p:cNvSpPr txBox="1"/>
          <p:nvPr/>
        </p:nvSpPr>
        <p:spPr>
          <a:xfrm>
            <a:off x="144950" y="1371600"/>
            <a:ext cx="8697000" cy="52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Until 1990s different manufacturers floating point differed</a:t>
            </a:r>
            <a:endParaRPr sz="2200">
              <a:solidFill>
                <a:srgbClr val="434343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Binary format – number of bits for significand and exponent</a:t>
            </a:r>
            <a:endParaRPr sz="2200">
              <a:solidFill>
                <a:srgbClr val="434343"/>
              </a:solidFill>
            </a:endParaRPr>
          </a:p>
          <a:p>
            <a:pPr indent="-241300" lvl="2" marL="11430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IBM actually used base 16 for exponent and normalisation</a:t>
            </a:r>
            <a:endParaRPr sz="2200">
              <a:solidFill>
                <a:srgbClr val="434343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Rounding behaviour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1985 IEEE  standardises floating point numbers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32 bit, 64 bit and 128 bit formats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Defined </a:t>
            </a:r>
            <a:r>
              <a:rPr b="1" lang="en-GB" sz="2200">
                <a:solidFill>
                  <a:srgbClr val="434343"/>
                </a:solidFill>
              </a:rPr>
              <a:t>ranges for exponent</a:t>
            </a:r>
            <a:r>
              <a:rPr lang="en-GB" sz="2200">
                <a:solidFill>
                  <a:srgbClr val="434343"/>
                </a:solidFill>
              </a:rPr>
              <a:t> and </a:t>
            </a:r>
            <a:r>
              <a:rPr b="1" lang="en-GB" sz="2200">
                <a:solidFill>
                  <a:srgbClr val="434343"/>
                </a:solidFill>
              </a:rPr>
              <a:t>significand</a:t>
            </a:r>
            <a:endParaRPr b="1"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Standard rounding </a:t>
            </a:r>
            <a:r>
              <a:rPr b="1" lang="en-GB" sz="2200">
                <a:solidFill>
                  <a:srgbClr val="434343"/>
                </a:solidFill>
              </a:rPr>
              <a:t>behaviour</a:t>
            </a:r>
            <a:r>
              <a:rPr lang="en-GB" sz="2200">
                <a:solidFill>
                  <a:srgbClr val="434343"/>
                </a:solidFill>
              </a:rPr>
              <a:t> and </a:t>
            </a:r>
            <a:r>
              <a:rPr b="1" lang="en-GB" sz="2200">
                <a:solidFill>
                  <a:srgbClr val="434343"/>
                </a:solidFill>
              </a:rPr>
              <a:t>response</a:t>
            </a:r>
            <a:r>
              <a:rPr lang="en-GB" sz="2200">
                <a:solidFill>
                  <a:srgbClr val="434343"/>
                </a:solidFill>
              </a:rPr>
              <a:t> to </a:t>
            </a:r>
            <a:r>
              <a:rPr lang="en-GB" sz="2200">
                <a:solidFill>
                  <a:srgbClr val="FF0000"/>
                </a:solidFill>
              </a:rPr>
              <a:t>overflow</a:t>
            </a:r>
            <a:r>
              <a:rPr lang="en-GB" sz="2200">
                <a:solidFill>
                  <a:srgbClr val="434343"/>
                </a:solidFill>
              </a:rPr>
              <a:t> or </a:t>
            </a:r>
            <a:r>
              <a:rPr lang="en-GB" sz="2200">
                <a:solidFill>
                  <a:srgbClr val="FF0000"/>
                </a:solidFill>
              </a:rPr>
              <a:t>underflow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 Standardisation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5"/>
          <p:cNvSpPr txBox="1"/>
          <p:nvPr/>
        </p:nvSpPr>
        <p:spPr>
          <a:xfrm>
            <a:off x="144950" y="1371600"/>
            <a:ext cx="8769600" cy="5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32 bit words </a:t>
            </a:r>
            <a:endParaRPr sz="2200">
              <a:solidFill>
                <a:srgbClr val="434343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Sign bit</a:t>
            </a:r>
            <a:endParaRPr sz="2200">
              <a:solidFill>
                <a:srgbClr val="434343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8 bit exponent</a:t>
            </a:r>
            <a:endParaRPr sz="2200">
              <a:solidFill>
                <a:srgbClr val="434343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–"/>
            </a:pPr>
            <a:r>
              <a:rPr lang="en-GB" sz="2200">
                <a:solidFill>
                  <a:srgbClr val="434343"/>
                </a:solidFill>
              </a:rPr>
              <a:t>23 bit fraction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434343"/>
                </a:solidFill>
              </a:rPr>
              <a:t>Significand </a:t>
            </a:r>
            <a:r>
              <a:rPr lang="en-GB" sz="2200">
                <a:solidFill>
                  <a:srgbClr val="434343"/>
                </a:solidFill>
              </a:rPr>
              <a:t>given by </a:t>
            </a:r>
            <a:r>
              <a:rPr b="1" lang="en-GB" sz="2200">
                <a:solidFill>
                  <a:srgbClr val="434343"/>
                </a:solidFill>
                <a:highlight>
                  <a:srgbClr val="FFFFFF"/>
                </a:highlight>
              </a:rPr>
              <a:t>implicit 1 bit</a:t>
            </a:r>
            <a:r>
              <a:rPr lang="en-GB" sz="2200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r>
              <a:rPr lang="en-GB" sz="2200">
                <a:solidFill>
                  <a:srgbClr val="434343"/>
                </a:solidFill>
              </a:rPr>
              <a:t>before fraction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Sign and magnitude representation for negative numbers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  <a:highlight>
                  <a:srgbClr val="00FFFF"/>
                </a:highlight>
              </a:rPr>
              <a:t>S</a:t>
            </a:r>
            <a:r>
              <a:rPr lang="en-GB" sz="2200">
                <a:solidFill>
                  <a:srgbClr val="434343"/>
                </a:solidFill>
              </a:rPr>
              <a:t> </a:t>
            </a:r>
            <a:r>
              <a:rPr lang="en-GB" sz="2200">
                <a:highlight>
                  <a:srgbClr val="00FF00"/>
                </a:highlight>
              </a:rPr>
              <a:t>e</a:t>
            </a:r>
            <a:r>
              <a:rPr baseline="-25000" lang="en-GB" sz="2200">
                <a:highlight>
                  <a:srgbClr val="00FF00"/>
                </a:highlight>
              </a:rPr>
              <a:t>7</a:t>
            </a:r>
            <a:r>
              <a:rPr lang="en-GB" sz="2200">
                <a:highlight>
                  <a:srgbClr val="00FF00"/>
                </a:highlight>
              </a:rPr>
              <a:t> e</a:t>
            </a:r>
            <a:r>
              <a:rPr baseline="-25000" lang="en-GB" sz="2200">
                <a:highlight>
                  <a:srgbClr val="00FF00"/>
                </a:highlight>
              </a:rPr>
              <a:t>6</a:t>
            </a:r>
            <a:r>
              <a:rPr lang="en-GB" sz="2200">
                <a:highlight>
                  <a:srgbClr val="00FF00"/>
                </a:highlight>
              </a:rPr>
              <a:t> e</a:t>
            </a:r>
            <a:r>
              <a:rPr baseline="-25000" lang="en-GB" sz="2200">
                <a:highlight>
                  <a:srgbClr val="00FF00"/>
                </a:highlight>
              </a:rPr>
              <a:t>5</a:t>
            </a:r>
            <a:r>
              <a:rPr lang="en-GB" sz="2200">
                <a:highlight>
                  <a:srgbClr val="00FF00"/>
                </a:highlight>
              </a:rPr>
              <a:t> e</a:t>
            </a:r>
            <a:r>
              <a:rPr baseline="-25000" lang="en-GB" sz="2200">
                <a:highlight>
                  <a:srgbClr val="00FF00"/>
                </a:highlight>
              </a:rPr>
              <a:t>4</a:t>
            </a:r>
            <a:r>
              <a:rPr lang="en-GB" sz="2200">
                <a:highlight>
                  <a:srgbClr val="00FF00"/>
                </a:highlight>
              </a:rPr>
              <a:t> e</a:t>
            </a:r>
            <a:r>
              <a:rPr baseline="-25000" lang="en-GB" sz="2200">
                <a:highlight>
                  <a:srgbClr val="00FF00"/>
                </a:highlight>
              </a:rPr>
              <a:t>3</a:t>
            </a:r>
            <a:r>
              <a:rPr lang="en-GB" sz="2200">
                <a:highlight>
                  <a:srgbClr val="00FF00"/>
                </a:highlight>
              </a:rPr>
              <a:t> e</a:t>
            </a:r>
            <a:r>
              <a:rPr baseline="-25000" lang="en-GB" sz="2200">
                <a:highlight>
                  <a:srgbClr val="00FF00"/>
                </a:highlight>
              </a:rPr>
              <a:t>2</a:t>
            </a:r>
            <a:r>
              <a:rPr lang="en-GB" sz="2200">
                <a:highlight>
                  <a:srgbClr val="00FF00"/>
                </a:highlight>
              </a:rPr>
              <a:t> e</a:t>
            </a:r>
            <a:r>
              <a:rPr baseline="-25000" lang="en-GB" sz="2200">
                <a:highlight>
                  <a:srgbClr val="00FF00"/>
                </a:highlight>
              </a:rPr>
              <a:t>1</a:t>
            </a:r>
            <a:r>
              <a:rPr lang="en-GB" sz="2200">
                <a:highlight>
                  <a:srgbClr val="00FF00"/>
                </a:highlight>
              </a:rPr>
              <a:t> e</a:t>
            </a:r>
            <a:r>
              <a:rPr baseline="-25000" lang="en-GB" sz="2200">
                <a:highlight>
                  <a:srgbClr val="00FF00"/>
                </a:highlight>
              </a:rPr>
              <a:t>0</a:t>
            </a:r>
            <a:r>
              <a:rPr lang="en-GB" sz="2200">
                <a:solidFill>
                  <a:srgbClr val="434343"/>
                </a:solidFill>
              </a:rPr>
              <a:t> </a:t>
            </a:r>
            <a:r>
              <a:rPr lang="en-GB" sz="2200">
                <a:solidFill>
                  <a:srgbClr val="434343"/>
                </a:solidFill>
                <a:highlight>
                  <a:srgbClr val="EA9999"/>
                </a:highlight>
              </a:rPr>
              <a:t>f</a:t>
            </a:r>
            <a:r>
              <a:rPr baseline="-25000" lang="en-GB" sz="2200">
                <a:solidFill>
                  <a:srgbClr val="434343"/>
                </a:solidFill>
                <a:highlight>
                  <a:srgbClr val="EA9999"/>
                </a:highlight>
              </a:rPr>
              <a:t>1</a:t>
            </a:r>
            <a:r>
              <a:rPr lang="en-GB" sz="2200">
                <a:solidFill>
                  <a:srgbClr val="434343"/>
                </a:solidFill>
                <a:highlight>
                  <a:srgbClr val="EA9999"/>
                </a:highlight>
              </a:rPr>
              <a:t> f</a:t>
            </a:r>
            <a:r>
              <a:rPr baseline="-25000" lang="en-GB" sz="2200">
                <a:solidFill>
                  <a:srgbClr val="434343"/>
                </a:solidFill>
                <a:highlight>
                  <a:srgbClr val="EA9999"/>
                </a:highlight>
              </a:rPr>
              <a:t>2</a:t>
            </a:r>
            <a:r>
              <a:rPr lang="en-GB" sz="2200">
                <a:solidFill>
                  <a:srgbClr val="434343"/>
                </a:solidFill>
                <a:highlight>
                  <a:srgbClr val="EA9999"/>
                </a:highlight>
              </a:rPr>
              <a:t> … f</a:t>
            </a:r>
            <a:r>
              <a:rPr baseline="-25000" lang="en-GB" sz="2200">
                <a:solidFill>
                  <a:srgbClr val="434343"/>
                </a:solidFill>
                <a:highlight>
                  <a:srgbClr val="EA9999"/>
                </a:highlight>
              </a:rPr>
              <a:t>22</a:t>
            </a:r>
            <a:r>
              <a:rPr lang="en-GB" sz="2200">
                <a:solidFill>
                  <a:srgbClr val="434343"/>
                </a:solidFill>
                <a:highlight>
                  <a:srgbClr val="EA9999"/>
                </a:highlight>
              </a:rPr>
              <a:t> f</a:t>
            </a:r>
            <a:r>
              <a:rPr baseline="-25000" lang="en-GB" sz="2200">
                <a:solidFill>
                  <a:srgbClr val="434343"/>
                </a:solidFill>
                <a:highlight>
                  <a:srgbClr val="EA9999"/>
                </a:highlight>
              </a:rPr>
              <a:t>23</a:t>
            </a:r>
            <a:endParaRPr sz="2200">
              <a:solidFill>
                <a:srgbClr val="434343"/>
              </a:solidFill>
              <a:highlight>
                <a:srgbClr val="EA9999"/>
              </a:highlight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434343"/>
                </a:solidFill>
              </a:rPr>
              <a:t>Exponent</a:t>
            </a:r>
            <a:r>
              <a:rPr lang="en-GB" sz="2200">
                <a:solidFill>
                  <a:srgbClr val="434343"/>
                </a:solidFill>
              </a:rPr>
              <a:t> is in </a:t>
            </a:r>
            <a:r>
              <a:rPr b="1" i="1" lang="en-GB" sz="2200">
                <a:solidFill>
                  <a:srgbClr val="434343"/>
                </a:solidFill>
                <a:highlight>
                  <a:srgbClr val="FF9900"/>
                </a:highlight>
              </a:rPr>
              <a:t>bias 127 </a:t>
            </a:r>
            <a:r>
              <a:rPr b="1" lang="en-GB" sz="2200">
                <a:solidFill>
                  <a:srgbClr val="434343"/>
                </a:solidFill>
                <a:highlight>
                  <a:srgbClr val="FF9900"/>
                </a:highlight>
              </a:rPr>
              <a:t>format</a:t>
            </a:r>
            <a:r>
              <a:rPr lang="en-GB" sz="2200">
                <a:solidFill>
                  <a:srgbClr val="434343"/>
                </a:solidFill>
              </a:rPr>
              <a:t> – bits e</a:t>
            </a:r>
            <a:r>
              <a:rPr baseline="-25000" lang="en-GB" sz="2200">
                <a:solidFill>
                  <a:srgbClr val="434343"/>
                </a:solidFill>
              </a:rPr>
              <a:t>7</a:t>
            </a:r>
            <a:r>
              <a:rPr lang="en-GB" sz="2200">
                <a:solidFill>
                  <a:srgbClr val="434343"/>
                </a:solidFill>
              </a:rPr>
              <a:t> e</a:t>
            </a:r>
            <a:r>
              <a:rPr baseline="-25000" lang="en-GB" sz="2200">
                <a:solidFill>
                  <a:srgbClr val="434343"/>
                </a:solidFill>
              </a:rPr>
              <a:t>6</a:t>
            </a:r>
            <a:r>
              <a:rPr lang="en-GB" sz="2200">
                <a:solidFill>
                  <a:srgbClr val="434343"/>
                </a:solidFill>
              </a:rPr>
              <a:t> e</a:t>
            </a:r>
            <a:r>
              <a:rPr baseline="-25000" lang="en-GB" sz="2200">
                <a:solidFill>
                  <a:srgbClr val="434343"/>
                </a:solidFill>
              </a:rPr>
              <a:t>5</a:t>
            </a:r>
            <a:r>
              <a:rPr lang="en-GB" sz="2200">
                <a:solidFill>
                  <a:srgbClr val="434343"/>
                </a:solidFill>
              </a:rPr>
              <a:t> e</a:t>
            </a:r>
            <a:r>
              <a:rPr baseline="-25000" lang="en-GB" sz="2200">
                <a:solidFill>
                  <a:srgbClr val="434343"/>
                </a:solidFill>
              </a:rPr>
              <a:t>4</a:t>
            </a:r>
            <a:r>
              <a:rPr lang="en-GB" sz="2200">
                <a:solidFill>
                  <a:srgbClr val="434343"/>
                </a:solidFill>
              </a:rPr>
              <a:t> e</a:t>
            </a:r>
            <a:r>
              <a:rPr baseline="-25000" lang="en-GB" sz="2200">
                <a:solidFill>
                  <a:srgbClr val="434343"/>
                </a:solidFill>
              </a:rPr>
              <a:t>3</a:t>
            </a:r>
            <a:r>
              <a:rPr lang="en-GB" sz="2200">
                <a:solidFill>
                  <a:srgbClr val="434343"/>
                </a:solidFill>
              </a:rPr>
              <a:t> e</a:t>
            </a:r>
            <a:r>
              <a:rPr baseline="-25000" lang="en-GB" sz="2200">
                <a:solidFill>
                  <a:srgbClr val="434343"/>
                </a:solidFill>
              </a:rPr>
              <a:t>2</a:t>
            </a:r>
            <a:r>
              <a:rPr lang="en-GB" sz="2200">
                <a:solidFill>
                  <a:srgbClr val="434343"/>
                </a:solidFill>
              </a:rPr>
              <a:t> e</a:t>
            </a:r>
            <a:r>
              <a:rPr baseline="-25000" lang="en-GB" sz="2200">
                <a:solidFill>
                  <a:srgbClr val="434343"/>
                </a:solidFill>
              </a:rPr>
              <a:t>1</a:t>
            </a:r>
            <a:r>
              <a:rPr lang="en-GB" sz="2200">
                <a:solidFill>
                  <a:srgbClr val="434343"/>
                </a:solidFill>
              </a:rPr>
              <a:t> e</a:t>
            </a:r>
            <a:r>
              <a:rPr baseline="-25000" lang="en-GB" sz="2200">
                <a:solidFill>
                  <a:srgbClr val="434343"/>
                </a:solidFill>
              </a:rPr>
              <a:t>0</a:t>
            </a:r>
            <a:r>
              <a:rPr lang="en-GB" sz="2200">
                <a:solidFill>
                  <a:srgbClr val="434343"/>
                </a:solidFill>
              </a:rPr>
              <a:t> represent the exponent </a:t>
            </a:r>
            <a:r>
              <a:rPr i="1" lang="en-GB" sz="2200">
                <a:solidFill>
                  <a:srgbClr val="434343"/>
                </a:solidFill>
              </a:rPr>
              <a:t>with 127 added</a:t>
            </a:r>
            <a:endParaRPr sz="2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200">
                <a:solidFill>
                  <a:srgbClr val="434343"/>
                </a:solidFill>
              </a:rPr>
              <a:t>Bits represent 130 – exponent is 3   </a:t>
            </a:r>
            <a:r>
              <a:rPr lang="en-GB" sz="1800">
                <a:solidFill>
                  <a:schemeClr val="accent5"/>
                </a:solidFill>
                <a:highlight>
                  <a:srgbClr val="F3F3F3"/>
                </a:highlight>
              </a:rPr>
              <a:t>=&gt; 130 - 127 = 3</a:t>
            </a:r>
            <a:endParaRPr sz="1800">
              <a:solidFill>
                <a:schemeClr val="accent5"/>
              </a:solidFill>
              <a:highlight>
                <a:srgbClr val="F3F3F3"/>
              </a:highlight>
            </a:endParaRPr>
          </a:p>
          <a:p>
            <a:pPr indent="0" lvl="0" marL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200">
                <a:solidFill>
                  <a:srgbClr val="434343"/>
                </a:solidFill>
              </a:rPr>
              <a:t>Note: This floating point format is called </a:t>
            </a:r>
            <a:r>
              <a:rPr lang="en-GB">
                <a:solidFill>
                  <a:srgbClr val="FF0000"/>
                </a:solidFill>
              </a:rPr>
              <a:t>32-bit IEEE 754 single precision</a:t>
            </a:r>
            <a:endParaRPr sz="2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386" name="Google Shape;3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750" y="1676725"/>
            <a:ext cx="4803850" cy="13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title"/>
          </p:nvPr>
        </p:nvSpPr>
        <p:spPr>
          <a:xfrm>
            <a:off x="2267278" y="584230"/>
            <a:ext cx="55221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Floating Point Decimal to Binary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92" name="Google Shape;392;p66"/>
          <p:cNvSpPr txBox="1"/>
          <p:nvPr>
            <p:ph idx="1" type="body"/>
          </p:nvPr>
        </p:nvSpPr>
        <p:spPr>
          <a:xfrm>
            <a:off x="611550" y="1392299"/>
            <a:ext cx="8075100" cy="47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What is floating point representation of  17.625 ?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Separate integer and fraction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17 ➔ 10001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0.625 ➔ 0.1010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Hence 17.625 ➔ 10001.101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Normalise to </a:t>
            </a:r>
            <a:r>
              <a:rPr b="1" lang="en-GB" sz="2000">
                <a:solidFill>
                  <a:srgbClr val="434343"/>
                </a:solidFill>
              </a:rPr>
              <a:t>1</a:t>
            </a:r>
            <a:r>
              <a:rPr lang="en-GB" sz="2000">
                <a:solidFill>
                  <a:srgbClr val="434343"/>
                </a:solidFill>
              </a:rPr>
              <a:t>.</a:t>
            </a:r>
            <a:r>
              <a:rPr b="1" lang="en-GB" sz="2000">
                <a:solidFill>
                  <a:schemeClr val="accent5"/>
                </a:solidFill>
              </a:rPr>
              <a:t>0001 1010</a:t>
            </a:r>
            <a:r>
              <a:rPr lang="en-GB" sz="2000">
                <a:solidFill>
                  <a:srgbClr val="434343"/>
                </a:solidFill>
              </a:rPr>
              <a:t> with </a:t>
            </a:r>
            <a:r>
              <a:rPr b="1" lang="en-GB" sz="2000">
                <a:solidFill>
                  <a:srgbClr val="434343"/>
                </a:solidFill>
              </a:rPr>
              <a:t>exponent 4 </a:t>
            </a:r>
            <a:r>
              <a:rPr lang="en-GB" sz="2000">
                <a:solidFill>
                  <a:srgbClr val="434343"/>
                </a:solidFill>
              </a:rPr>
              <a:t>and </a:t>
            </a:r>
            <a:r>
              <a:rPr b="1" lang="en-GB" sz="2000">
                <a:solidFill>
                  <a:srgbClr val="434343"/>
                </a:solidFill>
              </a:rPr>
              <a:t>sign bit </a:t>
            </a:r>
            <a:r>
              <a:rPr b="1" lang="en-GB" sz="2000">
                <a:solidFill>
                  <a:srgbClr val="00FF00"/>
                </a:solidFill>
              </a:rPr>
              <a:t>0</a:t>
            </a:r>
            <a:endParaRPr b="1" sz="2000">
              <a:solidFill>
                <a:srgbClr val="00FF00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Add bias 127 to exponent 4 = </a:t>
            </a:r>
            <a:r>
              <a:rPr b="1" lang="en-GB" sz="2000">
                <a:solidFill>
                  <a:srgbClr val="434343"/>
                </a:solidFill>
              </a:rPr>
              <a:t>131</a:t>
            </a:r>
            <a:r>
              <a:rPr lang="en-GB" sz="2000">
                <a:solidFill>
                  <a:srgbClr val="434343"/>
                </a:solidFill>
              </a:rPr>
              <a:t> ➔ </a:t>
            </a:r>
            <a:r>
              <a:rPr b="1" lang="en-GB" sz="2000">
                <a:solidFill>
                  <a:srgbClr val="0000FF"/>
                </a:solidFill>
              </a:rPr>
              <a:t>1</a:t>
            </a:r>
            <a:r>
              <a:rPr lang="en-GB" sz="2000">
                <a:solidFill>
                  <a:srgbClr val="434343"/>
                </a:solidFill>
              </a:rPr>
              <a:t>000 00</a:t>
            </a:r>
            <a:r>
              <a:rPr b="1" lang="en-GB" sz="2000">
                <a:solidFill>
                  <a:srgbClr val="00FF00"/>
                </a:solidFill>
              </a:rPr>
              <a:t>1</a:t>
            </a:r>
            <a:r>
              <a:rPr b="1" lang="en-GB" sz="2000">
                <a:solidFill>
                  <a:srgbClr val="FF0000"/>
                </a:solidFill>
              </a:rPr>
              <a:t>1</a:t>
            </a:r>
            <a:r>
              <a:rPr lang="en-GB" sz="2000">
                <a:solidFill>
                  <a:srgbClr val="434343"/>
                </a:solidFill>
              </a:rPr>
              <a:t>    (</a:t>
            </a:r>
            <a:r>
              <a:rPr b="1" lang="en-GB" sz="2000">
                <a:solidFill>
                  <a:srgbClr val="0000FF"/>
                </a:solidFill>
              </a:rPr>
              <a:t>128</a:t>
            </a:r>
            <a:r>
              <a:rPr lang="en-GB" sz="2000">
                <a:solidFill>
                  <a:srgbClr val="434343"/>
                </a:solidFill>
              </a:rPr>
              <a:t>+</a:t>
            </a:r>
            <a:r>
              <a:rPr b="1" lang="en-GB" sz="2000">
                <a:solidFill>
                  <a:srgbClr val="00FF00"/>
                </a:solidFill>
              </a:rPr>
              <a:t>2</a:t>
            </a:r>
            <a:r>
              <a:rPr lang="en-GB" sz="2000">
                <a:solidFill>
                  <a:srgbClr val="434343"/>
                </a:solidFill>
              </a:rPr>
              <a:t>+</a:t>
            </a:r>
            <a:r>
              <a:rPr b="1" lang="en-GB" sz="2000">
                <a:solidFill>
                  <a:srgbClr val="FF0000"/>
                </a:solidFill>
              </a:rPr>
              <a:t>1</a:t>
            </a:r>
            <a:r>
              <a:rPr lang="en-GB" sz="2000">
                <a:solidFill>
                  <a:srgbClr val="434343"/>
                </a:solidFill>
              </a:rPr>
              <a:t>=</a:t>
            </a:r>
            <a:r>
              <a:rPr b="1" lang="en-GB" sz="2000">
                <a:solidFill>
                  <a:srgbClr val="434343"/>
                </a:solidFill>
              </a:rPr>
              <a:t>131</a:t>
            </a:r>
            <a:r>
              <a:rPr lang="en-GB" sz="2000">
                <a:solidFill>
                  <a:srgbClr val="434343"/>
                </a:solidFill>
              </a:rPr>
              <a:t>)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Hence result is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-GB" sz="2000">
                <a:solidFill>
                  <a:srgbClr val="00FF00"/>
                </a:solidFill>
              </a:rPr>
              <a:t>0</a:t>
            </a:r>
            <a:r>
              <a:rPr b="1" lang="en-GB" sz="2000">
                <a:solidFill>
                  <a:srgbClr val="000000"/>
                </a:solidFill>
              </a:rPr>
              <a:t> </a:t>
            </a:r>
            <a:r>
              <a:rPr lang="en-GB" sz="2000">
                <a:solidFill>
                  <a:srgbClr val="434343"/>
                </a:solidFill>
              </a:rPr>
              <a:t> </a:t>
            </a:r>
            <a:r>
              <a:rPr b="1" lang="en-GB" sz="2000">
                <a:solidFill>
                  <a:srgbClr val="0000FF"/>
                </a:solidFill>
              </a:rPr>
              <a:t>1</a:t>
            </a:r>
            <a:r>
              <a:rPr lang="en-GB" sz="2000">
                <a:solidFill>
                  <a:srgbClr val="434343"/>
                </a:solidFill>
              </a:rPr>
              <a:t>000 00</a:t>
            </a:r>
            <a:r>
              <a:rPr b="1" lang="en-GB" sz="2000">
                <a:solidFill>
                  <a:srgbClr val="00FF00"/>
                </a:solidFill>
              </a:rPr>
              <a:t>1</a:t>
            </a:r>
            <a:r>
              <a:rPr b="1" lang="en-GB" sz="2000">
                <a:solidFill>
                  <a:srgbClr val="FF0000"/>
                </a:solidFill>
              </a:rPr>
              <a:t>1</a:t>
            </a:r>
            <a:r>
              <a:rPr b="1" lang="en-GB" sz="2000">
                <a:solidFill>
                  <a:srgbClr val="002060"/>
                </a:solidFill>
              </a:rPr>
              <a:t> </a:t>
            </a:r>
            <a:r>
              <a:rPr b="1" lang="en-GB" sz="2000">
                <a:solidFill>
                  <a:schemeClr val="accent5"/>
                </a:solidFill>
              </a:rPr>
              <a:t>0001 1010</a:t>
            </a:r>
            <a:r>
              <a:rPr b="1" lang="en-GB" sz="2000">
                <a:solidFill>
                  <a:srgbClr val="C00000"/>
                </a:solidFill>
              </a:rPr>
              <a:t> 0000 0000 0000 000</a:t>
            </a:r>
            <a:endParaRPr sz="2000">
              <a:solidFill>
                <a:srgbClr val="000000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rgbClr val="434343"/>
                </a:solidFill>
              </a:rPr>
              <a:t>Exercise: Convert 24.0   </a:t>
            </a:r>
            <a:endParaRPr sz="2000">
              <a:solidFill>
                <a:srgbClr val="434343"/>
              </a:solidFill>
            </a:endParaRPr>
          </a:p>
          <a:p>
            <a:pPr indent="-1587" lvl="5" marL="2173287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128.25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" lvl="5" marL="2173287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-GB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0.07825</a:t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Floating Point Converter 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100">
                <a:solidFill>
                  <a:srgbClr val="000000"/>
                </a:solidFill>
              </a:rPr>
              <a:t>A neat little calculator that converts between decimal and IEEE floating point representation.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Floating Point Binary to Decimal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7"/>
          <p:cNvSpPr txBox="1"/>
          <p:nvPr/>
        </p:nvSpPr>
        <p:spPr>
          <a:xfrm>
            <a:off x="686550" y="1622775"/>
            <a:ext cx="7770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What is the decimal equivalent of 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200">
                <a:solidFill>
                  <a:srgbClr val="FF9900"/>
                </a:solidFill>
              </a:rPr>
              <a:t>1</a:t>
            </a:r>
            <a:r>
              <a:rPr lang="en-GB" sz="2200">
                <a:solidFill>
                  <a:srgbClr val="434343"/>
                </a:solidFill>
              </a:rPr>
              <a:t> </a:t>
            </a:r>
            <a:r>
              <a:rPr b="1" lang="en-GB" sz="2200">
                <a:solidFill>
                  <a:srgbClr val="0000FF"/>
                </a:solidFill>
              </a:rPr>
              <a:t>1000 0110</a:t>
            </a:r>
            <a:r>
              <a:rPr lang="en-GB" sz="2200">
                <a:solidFill>
                  <a:srgbClr val="434343"/>
                </a:solidFill>
              </a:rPr>
              <a:t> 0101 1011 1100 0000 0000 000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Remove sign bit  1, so number is negative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Exponent </a:t>
            </a:r>
            <a:r>
              <a:rPr lang="en-GB" sz="2200">
                <a:solidFill>
                  <a:srgbClr val="0000FF"/>
                </a:solidFill>
              </a:rPr>
              <a:t>1000 0110</a:t>
            </a:r>
            <a:r>
              <a:rPr lang="en-GB" sz="2200">
                <a:solidFill>
                  <a:srgbClr val="434343"/>
                </a:solidFill>
              </a:rPr>
              <a:t> ➔ 134 so exponent is </a:t>
            </a:r>
            <a:r>
              <a:rPr lang="en-GB" sz="2200">
                <a:solidFill>
                  <a:srgbClr val="FF0000"/>
                </a:solidFill>
              </a:rPr>
              <a:t>7</a:t>
            </a:r>
            <a:endParaRPr sz="2200">
              <a:solidFill>
                <a:srgbClr val="FF0000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Fraction is </a:t>
            </a:r>
            <a:r>
              <a:rPr lang="en-GB" sz="2200">
                <a:solidFill>
                  <a:srgbClr val="00FF00"/>
                </a:solidFill>
              </a:rPr>
              <a:t>1</a:t>
            </a:r>
            <a:r>
              <a:rPr lang="en-GB" sz="2200">
                <a:solidFill>
                  <a:srgbClr val="434343"/>
                </a:solidFill>
              </a:rPr>
              <a:t>.</a:t>
            </a:r>
            <a:r>
              <a:rPr lang="en-GB" sz="2200">
                <a:solidFill>
                  <a:srgbClr val="FF0000"/>
                </a:solidFill>
              </a:rPr>
              <a:t>0101 101</a:t>
            </a:r>
            <a:r>
              <a:rPr lang="en-GB" sz="2200">
                <a:solidFill>
                  <a:srgbClr val="434343"/>
                </a:solidFill>
              </a:rPr>
              <a:t>1 1100 (remember implied 1 bit)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Hence value is </a:t>
            </a:r>
            <a:r>
              <a:rPr lang="en-GB" sz="2200">
                <a:solidFill>
                  <a:srgbClr val="00FF00"/>
                </a:solidFill>
              </a:rPr>
              <a:t>1</a:t>
            </a:r>
            <a:r>
              <a:rPr lang="en-GB" sz="2200">
                <a:solidFill>
                  <a:srgbClr val="434343"/>
                </a:solidFill>
              </a:rPr>
              <a:t> </a:t>
            </a:r>
            <a:r>
              <a:rPr lang="en-GB" sz="2200">
                <a:solidFill>
                  <a:srgbClr val="FF0000"/>
                </a:solidFill>
              </a:rPr>
              <a:t>0101 101</a:t>
            </a:r>
            <a:r>
              <a:rPr lang="en-GB" sz="2200">
                <a:solidFill>
                  <a:srgbClr val="434343"/>
                </a:solidFill>
              </a:rPr>
              <a:t>.1110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00FF00"/>
                </a:solidFill>
              </a:rPr>
              <a:t>1</a:t>
            </a:r>
            <a:r>
              <a:rPr lang="en-GB" sz="2200">
                <a:solidFill>
                  <a:srgbClr val="FF0000"/>
                </a:solidFill>
              </a:rPr>
              <a:t>010 1101</a:t>
            </a:r>
            <a:r>
              <a:rPr lang="en-GB" sz="2200">
                <a:solidFill>
                  <a:srgbClr val="434343"/>
                </a:solidFill>
              </a:rPr>
              <a:t> ➔ 128 + 32 + 8 + 4 + 1 ➔ 173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.1110 ➔ 0.875</a:t>
            </a:r>
            <a:endParaRPr sz="2200">
              <a:solidFill>
                <a:srgbClr val="434343"/>
              </a:solidFill>
            </a:endParaRPr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FF9900"/>
                </a:solidFill>
              </a:rPr>
              <a:t>-</a:t>
            </a:r>
            <a:r>
              <a:rPr lang="en-GB" sz="2200">
                <a:solidFill>
                  <a:srgbClr val="434343"/>
                </a:solidFill>
              </a:rPr>
              <a:t>173.875</a:t>
            </a:r>
            <a:endParaRPr sz="2200">
              <a:solidFill>
                <a:srgbClr val="434343"/>
              </a:solidFill>
            </a:endParaRPr>
          </a:p>
          <a:p>
            <a:pPr indent="-1587" lvl="3" marL="1258887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type="title"/>
          </p:nvPr>
        </p:nvSpPr>
        <p:spPr>
          <a:xfrm>
            <a:off x="2500000" y="437700"/>
            <a:ext cx="5863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 Standardisation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8"/>
          <p:cNvSpPr txBox="1"/>
          <p:nvPr/>
        </p:nvSpPr>
        <p:spPr>
          <a:xfrm>
            <a:off x="533400" y="1371600"/>
            <a:ext cx="7770900" cy="4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2" lvl="0" marL="341312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b="1" lang="en-GB" sz="2000"/>
              <a:t>Single-precision </a:t>
            </a:r>
            <a:r>
              <a:rPr lang="en-GB">
                <a:solidFill>
                  <a:srgbClr val="FF0000"/>
                </a:solidFill>
              </a:rPr>
              <a:t>32-bit IEEE 754 single precision</a:t>
            </a:r>
            <a:r>
              <a:rPr lang="en-GB" sz="2000"/>
              <a:t> floating point format is a computer number format, usually occupying 32 bits in computer memory, </a:t>
            </a:r>
            <a:r>
              <a:rPr lang="en-GB" sz="2200">
                <a:solidFill>
                  <a:srgbClr val="434343"/>
                </a:solidFill>
              </a:rPr>
              <a:t>8 bit exponent </a:t>
            </a:r>
            <a:r>
              <a:rPr lang="en-GB" sz="2000"/>
              <a:t>(bias 127) and </a:t>
            </a:r>
            <a:r>
              <a:rPr lang="en-GB" sz="2200">
                <a:solidFill>
                  <a:srgbClr val="434343"/>
                </a:solidFill>
              </a:rPr>
              <a:t>23 bit fraction.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4012" lvl="0" marL="341312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b="1" lang="en-GB" sz="2000"/>
              <a:t>Double precision</a:t>
            </a:r>
            <a:r>
              <a:rPr lang="en-GB" sz="2000"/>
              <a:t> floating point uses 64 bits, 11 bits of exponent (bias 1023) and 52 bits of fraction</a:t>
            </a:r>
            <a:endParaRPr sz="2000"/>
          </a:p>
          <a:p>
            <a:pPr indent="0" lvl="0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– Gives 17 significant figure accuracy</a:t>
            </a:r>
            <a:endParaRPr sz="2000"/>
          </a:p>
          <a:p>
            <a:pPr indent="0" lvl="0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aseline="30000" sz="33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/>
              <a:t>Basically single precision floating point arithmetic deals with 32 bit floating point numbers whereas double precision deals with 64 bit.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to expect in this topic: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611550" y="2383700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Conversion of Binary Fractions to Decimal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Conversion of Decimal fractions to Binary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Decimal and Binary floating point representation and operations (addition and multiplication)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Decimal and Binary floating point conversions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2474200" y="498300"/>
            <a:ext cx="394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Fractions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4"/>
          <p:cNvSpPr txBox="1"/>
          <p:nvPr/>
        </p:nvSpPr>
        <p:spPr>
          <a:xfrm>
            <a:off x="462750" y="1643251"/>
            <a:ext cx="77709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67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434343"/>
                </a:solidFill>
              </a:rPr>
              <a:t>How do we represent fractions in binary?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366712" lvl="0" marL="341312" rtl="0" algn="l">
              <a:lnSpc>
                <a:spcPct val="93000"/>
              </a:lnSpc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434343"/>
                </a:solidFill>
              </a:rPr>
              <a:t>Could assume (binary) point at left end of bit string</a:t>
            </a:r>
            <a:endParaRPr sz="2400">
              <a:solidFill>
                <a:srgbClr val="434343"/>
              </a:solidFill>
            </a:endParaRPr>
          </a:p>
          <a:p>
            <a:pPr indent="-228600" lvl="0" marL="1143000" rtl="0" algn="l">
              <a:lnSpc>
                <a:spcPct val="93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0</a:t>
            </a:r>
            <a:r>
              <a:rPr lang="en-GB" sz="2400">
                <a:solidFill>
                  <a:srgbClr val="434343"/>
                </a:solidFill>
              </a:rPr>
              <a:t>.</a:t>
            </a:r>
            <a:r>
              <a:rPr lang="en-GB" sz="2400">
                <a:solidFill>
                  <a:srgbClr val="434343"/>
                </a:solidFill>
              </a:rPr>
              <a:t>b</a:t>
            </a:r>
            <a:r>
              <a:rPr baseline="-25000" lang="en-GB" sz="2400">
                <a:solidFill>
                  <a:srgbClr val="434343"/>
                </a:solidFill>
              </a:rPr>
              <a:t>n-1</a:t>
            </a:r>
            <a:r>
              <a:rPr lang="en-GB" sz="2400">
                <a:solidFill>
                  <a:srgbClr val="434343"/>
                </a:solidFill>
              </a:rPr>
              <a:t>b</a:t>
            </a:r>
            <a:r>
              <a:rPr baseline="-25000" lang="en-GB" sz="2400">
                <a:solidFill>
                  <a:srgbClr val="434343"/>
                </a:solidFill>
              </a:rPr>
              <a:t>n-2</a:t>
            </a:r>
            <a:r>
              <a:rPr lang="en-GB" sz="2400">
                <a:solidFill>
                  <a:srgbClr val="434343"/>
                </a:solidFill>
              </a:rPr>
              <a:t>...b</a:t>
            </a:r>
            <a:r>
              <a:rPr baseline="-25000" lang="en-GB" sz="2400">
                <a:solidFill>
                  <a:srgbClr val="434343"/>
                </a:solidFill>
              </a:rPr>
              <a:t>0</a:t>
            </a:r>
            <a:endParaRPr sz="2400">
              <a:solidFill>
                <a:srgbClr val="434343"/>
              </a:solidFill>
            </a:endParaRPr>
          </a:p>
          <a:p>
            <a:pPr indent="-341312" lvl="0" marL="341312" rtl="0" algn="ctr">
              <a:lnSpc>
                <a:spcPct val="93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0.1110</a:t>
            </a:r>
            <a:r>
              <a:rPr baseline="-25000" lang="en-GB" sz="2400">
                <a:solidFill>
                  <a:srgbClr val="434343"/>
                </a:solidFill>
              </a:rPr>
              <a:t>2</a:t>
            </a:r>
            <a:r>
              <a:rPr lang="en-GB" sz="2400">
                <a:solidFill>
                  <a:srgbClr val="434343"/>
                </a:solidFill>
              </a:rPr>
              <a:t> = 1x 2</a:t>
            </a:r>
            <a:r>
              <a:rPr baseline="30000" lang="en-GB" sz="2400">
                <a:solidFill>
                  <a:srgbClr val="434343"/>
                </a:solidFill>
              </a:rPr>
              <a:t>-1</a:t>
            </a:r>
            <a:r>
              <a:rPr lang="en-GB" sz="2400">
                <a:solidFill>
                  <a:srgbClr val="434343"/>
                </a:solidFill>
              </a:rPr>
              <a:t> + 1x 2</a:t>
            </a:r>
            <a:r>
              <a:rPr baseline="30000" lang="en-GB" sz="2400">
                <a:solidFill>
                  <a:srgbClr val="434343"/>
                </a:solidFill>
              </a:rPr>
              <a:t>-2</a:t>
            </a:r>
            <a:r>
              <a:rPr lang="en-GB" sz="2400">
                <a:solidFill>
                  <a:srgbClr val="434343"/>
                </a:solidFill>
              </a:rPr>
              <a:t> +1x 2</a:t>
            </a:r>
            <a:r>
              <a:rPr baseline="30000" lang="en-GB" sz="2400">
                <a:solidFill>
                  <a:srgbClr val="434343"/>
                </a:solidFill>
              </a:rPr>
              <a:t>-4</a:t>
            </a:r>
            <a:endParaRPr sz="2400">
              <a:solidFill>
                <a:srgbClr val="434343"/>
              </a:solidFill>
            </a:endParaRPr>
          </a:p>
          <a:p>
            <a:pPr indent="-228600" lvl="0" marL="1143000" rtl="0" algn="ctr">
              <a:lnSpc>
                <a:spcPct val="93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= 0.5 + 0.25 + 0.125 + 0.0</a:t>
            </a:r>
            <a:endParaRPr sz="2400">
              <a:solidFill>
                <a:srgbClr val="434343"/>
              </a:solidFill>
            </a:endParaRPr>
          </a:p>
          <a:p>
            <a:pPr indent="-284162" lvl="0" marL="741362" rtl="0" algn="ctr">
              <a:lnSpc>
                <a:spcPct val="93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 = 0.875 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15275" y="685675"/>
            <a:ext cx="52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Conversion of Binary Fractions to Decimal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5"/>
          <p:cNvSpPr txBox="1"/>
          <p:nvPr/>
        </p:nvSpPr>
        <p:spPr>
          <a:xfrm>
            <a:off x="533400" y="1752600"/>
            <a:ext cx="7770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434343"/>
                </a:solidFill>
              </a:rPr>
              <a:t>To convert a binary fraction to decimal</a:t>
            </a:r>
            <a:endParaRPr sz="1800">
              <a:solidFill>
                <a:srgbClr val="434343"/>
              </a:solidFill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434343"/>
                </a:solidFill>
              </a:rPr>
              <a:t>Keep current value (initialised to 0) and current fraction (initialised to 0.5)</a:t>
            </a:r>
            <a:endParaRPr sz="1800">
              <a:solidFill>
                <a:srgbClr val="434343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</a:pPr>
            <a:r>
              <a:rPr lang="en-GB" sz="1800">
                <a:solidFill>
                  <a:srgbClr val="434343"/>
                </a:solidFill>
              </a:rPr>
              <a:t>For each bit, from left to right, multiply current fraction by the bit, and add to current value</a:t>
            </a:r>
            <a:endParaRPr sz="1800">
              <a:solidFill>
                <a:srgbClr val="434343"/>
              </a:solidFill>
            </a:endParaRPr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</a:pPr>
            <a:r>
              <a:rPr lang="en-GB" sz="1800">
                <a:solidFill>
                  <a:srgbClr val="434343"/>
                </a:solidFill>
              </a:rPr>
              <a:t>Halve current fraction as you move to next bit</a:t>
            </a:r>
            <a:endParaRPr sz="1800">
              <a:solidFill>
                <a:srgbClr val="434343"/>
              </a:solidFill>
            </a:endParaRPr>
          </a:p>
          <a:p>
            <a:pPr indent="-6350" lvl="0" marL="5715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1800">
                <a:solidFill>
                  <a:srgbClr val="434343"/>
                </a:solidFill>
              </a:rPr>
              <a:t>Example 0.01101</a:t>
            </a:r>
            <a:r>
              <a:rPr baseline="-25000" lang="en-GB" sz="1800">
                <a:solidFill>
                  <a:srgbClr val="434343"/>
                </a:solidFill>
              </a:rPr>
              <a:t>2</a:t>
            </a:r>
            <a:endParaRPr sz="1800">
              <a:solidFill>
                <a:srgbClr val="434343"/>
              </a:solidFill>
            </a:endParaRPr>
          </a:p>
          <a:p>
            <a:pPr indent="-7937" lvl="3" marL="1316037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-GB" sz="1800">
                <a:solidFill>
                  <a:srgbClr val="434343"/>
                </a:solidFill>
              </a:rPr>
              <a:t>Bit		Value		Fraction</a:t>
            </a:r>
            <a:endParaRPr b="1" sz="1800">
              <a:solidFill>
                <a:srgbClr val="434343"/>
              </a:solidFill>
            </a:endParaRPr>
          </a:p>
          <a:p>
            <a:pPr indent="457200" lvl="0" marL="9144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0  		   0  		   0.5        &lt;= </a:t>
            </a:r>
            <a:r>
              <a:rPr lang="en-GB" sz="1800">
                <a:solidFill>
                  <a:srgbClr val="434343"/>
                </a:solidFill>
              </a:rPr>
              <a:t>2</a:t>
            </a:r>
            <a:r>
              <a:rPr baseline="30000" lang="en-GB" sz="1800">
                <a:solidFill>
                  <a:srgbClr val="434343"/>
                </a:solidFill>
              </a:rPr>
              <a:t>-1</a:t>
            </a:r>
            <a:endParaRPr sz="1800"/>
          </a:p>
          <a:p>
            <a:pPr indent="457200" lvl="0" marL="9144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1  		   0.25  		   0.25      &lt;= </a:t>
            </a:r>
            <a:r>
              <a:rPr lang="en-GB" sz="1800">
                <a:solidFill>
                  <a:srgbClr val="434343"/>
                </a:solidFill>
              </a:rPr>
              <a:t>2</a:t>
            </a:r>
            <a:r>
              <a:rPr baseline="30000" lang="en-GB" sz="1800">
                <a:solidFill>
                  <a:srgbClr val="434343"/>
                </a:solidFill>
              </a:rPr>
              <a:t>-2</a:t>
            </a:r>
            <a:endParaRPr sz="2000"/>
          </a:p>
          <a:p>
            <a:pPr indent="0" lvl="0" marL="13716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1  		   0.375  	   0.125    &lt;= </a:t>
            </a:r>
            <a:r>
              <a:rPr lang="en-GB" sz="1800">
                <a:solidFill>
                  <a:srgbClr val="434343"/>
                </a:solidFill>
              </a:rPr>
              <a:t>2</a:t>
            </a:r>
            <a:r>
              <a:rPr baseline="30000" lang="en-GB" sz="1800">
                <a:solidFill>
                  <a:srgbClr val="434343"/>
                </a:solidFill>
              </a:rPr>
              <a:t>-3</a:t>
            </a:r>
            <a:endParaRPr sz="2000"/>
          </a:p>
          <a:p>
            <a:pPr indent="457200" lvl="0" marL="9144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0  		   0.375          0.0625   &lt;= </a:t>
            </a:r>
            <a:r>
              <a:rPr lang="en-GB" sz="1800">
                <a:solidFill>
                  <a:srgbClr val="434343"/>
                </a:solidFill>
              </a:rPr>
              <a:t>2</a:t>
            </a:r>
            <a:r>
              <a:rPr baseline="30000" lang="en-GB" sz="1800">
                <a:solidFill>
                  <a:srgbClr val="434343"/>
                </a:solidFill>
              </a:rPr>
              <a:t>-4</a:t>
            </a:r>
            <a:endParaRPr sz="2000"/>
          </a:p>
          <a:p>
            <a:pPr indent="457200" lvl="0" marL="4572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      1  		   0.40625      0.03125  &lt;=</a:t>
            </a:r>
            <a:r>
              <a:rPr lang="en-GB" sz="1800">
                <a:solidFill>
                  <a:srgbClr val="434343"/>
                </a:solidFill>
              </a:rPr>
              <a:t>2</a:t>
            </a:r>
            <a:r>
              <a:rPr baseline="30000" lang="en-GB" sz="1800">
                <a:solidFill>
                  <a:srgbClr val="434343"/>
                </a:solidFill>
              </a:rPr>
              <a:t>-5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                   </a:t>
            </a:r>
            <a:endParaRPr sz="1800">
              <a:solidFill>
                <a:srgbClr val="434343"/>
              </a:solidFill>
            </a:endParaRPr>
          </a:p>
          <a:p>
            <a:pPr indent="-214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18" name="Google Shape;318;p55"/>
          <p:cNvSpPr txBox="1"/>
          <p:nvPr/>
        </p:nvSpPr>
        <p:spPr>
          <a:xfrm>
            <a:off x="6096000" y="4055175"/>
            <a:ext cx="2796300" cy="2305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Try practising with: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0.1011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0.0011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0.1001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0.1100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>
            <p:ph type="title"/>
          </p:nvPr>
        </p:nvSpPr>
        <p:spPr>
          <a:xfrm>
            <a:off x="2201800" y="635525"/>
            <a:ext cx="6561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Conversion of Decimal Fractions to Binary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6"/>
          <p:cNvSpPr txBox="1"/>
          <p:nvPr/>
        </p:nvSpPr>
        <p:spPr>
          <a:xfrm>
            <a:off x="533500" y="1490875"/>
            <a:ext cx="82296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Conversion of decimal fractions to binary is </a:t>
            </a:r>
            <a:r>
              <a:rPr lang="en-GB" sz="2000">
                <a:solidFill>
                  <a:srgbClr val="FF0000"/>
                </a:solidFill>
              </a:rPr>
              <a:t>easy!</a:t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Successively multiply fraction by 2</a:t>
            </a:r>
            <a:endParaRPr sz="20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–"/>
            </a:pPr>
            <a:r>
              <a:rPr lang="en-GB" sz="2000">
                <a:solidFill>
                  <a:srgbClr val="434343"/>
                </a:solidFill>
              </a:rPr>
              <a:t>Integer part of result is next bit (0 or 1)</a:t>
            </a:r>
            <a:endParaRPr sz="20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–"/>
            </a:pPr>
            <a:r>
              <a:rPr lang="en-GB" sz="2000">
                <a:solidFill>
                  <a:srgbClr val="434343"/>
                </a:solidFill>
              </a:rPr>
              <a:t>Discard this integer part and repeat</a:t>
            </a:r>
            <a:endParaRPr sz="2000">
              <a:solidFill>
                <a:srgbClr val="434343"/>
              </a:solidFill>
            </a:endParaRPr>
          </a:p>
          <a:p>
            <a:pPr indent="-6350" lvl="0" marL="5715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434343"/>
                </a:solidFill>
              </a:rPr>
              <a:t>Example 0.345791</a:t>
            </a:r>
            <a:endParaRPr sz="2000">
              <a:solidFill>
                <a:srgbClr val="434343"/>
              </a:solidFill>
            </a:endParaRPr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434343"/>
                </a:solidFill>
              </a:rPr>
              <a:t>	Fraction		Doubled		Bit</a:t>
            </a:r>
            <a:endParaRPr sz="2000">
              <a:solidFill>
                <a:srgbClr val="434343"/>
              </a:solidFill>
            </a:endParaRPr>
          </a:p>
          <a:p>
            <a:pPr indent="-7937" lvl="2" marL="85883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434343"/>
                </a:solidFill>
              </a:rPr>
              <a:t>0.345791		0.691582		0</a:t>
            </a:r>
            <a:endParaRPr sz="2000">
              <a:solidFill>
                <a:srgbClr val="434343"/>
              </a:solidFill>
            </a:endParaRPr>
          </a:p>
          <a:p>
            <a:pPr indent="-7937" lvl="2" marL="85883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434343"/>
                </a:solidFill>
              </a:rPr>
              <a:t>0.691582		1.383164		1</a:t>
            </a:r>
            <a:endParaRPr sz="2000">
              <a:solidFill>
                <a:srgbClr val="434343"/>
              </a:solidFill>
            </a:endParaRPr>
          </a:p>
          <a:p>
            <a:pPr indent="-7937" lvl="2" marL="85883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434343"/>
                </a:solidFill>
              </a:rPr>
              <a:t>0.383164		0.796328		0</a:t>
            </a:r>
            <a:endParaRPr sz="2000">
              <a:solidFill>
                <a:srgbClr val="434343"/>
              </a:solidFill>
            </a:endParaRPr>
          </a:p>
          <a:p>
            <a:pPr indent="-7937" lvl="2" marL="85883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434343"/>
                </a:solidFill>
              </a:rPr>
              <a:t>0.766328		1.532656		1</a:t>
            </a:r>
            <a:endParaRPr sz="2000">
              <a:solidFill>
                <a:srgbClr val="434343"/>
              </a:solidFill>
            </a:endParaRPr>
          </a:p>
          <a:p>
            <a:pPr indent="-7937" lvl="2" marL="85883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434343"/>
                </a:solidFill>
              </a:rPr>
              <a:t>0.532565		1.065130		1</a:t>
            </a:r>
            <a:endParaRPr sz="2000">
              <a:solidFill>
                <a:srgbClr val="434343"/>
              </a:solidFill>
            </a:endParaRPr>
          </a:p>
          <a:p>
            <a:pPr indent="-349250" lvl="0" marL="40005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Result is 0.01011…. (most binary fractions will </a:t>
            </a:r>
            <a:r>
              <a:rPr lang="en-GB" sz="2000">
                <a:solidFill>
                  <a:srgbClr val="FF0000"/>
                </a:solidFill>
              </a:rPr>
              <a:t>not terminate</a:t>
            </a:r>
            <a:r>
              <a:rPr lang="en-GB" sz="2000">
                <a:solidFill>
                  <a:srgbClr val="434343"/>
                </a:solidFill>
              </a:rPr>
              <a:t>)</a:t>
            </a:r>
            <a:endParaRPr sz="2000">
              <a:solidFill>
                <a:srgbClr val="434343"/>
              </a:solidFill>
            </a:endParaRPr>
          </a:p>
          <a:p>
            <a:pPr indent="-214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25" name="Google Shape;325;p56"/>
          <p:cNvSpPr txBox="1"/>
          <p:nvPr/>
        </p:nvSpPr>
        <p:spPr>
          <a:xfrm>
            <a:off x="6308975" y="2691775"/>
            <a:ext cx="2754900" cy="2841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Try practising with: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0.875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0.910032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0.0225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0.36125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0.03125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381000" y="1143001"/>
            <a:ext cx="7770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Could assume (say) 64 bit numbers with binary point after 32 bits 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Complex hardware needed, and </a:t>
            </a:r>
            <a:r>
              <a:rPr b="1" lang="en-GB" sz="2000">
                <a:solidFill>
                  <a:srgbClr val="FF0000"/>
                </a:solidFill>
              </a:rPr>
              <a:t>restricted range</a:t>
            </a:r>
            <a:r>
              <a:rPr lang="en-GB" sz="2000">
                <a:solidFill>
                  <a:srgbClr val="434343"/>
                </a:solidFill>
              </a:rPr>
              <a:t> of values (no more than with 32 bits of integers, you can’t </a:t>
            </a:r>
            <a:r>
              <a:rPr lang="en-GB" sz="2000">
                <a:solidFill>
                  <a:srgbClr val="434343"/>
                </a:solidFill>
              </a:rPr>
              <a:t>exceed</a:t>
            </a:r>
            <a:r>
              <a:rPr lang="en-GB" sz="2000">
                <a:solidFill>
                  <a:srgbClr val="434343"/>
                </a:solidFill>
              </a:rPr>
              <a:t> the range)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Use </a:t>
            </a:r>
            <a:r>
              <a:rPr b="1" lang="en-GB" sz="2000">
                <a:solidFill>
                  <a:srgbClr val="93C47D"/>
                </a:solidFill>
              </a:rPr>
              <a:t>scientific notation</a:t>
            </a:r>
            <a:r>
              <a:rPr lang="en-GB" sz="2000">
                <a:solidFill>
                  <a:srgbClr val="434343"/>
                </a:solidFill>
              </a:rPr>
              <a:t>?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332" name="Google Shape;332;p57"/>
          <p:cNvSpPr txBox="1"/>
          <p:nvPr/>
        </p:nvSpPr>
        <p:spPr>
          <a:xfrm>
            <a:off x="546463" y="3124200"/>
            <a:ext cx="311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➢"/>
            </a:pPr>
            <a:r>
              <a:rPr b="1" lang="en-GB" sz="2000">
                <a:solidFill>
                  <a:srgbClr val="0000FF"/>
                </a:solidFill>
              </a:rPr>
              <a:t>Example1: </a:t>
            </a:r>
            <a:r>
              <a:rPr lang="en-GB" sz="2000">
                <a:solidFill>
                  <a:srgbClr val="FF0000"/>
                </a:solidFill>
              </a:rPr>
              <a:t>317</a:t>
            </a:r>
            <a:r>
              <a:rPr lang="en-GB" sz="2000">
                <a:solidFill>
                  <a:srgbClr val="434343"/>
                </a:solidFill>
              </a:rPr>
              <a:t>.258</a:t>
            </a:r>
            <a:endParaRPr sz="2000">
              <a:solidFill>
                <a:srgbClr val="434343"/>
              </a:solidFill>
            </a:endParaRPr>
          </a:p>
          <a:p>
            <a:pPr indent="-6350" lvl="1" marL="4000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GB" sz="2000" u="none" cap="none" strike="noStrike">
                <a:solidFill>
                  <a:srgbClr val="434343"/>
                </a:solidFill>
              </a:rPr>
              <a:t>= </a:t>
            </a:r>
            <a:r>
              <a:rPr i="0" lang="en-GB" sz="2000" u="none" cap="none" strike="noStrike">
                <a:solidFill>
                  <a:srgbClr val="FF0000"/>
                </a:solidFill>
              </a:rPr>
              <a:t>31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.7258 × 10</a:t>
            </a:r>
            <a:r>
              <a:rPr baseline="30000" i="0" lang="en-GB" sz="2000" u="none" cap="none" strike="noStrike">
                <a:solidFill>
                  <a:srgbClr val="FF0000"/>
                </a:solidFill>
              </a:rPr>
              <a:t>1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 </a:t>
            </a:r>
            <a:r>
              <a:rPr baseline="30000" i="0" lang="en-GB" sz="2000" u="none" cap="none" strike="noStrike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-6350" lvl="1" marL="4000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GB" sz="2000" u="none" cap="none" strike="noStrike">
                <a:solidFill>
                  <a:srgbClr val="434343"/>
                </a:solidFill>
              </a:rPr>
              <a:t>= </a:t>
            </a:r>
            <a:r>
              <a:rPr i="0" lang="en-GB" sz="2000" u="none" cap="none" strike="noStrike">
                <a:solidFill>
                  <a:srgbClr val="FF0000"/>
                </a:solidFill>
              </a:rPr>
              <a:t>3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.17258 × 10</a:t>
            </a:r>
            <a:r>
              <a:rPr baseline="30000" i="0" lang="en-GB" sz="2000" u="none" cap="none" strike="noStrike">
                <a:solidFill>
                  <a:srgbClr val="FF0000"/>
                </a:solidFill>
              </a:rPr>
              <a:t>2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-6350" lvl="1" marL="4000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GB" sz="2000" u="none" cap="none" strike="noStrike">
                <a:solidFill>
                  <a:srgbClr val="434343"/>
                </a:solidFill>
              </a:rPr>
              <a:t>= </a:t>
            </a:r>
            <a:r>
              <a:rPr i="0" lang="en-GB" sz="2000" u="none" cap="none" strike="noStrike">
                <a:solidFill>
                  <a:srgbClr val="FF0000"/>
                </a:solidFill>
              </a:rPr>
              <a:t>0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.317258 × 10</a:t>
            </a:r>
            <a:r>
              <a:rPr baseline="30000" i="0" lang="en-GB" sz="2000" u="none" cap="none" strike="noStrike">
                <a:solidFill>
                  <a:srgbClr val="FF0000"/>
                </a:solidFill>
              </a:rPr>
              <a:t>3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-6350" lvl="1" marL="4000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GB" sz="2000" u="none" cap="none" strike="noStrike">
                <a:solidFill>
                  <a:srgbClr val="434343"/>
                </a:solidFill>
              </a:rPr>
              <a:t>= 0.0317258 × 10</a:t>
            </a:r>
            <a:r>
              <a:rPr baseline="30000" i="0" lang="en-GB" sz="2000" u="none" cap="none" strike="noStrike">
                <a:solidFill>
                  <a:srgbClr val="FF0000"/>
                </a:solidFill>
              </a:rPr>
              <a:t>4</a:t>
            </a:r>
            <a:endParaRPr i="0" sz="2000" u="none" cap="none" strike="noStrike">
              <a:solidFill>
                <a:srgbClr val="FF0000"/>
              </a:solidFill>
            </a:endParaRPr>
          </a:p>
        </p:txBody>
      </p:sp>
      <p:sp>
        <p:nvSpPr>
          <p:cNvPr id="333" name="Google Shape;333;p57"/>
          <p:cNvSpPr txBox="1"/>
          <p:nvPr/>
        </p:nvSpPr>
        <p:spPr>
          <a:xfrm>
            <a:off x="381000" y="5410200"/>
            <a:ext cx="81723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8612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434343"/>
                </a:solidFill>
              </a:rPr>
              <a:t>Could store </a:t>
            </a:r>
            <a:r>
              <a:rPr i="1" lang="en-GB" sz="1800">
                <a:solidFill>
                  <a:srgbClr val="434343"/>
                </a:solidFill>
              </a:rPr>
              <a:t>significand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lang="en-GB" sz="1800">
                <a:solidFill>
                  <a:srgbClr val="FF0000"/>
                </a:solidFill>
                <a:highlight>
                  <a:srgbClr val="FFFFFF"/>
                </a:highlight>
              </a:rPr>
              <a:t> (Mantissa or Coefficient)</a:t>
            </a:r>
            <a:r>
              <a:rPr lang="en-GB" sz="1800">
                <a:solidFill>
                  <a:srgbClr val="434343"/>
                </a:solidFill>
              </a:rPr>
              <a:t> and </a:t>
            </a:r>
            <a:r>
              <a:rPr i="1" lang="en-GB" sz="1800">
                <a:solidFill>
                  <a:srgbClr val="434343"/>
                </a:solidFill>
              </a:rPr>
              <a:t>exponent</a:t>
            </a:r>
            <a:r>
              <a:rPr lang="en-GB" sz="1800">
                <a:solidFill>
                  <a:srgbClr val="434343"/>
                </a:solidFill>
              </a:rPr>
              <a:t> separately</a:t>
            </a:r>
            <a:endParaRPr sz="1800">
              <a:solidFill>
                <a:srgbClr val="434343"/>
              </a:solidFill>
            </a:endParaRPr>
          </a:p>
          <a:p>
            <a:pPr indent="-328612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•"/>
            </a:pPr>
            <a:r>
              <a:rPr b="1" lang="en-GB" sz="1800"/>
              <a:t>Mantissa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lang="en-GB" sz="1800">
                <a:solidFill>
                  <a:srgbClr val="222222"/>
                </a:solidFill>
                <a:highlight>
                  <a:srgbClr val="FFFFFF"/>
                </a:highlight>
              </a:rPr>
              <a:t>is part of a number in </a:t>
            </a:r>
            <a:r>
              <a:rPr b="1" lang="en-GB" sz="1800">
                <a:solidFill>
                  <a:srgbClr val="222222"/>
                </a:solidFill>
                <a:highlight>
                  <a:srgbClr val="FFFFFF"/>
                </a:highlight>
              </a:rPr>
              <a:t>scientific </a:t>
            </a:r>
            <a:r>
              <a:rPr lang="en-GB" sz="1800">
                <a:solidFill>
                  <a:srgbClr val="222222"/>
                </a:solidFill>
                <a:highlight>
                  <a:srgbClr val="FFFFFF"/>
                </a:highlight>
              </a:rPr>
              <a:t>notation or a floating-point number, consisting of its </a:t>
            </a:r>
            <a:r>
              <a:rPr b="1" lang="en-GB" sz="1800">
                <a:solidFill>
                  <a:srgbClr val="222222"/>
                </a:solidFill>
                <a:highlight>
                  <a:srgbClr val="FFFFFF"/>
                </a:highlight>
              </a:rPr>
              <a:t>significant digits.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34" name="Google Shape;334;p57"/>
          <p:cNvSpPr txBox="1"/>
          <p:nvPr/>
        </p:nvSpPr>
        <p:spPr>
          <a:xfrm>
            <a:off x="4707900" y="3124211"/>
            <a:ext cx="311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➢"/>
            </a:pPr>
            <a:r>
              <a:rPr b="1" lang="en-GB" sz="2000">
                <a:solidFill>
                  <a:srgbClr val="0000FF"/>
                </a:solidFill>
              </a:rPr>
              <a:t>Example1: </a:t>
            </a:r>
            <a:r>
              <a:rPr lang="en-GB" sz="2000">
                <a:solidFill>
                  <a:srgbClr val="434343"/>
                </a:solidFill>
              </a:rPr>
              <a:t>0.005712</a:t>
            </a:r>
            <a:endParaRPr sz="2000">
              <a:solidFill>
                <a:srgbClr val="434343"/>
              </a:solidFill>
            </a:endParaRPr>
          </a:p>
          <a:p>
            <a:pPr indent="-6350" lvl="1" marL="4000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GB" sz="2000" u="none" cap="none" strike="noStrike">
                <a:solidFill>
                  <a:srgbClr val="434343"/>
                </a:solidFill>
              </a:rPr>
              <a:t>= 0.05712 × 10</a:t>
            </a:r>
            <a:r>
              <a:rPr baseline="30000" i="0" lang="en-GB" sz="2000" u="none" cap="none" strike="noStrike">
                <a:solidFill>
                  <a:srgbClr val="434343"/>
                </a:solidFill>
              </a:rPr>
              <a:t>-1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 </a:t>
            </a:r>
            <a:r>
              <a:rPr baseline="30000" i="0" lang="en-GB" sz="2000" u="none" cap="none" strike="noStrike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-6350" lvl="1" marL="4000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GB" sz="2000" u="none" cap="none" strike="noStrike">
                <a:solidFill>
                  <a:srgbClr val="434343"/>
                </a:solidFill>
              </a:rPr>
              <a:t>= 0.5712 × 10</a:t>
            </a:r>
            <a:r>
              <a:rPr baseline="30000" i="0" lang="en-GB" sz="2000" u="none" cap="none" strike="noStrike">
                <a:solidFill>
                  <a:srgbClr val="434343"/>
                </a:solidFill>
              </a:rPr>
              <a:t>-2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-6350" lvl="1" marL="4000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GB" sz="2000" u="none" cap="none" strike="noStrike">
                <a:solidFill>
                  <a:srgbClr val="434343"/>
                </a:solidFill>
              </a:rPr>
              <a:t>= 5.712 × 10</a:t>
            </a:r>
            <a:r>
              <a:rPr baseline="30000" i="0" lang="en-GB" sz="2000" u="none" cap="none" strike="noStrike">
                <a:solidFill>
                  <a:srgbClr val="434343"/>
                </a:solidFill>
              </a:rPr>
              <a:t>-3</a:t>
            </a:r>
            <a:r>
              <a:rPr i="0" lang="en-GB" sz="2000" u="none" cap="none" strike="noStrike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-6350" lvl="1" marL="4000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0" lang="en-GB" sz="2000" u="none" cap="none" strike="noStrike">
                <a:solidFill>
                  <a:srgbClr val="434343"/>
                </a:solidFill>
              </a:rPr>
              <a:t>= 57.12 × 10</a:t>
            </a:r>
            <a:r>
              <a:rPr baseline="30000" i="0" lang="en-GB" sz="2000" u="none" cap="none" strike="noStrike">
                <a:solidFill>
                  <a:srgbClr val="434343"/>
                </a:solidFill>
              </a:rPr>
              <a:t>-4</a:t>
            </a:r>
            <a:endParaRPr i="0" sz="2000" u="none" cap="none" strike="noStrik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25" y="3653976"/>
            <a:ext cx="53435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825" y="1547250"/>
            <a:ext cx="46005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2493350" y="5001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Decimal Floating Point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124725" y="1223025"/>
            <a:ext cx="7757100" cy="53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Before the days of electronic calculators, </a:t>
            </a:r>
            <a:r>
              <a:rPr b="1" lang="en-GB" sz="1800">
                <a:solidFill>
                  <a:srgbClr val="434343"/>
                </a:solidFill>
              </a:rPr>
              <a:t>log tables</a:t>
            </a:r>
            <a:r>
              <a:rPr lang="en-GB" sz="1800">
                <a:solidFill>
                  <a:srgbClr val="434343"/>
                </a:solidFill>
              </a:rPr>
              <a:t> were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used for arithmetic requiring similar evaluation of exponent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and significand. </a:t>
            </a:r>
            <a:r>
              <a:rPr i="1" lang="en-GB" sz="1800">
                <a:solidFill>
                  <a:srgbClr val="434343"/>
                </a:solidFill>
              </a:rPr>
              <a:t>(</a:t>
            </a:r>
            <a:r>
              <a:rPr i="1" lang="en-GB" sz="1800">
                <a:solidFill>
                  <a:schemeClr val="dk2"/>
                </a:solidFill>
              </a:rPr>
              <a:t>Mantissa is a term used with log tables</a:t>
            </a:r>
            <a:r>
              <a:rPr i="1" lang="en-GB" sz="1800">
                <a:solidFill>
                  <a:srgbClr val="434343"/>
                </a:solidFill>
              </a:rPr>
              <a:t>)</a:t>
            </a:r>
            <a:endParaRPr i="1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Store pair (</a:t>
            </a:r>
            <a:r>
              <a:rPr lang="en-GB" sz="2000">
                <a:solidFill>
                  <a:srgbClr val="FF0000"/>
                </a:solidFill>
              </a:rPr>
              <a:t>S</a:t>
            </a:r>
            <a:r>
              <a:rPr lang="en-GB" sz="2000">
                <a:solidFill>
                  <a:srgbClr val="434343"/>
                </a:solidFill>
              </a:rPr>
              <a:t>,</a:t>
            </a:r>
            <a:r>
              <a:rPr b="1" lang="en-GB" sz="2000">
                <a:solidFill>
                  <a:srgbClr val="434343"/>
                </a:solidFill>
              </a:rPr>
              <a:t>E</a:t>
            </a:r>
            <a:r>
              <a:rPr lang="en-GB" sz="2000">
                <a:solidFill>
                  <a:srgbClr val="434343"/>
                </a:solidFill>
              </a:rPr>
              <a:t>) representing</a:t>
            </a:r>
            <a:r>
              <a:rPr b="1" lang="en-GB" sz="2000">
                <a:solidFill>
                  <a:srgbClr val="FF0000"/>
                </a:solidFill>
              </a:rPr>
              <a:t> </a:t>
            </a:r>
            <a:r>
              <a:rPr b="1" lang="en-GB" sz="2000">
                <a:solidFill>
                  <a:srgbClr val="FF0000"/>
                </a:solidFill>
              </a:rPr>
              <a:t>S</a:t>
            </a:r>
            <a:r>
              <a:rPr lang="en-GB" sz="2000">
                <a:solidFill>
                  <a:srgbClr val="434343"/>
                </a:solidFill>
              </a:rPr>
              <a:t>ignificand and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                          </a:t>
            </a:r>
            <a:r>
              <a:rPr b="1" lang="en-GB" sz="2000">
                <a:solidFill>
                  <a:srgbClr val="434343"/>
                </a:solidFill>
              </a:rPr>
              <a:t>E</a:t>
            </a:r>
            <a:r>
              <a:rPr lang="en-GB" sz="2000">
                <a:solidFill>
                  <a:srgbClr val="434343"/>
                </a:solidFill>
              </a:rPr>
              <a:t>xponent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Assume decimal point is one position from left 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     </a:t>
            </a:r>
            <a:r>
              <a:rPr lang="en-GB" sz="2000">
                <a:solidFill>
                  <a:srgbClr val="434343"/>
                </a:solidFill>
              </a:rPr>
              <a:t> -    </a:t>
            </a:r>
            <a:r>
              <a:rPr lang="en-GB" sz="2000"/>
              <a:t>1 ≤ significand ≤ 9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      -    5 digits in </a:t>
            </a:r>
            <a:r>
              <a:rPr b="1" lang="en-GB" sz="2000">
                <a:solidFill>
                  <a:srgbClr val="FF0000"/>
                </a:solidFill>
              </a:rPr>
              <a:t>Mantissa</a:t>
            </a:r>
            <a:r>
              <a:rPr lang="en-GB" sz="2000">
                <a:solidFill>
                  <a:srgbClr val="434343"/>
                </a:solidFill>
              </a:rPr>
              <a:t> (</a:t>
            </a:r>
            <a:r>
              <a:rPr lang="en-GB" sz="2000">
                <a:solidFill>
                  <a:srgbClr val="FF0000"/>
                </a:solidFill>
              </a:rPr>
              <a:t>integer.fraction</a:t>
            </a:r>
            <a:r>
              <a:rPr lang="en-GB" sz="2000">
                <a:solidFill>
                  <a:srgbClr val="434343"/>
                </a:solidFill>
              </a:rPr>
              <a:t>)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What is representation of </a:t>
            </a:r>
            <a:endParaRPr sz="20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–"/>
            </a:pPr>
            <a:r>
              <a:rPr lang="en-GB" sz="2000">
                <a:solidFill>
                  <a:srgbClr val="434343"/>
                </a:solidFill>
              </a:rPr>
              <a:t>172.8392</a:t>
            </a:r>
            <a:endParaRPr sz="2000">
              <a:solidFill>
                <a:srgbClr val="434343"/>
              </a:solidFill>
            </a:endParaRPr>
          </a:p>
          <a:p>
            <a:pPr indent="-228600" lvl="2" marL="11430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M = </a:t>
            </a:r>
            <a:r>
              <a:rPr b="1" lang="en-GB" sz="2000">
                <a:solidFill>
                  <a:srgbClr val="FF0000"/>
                </a:solidFill>
              </a:rPr>
              <a:t>1.7283</a:t>
            </a:r>
            <a:r>
              <a:rPr lang="en-GB" sz="2000">
                <a:solidFill>
                  <a:srgbClr val="434343"/>
                </a:solidFill>
              </a:rPr>
              <a:t> E = 2</a:t>
            </a:r>
            <a:endParaRPr sz="20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–"/>
            </a:pPr>
            <a:r>
              <a:rPr lang="en-GB" sz="2000">
                <a:solidFill>
                  <a:srgbClr val="434343"/>
                </a:solidFill>
              </a:rPr>
              <a:t>0.317485</a:t>
            </a:r>
            <a:endParaRPr sz="2000">
              <a:solidFill>
                <a:srgbClr val="434343"/>
              </a:solidFill>
            </a:endParaRPr>
          </a:p>
          <a:p>
            <a:pPr indent="-228600" lvl="2" marL="11430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M = </a:t>
            </a:r>
            <a:r>
              <a:rPr b="1" lang="en-GB" sz="2000">
                <a:solidFill>
                  <a:srgbClr val="FF0000"/>
                </a:solidFill>
              </a:rPr>
              <a:t>3.1748</a:t>
            </a:r>
            <a:r>
              <a:rPr lang="en-GB" sz="2000">
                <a:solidFill>
                  <a:srgbClr val="434343"/>
                </a:solidFill>
              </a:rPr>
              <a:t> E = -1  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rgbClr val="434343"/>
                </a:solidFill>
              </a:rPr>
              <a:t>How do we do arithmetic</a:t>
            </a:r>
            <a:r>
              <a:rPr lang="en-GB" sz="2000">
                <a:solidFill>
                  <a:srgbClr val="434343"/>
                </a:solidFill>
              </a:rPr>
              <a:t>?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348" name="Google Shape;34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950" y="1332975"/>
            <a:ext cx="2796875" cy="2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2500000" y="466575"/>
            <a:ext cx="6021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Floating Point Operations - Decimal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520150" y="1540550"/>
            <a:ext cx="7770900" cy="5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rgbClr val="434343"/>
                </a:solidFill>
              </a:rPr>
              <a:t>Addition</a:t>
            </a:r>
            <a:endParaRPr b="1" i="1" sz="24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434343"/>
                </a:solidFill>
              </a:rPr>
              <a:t>What is  174.3846 + 0.9721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000"/>
              <a:t>      Assume </a:t>
            </a:r>
            <a:r>
              <a:rPr lang="en-GB" sz="2000">
                <a:solidFill>
                  <a:srgbClr val="434343"/>
                </a:solidFill>
              </a:rPr>
              <a:t> 5 digits in </a:t>
            </a:r>
            <a:r>
              <a:rPr b="1" lang="en-GB" sz="2000">
                <a:solidFill>
                  <a:srgbClr val="FF0000"/>
                </a:solidFill>
              </a:rPr>
              <a:t>Mantissa</a:t>
            </a:r>
            <a:r>
              <a:rPr lang="en-GB" sz="2000"/>
              <a:t> includes only 1 significand digit.</a:t>
            </a:r>
            <a:endParaRPr sz="24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rgbClr val="434343"/>
                </a:solidFill>
              </a:rPr>
              <a:t>(</a:t>
            </a:r>
            <a:r>
              <a:rPr lang="en-GB" sz="2400">
                <a:solidFill>
                  <a:srgbClr val="FF0000"/>
                </a:solidFill>
              </a:rPr>
              <a:t>1.7438</a:t>
            </a:r>
            <a:r>
              <a:rPr lang="en-GB" sz="2400">
                <a:solidFill>
                  <a:srgbClr val="434343"/>
                </a:solidFill>
              </a:rPr>
              <a:t>,2) + (</a:t>
            </a:r>
            <a:r>
              <a:rPr lang="en-GB" sz="2400">
                <a:solidFill>
                  <a:srgbClr val="FF0000"/>
                </a:solidFill>
              </a:rPr>
              <a:t>9.7210</a:t>
            </a:r>
            <a:r>
              <a:rPr lang="en-GB" sz="2400">
                <a:solidFill>
                  <a:srgbClr val="434343"/>
                </a:solidFill>
              </a:rPr>
              <a:t>,-1) </a:t>
            </a:r>
            <a:endParaRPr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rgbClr val="434343"/>
                </a:solidFill>
              </a:rPr>
              <a:t>Need exponents equal </a:t>
            </a:r>
            <a:r>
              <a:rPr b="1" lang="en-GB" sz="2400">
                <a:solidFill>
                  <a:srgbClr val="0098DB"/>
                </a:solidFill>
              </a:rPr>
              <a:t>so shift significand</a:t>
            </a:r>
            <a:r>
              <a:rPr b="1" lang="en-GB" sz="2400">
                <a:solidFill>
                  <a:srgbClr val="434343"/>
                </a:solidFill>
              </a:rPr>
              <a:t> </a:t>
            </a:r>
            <a:r>
              <a:rPr lang="en-GB" sz="2400">
                <a:solidFill>
                  <a:srgbClr val="434343"/>
                </a:solidFill>
              </a:rPr>
              <a:t>(</a:t>
            </a:r>
            <a:r>
              <a:rPr lang="en-GB" sz="2400">
                <a:solidFill>
                  <a:srgbClr val="FF0000"/>
                </a:solidFill>
              </a:rPr>
              <a:t>Mantissa</a:t>
            </a:r>
            <a:r>
              <a:rPr lang="en-GB" sz="2400">
                <a:solidFill>
                  <a:srgbClr val="434343"/>
                </a:solidFill>
              </a:rPr>
              <a:t>) of smaller exponent and increase exponent</a:t>
            </a:r>
            <a:endParaRPr sz="24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rgbClr val="434343"/>
                </a:solidFill>
              </a:rPr>
              <a:t>(1.7438,2) + (0.9721,0)</a:t>
            </a:r>
            <a:endParaRPr sz="24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rgbClr val="434343"/>
                </a:solidFill>
              </a:rPr>
              <a:t>(1.7438,2) + (0.0972,1)</a:t>
            </a:r>
            <a:endParaRPr sz="2400">
              <a:solidFill>
                <a:srgbClr val="434343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rgbClr val="434343"/>
                </a:solidFill>
              </a:rPr>
              <a:t>(1.7438,2) + (0.0097,2)</a:t>
            </a:r>
            <a:endParaRPr sz="2400">
              <a:solidFill>
                <a:srgbClr val="434343"/>
              </a:solidFill>
            </a:endParaRPr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= (1.7535,2)</a:t>
            </a:r>
            <a:endParaRPr sz="2400">
              <a:solidFill>
                <a:srgbClr val="434343"/>
              </a:solidFill>
            </a:endParaRPr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= 175.35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