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501e1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e501e150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drive.google.com/open?id=1QjZysQr88zEVk1Pnz5SNRFiuKFNmwJ9FUw0MCHpmQ2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jFDMZpkUWC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Fetch Execute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52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Interrupts - Examples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68" name="Google Shape;368;p61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9" name="Google Shape;369;p61"/>
          <p:cNvSpPr txBox="1"/>
          <p:nvPr/>
        </p:nvSpPr>
        <p:spPr>
          <a:xfrm>
            <a:off x="1017450" y="1230850"/>
            <a:ext cx="71631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Exceptional conditions in program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Division by 0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Unrecognised instruction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Addressing error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Software requested interrupt</a:t>
            </a:r>
            <a:endParaRPr sz="2200"/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External Interrupts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I/O operation terminates</a:t>
            </a:r>
            <a:endParaRPr sz="2200"/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Character available from keyboard (keypress)</a:t>
            </a:r>
            <a:endParaRPr sz="2200"/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Mouse moved and/or clicked</a:t>
            </a:r>
            <a:endParaRPr sz="2200"/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Disk operation completed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Timer expires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Battery level, ….</a:t>
            </a:r>
            <a:endParaRPr sz="22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2500000" y="4377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Summary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2"/>
          <p:cNvSpPr txBox="1"/>
          <p:nvPr/>
        </p:nvSpPr>
        <p:spPr>
          <a:xfrm>
            <a:off x="533400" y="1371600"/>
            <a:ext cx="7770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67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Processor continually follows fetch-execute cycle</a:t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67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Instructions executed in sequence (unless branch instruction obeyed)</a:t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67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Interrupts occur when invalid state reached</a:t>
            </a:r>
            <a:endParaRPr sz="2400"/>
          </a:p>
          <a:p>
            <a:pPr indent="-3095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 sz="2400"/>
              <a:t>Impossible address</a:t>
            </a:r>
            <a:endParaRPr sz="2400"/>
          </a:p>
          <a:p>
            <a:pPr indent="-3095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 sz="2400"/>
              <a:t>Unrecognised instruction etc.</a:t>
            </a:r>
            <a:endParaRPr sz="2400"/>
          </a:p>
          <a:p>
            <a:pPr indent="-3095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GB" sz="2400"/>
              <a:t>Transfer  control to standard location(</a:t>
            </a:r>
            <a:r>
              <a:rPr lang="en-GB" sz="2400"/>
              <a:t>interrupt service routine)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611550" y="23837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CPU from inside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Fetch-execute cycle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Memory access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Execution units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Register Organisation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Sequence of  instructions executed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Interrupts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2474200" y="498300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Execution of Operations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4"/>
          <p:cNvSpPr txBox="1"/>
          <p:nvPr/>
        </p:nvSpPr>
        <p:spPr>
          <a:xfrm>
            <a:off x="417875" y="1268375"/>
            <a:ext cx="7770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4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/>
              <a:t>How does computer execute operations?</a:t>
            </a:r>
            <a:endParaRPr sz="2000"/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Repeatedly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Fetch instruction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Decode instruction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Execute instruction</a:t>
            </a:r>
            <a:endParaRPr sz="2000"/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1" lang="en-GB" sz="2000"/>
              <a:t>Fetch-execute cycle</a:t>
            </a:r>
            <a:endParaRPr sz="2000"/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12" name="Google Shape;312;p54"/>
          <p:cNvSpPr/>
          <p:nvPr/>
        </p:nvSpPr>
        <p:spPr>
          <a:xfrm>
            <a:off x="5473350" y="1786625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of first instruction in PC</a:t>
            </a:r>
            <a:endParaRPr/>
          </a:p>
        </p:txBody>
      </p:sp>
      <p:sp>
        <p:nvSpPr>
          <p:cNvPr id="313" name="Google Shape;313;p54"/>
          <p:cNvSpPr/>
          <p:nvPr/>
        </p:nvSpPr>
        <p:spPr>
          <a:xfrm>
            <a:off x="5473350" y="2337600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Fetch: Memory [PC] into IR</a:t>
            </a:r>
            <a:endParaRPr/>
          </a:p>
        </p:txBody>
      </p:sp>
      <p:sp>
        <p:nvSpPr>
          <p:cNvPr id="314" name="Google Shape;314;p54"/>
          <p:cNvSpPr/>
          <p:nvPr/>
        </p:nvSpPr>
        <p:spPr>
          <a:xfrm>
            <a:off x="5473350" y="2888575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Increment PC</a:t>
            </a:r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5473350" y="3439550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 Instruction</a:t>
            </a:r>
            <a:endParaRPr/>
          </a:p>
        </p:txBody>
      </p:sp>
      <p:sp>
        <p:nvSpPr>
          <p:cNvPr id="316" name="Google Shape;316;p54"/>
          <p:cNvSpPr/>
          <p:nvPr/>
        </p:nvSpPr>
        <p:spPr>
          <a:xfrm>
            <a:off x="5473350" y="3990525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 Instruction in IR</a:t>
            </a:r>
            <a:endParaRPr/>
          </a:p>
        </p:txBody>
      </p:sp>
      <p:sp>
        <p:nvSpPr>
          <p:cNvPr id="317" name="Google Shape;317;p54"/>
          <p:cNvSpPr/>
          <p:nvPr/>
        </p:nvSpPr>
        <p:spPr>
          <a:xfrm>
            <a:off x="5473350" y="4541500"/>
            <a:ext cx="3067200" cy="307500"/>
          </a:xfrm>
          <a:prstGeom prst="roundRect">
            <a:avLst>
              <a:gd fmla="val 16667" name="adj"/>
            </a:avLst>
          </a:prstGeom>
          <a:solidFill>
            <a:srgbClr val="72BCFF"/>
          </a:solidFill>
          <a:ln cap="flat" cmpd="sng" w="9525">
            <a:solidFill>
              <a:srgbClr val="009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HALT?</a:t>
            </a:r>
            <a:endParaRPr/>
          </a:p>
        </p:txBody>
      </p:sp>
      <p:cxnSp>
        <p:nvCxnSpPr>
          <p:cNvPr id="318" name="Google Shape;318;p54"/>
          <p:cNvCxnSpPr>
            <a:stCxn id="312" idx="2"/>
            <a:endCxn id="313" idx="0"/>
          </p:cNvCxnSpPr>
          <p:nvPr/>
        </p:nvCxnSpPr>
        <p:spPr>
          <a:xfrm>
            <a:off x="7006950" y="209412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54"/>
          <p:cNvCxnSpPr>
            <a:stCxn id="313" idx="2"/>
            <a:endCxn id="314" idx="0"/>
          </p:cNvCxnSpPr>
          <p:nvPr/>
        </p:nvCxnSpPr>
        <p:spPr>
          <a:xfrm>
            <a:off x="7006950" y="2645100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54"/>
          <p:cNvCxnSpPr>
            <a:stCxn id="314" idx="2"/>
            <a:endCxn id="315" idx="0"/>
          </p:cNvCxnSpPr>
          <p:nvPr/>
        </p:nvCxnSpPr>
        <p:spPr>
          <a:xfrm>
            <a:off x="7006950" y="319607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54"/>
          <p:cNvCxnSpPr>
            <a:stCxn id="315" idx="2"/>
            <a:endCxn id="316" idx="0"/>
          </p:cNvCxnSpPr>
          <p:nvPr/>
        </p:nvCxnSpPr>
        <p:spPr>
          <a:xfrm>
            <a:off x="7006950" y="3747050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54"/>
          <p:cNvCxnSpPr>
            <a:stCxn id="316" idx="2"/>
            <a:endCxn id="317" idx="0"/>
          </p:cNvCxnSpPr>
          <p:nvPr/>
        </p:nvCxnSpPr>
        <p:spPr>
          <a:xfrm>
            <a:off x="7006950" y="429802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54"/>
          <p:cNvCxnSpPr>
            <a:stCxn id="317" idx="3"/>
            <a:endCxn id="313" idx="3"/>
          </p:cNvCxnSpPr>
          <p:nvPr/>
        </p:nvCxnSpPr>
        <p:spPr>
          <a:xfrm flipH="1" rot="10800000">
            <a:off x="8540550" y="2491450"/>
            <a:ext cx="600" cy="22038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54"/>
          <p:cNvSpPr txBox="1"/>
          <p:nvPr/>
        </p:nvSpPr>
        <p:spPr>
          <a:xfrm>
            <a:off x="8540550" y="4695250"/>
            <a:ext cx="530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325" name="Google Shape;325;p54"/>
          <p:cNvSpPr txBox="1"/>
          <p:nvPr/>
        </p:nvSpPr>
        <p:spPr>
          <a:xfrm>
            <a:off x="125" y="6325675"/>
            <a:ext cx="9144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https://www.youtube.com/watch?v=jFDMZpkUWCw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03500" y="33892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Fetch Execute Cycle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31" name="Google Shape;331;p55"/>
          <p:cNvSpPr txBox="1"/>
          <p:nvPr/>
        </p:nvSpPr>
        <p:spPr>
          <a:xfrm>
            <a:off x="235550" y="1285475"/>
            <a:ext cx="8639100" cy="5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Arial"/>
              <a:buAutoNum type="arabicPeriod"/>
            </a:pPr>
            <a:r>
              <a:rPr b="1" lang="en-GB" sz="2000">
                <a:solidFill>
                  <a:srgbClr val="93C47D"/>
                </a:solidFill>
              </a:rPr>
              <a:t>F</a:t>
            </a:r>
            <a:r>
              <a:rPr b="1" lang="en-GB" sz="2000">
                <a:solidFill>
                  <a:srgbClr val="93C47D"/>
                </a:solidFill>
              </a:rPr>
              <a:t>etch </a:t>
            </a:r>
            <a:endParaRPr sz="2000">
              <a:solidFill>
                <a:srgbClr val="93C47D"/>
              </a:solidFill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G</a:t>
            </a:r>
            <a:r>
              <a:rPr lang="en-GB" sz="2000"/>
              <a:t>et address</a:t>
            </a:r>
            <a:r>
              <a:rPr lang="en-GB" sz="2000"/>
              <a:t> of next instruction from Program Counter Register (PC)</a:t>
            </a:r>
            <a:endParaRPr sz="2000"/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Load instruction into Instruction Register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GB" sz="2000"/>
              <a:t>Decode</a:t>
            </a:r>
            <a:r>
              <a:rPr lang="en-GB" sz="2000"/>
              <a:t> current instruction for execution</a:t>
            </a:r>
            <a:endParaRPr sz="2000"/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Increment PC (can be done in parallel with step 3.)</a:t>
            </a:r>
            <a:endParaRPr sz="2000"/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Fetch any data required (either from memory or registers)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GB" sz="2000">
                <a:solidFill>
                  <a:srgbClr val="FF0000"/>
                </a:solidFill>
              </a:rPr>
              <a:t>Execute</a:t>
            </a:r>
            <a:r>
              <a:rPr lang="en-GB" sz="2000"/>
              <a:t> instruction</a:t>
            </a:r>
            <a:endParaRPr sz="2000"/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Store any results (to memory or register)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/>
              <a:t>If not the end of the program, then </a:t>
            </a:r>
            <a:r>
              <a:rPr b="1" lang="en-GB" sz="2000"/>
              <a:t>Return</a:t>
            </a:r>
            <a:r>
              <a:rPr lang="en-GB" sz="2000"/>
              <a:t> to step 1</a:t>
            </a:r>
            <a:endParaRPr sz="2000"/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/>
              <a:t>* </a:t>
            </a:r>
            <a:r>
              <a:rPr lang="en-GB"/>
              <a:t>A branch provides that the next instruction is fetched from somewhere else in memory, branches but saves the preceding contents of the PC somewhere.</a:t>
            </a:r>
            <a:endParaRPr/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Memory Access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6"/>
          <p:cNvSpPr txBox="1"/>
          <p:nvPr/>
        </p:nvSpPr>
        <p:spPr>
          <a:xfrm>
            <a:off x="533400" y="1245425"/>
            <a:ext cx="82173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How does computer access memory?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This involves 2 new registers which are not directly accessible to a programmer: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Address is transferred to </a:t>
            </a:r>
            <a:r>
              <a:rPr i="1" lang="en-GB" sz="2000"/>
              <a:t>Memory Address Register</a:t>
            </a:r>
            <a:r>
              <a:rPr lang="en-GB" sz="2000"/>
              <a:t> (MAR)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If writing memory,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Data is transferred to Memory Data Register (MDR)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Control signals then transfer MDR contents to address specified in MAR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If reading memory,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Control signals then transfer contents of address specified in MAR into the MDR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Data is transferred from MDR into destination register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2506600" y="254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Execution Units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7"/>
          <p:cNvSpPr txBox="1"/>
          <p:nvPr/>
        </p:nvSpPr>
        <p:spPr>
          <a:xfrm>
            <a:off x="218700" y="3278150"/>
            <a:ext cx="87705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GB" sz="1900"/>
              <a:t>Arithmetic units</a:t>
            </a:r>
            <a:endParaRPr b="1"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One (or more) for each operation - may have several adders, subtractors etc.</a:t>
            </a:r>
            <a:endParaRPr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Input operands copied to unit inputs</a:t>
            </a:r>
            <a:endParaRPr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Obviously different for fixed and floating point</a:t>
            </a:r>
            <a:endParaRPr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Usually take two inputs and give a single output (</a:t>
            </a:r>
            <a:r>
              <a:rPr lang="en-GB" sz="1900"/>
              <a:t>Output from unit is result )</a:t>
            </a:r>
            <a:endParaRPr sz="1900"/>
          </a:p>
        </p:txBody>
      </p:sp>
      <p:sp>
        <p:nvSpPr>
          <p:cNvPr id="344" name="Google Shape;344;p57"/>
          <p:cNvSpPr txBox="1"/>
          <p:nvPr/>
        </p:nvSpPr>
        <p:spPr>
          <a:xfrm>
            <a:off x="216300" y="1326525"/>
            <a:ext cx="89277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GB" sz="1900"/>
              <a:t>Instruction decode</a:t>
            </a:r>
            <a:endParaRPr b="1"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1" lang="en-GB" sz="1900">
                <a:solidFill>
                  <a:srgbClr val="0000FF"/>
                </a:solidFill>
              </a:rPr>
              <a:t>Recognition</a:t>
            </a:r>
            <a:r>
              <a:rPr lang="en-GB" sz="1900"/>
              <a:t>: Decides what operation is required and what registers are involved</a:t>
            </a:r>
            <a:endParaRPr sz="1900"/>
          </a:p>
          <a:p>
            <a:pPr indent="-342900" lvl="1" marL="108585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Including any address offsets or immediate data from the instruction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Register Organisation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8"/>
          <p:cNvSpPr txBox="1"/>
          <p:nvPr/>
        </p:nvSpPr>
        <p:spPr>
          <a:xfrm>
            <a:off x="373625" y="1029100"/>
            <a:ext cx="8377200" cy="53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Separate sets of registers for integer and floating point operations (</a:t>
            </a:r>
            <a:r>
              <a:rPr lang="en-GB" sz="2200">
                <a:solidFill>
                  <a:srgbClr val="FF0000"/>
                </a:solidFill>
              </a:rPr>
              <a:t>Reducing risk</a:t>
            </a:r>
            <a:r>
              <a:rPr lang="en-GB" sz="2200"/>
              <a:t> of operating on data in the wrong formal)</a:t>
            </a:r>
            <a:endParaRPr sz="2200"/>
          </a:p>
          <a:p>
            <a:pPr indent="-215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Registers physically close to execution units that use them to ensure high speed (e.g. accumulator is inside ALU)</a:t>
            </a:r>
            <a:endParaRPr sz="2200"/>
          </a:p>
          <a:p>
            <a:pPr indent="-215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Typical instructions read two registers and write one in each cycle</a:t>
            </a:r>
            <a:endParaRPr sz="2200"/>
          </a:p>
          <a:p>
            <a:pPr indent="-215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Faster execution will require more simultaneous reads</a:t>
            </a:r>
            <a:endParaRPr sz="22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and writes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Execution: What can go wrong?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9"/>
          <p:cNvSpPr txBox="1"/>
          <p:nvPr/>
        </p:nvSpPr>
        <p:spPr>
          <a:xfrm>
            <a:off x="533400" y="1284750"/>
            <a:ext cx="8020800" cy="5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200"/>
              <a:t>A number of problems can arise from particular bit patterns in the instruction register:</a:t>
            </a:r>
            <a:endParaRPr sz="2200"/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FF0000"/>
                </a:solidFill>
              </a:rPr>
              <a:t>Addresses not recognised</a:t>
            </a:r>
            <a:endParaRPr b="1" sz="2200">
              <a:solidFill>
                <a:srgbClr val="FF0000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Address not in actual memory fitted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Address invalid</a:t>
            </a:r>
            <a:endParaRPr sz="2200"/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Cannot write in register 0 in MIPS</a:t>
            </a:r>
            <a:endParaRPr sz="2200"/>
          </a:p>
          <a:p>
            <a:pPr indent="-241300" lvl="2" marL="11430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/>
              <a:t>Addresses may be protected</a:t>
            </a:r>
            <a:endParaRPr sz="2200"/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FF0000"/>
                </a:solidFill>
              </a:rPr>
              <a:t>Invalid operation</a:t>
            </a:r>
            <a:endParaRPr b="1" sz="2200">
              <a:solidFill>
                <a:srgbClr val="FF0000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Division by 0</a:t>
            </a:r>
            <a:endParaRPr sz="2200"/>
          </a:p>
          <a:p>
            <a:pPr indent="-3540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lang="en-GB" sz="2200">
                <a:solidFill>
                  <a:srgbClr val="FF0000"/>
                </a:solidFill>
              </a:rPr>
              <a:t>Invalid result</a:t>
            </a:r>
            <a:endParaRPr b="1" sz="2200">
              <a:solidFill>
                <a:srgbClr val="FF0000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Overflow   (integer numbers)</a:t>
            </a:r>
            <a:endParaRPr sz="2200"/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GB" sz="2200"/>
              <a:t>Underflow (if floating point)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0"/>
          <p:cNvSpPr txBox="1"/>
          <p:nvPr/>
        </p:nvSpPr>
        <p:spPr>
          <a:xfrm>
            <a:off x="431075" y="1503875"/>
            <a:ext cx="83769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Hardware checks for these conditions for every instruction</a:t>
            </a:r>
            <a:endParaRPr sz="2400"/>
          </a:p>
          <a:p>
            <a:pPr indent="-215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GB" sz="2400"/>
              <a:t>Interrupt</a:t>
            </a:r>
            <a:r>
              <a:rPr lang="en-GB" sz="2400"/>
              <a:t> raised if any occur</a:t>
            </a:r>
            <a:endParaRPr sz="2400"/>
          </a:p>
          <a:p>
            <a:pPr indent="-2159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1" marL="8001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Records current PC in standard location</a:t>
            </a:r>
            <a:endParaRPr sz="2400"/>
          </a:p>
          <a:p>
            <a:pPr indent="-368300" lvl="1" marL="8001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Transfers control to interrupt service routine</a:t>
            </a:r>
            <a:endParaRPr sz="2400"/>
          </a:p>
          <a:p>
            <a:pPr indent="0" lvl="2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(standard address)</a:t>
            </a:r>
            <a:endParaRPr sz="2400"/>
          </a:p>
          <a:p>
            <a:pPr indent="0" lvl="2" marL="9144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1" marL="8001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Similar to idea of exception and try/catch in Java but also known as trap or fault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