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95" r:id="rId4"/>
    <p:sldMasterId id="2147483696" r:id="rId5"/>
    <p:sldMasterId id="2147483697" r:id="rId6"/>
    <p:sldMasterId id="2147483698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19B556C7-5C62-4216-AB1C-472241780B80}">
  <a:tblStyle styleId="{19B556C7-5C62-4216-AB1C-472241780B8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4F657300-03DE-4A61-B604-B42F59F28BA6}" styleName="Table_1">
    <a:wholeTbl>
      <a:tcTxStyle b="off" i="off">
        <a:font>
          <a:latin typeface="Palatino"/>
          <a:ea typeface="Palatino"/>
          <a:cs typeface="Palatino"/>
        </a:font>
        <a:srgbClr val="000000"/>
      </a:tcTxStyle>
      <a:tcStyle>
        <a:tcBdr>
          <a:lef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6F6EF"/>
          </a:solidFill>
        </a:fill>
      </a:tcStyle>
    </a:wholeTbl>
    <a:band1H>
      <a:tcTxStyle/>
      <a:tcStyle>
        <a:fill>
          <a:solidFill>
            <a:srgbClr val="CAECDD"/>
          </a:solidFill>
        </a:fill>
      </a:tcStyle>
    </a:band1H>
    <a:band2H>
      <a:tcTxStyle/>
    </a:band2H>
    <a:band1V>
      <a:tcTxStyle/>
      <a:tcStyle>
        <a:fill>
          <a:solidFill>
            <a:srgbClr val="CAECDD"/>
          </a:solidFill>
        </a:fill>
      </a:tcStyle>
    </a:band1V>
    <a:band2V>
      <a:tcTxStyle/>
    </a:band2V>
    <a:lastCol>
      <a:tcTxStyle b="on" i="off">
        <a:font>
          <a:latin typeface="Palatino"/>
          <a:ea typeface="Palatino"/>
          <a:cs typeface="Palatino"/>
        </a:font>
        <a:srgbClr val="FFFFFF"/>
      </a:tcTxStyle>
      <a:tcStyle>
        <a:fill>
          <a:solidFill>
            <a:srgbClr val="00CC99"/>
          </a:solidFill>
        </a:fill>
      </a:tcStyle>
    </a:lastCol>
    <a:firstCol>
      <a:tcTxStyle b="on" i="off">
        <a:font>
          <a:latin typeface="Palatino"/>
          <a:ea typeface="Palatino"/>
          <a:cs typeface="Palatino"/>
        </a:font>
        <a:srgbClr val="FFFFFF"/>
      </a:tcTxStyle>
      <a:tcStyle>
        <a:fill>
          <a:solidFill>
            <a:srgbClr val="00CC99"/>
          </a:solidFill>
        </a:fill>
      </a:tcStyle>
    </a:firstCol>
    <a:lastRow>
      <a:tcTxStyle b="on" i="off">
        <a:font>
          <a:latin typeface="Palatino"/>
          <a:ea typeface="Palatino"/>
          <a:cs typeface="Palatino"/>
        </a:font>
        <a:srgbClr val="FFFFFF"/>
      </a:tcTxStyle>
      <a:tcStyle>
        <a:tcBdr>
          <a:top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00CC99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Palatino"/>
          <a:ea typeface="Palatino"/>
          <a:cs typeface="Palatino"/>
        </a:font>
        <a:srgbClr val="FFFFFF"/>
      </a:tcTxStyle>
      <a:tcStyle>
        <a:tcBdr>
          <a:bottom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00CC99"/>
          </a:solidFill>
        </a:fill>
      </a:tcStyle>
    </a:firstRow>
    <a:neCell>
      <a:tcTxStyle/>
    </a:neCell>
    <a:nwCell>
      <a:tcTxStyle/>
    </a:nwCell>
  </a:tblStyle>
  <a:tblStyle styleId="{80801886-A15A-4E85-AC42-0F3A735D6ED4}" styleName="Table_2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2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1" Type="http://schemas.openxmlformats.org/officeDocument/2006/relationships/theme" Target="theme/theme5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slide" Target="slides/slide21.xml"/><Relationship Id="rId7" Type="http://schemas.openxmlformats.org/officeDocument/2006/relationships/slideMaster" Target="slideMasters/slideMaster4.xml"/><Relationship Id="rId8" Type="http://schemas.openxmlformats.org/officeDocument/2006/relationships/notesMaster" Target="notesMasters/notesMaster1.xml"/><Relationship Id="rId31" Type="http://schemas.openxmlformats.org/officeDocument/2006/relationships/slide" Target="slides/slide23.xml"/><Relationship Id="rId30" Type="http://schemas.openxmlformats.org/officeDocument/2006/relationships/slide" Target="slides/slide22.xml"/><Relationship Id="rId11" Type="http://schemas.openxmlformats.org/officeDocument/2006/relationships/slide" Target="slides/slide3.xml"/><Relationship Id="rId33" Type="http://schemas.openxmlformats.org/officeDocument/2006/relationships/slide" Target="slides/slide25.xml"/><Relationship Id="rId10" Type="http://schemas.openxmlformats.org/officeDocument/2006/relationships/slide" Target="slides/slide2.xml"/><Relationship Id="rId32" Type="http://schemas.openxmlformats.org/officeDocument/2006/relationships/slide" Target="slides/slide24.xml"/><Relationship Id="rId13" Type="http://schemas.openxmlformats.org/officeDocument/2006/relationships/slide" Target="slides/slide5.xml"/><Relationship Id="rId35" Type="http://schemas.openxmlformats.org/officeDocument/2006/relationships/slide" Target="slides/slide27.xml"/><Relationship Id="rId12" Type="http://schemas.openxmlformats.org/officeDocument/2006/relationships/slide" Target="slides/slide4.xml"/><Relationship Id="rId34" Type="http://schemas.openxmlformats.org/officeDocument/2006/relationships/slide" Target="slides/slide26.xml"/><Relationship Id="rId15" Type="http://schemas.openxmlformats.org/officeDocument/2006/relationships/slide" Target="slides/slide7.xml"/><Relationship Id="rId37" Type="http://schemas.openxmlformats.org/officeDocument/2006/relationships/slide" Target="slides/slide29.xml"/><Relationship Id="rId14" Type="http://schemas.openxmlformats.org/officeDocument/2006/relationships/slide" Target="slides/slide6.xml"/><Relationship Id="rId36" Type="http://schemas.openxmlformats.org/officeDocument/2006/relationships/slide" Target="slides/slide28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38" Type="http://schemas.openxmlformats.org/officeDocument/2006/relationships/slide" Target="slides/slide30.xml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2d5aa05f5_5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g22d5aa05f5_5_7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333d2caa6d_7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g333d2caa6d_7_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333d2caa6d_7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g333d2caa6d_7_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1e501e150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g1e501e1500_0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1e501e1500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g1e501e1500_0_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1e501e1500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g1e501e1500_0_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1e501e1500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g1e501e1500_0_6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333d2caa6d_7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g333d2caa6d_7_4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333d2caa6d_7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g333d2caa6d_7_5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1e501e1500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g1e501e1500_0_5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1e501e1500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g1e501e1500_0_6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2d5aa05f5_5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g22d5aa05f5_5_24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2314594d34_0_3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2314594d34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1e501e1500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g1e501e1500_0_7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1e501e1500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g1e501e1500_0_7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1e89db816b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g1e89db816b_0_6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333d2caa6d_7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g333d2caa6d_7_6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1e89db816b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g1e89db816b_0_7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1e89db816b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g1e89db816b_0_8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333d2caa6d_7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g333d2caa6d_7_6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1e89db816b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g1e89db816b_0_7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333d2caa6d_7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g333d2caa6d_7_7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2d5aa05f5_5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g22d5aa05f5_5_24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1e501e1500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g1e501e1500_0_8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22d5aa05f5_5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g22d5aa05f5_5_25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e501e150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g1e501e1500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333d2caa6d_7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g333d2caa6d_7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e501e150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g1e501e1500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1e501e150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g1e501e1500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3c53608f8a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g3c53608f8a_2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11560" y="1268760"/>
            <a:ext cx="8075100" cy="99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98DB"/>
              </a:buClr>
              <a:buSzPts val="2800"/>
              <a:buFont typeface="Arial"/>
              <a:buNone/>
              <a:defRPr b="1" i="0" sz="4000" u="none" cap="none" strike="noStrike">
                <a:solidFill>
                  <a:srgbClr val="0098D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11560" y="2348880"/>
            <a:ext cx="8075100" cy="37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rgbClr val="5E6A7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1600"/>
              </a:spcBef>
              <a:spcAft>
                <a:spcPts val="0"/>
              </a:spcAft>
              <a:buClr>
                <a:srgbClr val="5E6A7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1600"/>
              </a:spcBef>
              <a:spcAft>
                <a:spcPts val="0"/>
              </a:spcAft>
              <a:buClr>
                <a:srgbClr val="5E6A7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1600"/>
              </a:spcBef>
              <a:spcAft>
                <a:spcPts val="0"/>
              </a:spcAft>
              <a:buClr>
                <a:srgbClr val="5E6A7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1600"/>
              </a:spcBef>
              <a:spcAft>
                <a:spcPts val="0"/>
              </a:spcAft>
              <a:buClr>
                <a:srgbClr val="5E6A7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>
  <p:cSld name="OBJECT_1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title"/>
          </p:nvPr>
        </p:nvSpPr>
        <p:spPr>
          <a:xfrm>
            <a:off x="611560" y="1268760"/>
            <a:ext cx="8075100" cy="99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A5ACAF"/>
              </a:buClr>
              <a:buSzPts val="2800"/>
              <a:buFont typeface="Arial"/>
              <a:buNone/>
              <a:defRPr b="1" i="0" sz="4000" u="none" cap="none" strike="noStrike">
                <a:solidFill>
                  <a:srgbClr val="A5ACA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9pPr>
          </a:lstStyle>
          <a:p/>
        </p:txBody>
      </p:sp>
      <p:sp>
        <p:nvSpPr>
          <p:cNvPr id="58" name="Google Shape;58;p14"/>
          <p:cNvSpPr txBox="1"/>
          <p:nvPr>
            <p:ph idx="1" type="body"/>
          </p:nvPr>
        </p:nvSpPr>
        <p:spPr>
          <a:xfrm>
            <a:off x="611560" y="2348880"/>
            <a:ext cx="8075100" cy="37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>
  <p:cSld name="OBJECT_2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611560" y="1268760"/>
            <a:ext cx="8075100" cy="99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E6A71"/>
              </a:buClr>
              <a:buSzPts val="2800"/>
              <a:buFont typeface="Arial"/>
              <a:buNone/>
              <a:defRPr b="1" i="0" sz="40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611560" y="2348880"/>
            <a:ext cx="8075100" cy="37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E6A71"/>
              </a:buClr>
              <a:buSzPts val="1400"/>
              <a:buFont typeface="Arial"/>
              <a:buNone/>
              <a:defRPr b="1" i="0" sz="40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17"/>
          <p:cNvSpPr txBox="1"/>
          <p:nvPr>
            <p:ph idx="1" type="subTitle"/>
          </p:nvPr>
        </p:nvSpPr>
        <p:spPr>
          <a:xfrm>
            <a:off x="683568" y="3645024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560"/>
              </a:spcBef>
              <a:spcAft>
                <a:spcPts val="0"/>
              </a:spcAft>
              <a:buClr>
                <a:srgbClr val="0098DB"/>
              </a:buClr>
              <a:buSzPts val="2800"/>
              <a:buFont typeface="Arial"/>
              <a:buNone/>
              <a:defRPr b="0" i="1" sz="2800" u="none" cap="none" strike="noStrike">
                <a:solidFill>
                  <a:srgbClr val="0098DB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ctr">
              <a:spcBef>
                <a:spcPts val="560"/>
              </a:spcBef>
              <a:spcAft>
                <a:spcPts val="0"/>
              </a:spcAft>
              <a:buClr>
                <a:srgbClr val="9BA0A3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9BA0A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spcBef>
                <a:spcPts val="480"/>
              </a:spcBef>
              <a:spcAft>
                <a:spcPts val="0"/>
              </a:spcAft>
              <a:buClr>
                <a:srgbClr val="9BA0A3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9BA0A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spcBef>
                <a:spcPts val="400"/>
              </a:spcBef>
              <a:spcAft>
                <a:spcPts val="0"/>
              </a:spcAft>
              <a:buClr>
                <a:srgbClr val="9BA0A3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9BA0A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spcBef>
                <a:spcPts val="400"/>
              </a:spcBef>
              <a:spcAft>
                <a:spcPts val="0"/>
              </a:spcAft>
              <a:buClr>
                <a:srgbClr val="9BA0A3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9BA0A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spcBef>
                <a:spcPts val="400"/>
              </a:spcBef>
              <a:spcAft>
                <a:spcPts val="0"/>
              </a:spcAft>
              <a:buClr>
                <a:srgbClr val="9BA0A3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9BA0A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spcAft>
                <a:spcPts val="0"/>
              </a:spcAft>
              <a:buClr>
                <a:srgbClr val="9BA0A3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9BA0A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spcAft>
                <a:spcPts val="0"/>
              </a:spcAft>
              <a:buClr>
                <a:srgbClr val="9BA0A3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9BA0A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spcAft>
                <a:spcPts val="0"/>
              </a:spcAft>
              <a:buClr>
                <a:srgbClr val="9BA0A3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9BA0A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>
            <p:ph type="title"/>
          </p:nvPr>
        </p:nvSpPr>
        <p:spPr>
          <a:xfrm>
            <a:off x="611560" y="1268760"/>
            <a:ext cx="8075100" cy="99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98DB"/>
              </a:buClr>
              <a:buSzPts val="1400"/>
              <a:buFont typeface="Arial"/>
              <a:buNone/>
              <a:defRPr b="1" i="0" sz="4000" u="none" cap="none" strike="noStrike">
                <a:solidFill>
                  <a:srgbClr val="0098D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2" name="Google Shape;82;p18"/>
          <p:cNvSpPr txBox="1"/>
          <p:nvPr>
            <p:ph idx="1" type="body"/>
          </p:nvPr>
        </p:nvSpPr>
        <p:spPr>
          <a:xfrm>
            <a:off x="611560" y="2348880"/>
            <a:ext cx="8075100" cy="37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rgbClr val="5E6A7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5E6A7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5E6A7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5E6A7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5E6A7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p1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p1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E6A71"/>
              </a:buClr>
              <a:buSzPts val="1400"/>
              <a:buFont typeface="Arial"/>
              <a:buNone/>
              <a:defRPr b="1" i="0" sz="40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8" name="Google Shape;88;p19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0098DB"/>
              </a:buClr>
              <a:buSzPts val="2800"/>
              <a:buFont typeface="Arial"/>
              <a:buNone/>
              <a:defRPr b="0" i="0" sz="2000" u="none" cap="none" strike="noStrike">
                <a:solidFill>
                  <a:srgbClr val="0098D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9BA0A3"/>
              </a:buClr>
              <a:buSzPts val="2800"/>
              <a:buFont typeface="Arial"/>
              <a:buNone/>
              <a:defRPr b="0" i="0" sz="1800" u="none" cap="none" strike="noStrike">
                <a:solidFill>
                  <a:srgbClr val="9BA0A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9BA0A3"/>
              </a:buClr>
              <a:buSzPts val="2400"/>
              <a:buFont typeface="Arial"/>
              <a:buNone/>
              <a:defRPr b="0" i="0" sz="1600" u="none" cap="none" strike="noStrike">
                <a:solidFill>
                  <a:srgbClr val="9BA0A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9BA0A3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9BA0A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9BA0A3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9BA0A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9BA0A3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9BA0A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9BA0A3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9BA0A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9BA0A3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9BA0A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9BA0A3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9BA0A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p1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" name="Google Shape;90;p1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Google Shape;91;p1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 txBox="1"/>
          <p:nvPr>
            <p:ph type="title"/>
          </p:nvPr>
        </p:nvSpPr>
        <p:spPr>
          <a:xfrm>
            <a:off x="611560" y="1268760"/>
            <a:ext cx="8075100" cy="99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98DB"/>
              </a:buClr>
              <a:buSzPts val="1400"/>
              <a:buFont typeface="Arial"/>
              <a:buNone/>
              <a:defRPr b="1" i="0" sz="4000" u="none" cap="none" strike="noStrike">
                <a:solidFill>
                  <a:srgbClr val="0098D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4" name="Google Shape;94;p20"/>
          <p:cNvSpPr txBox="1"/>
          <p:nvPr>
            <p:ph idx="1" type="body"/>
          </p:nvPr>
        </p:nvSpPr>
        <p:spPr>
          <a:xfrm>
            <a:off x="611560" y="2348880"/>
            <a:ext cx="3884100" cy="37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rgbClr val="5E6A7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rgbClr val="5E6A7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5E6A7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rgbClr val="5E6A7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rgbClr val="5E6A7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5" name="Google Shape;95;p20"/>
          <p:cNvSpPr txBox="1"/>
          <p:nvPr>
            <p:ph idx="2" type="body"/>
          </p:nvPr>
        </p:nvSpPr>
        <p:spPr>
          <a:xfrm>
            <a:off x="4802560" y="2348880"/>
            <a:ext cx="3884100" cy="37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rgbClr val="5E6A7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rgbClr val="5E6A7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5E6A7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rgbClr val="5E6A7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rgbClr val="5E6A7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6" name="Google Shape;96;p2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611560" y="1268760"/>
            <a:ext cx="8075100" cy="99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98DB"/>
              </a:buClr>
              <a:buSzPts val="1400"/>
              <a:buFont typeface="Arial"/>
              <a:buNone/>
              <a:defRPr b="1" i="0" sz="4000" u="none" cap="none" strike="noStrike">
                <a:solidFill>
                  <a:srgbClr val="0098D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611560" y="2357190"/>
            <a:ext cx="3885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5E6A71"/>
              </a:buClr>
              <a:buSzPts val="2800"/>
              <a:buFont typeface="Arial"/>
              <a:buNone/>
              <a:defRPr b="1" i="0" sz="24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5E6A71"/>
              </a:buClr>
              <a:buSzPts val="2800"/>
              <a:buFont typeface="Arial"/>
              <a:buNone/>
              <a:defRPr b="1" i="0" sz="20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5E6A71"/>
              </a:buClr>
              <a:buSzPts val="2400"/>
              <a:buFont typeface="Arial"/>
              <a:buNone/>
              <a:defRPr b="1" i="0" sz="18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5E6A71"/>
              </a:buClr>
              <a:buSzPts val="2000"/>
              <a:buFont typeface="Arial"/>
              <a:buNone/>
              <a:defRPr b="1" i="0" sz="16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5E6A71"/>
              </a:buClr>
              <a:buSzPts val="2000"/>
              <a:buFont typeface="Arial"/>
              <a:buNone/>
              <a:defRPr b="1" i="0" sz="16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611560" y="3068960"/>
            <a:ext cx="3885900" cy="30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5E6A7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5E6A7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5E6A7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5E6A7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5E6A7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3" name="Google Shape;103;p21"/>
          <p:cNvSpPr txBox="1"/>
          <p:nvPr>
            <p:ph idx="3" type="body"/>
          </p:nvPr>
        </p:nvSpPr>
        <p:spPr>
          <a:xfrm>
            <a:off x="4799446" y="2357190"/>
            <a:ext cx="38874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5E6A71"/>
              </a:buClr>
              <a:buSzPts val="2800"/>
              <a:buFont typeface="Arial"/>
              <a:buNone/>
              <a:defRPr b="1" i="0" sz="24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5E6A71"/>
              </a:buClr>
              <a:buSzPts val="2800"/>
              <a:buFont typeface="Arial"/>
              <a:buNone/>
              <a:defRPr b="1" i="0" sz="20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5E6A71"/>
              </a:buClr>
              <a:buSzPts val="2400"/>
              <a:buFont typeface="Arial"/>
              <a:buNone/>
              <a:defRPr b="1" i="0" sz="18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5E6A71"/>
              </a:buClr>
              <a:buSzPts val="2000"/>
              <a:buFont typeface="Arial"/>
              <a:buNone/>
              <a:defRPr b="1" i="0" sz="16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5E6A71"/>
              </a:buClr>
              <a:buSzPts val="2000"/>
              <a:buFont typeface="Arial"/>
              <a:buNone/>
              <a:defRPr b="1" i="0" sz="16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" name="Google Shape;104;p21"/>
          <p:cNvSpPr txBox="1"/>
          <p:nvPr>
            <p:ph idx="4" type="body"/>
          </p:nvPr>
        </p:nvSpPr>
        <p:spPr>
          <a:xfrm>
            <a:off x="4799446" y="3068960"/>
            <a:ext cx="3887400" cy="30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5E6A7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5E6A7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5E6A7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5E6A7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5E6A7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5" name="Google Shape;105;p2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6" name="Google Shape;106;p2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7" name="Google Shape;107;p2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611560" y="1268760"/>
            <a:ext cx="8075100" cy="99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98DB"/>
              </a:buClr>
              <a:buSzPts val="1400"/>
              <a:buFont typeface="Arial"/>
              <a:buNone/>
              <a:defRPr b="1" i="0" sz="4000" u="none" cap="none" strike="noStrike">
                <a:solidFill>
                  <a:srgbClr val="0098D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5" name="Google Shape;115;p2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6" name="Google Shape;116;p2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4"/>
          <p:cNvSpPr txBox="1"/>
          <p:nvPr>
            <p:ph type="title"/>
          </p:nvPr>
        </p:nvSpPr>
        <p:spPr>
          <a:xfrm>
            <a:off x="457200" y="1196752"/>
            <a:ext cx="3008400" cy="1161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98DB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0098D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9" name="Google Shape;119;p24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rgbClr val="5E6A7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5E6A7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5E6A7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5E6A7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5E6A7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0" name="Google Shape;120;p24"/>
          <p:cNvSpPr txBox="1"/>
          <p:nvPr>
            <p:ph idx="2" type="body"/>
          </p:nvPr>
        </p:nvSpPr>
        <p:spPr>
          <a:xfrm>
            <a:off x="457200" y="2420888"/>
            <a:ext cx="3008400" cy="37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rgbClr val="5E6A71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rgbClr val="5E6A71"/>
              </a:buClr>
              <a:buSzPts val="2800"/>
              <a:buFont typeface="Arial"/>
              <a:buNone/>
              <a:defRPr b="0" i="0" sz="12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rgbClr val="5E6A71"/>
              </a:buClr>
              <a:buSzPts val="2400"/>
              <a:buFont typeface="Arial"/>
              <a:buNone/>
              <a:defRPr b="0" i="0" sz="10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rgbClr val="5E6A71"/>
              </a:buClr>
              <a:buSzPts val="2000"/>
              <a:buFont typeface="Arial"/>
              <a:buNone/>
              <a:defRPr b="0" i="0" sz="9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rgbClr val="5E6A71"/>
              </a:buClr>
              <a:buSzPts val="2000"/>
              <a:buFont typeface="Arial"/>
              <a:buNone/>
              <a:defRPr b="0" i="0" sz="9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1" name="Google Shape;121;p2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2" name="Google Shape;122;p2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3" name="Google Shape;123;p2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 txBox="1"/>
          <p:nvPr>
            <p:ph type="title"/>
          </p:nvPr>
        </p:nvSpPr>
        <p:spPr>
          <a:xfrm>
            <a:off x="2123728" y="4800600"/>
            <a:ext cx="51549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98DB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0098D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6" name="Google Shape;126;p25"/>
          <p:cNvSpPr/>
          <p:nvPr>
            <p:ph idx="2" type="pic"/>
          </p:nvPr>
        </p:nvSpPr>
        <p:spPr>
          <a:xfrm>
            <a:off x="2123728" y="612775"/>
            <a:ext cx="51549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rgbClr val="5E6A71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rgbClr val="5E6A71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rgbClr val="5E6A71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rgbClr val="5E6A71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rgbClr val="5E6A71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7" name="Google Shape;127;p25"/>
          <p:cNvSpPr txBox="1"/>
          <p:nvPr>
            <p:ph idx="1" type="body"/>
          </p:nvPr>
        </p:nvSpPr>
        <p:spPr>
          <a:xfrm>
            <a:off x="2123728" y="5367338"/>
            <a:ext cx="51549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rgbClr val="5E6A71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rgbClr val="5E6A71"/>
              </a:buClr>
              <a:buSzPts val="2800"/>
              <a:buFont typeface="Arial"/>
              <a:buNone/>
              <a:defRPr b="0" i="0" sz="12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rgbClr val="5E6A71"/>
              </a:buClr>
              <a:buSzPts val="2400"/>
              <a:buFont typeface="Arial"/>
              <a:buNone/>
              <a:defRPr b="0" i="0" sz="10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rgbClr val="5E6A71"/>
              </a:buClr>
              <a:buSzPts val="2000"/>
              <a:buFont typeface="Arial"/>
              <a:buNone/>
              <a:defRPr b="0" i="0" sz="9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rgbClr val="5E6A71"/>
              </a:buClr>
              <a:buSzPts val="2000"/>
              <a:buFont typeface="Arial"/>
              <a:buNone/>
              <a:defRPr b="0" i="0" sz="9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8" name="Google Shape;128;p2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9" name="Google Shape;129;p2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0" name="Google Shape;130;p2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type="title"/>
          </p:nvPr>
        </p:nvSpPr>
        <p:spPr>
          <a:xfrm>
            <a:off x="611560" y="1268760"/>
            <a:ext cx="8075100" cy="99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98DB"/>
              </a:buClr>
              <a:buSzPts val="1400"/>
              <a:buFont typeface="Arial"/>
              <a:buNone/>
              <a:defRPr b="1" i="0" sz="4000" u="none" cap="none" strike="noStrike">
                <a:solidFill>
                  <a:srgbClr val="0098D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3" name="Google Shape;133;p26"/>
          <p:cNvSpPr txBox="1"/>
          <p:nvPr>
            <p:ph idx="1" type="body"/>
          </p:nvPr>
        </p:nvSpPr>
        <p:spPr>
          <a:xfrm rot="5400000">
            <a:off x="2760600" y="199980"/>
            <a:ext cx="3777300" cy="80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rgbClr val="5E6A7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5E6A7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5E6A7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5E6A7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5E6A7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4" name="Google Shape;134;p2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5" name="Google Shape;135;p2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6" name="Google Shape;136;p2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/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98DB"/>
              </a:buClr>
              <a:buSzPts val="1400"/>
              <a:buFont typeface="Arial"/>
              <a:buNone/>
              <a:defRPr b="1" i="0" sz="4000" u="none" cap="none" strike="noStrike">
                <a:solidFill>
                  <a:srgbClr val="0098D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9" name="Google Shape;139;p27"/>
          <p:cNvSpPr txBox="1"/>
          <p:nvPr>
            <p:ph idx="1" type="body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rgbClr val="5E6A7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5E6A7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5E6A7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5E6A7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5E6A7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0" name="Google Shape;140;p2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1" name="Google Shape;141;p2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2" name="Google Shape;142;p2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9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51" name="Google Shape;151;p29"/>
          <p:cNvSpPr txBox="1"/>
          <p:nvPr>
            <p:ph idx="1" type="subTitle"/>
          </p:nvPr>
        </p:nvSpPr>
        <p:spPr>
          <a:xfrm>
            <a:off x="683568" y="3645024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560"/>
              </a:spcBef>
              <a:spcAft>
                <a:spcPts val="0"/>
              </a:spcAft>
              <a:buClr>
                <a:srgbClr val="A5ACAF"/>
              </a:buClr>
              <a:buSzPts val="2800"/>
              <a:buFont typeface="Arial"/>
              <a:buNone/>
              <a:defRPr b="0" i="1" sz="2800" u="none" cap="none" strike="noStrike">
                <a:solidFill>
                  <a:srgbClr val="A5ACA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ctr">
              <a:spcBef>
                <a:spcPts val="560"/>
              </a:spcBef>
              <a:spcAft>
                <a:spcPts val="0"/>
              </a:spcAft>
              <a:buClr>
                <a:srgbClr val="9BA0A3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9BA0A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spcBef>
                <a:spcPts val="480"/>
              </a:spcBef>
              <a:spcAft>
                <a:spcPts val="0"/>
              </a:spcAft>
              <a:buClr>
                <a:srgbClr val="9BA0A3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9BA0A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spcBef>
                <a:spcPts val="400"/>
              </a:spcBef>
              <a:spcAft>
                <a:spcPts val="0"/>
              </a:spcAft>
              <a:buClr>
                <a:srgbClr val="9BA0A3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9BA0A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spcBef>
                <a:spcPts val="400"/>
              </a:spcBef>
              <a:spcAft>
                <a:spcPts val="0"/>
              </a:spcAft>
              <a:buClr>
                <a:srgbClr val="9BA0A3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9BA0A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spcBef>
                <a:spcPts val="400"/>
              </a:spcBef>
              <a:spcAft>
                <a:spcPts val="0"/>
              </a:spcAft>
              <a:buClr>
                <a:srgbClr val="9BA0A3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9BA0A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spcAft>
                <a:spcPts val="0"/>
              </a:spcAft>
              <a:buClr>
                <a:srgbClr val="9BA0A3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9BA0A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spcAft>
                <a:spcPts val="0"/>
              </a:spcAft>
              <a:buClr>
                <a:srgbClr val="9BA0A3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9BA0A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spcAft>
                <a:spcPts val="0"/>
              </a:spcAft>
              <a:buClr>
                <a:srgbClr val="9BA0A3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9BA0A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2" name="Google Shape;152;p2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3" name="Google Shape;153;p2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4" name="Google Shape;154;p2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0"/>
          <p:cNvSpPr txBox="1"/>
          <p:nvPr>
            <p:ph type="title"/>
          </p:nvPr>
        </p:nvSpPr>
        <p:spPr>
          <a:xfrm>
            <a:off x="611560" y="1268760"/>
            <a:ext cx="8075240" cy="99898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A5ACAF"/>
              </a:buClr>
              <a:buSzPts val="1400"/>
              <a:buFont typeface="Arial"/>
              <a:buNone/>
              <a:defRPr b="1" i="0" sz="4000" u="none" cap="none" strike="noStrike">
                <a:solidFill>
                  <a:srgbClr val="A5ACA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57" name="Google Shape;157;p30"/>
          <p:cNvSpPr txBox="1"/>
          <p:nvPr>
            <p:ph idx="1" type="body"/>
          </p:nvPr>
        </p:nvSpPr>
        <p:spPr>
          <a:xfrm>
            <a:off x="611560" y="2348880"/>
            <a:ext cx="8075240" cy="377728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8" name="Google Shape;158;p3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9" name="Google Shape;159;p3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0" name="Google Shape;160;p3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1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63" name="Google Shape;163;p31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9BA0A3"/>
              </a:buClr>
              <a:buSzPts val="2800"/>
              <a:buFont typeface="Arial"/>
              <a:buNone/>
              <a:defRPr b="0" i="0" sz="2000" u="none" cap="none" strike="noStrike">
                <a:solidFill>
                  <a:srgbClr val="9BA0A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9BA0A3"/>
              </a:buClr>
              <a:buSzPts val="2800"/>
              <a:buFont typeface="Arial"/>
              <a:buNone/>
              <a:defRPr b="0" i="0" sz="1800" u="none" cap="none" strike="noStrike">
                <a:solidFill>
                  <a:srgbClr val="9BA0A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9BA0A3"/>
              </a:buClr>
              <a:buSzPts val="2400"/>
              <a:buFont typeface="Arial"/>
              <a:buNone/>
              <a:defRPr b="0" i="0" sz="1600" u="none" cap="none" strike="noStrike">
                <a:solidFill>
                  <a:srgbClr val="9BA0A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9BA0A3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9BA0A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9BA0A3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9BA0A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9BA0A3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9BA0A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9BA0A3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9BA0A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9BA0A3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9BA0A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9BA0A3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9BA0A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4" name="Google Shape;164;p3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5" name="Google Shape;165;p3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6" name="Google Shape;166;p3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2"/>
          <p:cNvSpPr txBox="1"/>
          <p:nvPr>
            <p:ph type="title"/>
          </p:nvPr>
        </p:nvSpPr>
        <p:spPr>
          <a:xfrm>
            <a:off x="611560" y="1268760"/>
            <a:ext cx="8075240" cy="99898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A5ACAF"/>
              </a:buClr>
              <a:buSzPts val="1400"/>
              <a:buFont typeface="Arial"/>
              <a:buNone/>
              <a:defRPr b="1" i="0" sz="4000" u="none" cap="none" strike="noStrike">
                <a:solidFill>
                  <a:srgbClr val="A5ACA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69" name="Google Shape;169;p32"/>
          <p:cNvSpPr txBox="1"/>
          <p:nvPr>
            <p:ph idx="1" type="body"/>
          </p:nvPr>
        </p:nvSpPr>
        <p:spPr>
          <a:xfrm>
            <a:off x="611560" y="2348880"/>
            <a:ext cx="3884240" cy="377728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0" name="Google Shape;170;p32"/>
          <p:cNvSpPr txBox="1"/>
          <p:nvPr>
            <p:ph idx="2" type="body"/>
          </p:nvPr>
        </p:nvSpPr>
        <p:spPr>
          <a:xfrm>
            <a:off x="4802560" y="2348880"/>
            <a:ext cx="3884240" cy="377728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1" name="Google Shape;171;p3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2" name="Google Shape;172;p3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3" name="Google Shape;173;p3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3"/>
          <p:cNvSpPr txBox="1"/>
          <p:nvPr>
            <p:ph type="title"/>
          </p:nvPr>
        </p:nvSpPr>
        <p:spPr>
          <a:xfrm>
            <a:off x="611560" y="1268760"/>
            <a:ext cx="8075240" cy="99898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A5ACAF"/>
              </a:buClr>
              <a:buSzPts val="1400"/>
              <a:buFont typeface="Arial"/>
              <a:buNone/>
              <a:defRPr b="1" i="0" sz="4000" u="none" cap="none" strike="noStrike">
                <a:solidFill>
                  <a:srgbClr val="A5ACA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6" name="Google Shape;176;p33"/>
          <p:cNvSpPr txBox="1"/>
          <p:nvPr>
            <p:ph idx="1" type="body"/>
          </p:nvPr>
        </p:nvSpPr>
        <p:spPr>
          <a:xfrm>
            <a:off x="611560" y="2357190"/>
            <a:ext cx="388582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7" name="Google Shape;177;p33"/>
          <p:cNvSpPr txBox="1"/>
          <p:nvPr>
            <p:ph idx="2" type="body"/>
          </p:nvPr>
        </p:nvSpPr>
        <p:spPr>
          <a:xfrm>
            <a:off x="611560" y="3068960"/>
            <a:ext cx="3885828" cy="30572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8" name="Google Shape;178;p33"/>
          <p:cNvSpPr txBox="1"/>
          <p:nvPr>
            <p:ph idx="3" type="body"/>
          </p:nvPr>
        </p:nvSpPr>
        <p:spPr>
          <a:xfrm>
            <a:off x="4799446" y="2357190"/>
            <a:ext cx="3887354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9" name="Google Shape;179;p33"/>
          <p:cNvSpPr txBox="1"/>
          <p:nvPr>
            <p:ph idx="4" type="body"/>
          </p:nvPr>
        </p:nvSpPr>
        <p:spPr>
          <a:xfrm>
            <a:off x="4799446" y="3068960"/>
            <a:ext cx="3887354" cy="30572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0" name="Google Shape;180;p3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1" name="Google Shape;181;p3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2" name="Google Shape;182;p3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4"/>
          <p:cNvSpPr txBox="1"/>
          <p:nvPr>
            <p:ph type="title"/>
          </p:nvPr>
        </p:nvSpPr>
        <p:spPr>
          <a:xfrm>
            <a:off x="611560" y="1268760"/>
            <a:ext cx="8075240" cy="99898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A5ACAF"/>
              </a:buClr>
              <a:buSzPts val="1400"/>
              <a:buFont typeface="Arial"/>
              <a:buNone/>
              <a:defRPr b="1" i="0" sz="4000" u="none" cap="none" strike="noStrike">
                <a:solidFill>
                  <a:srgbClr val="A5ACA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85" name="Google Shape;185;p3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6" name="Google Shape;186;p3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7" name="Google Shape;187;p3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0" name="Google Shape;190;p3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1" name="Google Shape;191;p3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6"/>
          <p:cNvSpPr txBox="1"/>
          <p:nvPr>
            <p:ph type="title"/>
          </p:nvPr>
        </p:nvSpPr>
        <p:spPr>
          <a:xfrm>
            <a:off x="457200" y="1196752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A5ACAF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A5ACA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4" name="Google Shape;194;p36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5" name="Google Shape;195;p36"/>
          <p:cNvSpPr txBox="1"/>
          <p:nvPr>
            <p:ph idx="2" type="body"/>
          </p:nvPr>
        </p:nvSpPr>
        <p:spPr>
          <a:xfrm>
            <a:off x="457200" y="2420888"/>
            <a:ext cx="3008313" cy="3705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6" name="Google Shape;196;p3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7" name="Google Shape;197;p3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8" name="Google Shape;198;p3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7"/>
          <p:cNvSpPr txBox="1"/>
          <p:nvPr>
            <p:ph type="title"/>
          </p:nvPr>
        </p:nvSpPr>
        <p:spPr>
          <a:xfrm>
            <a:off x="2123728" y="4800600"/>
            <a:ext cx="515496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A5ACAF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A5ACA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01" name="Google Shape;201;p37"/>
          <p:cNvSpPr/>
          <p:nvPr>
            <p:ph idx="2" type="pic"/>
          </p:nvPr>
        </p:nvSpPr>
        <p:spPr>
          <a:xfrm>
            <a:off x="2123728" y="612775"/>
            <a:ext cx="515496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2" name="Google Shape;202;p37"/>
          <p:cNvSpPr txBox="1"/>
          <p:nvPr>
            <p:ph idx="1" type="body"/>
          </p:nvPr>
        </p:nvSpPr>
        <p:spPr>
          <a:xfrm>
            <a:off x="2123728" y="5367338"/>
            <a:ext cx="515496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3" name="Google Shape;203;p3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4" name="Google Shape;204;p3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5" name="Google Shape;205;p3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8"/>
          <p:cNvSpPr txBox="1"/>
          <p:nvPr>
            <p:ph type="title"/>
          </p:nvPr>
        </p:nvSpPr>
        <p:spPr>
          <a:xfrm>
            <a:off x="611560" y="1268760"/>
            <a:ext cx="8075240" cy="99898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A5ACAF"/>
              </a:buClr>
              <a:buSzPts val="1400"/>
              <a:buFont typeface="Arial"/>
              <a:buNone/>
              <a:defRPr b="1" i="0" sz="4000" u="none" cap="none" strike="noStrike">
                <a:solidFill>
                  <a:srgbClr val="A5ACA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08" name="Google Shape;208;p38"/>
          <p:cNvSpPr txBox="1"/>
          <p:nvPr>
            <p:ph idx="1" type="body"/>
          </p:nvPr>
        </p:nvSpPr>
        <p:spPr>
          <a:xfrm rot="5400000">
            <a:off x="2760538" y="199902"/>
            <a:ext cx="3777283" cy="8075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9" name="Google Shape;209;p3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0" name="Google Shape;210;p3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1" name="Google Shape;211;p3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9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A5ACAF"/>
              </a:buClr>
              <a:buSzPts val="1400"/>
              <a:buFont typeface="Arial"/>
              <a:buNone/>
              <a:defRPr b="1" i="0" sz="4000" u="none" cap="none" strike="noStrike">
                <a:solidFill>
                  <a:srgbClr val="A5ACA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14" name="Google Shape;214;p39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5" name="Google Shape;215;p3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6" name="Google Shape;216;p3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7" name="Google Shape;217;p3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1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26" name="Google Shape;226;p41"/>
          <p:cNvSpPr txBox="1"/>
          <p:nvPr>
            <p:ph idx="1" type="subTitle"/>
          </p:nvPr>
        </p:nvSpPr>
        <p:spPr>
          <a:xfrm>
            <a:off x="683568" y="3645024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560"/>
              </a:spcBef>
              <a:spcAft>
                <a:spcPts val="0"/>
              </a:spcAft>
              <a:buClr>
                <a:srgbClr val="5E6A71"/>
              </a:buClr>
              <a:buSzPts val="2800"/>
              <a:buFont typeface="Arial"/>
              <a:buNone/>
              <a:defRPr b="0" i="1" sz="2800" u="none" cap="none" strike="noStrike">
                <a:solidFill>
                  <a:srgbClr val="5E6A7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ctr">
              <a:spcBef>
                <a:spcPts val="560"/>
              </a:spcBef>
              <a:spcAft>
                <a:spcPts val="0"/>
              </a:spcAft>
              <a:buClr>
                <a:srgbClr val="9BA0A3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9BA0A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spcBef>
                <a:spcPts val="480"/>
              </a:spcBef>
              <a:spcAft>
                <a:spcPts val="0"/>
              </a:spcAft>
              <a:buClr>
                <a:srgbClr val="9BA0A3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9BA0A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spcBef>
                <a:spcPts val="400"/>
              </a:spcBef>
              <a:spcAft>
                <a:spcPts val="0"/>
              </a:spcAft>
              <a:buClr>
                <a:srgbClr val="9BA0A3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9BA0A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spcBef>
                <a:spcPts val="400"/>
              </a:spcBef>
              <a:spcAft>
                <a:spcPts val="0"/>
              </a:spcAft>
              <a:buClr>
                <a:srgbClr val="9BA0A3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9BA0A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spcBef>
                <a:spcPts val="400"/>
              </a:spcBef>
              <a:spcAft>
                <a:spcPts val="0"/>
              </a:spcAft>
              <a:buClr>
                <a:srgbClr val="9BA0A3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9BA0A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spcAft>
                <a:spcPts val="0"/>
              </a:spcAft>
              <a:buClr>
                <a:srgbClr val="9BA0A3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9BA0A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spcAft>
                <a:spcPts val="0"/>
              </a:spcAft>
              <a:buClr>
                <a:srgbClr val="9BA0A3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9BA0A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spcAft>
                <a:spcPts val="0"/>
              </a:spcAft>
              <a:buClr>
                <a:srgbClr val="9BA0A3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9BA0A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7" name="Google Shape;227;p4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8" name="Google Shape;228;p4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9" name="Google Shape;229;p4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2"/>
          <p:cNvSpPr txBox="1"/>
          <p:nvPr>
            <p:ph type="title"/>
          </p:nvPr>
        </p:nvSpPr>
        <p:spPr>
          <a:xfrm>
            <a:off x="611560" y="1268760"/>
            <a:ext cx="8075100" cy="99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E6A71"/>
              </a:buClr>
              <a:buSzPts val="1400"/>
              <a:buFont typeface="Arial"/>
              <a:buNone/>
              <a:defRPr b="1" i="0" sz="40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2" name="Google Shape;232;p42"/>
          <p:cNvSpPr txBox="1"/>
          <p:nvPr>
            <p:ph idx="1" type="body"/>
          </p:nvPr>
        </p:nvSpPr>
        <p:spPr>
          <a:xfrm>
            <a:off x="611560" y="2348880"/>
            <a:ext cx="8075100" cy="37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3" name="Google Shape;233;p4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4" name="Google Shape;234;p4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5" name="Google Shape;235;p4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3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8" name="Google Shape;238;p43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5E6A71"/>
              </a:buClr>
              <a:buSzPts val="2800"/>
              <a:buFont typeface="Arial"/>
              <a:buNone/>
              <a:defRPr b="0" i="0" sz="20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9BA0A3"/>
              </a:buClr>
              <a:buSzPts val="2800"/>
              <a:buFont typeface="Arial"/>
              <a:buNone/>
              <a:defRPr b="0" i="0" sz="1800" u="none" cap="none" strike="noStrike">
                <a:solidFill>
                  <a:srgbClr val="9BA0A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9BA0A3"/>
              </a:buClr>
              <a:buSzPts val="2400"/>
              <a:buFont typeface="Arial"/>
              <a:buNone/>
              <a:defRPr b="0" i="0" sz="1600" u="none" cap="none" strike="noStrike">
                <a:solidFill>
                  <a:srgbClr val="9BA0A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9BA0A3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9BA0A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9BA0A3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9BA0A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9BA0A3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9BA0A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9BA0A3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9BA0A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9BA0A3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9BA0A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9BA0A3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9BA0A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9" name="Google Shape;239;p4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0" name="Google Shape;240;p4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1" name="Google Shape;241;p4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4"/>
          <p:cNvSpPr txBox="1"/>
          <p:nvPr>
            <p:ph type="title"/>
          </p:nvPr>
        </p:nvSpPr>
        <p:spPr>
          <a:xfrm>
            <a:off x="611560" y="1268760"/>
            <a:ext cx="8075100" cy="99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E6A71"/>
              </a:buClr>
              <a:buSzPts val="1400"/>
              <a:buFont typeface="Arial"/>
              <a:buNone/>
              <a:defRPr b="1" i="0" sz="40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44" name="Google Shape;244;p44"/>
          <p:cNvSpPr txBox="1"/>
          <p:nvPr>
            <p:ph idx="1" type="body"/>
          </p:nvPr>
        </p:nvSpPr>
        <p:spPr>
          <a:xfrm>
            <a:off x="611560" y="2348880"/>
            <a:ext cx="3884100" cy="37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5" name="Google Shape;245;p44"/>
          <p:cNvSpPr txBox="1"/>
          <p:nvPr>
            <p:ph idx="2" type="body"/>
          </p:nvPr>
        </p:nvSpPr>
        <p:spPr>
          <a:xfrm>
            <a:off x="4802560" y="2348880"/>
            <a:ext cx="3884100" cy="37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6" name="Google Shape;246;p4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7" name="Google Shape;247;p4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8" name="Google Shape;248;p4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5"/>
          <p:cNvSpPr txBox="1"/>
          <p:nvPr>
            <p:ph type="title"/>
          </p:nvPr>
        </p:nvSpPr>
        <p:spPr>
          <a:xfrm>
            <a:off x="611560" y="1268760"/>
            <a:ext cx="8075100" cy="99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E6A71"/>
              </a:buClr>
              <a:buSzPts val="1400"/>
              <a:buFont typeface="Arial"/>
              <a:buNone/>
              <a:defRPr b="1" i="0" sz="40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1" name="Google Shape;251;p45"/>
          <p:cNvSpPr txBox="1"/>
          <p:nvPr>
            <p:ph idx="1" type="body"/>
          </p:nvPr>
        </p:nvSpPr>
        <p:spPr>
          <a:xfrm>
            <a:off x="611560" y="2357190"/>
            <a:ext cx="3885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2" name="Google Shape;252;p45"/>
          <p:cNvSpPr txBox="1"/>
          <p:nvPr>
            <p:ph idx="2" type="body"/>
          </p:nvPr>
        </p:nvSpPr>
        <p:spPr>
          <a:xfrm>
            <a:off x="611560" y="3068960"/>
            <a:ext cx="3885900" cy="30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3" name="Google Shape;253;p45"/>
          <p:cNvSpPr txBox="1"/>
          <p:nvPr>
            <p:ph idx="3" type="body"/>
          </p:nvPr>
        </p:nvSpPr>
        <p:spPr>
          <a:xfrm>
            <a:off x="4799446" y="2357190"/>
            <a:ext cx="38874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4" name="Google Shape;254;p45"/>
          <p:cNvSpPr txBox="1"/>
          <p:nvPr>
            <p:ph idx="4" type="body"/>
          </p:nvPr>
        </p:nvSpPr>
        <p:spPr>
          <a:xfrm>
            <a:off x="4799446" y="3068960"/>
            <a:ext cx="3887400" cy="30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5" name="Google Shape;255;p4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6" name="Google Shape;256;p4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7" name="Google Shape;257;p4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6"/>
          <p:cNvSpPr txBox="1"/>
          <p:nvPr>
            <p:ph type="title"/>
          </p:nvPr>
        </p:nvSpPr>
        <p:spPr>
          <a:xfrm>
            <a:off x="611560" y="1268760"/>
            <a:ext cx="8075100" cy="99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E6A71"/>
              </a:buClr>
              <a:buSzPts val="1400"/>
              <a:buFont typeface="Arial"/>
              <a:buNone/>
              <a:defRPr b="1" i="0" sz="40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60" name="Google Shape;260;p4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1" name="Google Shape;261;p4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2" name="Google Shape;262;p4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5" name="Google Shape;265;p4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6" name="Google Shape;266;p4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8"/>
          <p:cNvSpPr txBox="1"/>
          <p:nvPr>
            <p:ph type="title"/>
          </p:nvPr>
        </p:nvSpPr>
        <p:spPr>
          <a:xfrm>
            <a:off x="457200" y="1196752"/>
            <a:ext cx="3008400" cy="1161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E6A71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69" name="Google Shape;269;p48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0" name="Google Shape;270;p48"/>
          <p:cNvSpPr txBox="1"/>
          <p:nvPr>
            <p:ph idx="2" type="body"/>
          </p:nvPr>
        </p:nvSpPr>
        <p:spPr>
          <a:xfrm>
            <a:off x="457200" y="2420888"/>
            <a:ext cx="3008400" cy="37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1" name="Google Shape;271;p4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2" name="Google Shape;272;p4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3" name="Google Shape;273;p4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9"/>
          <p:cNvSpPr txBox="1"/>
          <p:nvPr>
            <p:ph type="title"/>
          </p:nvPr>
        </p:nvSpPr>
        <p:spPr>
          <a:xfrm>
            <a:off x="2123728" y="4800600"/>
            <a:ext cx="51549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E6A71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76" name="Google Shape;276;p49"/>
          <p:cNvSpPr/>
          <p:nvPr>
            <p:ph idx="2" type="pic"/>
          </p:nvPr>
        </p:nvSpPr>
        <p:spPr>
          <a:xfrm>
            <a:off x="2123728" y="612775"/>
            <a:ext cx="51549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7" name="Google Shape;277;p49"/>
          <p:cNvSpPr txBox="1"/>
          <p:nvPr>
            <p:ph idx="1" type="body"/>
          </p:nvPr>
        </p:nvSpPr>
        <p:spPr>
          <a:xfrm>
            <a:off x="2123728" y="5367338"/>
            <a:ext cx="51549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8" name="Google Shape;278;p4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9" name="Google Shape;279;p4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0" name="Google Shape;280;p4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50"/>
          <p:cNvSpPr txBox="1"/>
          <p:nvPr>
            <p:ph type="title"/>
          </p:nvPr>
        </p:nvSpPr>
        <p:spPr>
          <a:xfrm>
            <a:off x="611560" y="1268760"/>
            <a:ext cx="8075100" cy="99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E6A71"/>
              </a:buClr>
              <a:buSzPts val="1400"/>
              <a:buFont typeface="Arial"/>
              <a:buNone/>
              <a:defRPr b="1" i="0" sz="40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83" name="Google Shape;283;p50"/>
          <p:cNvSpPr txBox="1"/>
          <p:nvPr>
            <p:ph idx="1" type="body"/>
          </p:nvPr>
        </p:nvSpPr>
        <p:spPr>
          <a:xfrm rot="5400000">
            <a:off x="2760600" y="199980"/>
            <a:ext cx="3777300" cy="80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4" name="Google Shape;284;p5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5" name="Google Shape;285;p5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6" name="Google Shape;286;p5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51"/>
          <p:cNvSpPr txBox="1"/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E6A71"/>
              </a:buClr>
              <a:buSzPts val="1400"/>
              <a:buFont typeface="Arial"/>
              <a:buNone/>
              <a:defRPr b="1" i="0" sz="40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89" name="Google Shape;289;p51"/>
          <p:cNvSpPr txBox="1"/>
          <p:nvPr>
            <p:ph idx="1" type="body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0" name="Google Shape;290;p5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1" name="Google Shape;291;p5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2" name="Google Shape;292;p5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6" Type="http://schemas.openxmlformats.org/officeDocument/2006/relationships/theme" Target="../theme/theme5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25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3" Type="http://schemas.openxmlformats.org/officeDocument/2006/relationships/theme" Target="../theme/theme4.xml"/><Relationship Id="rId12" Type="http://schemas.openxmlformats.org/officeDocument/2006/relationships/slideLayout" Target="../slideLayouts/slideLayout36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45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47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611560" y="1268760"/>
            <a:ext cx="8075100" cy="99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98DB"/>
              </a:buClr>
              <a:buSzPts val="1400"/>
              <a:buFont typeface="Arial"/>
              <a:buNone/>
              <a:defRPr b="1" i="0" sz="4000" u="none" cap="none" strike="noStrike">
                <a:solidFill>
                  <a:srgbClr val="0098D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611560" y="2348880"/>
            <a:ext cx="8075100" cy="37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rgbClr val="5E6A7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5E6A7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5E6A7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5E6A7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5E6A7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8"/>
          <p:cNvSpPr txBox="1"/>
          <p:nvPr>
            <p:ph type="title"/>
          </p:nvPr>
        </p:nvSpPr>
        <p:spPr>
          <a:xfrm>
            <a:off x="611560" y="1268760"/>
            <a:ext cx="8075240" cy="99898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A5ACAF"/>
              </a:buClr>
              <a:buSzPts val="1400"/>
              <a:buFont typeface="Arial"/>
              <a:buNone/>
              <a:defRPr b="1" i="0" sz="4000" u="none" cap="none" strike="noStrike">
                <a:solidFill>
                  <a:srgbClr val="A5ACA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45" name="Google Shape;145;p28"/>
          <p:cNvSpPr txBox="1"/>
          <p:nvPr>
            <p:ph idx="1" type="body"/>
          </p:nvPr>
        </p:nvSpPr>
        <p:spPr>
          <a:xfrm>
            <a:off x="611560" y="2348880"/>
            <a:ext cx="8075240" cy="377728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6" name="Google Shape;146;p2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7" name="Google Shape;147;p2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8" name="Google Shape;148;p2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0"/>
          <p:cNvSpPr txBox="1"/>
          <p:nvPr>
            <p:ph type="title"/>
          </p:nvPr>
        </p:nvSpPr>
        <p:spPr>
          <a:xfrm>
            <a:off x="611560" y="1268760"/>
            <a:ext cx="8075100" cy="99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E6A71"/>
              </a:buClr>
              <a:buSzPts val="1400"/>
              <a:buFont typeface="Arial"/>
              <a:buNone/>
              <a:defRPr b="1" i="0" sz="40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20" name="Google Shape;220;p40"/>
          <p:cNvSpPr txBox="1"/>
          <p:nvPr>
            <p:ph idx="1" type="body"/>
          </p:nvPr>
        </p:nvSpPr>
        <p:spPr>
          <a:xfrm>
            <a:off x="611560" y="2348880"/>
            <a:ext cx="8075100" cy="37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1" name="Google Shape;221;p4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2" name="Google Shape;222;p4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3" name="Google Shape;223;p4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jpg"/><Relationship Id="rId4" Type="http://schemas.openxmlformats.org/officeDocument/2006/relationships/hyperlink" Target="https://drive.google.com/open?id=1up8Rne9hR8NyVg0js8Vy9YBBBhlQrR9oAzm3YngCLd8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labs.cs.upt.ro/labs/so2/html/resources/nachos-doc/mipsf.html" TargetMode="External"/><Relationship Id="rId4" Type="http://schemas.openxmlformats.org/officeDocument/2006/relationships/hyperlink" Target="http://labs.cs.upt.ro/labs/so2/html/resources/nachos-doc/mipsf.html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labs.cs.upt.ro/labs/so2/html/resources/nachos-doc/mipsf.html" TargetMode="External"/><Relationship Id="rId4" Type="http://schemas.openxmlformats.org/officeDocument/2006/relationships/hyperlink" Target="http://labs.cs.upt.ro/labs/so2/html/resources/nachos-doc/mipsf.html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.jpg"/><Relationship Id="rId4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mathgoodies.com/lessons/vol7/order_operations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52"/>
          <p:cNvSpPr txBox="1"/>
          <p:nvPr>
            <p:ph type="ctrTitle"/>
          </p:nvPr>
        </p:nvSpPr>
        <p:spPr>
          <a:xfrm>
            <a:off x="685800" y="1707775"/>
            <a:ext cx="7772400" cy="19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5E6A71"/>
              </a:buClr>
              <a:buFont typeface="Arial"/>
              <a:buNone/>
            </a:pPr>
            <a:r>
              <a:rPr lang="en-GB"/>
              <a:t>Introduction to Computer Systems</a:t>
            </a:r>
            <a:endParaRPr b="1" i="0" sz="4000" u="none" cap="none" strike="noStrike">
              <a:solidFill>
                <a:srgbClr val="5E6A7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52"/>
          <p:cNvSpPr txBox="1"/>
          <p:nvPr>
            <p:ph idx="1" type="subTitle"/>
          </p:nvPr>
        </p:nvSpPr>
        <p:spPr>
          <a:xfrm>
            <a:off x="1442193" y="3639424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98DB"/>
              </a:buClr>
              <a:buFont typeface="Arial"/>
              <a:buNone/>
            </a:pPr>
            <a:r>
              <a:rPr lang="en-GB" sz="4800"/>
              <a:t>Processor Design</a:t>
            </a:r>
            <a:endParaRPr b="0" i="1" sz="4800" u="none" cap="none" strike="noStrike">
              <a:solidFill>
                <a:srgbClr val="0098D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9" name="Google Shape;299;p52"/>
          <p:cNvSpPr txBox="1"/>
          <p:nvPr/>
        </p:nvSpPr>
        <p:spPr>
          <a:xfrm>
            <a:off x="0" y="6326650"/>
            <a:ext cx="91440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4"/>
              </a:rPr>
              <a:t>Direct Link to view these slides on Google Docs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61"/>
          <p:cNvSpPr txBox="1"/>
          <p:nvPr>
            <p:ph type="title"/>
          </p:nvPr>
        </p:nvSpPr>
        <p:spPr>
          <a:xfrm>
            <a:off x="2493350" y="576325"/>
            <a:ext cx="61206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E6A71"/>
              </a:buClr>
              <a:buFont typeface="Arial"/>
              <a:buNone/>
            </a:pPr>
            <a:r>
              <a:rPr lang="en-GB" sz="3000">
                <a:solidFill>
                  <a:schemeClr val="dk2"/>
                </a:solidFill>
              </a:rPr>
              <a:t>Instruction Formats</a:t>
            </a:r>
            <a:endParaRPr b="1" i="0" sz="3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61"/>
          <p:cNvSpPr txBox="1"/>
          <p:nvPr/>
        </p:nvSpPr>
        <p:spPr>
          <a:xfrm>
            <a:off x="612325" y="1236050"/>
            <a:ext cx="8001600" cy="223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85750" lvl="0" marL="215900" rtl="0" algn="l"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●"/>
            </a:pPr>
            <a:r>
              <a:rPr lang="en-GB" sz="2000"/>
              <a:t>MIPS has only 3 formats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FF0000"/>
                </a:solidFill>
              </a:rPr>
              <a:t>2</a:t>
            </a:r>
            <a:r>
              <a:rPr lang="en-GB" sz="2000">
                <a:solidFill>
                  <a:srgbClr val="FF0000"/>
                </a:solidFill>
              </a:rPr>
              <a:t> I-type format: </a:t>
            </a:r>
            <a:endParaRPr sz="2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I</a:t>
            </a:r>
            <a:r>
              <a:rPr lang="en-GB" sz="2000"/>
              <a:t>nstructions are converted into machine code words in the following format:</a:t>
            </a:r>
            <a:endParaRPr sz="2000"/>
          </a:p>
          <a:p>
            <a:pPr indent="0" lvl="1" marL="45720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graphicFrame>
        <p:nvGraphicFramePr>
          <p:cNvPr id="365" name="Google Shape;365;p61"/>
          <p:cNvGraphicFramePr/>
          <p:nvPr/>
        </p:nvGraphicFramePr>
        <p:xfrm>
          <a:off x="714675" y="3029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{19B556C7-5C62-4216-AB1C-472241780B80}</a:tableStyleId>
              </a:tblPr>
              <a:tblGrid>
                <a:gridCol w="1731600"/>
                <a:gridCol w="1731600"/>
                <a:gridCol w="1731600"/>
                <a:gridCol w="1731600"/>
              </a:tblGrid>
              <a:tr h="368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/>
                        <a:t>opcode</a:t>
                      </a:r>
                      <a:endParaRPr sz="2200"/>
                    </a:p>
                  </a:txBody>
                  <a:tcPr marT="63500" marB="50800" marR="88900" marL="889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/>
                        <a:t>rs</a:t>
                      </a:r>
                      <a:endParaRPr sz="2200"/>
                    </a:p>
                  </a:txBody>
                  <a:tcPr marT="63500" marB="50800" marR="88900" marL="889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/>
                        <a:t>rt</a:t>
                      </a:r>
                      <a:endParaRPr sz="2200"/>
                    </a:p>
                  </a:txBody>
                  <a:tcPr marT="63500" marB="50800" marR="88900" marL="889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/>
                        <a:t>address</a:t>
                      </a:r>
                      <a:endParaRPr sz="2200"/>
                    </a:p>
                  </a:txBody>
                  <a:tcPr marT="63500" marB="50800" marR="88900" marL="889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</a:tr>
              <a:tr h="4495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/>
                        <a:t>6</a:t>
                      </a:r>
                      <a:endParaRPr sz="2200"/>
                    </a:p>
                  </a:txBody>
                  <a:tcPr marT="63500" marB="50800" marR="88900" marL="889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/>
                        <a:t>5</a:t>
                      </a:r>
                      <a:endParaRPr sz="2200"/>
                    </a:p>
                  </a:txBody>
                  <a:tcPr marT="63500" marB="50800" marR="88900" marL="889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/>
                        <a:t>5</a:t>
                      </a:r>
                      <a:endParaRPr sz="2200"/>
                    </a:p>
                  </a:txBody>
                  <a:tcPr marT="63500" marB="50800" marR="88900" marL="889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/>
                        <a:t>1</a:t>
                      </a:r>
                      <a:r>
                        <a:rPr lang="en-GB" sz="2200"/>
                        <a:t>6</a:t>
                      </a:r>
                      <a:endParaRPr sz="2200"/>
                    </a:p>
                  </a:txBody>
                  <a:tcPr marT="63500" marB="50800" marR="88900" marL="889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  <p:sp>
        <p:nvSpPr>
          <p:cNvPr id="366" name="Google Shape;366;p61"/>
          <p:cNvSpPr txBox="1"/>
          <p:nvPr/>
        </p:nvSpPr>
        <p:spPr>
          <a:xfrm>
            <a:off x="144200" y="4860950"/>
            <a:ext cx="8844900" cy="178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2200"/>
              <a:t>Used by </a:t>
            </a:r>
            <a:r>
              <a:rPr b="1" lang="en-GB" sz="2200">
                <a:solidFill>
                  <a:srgbClr val="FF0000"/>
                </a:solidFill>
              </a:rPr>
              <a:t>lw</a:t>
            </a:r>
            <a:r>
              <a:rPr lang="en-GB" sz="2200"/>
              <a:t> (load word), </a:t>
            </a:r>
            <a:r>
              <a:rPr b="1" lang="en-GB" sz="2200">
                <a:solidFill>
                  <a:srgbClr val="FF0000"/>
                </a:solidFill>
              </a:rPr>
              <a:t>sw</a:t>
            </a:r>
            <a:r>
              <a:rPr lang="en-GB" sz="2200"/>
              <a:t> (store word) etc.</a:t>
            </a:r>
            <a:endParaRPr sz="2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200"/>
              <a:t>lw	$t2, ($t0)       </a:t>
            </a:r>
            <a:r>
              <a:rPr lang="en-GB" sz="2200">
                <a:solidFill>
                  <a:srgbClr val="0000FF"/>
                </a:solidFill>
              </a:rPr>
              <a:t># load word at RAM address contained in $t0 into </a:t>
            </a:r>
            <a:endParaRPr sz="22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0000FF"/>
                </a:solidFill>
              </a:rPr>
              <a:t>                               $t2</a:t>
            </a:r>
            <a:endParaRPr sz="22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200"/>
              <a:t>sw	$t2, ($t0)</a:t>
            </a:r>
            <a:r>
              <a:rPr lang="en-GB" sz="1100">
                <a:highlight>
                  <a:srgbClr val="FFFFFF"/>
                </a:highlight>
              </a:rPr>
              <a:t>             </a:t>
            </a:r>
            <a:r>
              <a:rPr lang="en-GB" sz="2200">
                <a:solidFill>
                  <a:srgbClr val="0000FF"/>
                </a:solidFill>
              </a:rPr>
              <a:t> # store word in register $t2 into RAM at address </a:t>
            </a:r>
            <a:endParaRPr sz="22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0000FF"/>
                </a:solidFill>
              </a:rPr>
              <a:t>                               contained in $t0</a:t>
            </a:r>
            <a:endParaRPr sz="22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/>
          </a:p>
        </p:txBody>
      </p:sp>
      <p:cxnSp>
        <p:nvCxnSpPr>
          <p:cNvPr id="367" name="Google Shape;367;p61"/>
          <p:cNvCxnSpPr/>
          <p:nvPr/>
        </p:nvCxnSpPr>
        <p:spPr>
          <a:xfrm rot="10800000">
            <a:off x="3318775" y="3878825"/>
            <a:ext cx="0" cy="38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8" name="Google Shape;368;p61"/>
          <p:cNvCxnSpPr/>
          <p:nvPr/>
        </p:nvCxnSpPr>
        <p:spPr>
          <a:xfrm rot="10800000">
            <a:off x="5034850" y="3878825"/>
            <a:ext cx="0" cy="38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9" name="Google Shape;369;p61"/>
          <p:cNvCxnSpPr/>
          <p:nvPr/>
        </p:nvCxnSpPr>
        <p:spPr>
          <a:xfrm rot="10800000">
            <a:off x="6774450" y="3878825"/>
            <a:ext cx="0" cy="38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0" name="Google Shape;370;p61"/>
          <p:cNvSpPr txBox="1"/>
          <p:nvPr/>
        </p:nvSpPr>
        <p:spPr>
          <a:xfrm>
            <a:off x="2932550" y="4200650"/>
            <a:ext cx="725400" cy="3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src</a:t>
            </a:r>
            <a:endParaRPr/>
          </a:p>
        </p:txBody>
      </p:sp>
      <p:sp>
        <p:nvSpPr>
          <p:cNvPr id="371" name="Google Shape;371;p61"/>
          <p:cNvSpPr txBox="1"/>
          <p:nvPr/>
        </p:nvSpPr>
        <p:spPr>
          <a:xfrm>
            <a:off x="4683925" y="4200650"/>
            <a:ext cx="725400" cy="3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dst</a:t>
            </a:r>
            <a:endParaRPr/>
          </a:p>
        </p:txBody>
      </p:sp>
      <p:sp>
        <p:nvSpPr>
          <p:cNvPr id="372" name="Google Shape;372;p61"/>
          <p:cNvSpPr txBox="1"/>
          <p:nvPr/>
        </p:nvSpPr>
        <p:spPr>
          <a:xfrm>
            <a:off x="6411750" y="4200650"/>
            <a:ext cx="725400" cy="3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offset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62"/>
          <p:cNvSpPr txBox="1"/>
          <p:nvPr>
            <p:ph type="title"/>
          </p:nvPr>
        </p:nvSpPr>
        <p:spPr>
          <a:xfrm>
            <a:off x="2493350" y="576325"/>
            <a:ext cx="61206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E6A71"/>
              </a:buClr>
              <a:buFont typeface="Arial"/>
              <a:buNone/>
            </a:pPr>
            <a:r>
              <a:rPr lang="en-GB" sz="3000">
                <a:solidFill>
                  <a:schemeClr val="dk2"/>
                </a:solidFill>
              </a:rPr>
              <a:t>Instruction Formats</a:t>
            </a:r>
            <a:endParaRPr b="1" i="0" sz="3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62"/>
          <p:cNvSpPr txBox="1"/>
          <p:nvPr/>
        </p:nvSpPr>
        <p:spPr>
          <a:xfrm>
            <a:off x="612325" y="1236050"/>
            <a:ext cx="8001600" cy="223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85750" lvl="0" marL="2159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Noto Sans Symbols"/>
              <a:buChar char="●"/>
            </a:pPr>
            <a:r>
              <a:rPr lang="en-GB" sz="2000">
                <a:solidFill>
                  <a:srgbClr val="434343"/>
                </a:solidFill>
              </a:rPr>
              <a:t>MIPS has only 3 formats</a:t>
            </a:r>
            <a:endParaRPr sz="20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FF0000"/>
                </a:solidFill>
              </a:rPr>
              <a:t>3 J</a:t>
            </a:r>
            <a:r>
              <a:rPr lang="en-GB" sz="2000">
                <a:solidFill>
                  <a:srgbClr val="FF0000"/>
                </a:solidFill>
              </a:rPr>
              <a:t>-type format: </a:t>
            </a:r>
            <a:endParaRPr sz="2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434343"/>
                </a:solidFill>
              </a:rPr>
              <a:t>J 10000 is represented as</a:t>
            </a:r>
            <a:endParaRPr sz="2000">
              <a:solidFill>
                <a:srgbClr val="434343"/>
              </a:solidFill>
            </a:endParaRPr>
          </a:p>
          <a:p>
            <a:pPr indent="0" lvl="1" marL="45720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graphicFrame>
        <p:nvGraphicFramePr>
          <p:cNvPr id="379" name="Google Shape;379;p62"/>
          <p:cNvGraphicFramePr/>
          <p:nvPr/>
        </p:nvGraphicFramePr>
        <p:xfrm>
          <a:off x="714675" y="2848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{19B556C7-5C62-4216-AB1C-472241780B80}</a:tableStyleId>
              </a:tblPr>
              <a:tblGrid>
                <a:gridCol w="3674550"/>
                <a:gridCol w="3674550"/>
              </a:tblGrid>
              <a:tr h="4495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/>
                        <a:t>Opcode</a:t>
                      </a:r>
                      <a:endParaRPr sz="2200"/>
                    </a:p>
                  </a:txBody>
                  <a:tcPr marT="63500" marB="50800" marR="88900" marL="889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/>
                        <a:t>target</a:t>
                      </a:r>
                      <a:endParaRPr sz="2200"/>
                    </a:p>
                  </a:txBody>
                  <a:tcPr marT="63500" marB="50800" marR="88900" marL="889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  <p:sp>
        <p:nvSpPr>
          <p:cNvPr id="380" name="Google Shape;380;p62"/>
          <p:cNvSpPr txBox="1"/>
          <p:nvPr/>
        </p:nvSpPr>
        <p:spPr>
          <a:xfrm>
            <a:off x="688525" y="4660350"/>
            <a:ext cx="7847100" cy="27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rgbClr val="434343"/>
                </a:solidFill>
              </a:rPr>
              <a:t>Jump instructions</a:t>
            </a:r>
            <a:r>
              <a:rPr lang="en-GB" sz="2000">
                <a:solidFill>
                  <a:srgbClr val="434343"/>
                </a:solidFill>
              </a:rPr>
              <a:t>: unconditional transfer of control </a:t>
            </a:r>
            <a:endParaRPr sz="20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rgbClr val="FF0000"/>
                </a:solidFill>
              </a:rPr>
              <a:t>Example:</a:t>
            </a:r>
            <a:endParaRPr b="1" sz="2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434343"/>
                </a:solidFill>
              </a:rPr>
              <a:t>j     target     </a:t>
            </a:r>
            <a:r>
              <a:rPr i="1" lang="en-GB" sz="2000">
                <a:solidFill>
                  <a:srgbClr val="999999"/>
                </a:solidFill>
              </a:rPr>
              <a:t># jump go to the specified target address (subroutine)</a:t>
            </a:r>
            <a:endParaRPr i="1" sz="2000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434343"/>
                </a:solidFill>
              </a:rPr>
              <a:t>jr    rs           </a:t>
            </a:r>
            <a:r>
              <a:rPr i="1" lang="en-GB" sz="2000">
                <a:solidFill>
                  <a:srgbClr val="999999"/>
                </a:solidFill>
              </a:rPr>
              <a:t># jump register go to the address stored in rs</a:t>
            </a:r>
            <a:r>
              <a:rPr lang="en-GB" sz="2000">
                <a:solidFill>
                  <a:srgbClr val="434343"/>
                </a:solidFill>
              </a:rPr>
              <a:t> </a:t>
            </a:r>
            <a:endParaRPr sz="20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434343"/>
                </a:solidFill>
              </a:rPr>
              <a:t>                   </a:t>
            </a:r>
            <a:r>
              <a:rPr lang="en-GB" sz="2000">
                <a:solidFill>
                  <a:srgbClr val="999999"/>
                </a:solidFill>
              </a:rPr>
              <a:t> </a:t>
            </a:r>
            <a:r>
              <a:rPr i="1" lang="en-GB" sz="2000">
                <a:solidFill>
                  <a:srgbClr val="999999"/>
                </a:solidFill>
              </a:rPr>
              <a:t># (called an indirect jump)</a:t>
            </a:r>
            <a:endParaRPr i="1" sz="2000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rgbClr val="FF0000"/>
                </a:solidFill>
              </a:rPr>
              <a:t>Note:</a:t>
            </a:r>
            <a:r>
              <a:rPr lang="en-GB" sz="2000">
                <a:solidFill>
                  <a:srgbClr val="434343"/>
                </a:solidFill>
              </a:rPr>
              <a:t> I-type format used for conditional branches</a:t>
            </a:r>
            <a:endParaRPr sz="20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 </a:t>
            </a:r>
            <a:r>
              <a:rPr b="1" lang="en-GB" sz="1700" u="sng">
                <a:solidFill>
                  <a:schemeClr val="hlink"/>
                </a:solidFill>
                <a:hlinkClick r:id="rId4"/>
              </a:rPr>
              <a:t>A Minimalistic Introduction to MIPS Instruction</a:t>
            </a:r>
            <a:endParaRPr b="1"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34343"/>
              </a:solidFill>
            </a:endParaRPr>
          </a:p>
        </p:txBody>
      </p:sp>
      <p:sp>
        <p:nvSpPr>
          <p:cNvPr id="381" name="Google Shape;381;p62"/>
          <p:cNvSpPr txBox="1"/>
          <p:nvPr/>
        </p:nvSpPr>
        <p:spPr>
          <a:xfrm>
            <a:off x="2206825" y="3670575"/>
            <a:ext cx="725400" cy="3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6-bits</a:t>
            </a:r>
            <a:endParaRPr/>
          </a:p>
        </p:txBody>
      </p:sp>
      <p:sp>
        <p:nvSpPr>
          <p:cNvPr id="382" name="Google Shape;382;p62"/>
          <p:cNvSpPr txBox="1"/>
          <p:nvPr/>
        </p:nvSpPr>
        <p:spPr>
          <a:xfrm>
            <a:off x="5874450" y="3740850"/>
            <a:ext cx="725400" cy="3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26 bits</a:t>
            </a:r>
            <a:endParaRPr/>
          </a:p>
        </p:txBody>
      </p:sp>
      <p:graphicFrame>
        <p:nvGraphicFramePr>
          <p:cNvPr id="383" name="Google Shape;383;p62"/>
          <p:cNvGraphicFramePr/>
          <p:nvPr/>
        </p:nvGraphicFramePr>
        <p:xfrm>
          <a:off x="714675" y="3297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{19B556C7-5C62-4216-AB1C-472241780B80}</a:tableStyleId>
              </a:tblPr>
              <a:tblGrid>
                <a:gridCol w="3674550"/>
                <a:gridCol w="3674550"/>
              </a:tblGrid>
              <a:tr h="271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/>
                        <a:t>2</a:t>
                      </a:r>
                      <a:endParaRPr sz="2200"/>
                    </a:p>
                  </a:txBody>
                  <a:tcPr marT="63500" marB="50800" marR="88900" marL="889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/>
                        <a:t>10000</a:t>
                      </a:r>
                      <a:endParaRPr sz="2200"/>
                    </a:p>
                  </a:txBody>
                  <a:tcPr marT="63500" marB="50800" marR="88900" marL="889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63"/>
          <p:cNvSpPr txBox="1"/>
          <p:nvPr>
            <p:ph type="title"/>
          </p:nvPr>
        </p:nvSpPr>
        <p:spPr>
          <a:xfrm>
            <a:off x="2104100" y="466575"/>
            <a:ext cx="66465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98DB"/>
              </a:buClr>
              <a:buFont typeface="Arial"/>
              <a:buNone/>
            </a:pPr>
            <a:r>
              <a:rPr lang="en-GB" sz="2400">
                <a:solidFill>
                  <a:schemeClr val="dk2"/>
                </a:solidFill>
              </a:rPr>
              <a:t>Operands: Location</a:t>
            </a:r>
            <a:endParaRPr b="1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63"/>
          <p:cNvSpPr txBox="1"/>
          <p:nvPr/>
        </p:nvSpPr>
        <p:spPr>
          <a:xfrm>
            <a:off x="94650" y="1275050"/>
            <a:ext cx="8865300" cy="54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Char char="●"/>
            </a:pPr>
            <a:r>
              <a:rPr b="1" lang="en-GB" sz="2200">
                <a:solidFill>
                  <a:srgbClr val="434343"/>
                </a:solidFill>
              </a:rPr>
              <a:t>Operands usually in either</a:t>
            </a:r>
            <a:endParaRPr b="1" sz="2200">
              <a:solidFill>
                <a:srgbClr val="434343"/>
              </a:solidFill>
            </a:endParaRPr>
          </a:p>
          <a:p>
            <a:pPr indent="-228600" lvl="0" marL="74295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sz="2200">
              <a:solidFill>
                <a:srgbClr val="434343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Char char="-"/>
            </a:pPr>
            <a:r>
              <a:rPr lang="en-GB" sz="2200">
                <a:solidFill>
                  <a:srgbClr val="434343"/>
                </a:solidFill>
              </a:rPr>
              <a:t>Registers (MIPS – 32 integer registers, 32 </a:t>
            </a:r>
            <a:endParaRPr sz="22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434343"/>
                </a:solidFill>
              </a:rPr>
              <a:t>      </a:t>
            </a:r>
            <a:r>
              <a:rPr lang="en-GB" sz="2200">
                <a:solidFill>
                  <a:srgbClr val="434343"/>
                </a:solidFill>
              </a:rPr>
              <a:t>Floating</a:t>
            </a:r>
            <a:r>
              <a:rPr lang="en-GB" sz="2200">
                <a:solidFill>
                  <a:srgbClr val="434343"/>
                </a:solidFill>
              </a:rPr>
              <a:t> point registers)</a:t>
            </a:r>
            <a:endParaRPr sz="2200">
              <a:solidFill>
                <a:srgbClr val="434343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Char char="-"/>
            </a:pPr>
            <a:r>
              <a:rPr lang="en-GB" sz="2200">
                <a:solidFill>
                  <a:srgbClr val="434343"/>
                </a:solidFill>
              </a:rPr>
              <a:t>MIPS addresses 4 Gigabytes of memory: </a:t>
            </a:r>
            <a:endParaRPr sz="2200">
              <a:solidFill>
                <a:srgbClr val="434343"/>
              </a:solidFill>
            </a:endParaRPr>
          </a:p>
          <a:p>
            <a:pPr indent="-158750" lvl="0" marL="2159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sz="22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FF0000"/>
                </a:solidFill>
              </a:rPr>
              <a:t>Registers</a:t>
            </a:r>
            <a:endParaRPr sz="2200">
              <a:solidFill>
                <a:srgbClr val="FF0000"/>
              </a:solidFill>
            </a:endParaRPr>
          </a:p>
          <a:p>
            <a:pPr indent="-241300" lvl="2" marL="11430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Arial"/>
              <a:buChar char="•"/>
            </a:pPr>
            <a:r>
              <a:rPr lang="en-GB" sz="2200">
                <a:solidFill>
                  <a:srgbClr val="434343"/>
                </a:solidFill>
              </a:rPr>
              <a:t>Easy to specify (5 bits for 32 registers)</a:t>
            </a:r>
            <a:endParaRPr sz="2200">
              <a:solidFill>
                <a:srgbClr val="434343"/>
              </a:solidFill>
            </a:endParaRPr>
          </a:p>
          <a:p>
            <a:pPr indent="-241300" lvl="2" marL="11430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Arial"/>
              <a:buChar char="•"/>
            </a:pPr>
            <a:r>
              <a:rPr lang="en-GB" sz="2200">
                <a:solidFill>
                  <a:srgbClr val="434343"/>
                </a:solidFill>
              </a:rPr>
              <a:t>Fast access (c</a:t>
            </a:r>
            <a:r>
              <a:rPr lang="en-GB" sz="2200">
                <a:solidFill>
                  <a:srgbClr val="434343"/>
                </a:solidFill>
              </a:rPr>
              <a:t>lose to processor</a:t>
            </a:r>
            <a:r>
              <a:rPr lang="en-GB" sz="2200">
                <a:solidFill>
                  <a:srgbClr val="434343"/>
                </a:solidFill>
              </a:rPr>
              <a:t>)</a:t>
            </a:r>
            <a:endParaRPr sz="2200">
              <a:solidFill>
                <a:srgbClr val="434343"/>
              </a:solidFill>
            </a:endParaRPr>
          </a:p>
          <a:p>
            <a:pPr indent="-228600" lvl="0" marL="74295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sz="22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FF0000"/>
                </a:solidFill>
              </a:rPr>
              <a:t>Load-Store architecture</a:t>
            </a:r>
            <a:endParaRPr sz="2200">
              <a:solidFill>
                <a:srgbClr val="FF0000"/>
              </a:solidFill>
            </a:endParaRPr>
          </a:p>
          <a:p>
            <a:pPr indent="-241300" lvl="2" marL="11430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Arial"/>
              <a:buChar char="•"/>
            </a:pPr>
            <a:r>
              <a:rPr lang="en-GB" sz="2200">
                <a:solidFill>
                  <a:srgbClr val="434343"/>
                </a:solidFill>
              </a:rPr>
              <a:t>Arithmetic and logical operations </a:t>
            </a:r>
            <a:r>
              <a:rPr b="1" lang="en-GB" sz="2200">
                <a:solidFill>
                  <a:srgbClr val="434343"/>
                </a:solidFill>
              </a:rPr>
              <a:t>operate on registers</a:t>
            </a:r>
            <a:endParaRPr b="1" sz="2200">
              <a:solidFill>
                <a:srgbClr val="434343"/>
              </a:solidFill>
            </a:endParaRPr>
          </a:p>
          <a:p>
            <a:pPr indent="-241300" lvl="2" marL="11430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Arial"/>
              <a:buChar char="•"/>
            </a:pPr>
            <a:r>
              <a:rPr lang="en-GB" sz="2200">
                <a:solidFill>
                  <a:srgbClr val="434343"/>
                </a:solidFill>
              </a:rPr>
              <a:t>Memory only accessed to </a:t>
            </a:r>
            <a:r>
              <a:rPr b="1" lang="en-GB" sz="2200">
                <a:solidFill>
                  <a:srgbClr val="0000FF"/>
                </a:solidFill>
              </a:rPr>
              <a:t>load value into a register</a:t>
            </a:r>
            <a:r>
              <a:rPr lang="en-GB" sz="2200">
                <a:solidFill>
                  <a:srgbClr val="434343"/>
                </a:solidFill>
              </a:rPr>
              <a:t> or</a:t>
            </a:r>
            <a:endParaRPr sz="2200">
              <a:solidFill>
                <a:srgbClr val="434343"/>
              </a:solidFill>
            </a:endParaRPr>
          </a:p>
          <a:p>
            <a:pPr indent="-215900" lvl="0" marL="2159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-GB" sz="2200">
                <a:solidFill>
                  <a:srgbClr val="434343"/>
                </a:solidFill>
              </a:rPr>
              <a:t>		              </a:t>
            </a:r>
            <a:r>
              <a:rPr b="1" lang="en-GB" sz="2200">
                <a:solidFill>
                  <a:srgbClr val="0000FF"/>
                </a:solidFill>
              </a:rPr>
              <a:t>store value from a register</a:t>
            </a:r>
            <a:endParaRPr b="1" sz="2200">
              <a:solidFill>
                <a:srgbClr val="0000FF"/>
              </a:solidFill>
            </a:endParaRPr>
          </a:p>
        </p:txBody>
      </p:sp>
      <p:pic>
        <p:nvPicPr>
          <p:cNvPr id="390" name="Google Shape;390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700" y="3142900"/>
            <a:ext cx="5058900" cy="374378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" name="Google Shape;391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05875" y="1335900"/>
            <a:ext cx="2294975" cy="318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64"/>
          <p:cNvSpPr txBox="1"/>
          <p:nvPr>
            <p:ph type="title"/>
          </p:nvPr>
        </p:nvSpPr>
        <p:spPr>
          <a:xfrm>
            <a:off x="2500000" y="466575"/>
            <a:ext cx="51795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98DB"/>
              </a:buClr>
              <a:buFont typeface="Arial"/>
              <a:buNone/>
            </a:pPr>
            <a:r>
              <a:rPr lang="en-GB" sz="2400">
                <a:solidFill>
                  <a:schemeClr val="dk2"/>
                </a:solidFill>
              </a:rPr>
              <a:t>Operands: How Many?</a:t>
            </a:r>
            <a:endParaRPr b="1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64"/>
          <p:cNvSpPr txBox="1"/>
          <p:nvPr/>
        </p:nvSpPr>
        <p:spPr>
          <a:xfrm>
            <a:off x="72475" y="1324075"/>
            <a:ext cx="8977800" cy="524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3429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Char char="•"/>
            </a:pPr>
            <a:r>
              <a:rPr lang="en-GB" sz="2200">
                <a:solidFill>
                  <a:srgbClr val="434343"/>
                </a:solidFill>
              </a:rPr>
              <a:t>Many operations imply 3 operands</a:t>
            </a:r>
            <a:endParaRPr sz="2200">
              <a:solidFill>
                <a:srgbClr val="434343"/>
              </a:solidFill>
            </a:endParaRPr>
          </a:p>
          <a:p>
            <a:pPr indent="-215900" lvl="0" marL="21590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GB" sz="2200">
                <a:solidFill>
                  <a:schemeClr val="dk2"/>
                </a:solidFill>
              </a:rPr>
              <a:t>x = y + z</a:t>
            </a:r>
            <a:endParaRPr b="1" sz="2200">
              <a:solidFill>
                <a:schemeClr val="dk2"/>
              </a:solidFill>
            </a:endParaRPr>
          </a:p>
          <a:p>
            <a:pPr indent="-215900" lvl="0" marL="21590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200">
              <a:solidFill>
                <a:srgbClr val="434343"/>
              </a:solidFill>
            </a:endParaRPr>
          </a:p>
          <a:p>
            <a:pPr indent="-355600" lvl="0" marL="3429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Char char="•"/>
            </a:pPr>
            <a:r>
              <a:rPr lang="en-GB" sz="2200">
                <a:solidFill>
                  <a:srgbClr val="434343"/>
                </a:solidFill>
              </a:rPr>
              <a:t>Instruction set architectures exist specifying between 0-3 operands. </a:t>
            </a:r>
            <a:endParaRPr sz="22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434343"/>
                </a:solidFill>
              </a:rPr>
              <a:t>    0 no explicit operands </a:t>
            </a:r>
            <a:r>
              <a:rPr b="1" lang="en-GB" sz="1800">
                <a:solidFill>
                  <a:srgbClr val="0000FF"/>
                </a:solidFill>
              </a:rPr>
              <a:t>(e.g. stack architecture )</a:t>
            </a:r>
            <a:r>
              <a:rPr lang="en-GB" sz="2200">
                <a:solidFill>
                  <a:srgbClr val="434343"/>
                </a:solidFill>
              </a:rPr>
              <a:t> </a:t>
            </a:r>
            <a:r>
              <a:rPr lang="en-GB" sz="2200">
                <a:solidFill>
                  <a:srgbClr val="434343"/>
                </a:solidFill>
              </a:rPr>
              <a:t>and</a:t>
            </a:r>
            <a:endParaRPr sz="22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434343"/>
                </a:solidFill>
              </a:rPr>
              <a:t>    3 operands</a:t>
            </a:r>
            <a:r>
              <a:rPr b="1" lang="en-GB" sz="1800">
                <a:solidFill>
                  <a:srgbClr val="0000FF"/>
                </a:solidFill>
              </a:rPr>
              <a:t> </a:t>
            </a:r>
            <a:r>
              <a:rPr b="1" lang="en-GB" sz="1800">
                <a:solidFill>
                  <a:srgbClr val="E06666"/>
                </a:solidFill>
              </a:rPr>
              <a:t>(explicitly)</a:t>
            </a:r>
            <a:r>
              <a:rPr lang="en-GB" sz="2200">
                <a:solidFill>
                  <a:srgbClr val="434343"/>
                </a:solidFill>
              </a:rPr>
              <a:t>,</a:t>
            </a:r>
            <a:endParaRPr sz="2200">
              <a:solidFill>
                <a:srgbClr val="434343"/>
              </a:solidFill>
            </a:endParaRPr>
          </a:p>
          <a:p>
            <a:pPr indent="0" lvl="0" marL="274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434343"/>
                </a:solidFill>
              </a:rPr>
              <a:t>     </a:t>
            </a:r>
            <a:r>
              <a:rPr b="1" lang="en-GB" sz="1800">
                <a:solidFill>
                  <a:srgbClr val="E06666"/>
                </a:solidFill>
              </a:rPr>
              <a:t>– Memory-Memory</a:t>
            </a:r>
            <a:endParaRPr b="1" sz="1800">
              <a:solidFill>
                <a:srgbClr val="E06666"/>
              </a:solidFill>
            </a:endParaRPr>
          </a:p>
          <a:p>
            <a:pPr indent="0" lvl="0" marL="274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E06666"/>
                </a:solidFill>
              </a:rPr>
              <a:t>      – Register-Memory </a:t>
            </a:r>
            <a:endParaRPr b="1" sz="1800">
              <a:solidFill>
                <a:srgbClr val="E06666"/>
              </a:solidFill>
            </a:endParaRPr>
          </a:p>
          <a:p>
            <a:pPr indent="0" lvl="0" marL="274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E06666"/>
                </a:solidFill>
              </a:rPr>
              <a:t>      – Register-Register </a:t>
            </a:r>
            <a:endParaRPr sz="22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434343"/>
              </a:solidFill>
            </a:endParaRPr>
          </a:p>
          <a:p>
            <a:pPr indent="-355600" lvl="0" marL="3429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Char char="•"/>
            </a:pPr>
            <a:r>
              <a:rPr lang="en-GB" sz="2200">
                <a:solidFill>
                  <a:srgbClr val="434343"/>
                </a:solidFill>
              </a:rPr>
              <a:t>Operands may also be </a:t>
            </a:r>
            <a:r>
              <a:rPr i="1" lang="en-GB" sz="2200">
                <a:solidFill>
                  <a:srgbClr val="434343"/>
                </a:solidFill>
              </a:rPr>
              <a:t>implicitly</a:t>
            </a:r>
            <a:r>
              <a:rPr lang="en-GB" sz="2200">
                <a:solidFill>
                  <a:srgbClr val="434343"/>
                </a:solidFill>
              </a:rPr>
              <a:t> specified</a:t>
            </a:r>
            <a:endParaRPr sz="2200">
              <a:solidFill>
                <a:srgbClr val="434343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434343"/>
                </a:solidFill>
              </a:rPr>
              <a:t>Example: </a:t>
            </a:r>
            <a:r>
              <a:rPr b="1" lang="en-GB" sz="2200">
                <a:solidFill>
                  <a:srgbClr val="FF0000"/>
                </a:solidFill>
              </a:rPr>
              <a:t>x = y + 5</a:t>
            </a:r>
            <a:endParaRPr b="1" sz="22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434343"/>
                </a:solidFill>
              </a:rPr>
              <a:t>			y &lt;&lt; y + 5 		</a:t>
            </a:r>
            <a:r>
              <a:rPr i="1" lang="en-GB" sz="2200">
                <a:solidFill>
                  <a:srgbClr val="999999"/>
                </a:solidFill>
              </a:rPr>
              <a:t># add 5 to y contents and store in y</a:t>
            </a:r>
            <a:endParaRPr i="1" sz="2200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434343"/>
                </a:solidFill>
              </a:rPr>
              <a:t>			X &lt;&lt; y			</a:t>
            </a:r>
            <a:r>
              <a:rPr lang="en-GB" sz="2200">
                <a:solidFill>
                  <a:srgbClr val="999999"/>
                </a:solidFill>
              </a:rPr>
              <a:t># store y contents (y + 5) into x</a:t>
            </a:r>
            <a:endParaRPr sz="2200"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65"/>
          <p:cNvSpPr txBox="1"/>
          <p:nvPr/>
        </p:nvSpPr>
        <p:spPr>
          <a:xfrm>
            <a:off x="636450" y="1230850"/>
            <a:ext cx="8234700" cy="18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rgbClr val="FF0000"/>
                </a:solidFill>
              </a:rPr>
              <a:t>Stack:</a:t>
            </a:r>
            <a:endParaRPr b="1" sz="2000">
              <a:solidFill>
                <a:srgbClr val="FF0000"/>
              </a:solidFill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GB" sz="2000"/>
              <a:t>Most operands implicit  	</a:t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     					x = y + z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     </a:t>
            </a:r>
            <a:endParaRPr sz="2000"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GB" sz="2000"/>
              <a:t>Operations to load data on to stack and store data from stack</a:t>
            </a:r>
            <a:endParaRPr sz="2000"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GB" sz="2000"/>
              <a:t>Arithmetic operations implicitly use top locations of stack 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2000"/>
              <a:t>LD y</a:t>
            </a:r>
            <a:endParaRPr sz="2000"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2000"/>
              <a:t>LD z</a:t>
            </a:r>
            <a:endParaRPr sz="2000"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2000"/>
              <a:t>ADD</a:t>
            </a:r>
            <a:endParaRPr sz="2000"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ST x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403" name="Google Shape;403;p65"/>
          <p:cNvSpPr txBox="1"/>
          <p:nvPr>
            <p:ph type="title"/>
          </p:nvPr>
        </p:nvSpPr>
        <p:spPr>
          <a:xfrm>
            <a:off x="2500000" y="466575"/>
            <a:ext cx="51795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98DB"/>
              </a:buClr>
              <a:buFont typeface="Arial"/>
              <a:buNone/>
            </a:pPr>
            <a:r>
              <a:rPr lang="en-GB" sz="2400">
                <a:solidFill>
                  <a:schemeClr val="dk2"/>
                </a:solidFill>
              </a:rPr>
              <a:t>Operands: How Many?</a:t>
            </a:r>
            <a:endParaRPr sz="2400">
              <a:solidFill>
                <a:schemeClr val="dk2"/>
              </a:solidFill>
            </a:endParaRPr>
          </a:p>
        </p:txBody>
      </p:sp>
      <p:cxnSp>
        <p:nvCxnSpPr>
          <p:cNvPr id="404" name="Google Shape;404;p65"/>
          <p:cNvCxnSpPr/>
          <p:nvPr/>
        </p:nvCxnSpPr>
        <p:spPr>
          <a:xfrm>
            <a:off x="1120" y="1568"/>
            <a:ext cx="0" cy="0"/>
          </a:xfrm>
          <a:prstGeom prst="straightConnector1">
            <a:avLst/>
          </a:prstGeom>
          <a:noFill/>
          <a:ln cap="flat" cmpd="sng" w="38150">
            <a:solidFill>
              <a:srgbClr val="FF0000"/>
            </a:solidFill>
            <a:prstDash val="solid"/>
            <a:miter lim="8000"/>
            <a:headEnd len="sm" w="sm" type="none"/>
            <a:tailEnd len="sm" w="sm" type="none"/>
          </a:ln>
        </p:spPr>
      </p:cxnSp>
      <p:graphicFrame>
        <p:nvGraphicFramePr>
          <p:cNvPr id="405" name="Google Shape;405;p65"/>
          <p:cNvGraphicFramePr/>
          <p:nvPr/>
        </p:nvGraphicFramePr>
        <p:xfrm>
          <a:off x="2836875" y="35559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{4F657300-03DE-4A61-B604-B42F59F28BA6}</a:tableStyleId>
              </a:tblPr>
              <a:tblGrid>
                <a:gridCol w="863600"/>
                <a:gridCol w="863600"/>
                <a:gridCol w="863600"/>
                <a:gridCol w="863600"/>
                <a:gridCol w="863600"/>
              </a:tblGrid>
              <a:tr h="6077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Cycle 1</a:t>
                      </a:r>
                      <a:endParaRPr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</a:t>
                      </a:r>
                      <a:endParaRPr sz="2200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0800" marB="50800" marR="88900" marL="889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Cycle 2</a:t>
                      </a:r>
                      <a:endParaRPr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</a:t>
                      </a:r>
                      <a:endParaRPr sz="2200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0800" marB="50800" marR="88900" marL="889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Cycle 3</a:t>
                      </a:r>
                      <a:endParaRPr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</a:t>
                      </a:r>
                      <a:endParaRPr sz="2200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0800" marB="50800" marR="88900" marL="889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Cycle 4</a:t>
                      </a:r>
                      <a:endParaRPr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</a:t>
                      </a:r>
                      <a:endParaRPr sz="2200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0800" marB="50800" marR="88900" marL="889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Cycle 5</a:t>
                      </a:r>
                      <a:endParaRPr sz="2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0800" marB="50800" marR="88900" marL="889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</a:tr>
              <a:tr h="4119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0800" marB="50800" marR="88900" marL="889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0800" marB="50800" marR="88900" marL="889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0800" marB="50800" marR="88900" marL="889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0800" marB="50800" marR="88900" marL="889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0800" marB="50800" marR="88900" marL="889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4119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0800" marB="50800" marR="88900" marL="889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0800" marB="50800" marR="88900" marL="889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z</a:t>
                      </a:r>
                      <a:endParaRPr sz="2200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0800" marB="50800" marR="88900" marL="889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0800" marB="50800" marR="88900" marL="889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0800" marB="50800" marR="88900" marL="889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4119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200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0800" marB="50800" marR="88900" marL="889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</a:t>
                      </a:r>
                      <a:endParaRPr sz="2200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0800" marB="50800" marR="88900" marL="889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>
                          <a:latin typeface="Arial"/>
                          <a:ea typeface="Arial"/>
                          <a:cs typeface="Arial"/>
                          <a:sym typeface="Arial"/>
                        </a:rPr>
                        <a:t>y</a:t>
                      </a:r>
                      <a:endParaRPr sz="2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0800" marB="50800" marR="88900" marL="889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 sz="2200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0800" marB="50800" marR="88900" marL="889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200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0800" marB="50800" marR="88900" marL="889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4119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  <a:endParaRPr sz="2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0800" marB="50800" marR="88900" marL="889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  <a:endParaRPr sz="2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0800" marB="50800" marR="88900" marL="889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0800" marB="50800" marR="88900" marL="889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0800" marB="50800" marR="88900" marL="889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  <a:endParaRPr sz="2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0800" marB="50800" marR="88900" marL="889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66"/>
          <p:cNvSpPr txBox="1"/>
          <p:nvPr>
            <p:ph type="title"/>
          </p:nvPr>
        </p:nvSpPr>
        <p:spPr>
          <a:xfrm>
            <a:off x="2509400" y="626500"/>
            <a:ext cx="59289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98DB"/>
              </a:buClr>
              <a:buFont typeface="Arial"/>
              <a:buNone/>
            </a:pPr>
            <a:r>
              <a:rPr lang="en-GB" sz="2400">
                <a:solidFill>
                  <a:schemeClr val="dk2"/>
                </a:solidFill>
              </a:rPr>
              <a:t>Operands: How Many?: </a:t>
            </a:r>
            <a:endParaRPr b="1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66"/>
          <p:cNvSpPr txBox="1"/>
          <p:nvPr/>
        </p:nvSpPr>
        <p:spPr>
          <a:xfrm>
            <a:off x="384600" y="1365775"/>
            <a:ext cx="8374800" cy="39381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rgbClr val="FF0000"/>
                </a:solidFill>
              </a:rPr>
              <a:t>Accumulator:</a:t>
            </a:r>
            <a:endParaRPr b="1" sz="2000">
              <a:solidFill>
                <a:srgbClr val="FF0000"/>
              </a:solidFill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Char char="•"/>
            </a:pPr>
            <a:r>
              <a:rPr lang="en-GB" sz="2000">
                <a:solidFill>
                  <a:srgbClr val="434343"/>
                </a:solidFill>
              </a:rPr>
              <a:t>1 explicit address </a:t>
            </a:r>
            <a:endParaRPr sz="20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434343"/>
                </a:solidFill>
              </a:rPr>
              <a:t>Example: ADD 			</a:t>
            </a:r>
            <a:r>
              <a:rPr i="1" lang="en-GB" sz="2000">
                <a:solidFill>
                  <a:srgbClr val="999999"/>
                </a:solidFill>
              </a:rPr>
              <a:t># adds to the accumulator</a:t>
            </a:r>
            <a:endParaRPr i="1" sz="2000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34343"/>
              </a:solidFill>
            </a:endParaRPr>
          </a:p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434343"/>
                </a:solidFill>
              </a:rPr>
              <a:t>x = y + z</a:t>
            </a:r>
            <a:endParaRPr sz="2000">
              <a:solidFill>
                <a:srgbClr val="43434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34343"/>
              </a:solidFill>
            </a:endParaRPr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434343"/>
                </a:solidFill>
              </a:rPr>
              <a:t>LD y				</a:t>
            </a:r>
            <a:r>
              <a:rPr i="1" lang="en-GB" sz="2000">
                <a:solidFill>
                  <a:srgbClr val="999999"/>
                </a:solidFill>
              </a:rPr>
              <a:t># y loaded into AC</a:t>
            </a:r>
            <a:endParaRPr i="1" sz="2000">
              <a:solidFill>
                <a:srgbClr val="999999"/>
              </a:solidFill>
            </a:endParaRPr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434343"/>
                </a:solidFill>
              </a:rPr>
              <a:t>ADD z				</a:t>
            </a:r>
            <a:r>
              <a:rPr i="1" lang="en-GB" sz="2000">
                <a:solidFill>
                  <a:srgbClr val="999999"/>
                </a:solidFill>
              </a:rPr>
              <a:t># adds z contents to the accumulator (y)</a:t>
            </a:r>
            <a:endParaRPr i="1" sz="2000">
              <a:solidFill>
                <a:srgbClr val="999999"/>
              </a:solidFill>
            </a:endParaRPr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434343"/>
                </a:solidFill>
              </a:rPr>
              <a:t>ST x				</a:t>
            </a:r>
            <a:r>
              <a:rPr i="1" lang="en-GB" sz="2000">
                <a:solidFill>
                  <a:srgbClr val="999999"/>
                </a:solidFill>
              </a:rPr>
              <a:t># store AC into x location</a:t>
            </a:r>
            <a:endParaRPr i="1" sz="2000"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67"/>
          <p:cNvSpPr txBox="1"/>
          <p:nvPr>
            <p:ph type="title"/>
          </p:nvPr>
        </p:nvSpPr>
        <p:spPr>
          <a:xfrm>
            <a:off x="2509400" y="626500"/>
            <a:ext cx="59289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98DB"/>
              </a:buClr>
              <a:buFont typeface="Arial"/>
              <a:buNone/>
            </a:pPr>
            <a:r>
              <a:rPr lang="en-GB" sz="2400">
                <a:solidFill>
                  <a:schemeClr val="dk2"/>
                </a:solidFill>
              </a:rPr>
              <a:t>Operands: How Many?: </a:t>
            </a:r>
            <a:endParaRPr b="1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67"/>
          <p:cNvSpPr txBox="1"/>
          <p:nvPr/>
        </p:nvSpPr>
        <p:spPr>
          <a:xfrm>
            <a:off x="384600" y="1332325"/>
            <a:ext cx="8374800" cy="37143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rgbClr val="FF0000"/>
                </a:solidFill>
              </a:rPr>
              <a:t>General Purpose Register</a:t>
            </a:r>
            <a:r>
              <a:rPr b="1" lang="en-GB" sz="2000">
                <a:solidFill>
                  <a:srgbClr val="FF0000"/>
                </a:solidFill>
              </a:rPr>
              <a:t>:</a:t>
            </a:r>
            <a:endParaRPr b="1" sz="2000">
              <a:solidFill>
                <a:srgbClr val="FF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Char char="●"/>
            </a:pPr>
            <a:r>
              <a:rPr lang="en-GB" sz="2000">
                <a:solidFill>
                  <a:srgbClr val="434343"/>
                </a:solidFill>
              </a:rPr>
              <a:t>2 or 3 explicit addresses</a:t>
            </a:r>
            <a:endParaRPr sz="2000">
              <a:solidFill>
                <a:srgbClr val="434343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Char char="●"/>
            </a:pPr>
            <a:r>
              <a:rPr lang="en-GB" sz="2000">
                <a:solidFill>
                  <a:srgbClr val="434343"/>
                </a:solidFill>
              </a:rPr>
              <a:t>Destination of results usually a register</a:t>
            </a:r>
            <a:endParaRPr sz="2000">
              <a:solidFill>
                <a:srgbClr val="434343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Char char="●"/>
            </a:pPr>
            <a:r>
              <a:rPr lang="en-GB" sz="2000">
                <a:solidFill>
                  <a:srgbClr val="434343"/>
                </a:solidFill>
              </a:rPr>
              <a:t>Other operands may be registers or memory locations</a:t>
            </a:r>
            <a:endParaRPr sz="2000">
              <a:solidFill>
                <a:srgbClr val="434343"/>
              </a:solidFill>
            </a:endParaRPr>
          </a:p>
          <a:p>
            <a:pPr indent="-285750" lvl="0" marL="394335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2000">
                <a:solidFill>
                  <a:srgbClr val="434343"/>
                </a:solidFill>
              </a:rPr>
              <a:t>x = y + z</a:t>
            </a:r>
            <a:endParaRPr sz="2000">
              <a:solidFill>
                <a:srgbClr val="434343"/>
              </a:solidFill>
            </a:endParaRPr>
          </a:p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rgbClr val="434343"/>
              </a:solidFill>
            </a:endParaRPr>
          </a:p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2000">
                <a:solidFill>
                  <a:srgbClr val="434343"/>
                </a:solidFill>
              </a:rPr>
              <a:t>LD     R1,y    </a:t>
            </a:r>
            <a:r>
              <a:rPr i="1" lang="en-GB" sz="2000">
                <a:solidFill>
                  <a:srgbClr val="999999"/>
                </a:solidFill>
              </a:rPr>
              <a:t># Load contents of y into R1(register)</a:t>
            </a:r>
            <a:endParaRPr i="1" sz="2000">
              <a:solidFill>
                <a:srgbClr val="999999"/>
              </a:solidFill>
            </a:endParaRPr>
          </a:p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2000">
                <a:solidFill>
                  <a:srgbClr val="434343"/>
                </a:solidFill>
              </a:rPr>
              <a:t>ADD  R1,z    </a:t>
            </a:r>
            <a:r>
              <a:rPr i="1" lang="en-GB" sz="2000">
                <a:solidFill>
                  <a:srgbClr val="999999"/>
                </a:solidFill>
              </a:rPr>
              <a:t># implicitly add contents of z to R1 </a:t>
            </a:r>
            <a:endParaRPr i="1" sz="2000">
              <a:solidFill>
                <a:srgbClr val="999999"/>
              </a:solidFill>
            </a:endParaRPr>
          </a:p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2000">
                <a:solidFill>
                  <a:srgbClr val="434343"/>
                </a:solidFill>
              </a:rPr>
              <a:t>ST     R1,x    </a:t>
            </a:r>
            <a:r>
              <a:rPr i="1" lang="en-GB" sz="2000">
                <a:solidFill>
                  <a:srgbClr val="999999"/>
                </a:solidFill>
              </a:rPr>
              <a:t># store contents of R1 into x (register/memory), explicit</a:t>
            </a:r>
            <a:endParaRPr i="1" sz="2000">
              <a:solidFill>
                <a:srgbClr val="999999"/>
              </a:solidFill>
            </a:endParaRPr>
          </a:p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rgbClr val="434343"/>
              </a:solidFill>
            </a:endParaRPr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68"/>
          <p:cNvSpPr txBox="1"/>
          <p:nvPr>
            <p:ph type="title"/>
          </p:nvPr>
        </p:nvSpPr>
        <p:spPr>
          <a:xfrm>
            <a:off x="2509400" y="626500"/>
            <a:ext cx="59289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98DB"/>
              </a:buClr>
              <a:buFont typeface="Arial"/>
              <a:buNone/>
            </a:pPr>
            <a:r>
              <a:rPr lang="en-GB" sz="2400">
                <a:solidFill>
                  <a:schemeClr val="dk2"/>
                </a:solidFill>
              </a:rPr>
              <a:t>Operands: How Many?: </a:t>
            </a:r>
            <a:endParaRPr b="1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68"/>
          <p:cNvSpPr txBox="1"/>
          <p:nvPr/>
        </p:nvSpPr>
        <p:spPr>
          <a:xfrm>
            <a:off x="414500" y="1700400"/>
            <a:ext cx="8374800" cy="35304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rgbClr val="FF0000"/>
                </a:solidFill>
              </a:rPr>
              <a:t>Load/Store Architecture</a:t>
            </a:r>
            <a:r>
              <a:rPr b="1" lang="en-GB" sz="2000">
                <a:solidFill>
                  <a:srgbClr val="FF0000"/>
                </a:solidFill>
              </a:rPr>
              <a:t>:</a:t>
            </a:r>
            <a:endParaRPr b="1" sz="2000">
              <a:solidFill>
                <a:srgbClr val="FF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Char char="●"/>
            </a:pPr>
            <a:r>
              <a:rPr lang="en-GB" sz="2000">
                <a:solidFill>
                  <a:srgbClr val="434343"/>
                </a:solidFill>
              </a:rPr>
              <a:t>Operations take place between registers</a:t>
            </a:r>
            <a:endParaRPr sz="2000">
              <a:solidFill>
                <a:srgbClr val="434343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Char char="●"/>
            </a:pPr>
            <a:r>
              <a:rPr lang="en-GB" sz="2000">
                <a:solidFill>
                  <a:srgbClr val="434343"/>
                </a:solidFill>
              </a:rPr>
              <a:t>Only access to memory is explicit load or store instructions</a:t>
            </a:r>
            <a:endParaRPr sz="2000">
              <a:solidFill>
                <a:srgbClr val="434343"/>
              </a:solidFill>
            </a:endParaRPr>
          </a:p>
          <a:p>
            <a:pPr indent="-285750" lvl="0" marL="39433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434343"/>
                </a:solidFill>
              </a:rPr>
              <a:t>x = y + z</a:t>
            </a:r>
            <a:endParaRPr sz="2000">
              <a:solidFill>
                <a:srgbClr val="434343"/>
              </a:solidFill>
            </a:endParaRPr>
          </a:p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34343"/>
              </a:solidFill>
            </a:endParaRPr>
          </a:p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434343"/>
                </a:solidFill>
              </a:rPr>
              <a:t>LD     R1,y</a:t>
            </a:r>
            <a:endParaRPr sz="2000">
              <a:solidFill>
                <a:srgbClr val="434343"/>
              </a:solidFill>
            </a:endParaRPr>
          </a:p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434343"/>
                </a:solidFill>
              </a:rPr>
              <a:t>LD     R2,z</a:t>
            </a:r>
            <a:endParaRPr sz="2000">
              <a:solidFill>
                <a:srgbClr val="434343"/>
              </a:solidFill>
            </a:endParaRPr>
          </a:p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434343"/>
                </a:solidFill>
              </a:rPr>
              <a:t>ADD  R3,R1,R2   		</a:t>
            </a:r>
            <a:r>
              <a:rPr i="1" lang="en-GB" sz="2000">
                <a:solidFill>
                  <a:srgbClr val="999999"/>
                </a:solidFill>
              </a:rPr>
              <a:t># R3= R1+R2</a:t>
            </a:r>
            <a:endParaRPr i="1" sz="2000">
              <a:solidFill>
                <a:srgbClr val="999999"/>
              </a:solidFill>
            </a:endParaRPr>
          </a:p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434343"/>
                </a:solidFill>
              </a:rPr>
              <a:t>ST     R3, x</a:t>
            </a:r>
            <a:endParaRPr sz="2000">
              <a:solidFill>
                <a:srgbClr val="434343"/>
              </a:solidFill>
            </a:endParaRPr>
          </a:p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34343"/>
              </a:solidFill>
            </a:endParaRPr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ddressing-modes-1.png" id="428" name="Google Shape;428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4975" y="3270025"/>
            <a:ext cx="5734050" cy="3286125"/>
          </a:xfrm>
          <a:prstGeom prst="rect">
            <a:avLst/>
          </a:prstGeom>
          <a:noFill/>
          <a:ln>
            <a:noFill/>
          </a:ln>
        </p:spPr>
      </p:pic>
      <p:sp>
        <p:nvSpPr>
          <p:cNvPr id="429" name="Google Shape;429;p69"/>
          <p:cNvSpPr txBox="1"/>
          <p:nvPr>
            <p:ph type="title"/>
          </p:nvPr>
        </p:nvSpPr>
        <p:spPr>
          <a:xfrm>
            <a:off x="2500000" y="437700"/>
            <a:ext cx="58632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98DB"/>
              </a:buClr>
              <a:buFont typeface="Arial"/>
              <a:buNone/>
            </a:pPr>
            <a:r>
              <a:rPr lang="en-GB" sz="2400">
                <a:solidFill>
                  <a:schemeClr val="dk2"/>
                </a:solidFill>
              </a:rPr>
              <a:t>Addressing Modes</a:t>
            </a:r>
            <a:endParaRPr b="1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69"/>
          <p:cNvSpPr txBox="1"/>
          <p:nvPr/>
        </p:nvSpPr>
        <p:spPr>
          <a:xfrm>
            <a:off x="235175" y="1175925"/>
            <a:ext cx="8692500" cy="218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Different ways an instruction can specify memory address of  data to load  (not MIPS - generic)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*Here we have a representation of the registers of an imaginary machine and a few of its memory locations. For simplicity, everything is given in decimal notation here.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Machine with 8 general </a:t>
            </a:r>
            <a:br>
              <a:rPr lang="en-GB" sz="1800"/>
            </a:br>
            <a:r>
              <a:rPr lang="en-GB" sz="1800"/>
              <a:t>purpose registers:</a:t>
            </a:r>
            <a:endParaRPr sz="1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70"/>
          <p:cNvSpPr txBox="1"/>
          <p:nvPr>
            <p:ph type="title"/>
          </p:nvPr>
        </p:nvSpPr>
        <p:spPr>
          <a:xfrm>
            <a:off x="2248375" y="466575"/>
            <a:ext cx="65664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98DB"/>
              </a:buClr>
              <a:buFont typeface="Arial"/>
              <a:buNone/>
            </a:pPr>
            <a:r>
              <a:rPr lang="en-GB" sz="2400">
                <a:solidFill>
                  <a:schemeClr val="dk2"/>
                </a:solidFill>
              </a:rPr>
              <a:t>Addressing Modes: Immediate Addressing</a:t>
            </a:r>
            <a:endParaRPr b="1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ddressing-modes-2.png" id="436" name="Google Shape;436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8775" y="1651000"/>
            <a:ext cx="5734050" cy="3286125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Google Shape;437;p70"/>
          <p:cNvSpPr txBox="1"/>
          <p:nvPr/>
        </p:nvSpPr>
        <p:spPr>
          <a:xfrm>
            <a:off x="479775" y="5326475"/>
            <a:ext cx="8184300" cy="10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342900" rtl="0" algn="ctr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GB" sz="2000"/>
              <a:t>operand specified directly in instruction - no need for a second access to memory</a:t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53"/>
          <p:cNvSpPr txBox="1"/>
          <p:nvPr>
            <p:ph type="title"/>
          </p:nvPr>
        </p:nvSpPr>
        <p:spPr>
          <a:xfrm>
            <a:off x="611550" y="1483680"/>
            <a:ext cx="80751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98DB"/>
              </a:buClr>
              <a:buFont typeface="Arial"/>
              <a:buNone/>
            </a:pPr>
            <a:r>
              <a:rPr lang="en-GB" sz="2400"/>
              <a:t>What to expect in this topic:</a:t>
            </a:r>
            <a:endParaRPr b="1" i="0" sz="2400" u="none" cap="none" strike="noStrike">
              <a:solidFill>
                <a:srgbClr val="0098D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53"/>
          <p:cNvSpPr txBox="1"/>
          <p:nvPr>
            <p:ph idx="1" type="body"/>
          </p:nvPr>
        </p:nvSpPr>
        <p:spPr>
          <a:xfrm>
            <a:off x="611550" y="2383700"/>
            <a:ext cx="8075100" cy="39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400"/>
              <a:buChar char="•"/>
            </a:pPr>
            <a:r>
              <a:rPr lang="en-GB" sz="2400">
                <a:solidFill>
                  <a:srgbClr val="111111"/>
                </a:solidFill>
                <a:highlight>
                  <a:srgbClr val="FFFFFF"/>
                </a:highlight>
              </a:rPr>
              <a:t>Processor Design</a:t>
            </a:r>
            <a:endParaRPr sz="24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400"/>
              <a:buChar char="•"/>
            </a:pPr>
            <a:r>
              <a:rPr lang="en-GB" sz="2400">
                <a:solidFill>
                  <a:srgbClr val="111111"/>
                </a:solidFill>
                <a:highlight>
                  <a:srgbClr val="FFFFFF"/>
                </a:highlight>
              </a:rPr>
              <a:t>Instruction Set Architecture</a:t>
            </a:r>
            <a:endParaRPr sz="24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400"/>
              <a:buChar char="•"/>
            </a:pPr>
            <a:r>
              <a:rPr lang="en-GB" sz="2400">
                <a:solidFill>
                  <a:srgbClr val="111111"/>
                </a:solidFill>
                <a:highlight>
                  <a:srgbClr val="FFFFFF"/>
                </a:highlight>
              </a:rPr>
              <a:t>Instruction Formats</a:t>
            </a:r>
            <a:endParaRPr sz="24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400"/>
              <a:buChar char="•"/>
            </a:pPr>
            <a:r>
              <a:rPr lang="en-GB" sz="2400">
                <a:solidFill>
                  <a:srgbClr val="111111"/>
                </a:solidFill>
                <a:highlight>
                  <a:srgbClr val="FFFFFF"/>
                </a:highlight>
              </a:rPr>
              <a:t>Operands: Location and number of operations</a:t>
            </a:r>
            <a:endParaRPr sz="24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400"/>
              <a:buChar char="•"/>
            </a:pPr>
            <a:r>
              <a:rPr lang="en-GB" sz="2400">
                <a:solidFill>
                  <a:srgbClr val="111111"/>
                </a:solidFill>
                <a:highlight>
                  <a:srgbClr val="FFFFFF"/>
                </a:highlight>
              </a:rPr>
              <a:t>Addressing Modes </a:t>
            </a:r>
            <a:endParaRPr sz="24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400"/>
              <a:buChar char="•"/>
            </a:pPr>
            <a:r>
              <a:rPr lang="en-GB" sz="2400">
                <a:solidFill>
                  <a:srgbClr val="111111"/>
                </a:solidFill>
                <a:highlight>
                  <a:srgbClr val="FFFFFF"/>
                </a:highlight>
              </a:rPr>
              <a:t>Instructions types</a:t>
            </a:r>
            <a:endParaRPr sz="24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400"/>
              <a:buChar char="•"/>
            </a:pPr>
            <a:r>
              <a:rPr lang="en-GB" sz="2400">
                <a:solidFill>
                  <a:srgbClr val="111111"/>
                </a:solidFill>
                <a:highlight>
                  <a:srgbClr val="FFFFFF"/>
                </a:highlight>
              </a:rPr>
              <a:t>Fixed length vs Variable Length Instructions </a:t>
            </a:r>
            <a:endParaRPr sz="24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400"/>
              <a:buChar char="•"/>
            </a:pPr>
            <a:r>
              <a:rPr lang="en-GB" sz="2400">
                <a:solidFill>
                  <a:srgbClr val="111111"/>
                </a:solidFill>
                <a:highlight>
                  <a:srgbClr val="FFFFFF"/>
                </a:highlight>
              </a:rPr>
              <a:t>CISC vs  RISC computers</a:t>
            </a:r>
            <a:endParaRPr sz="2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71"/>
          <p:cNvSpPr txBox="1"/>
          <p:nvPr>
            <p:ph type="title"/>
          </p:nvPr>
        </p:nvSpPr>
        <p:spPr>
          <a:xfrm>
            <a:off x="2267274" y="584225"/>
            <a:ext cx="6472200" cy="53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2"/>
                </a:solidFill>
              </a:rPr>
              <a:t>Addressing Modes: Direct Addressing</a:t>
            </a:r>
            <a:endParaRPr sz="2400">
              <a:solidFill>
                <a:schemeClr val="dk2"/>
              </a:solidFill>
            </a:endParaRPr>
          </a:p>
        </p:txBody>
      </p:sp>
      <p:pic>
        <p:nvPicPr>
          <p:cNvPr descr="addressing-modes-3.png" id="443" name="Google Shape;443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1725" y="1619000"/>
            <a:ext cx="5734050" cy="3286125"/>
          </a:xfrm>
          <a:prstGeom prst="rect">
            <a:avLst/>
          </a:prstGeom>
          <a:noFill/>
          <a:ln>
            <a:noFill/>
          </a:ln>
        </p:spPr>
      </p:pic>
      <p:sp>
        <p:nvSpPr>
          <p:cNvPr id="444" name="Google Shape;444;p71"/>
          <p:cNvSpPr txBox="1"/>
          <p:nvPr/>
        </p:nvSpPr>
        <p:spPr>
          <a:xfrm>
            <a:off x="479775" y="5326475"/>
            <a:ext cx="8184300" cy="10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GB" sz="1800"/>
              <a:t>Address specified in instruction red arrow shows address being used to fetch the data, and the blue arrow shows the data transferring to the register</a:t>
            </a:r>
            <a:endParaRPr sz="18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72"/>
          <p:cNvSpPr txBox="1"/>
          <p:nvPr>
            <p:ph type="title"/>
          </p:nvPr>
        </p:nvSpPr>
        <p:spPr>
          <a:xfrm>
            <a:off x="2271400" y="618975"/>
            <a:ext cx="61641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2400">
                <a:solidFill>
                  <a:schemeClr val="dk2"/>
                </a:solidFill>
              </a:rPr>
              <a:t>Addressing Modes: Indexed Addressing</a:t>
            </a:r>
            <a:endParaRPr b="1" i="0" sz="2400" u="none" cap="none" strike="noStrike">
              <a:solidFill>
                <a:srgbClr val="0098D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ddressing-modes-4.png" id="450" name="Google Shape;450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0900" y="1635950"/>
            <a:ext cx="5734050" cy="3286125"/>
          </a:xfrm>
          <a:prstGeom prst="rect">
            <a:avLst/>
          </a:prstGeom>
          <a:noFill/>
          <a:ln>
            <a:noFill/>
          </a:ln>
        </p:spPr>
      </p:pic>
      <p:sp>
        <p:nvSpPr>
          <p:cNvPr id="451" name="Google Shape;451;p72"/>
          <p:cNvSpPr txBox="1"/>
          <p:nvPr/>
        </p:nvSpPr>
        <p:spPr>
          <a:xfrm>
            <a:off x="479775" y="5326475"/>
            <a:ext cx="8184300" cy="10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GB" sz="1800"/>
              <a:t>In indexed operation contents of a register are added to the address given in the instruction to give effective address</a:t>
            </a:r>
            <a:endParaRPr sz="1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73"/>
          <p:cNvSpPr txBox="1"/>
          <p:nvPr>
            <p:ph type="title"/>
          </p:nvPr>
        </p:nvSpPr>
        <p:spPr>
          <a:xfrm>
            <a:off x="2500000" y="466575"/>
            <a:ext cx="62019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2400">
                <a:solidFill>
                  <a:schemeClr val="dk2"/>
                </a:solidFill>
              </a:rPr>
              <a:t>Addressing Modes: Indirect Addressing</a:t>
            </a:r>
            <a:endParaRPr b="1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ddressing-modes-5.png" id="457" name="Google Shape;457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1775" y="1583275"/>
            <a:ext cx="5734050" cy="3286125"/>
          </a:xfrm>
          <a:prstGeom prst="rect">
            <a:avLst/>
          </a:prstGeom>
          <a:noFill/>
          <a:ln>
            <a:noFill/>
          </a:ln>
        </p:spPr>
      </p:pic>
      <p:sp>
        <p:nvSpPr>
          <p:cNvPr id="458" name="Google Shape;458;p73"/>
          <p:cNvSpPr txBox="1"/>
          <p:nvPr/>
        </p:nvSpPr>
        <p:spPr>
          <a:xfrm>
            <a:off x="479775" y="5326475"/>
            <a:ext cx="8184300" cy="10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342900" rtl="0" algn="ctr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GB" sz="2000"/>
              <a:t>Instruction gives address where address of operand is stored</a:t>
            </a:r>
            <a:endParaRPr sz="1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74"/>
          <p:cNvSpPr txBox="1"/>
          <p:nvPr>
            <p:ph type="title"/>
          </p:nvPr>
        </p:nvSpPr>
        <p:spPr>
          <a:xfrm>
            <a:off x="2500000" y="466575"/>
            <a:ext cx="62112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98DB"/>
              </a:buClr>
              <a:buFont typeface="Arial"/>
              <a:buNone/>
            </a:pPr>
            <a:r>
              <a:rPr lang="en-GB" sz="2400">
                <a:solidFill>
                  <a:schemeClr val="dk2"/>
                </a:solidFill>
              </a:rPr>
              <a:t>Addressing Modes: MIPS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464" name="Google Shape;464;p74"/>
          <p:cNvSpPr txBox="1"/>
          <p:nvPr/>
        </p:nvSpPr>
        <p:spPr>
          <a:xfrm>
            <a:off x="686550" y="1782700"/>
            <a:ext cx="7770900" cy="46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GB" sz="2000"/>
              <a:t>MIPS only provides</a:t>
            </a:r>
            <a:endParaRPr/>
          </a:p>
          <a:p>
            <a:pPr indent="-342900" lvl="1" marL="8001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GB" sz="2000"/>
              <a:t> immediate</a:t>
            </a:r>
            <a:endParaRPr/>
          </a:p>
          <a:p>
            <a:pPr indent="-342900" lvl="1" marL="8001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GB" sz="2000"/>
              <a:t> direct</a:t>
            </a:r>
            <a:endParaRPr/>
          </a:p>
          <a:p>
            <a:pPr indent="-342900" lvl="1" marL="8001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GB" sz="2000"/>
              <a:t> indirect (using a register rather than memory)</a:t>
            </a:r>
            <a:endParaRPr/>
          </a:p>
          <a:p>
            <a:pPr indent="-342900" lvl="1" marL="8001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GB" sz="2000"/>
              <a:t> indexed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75"/>
          <p:cNvSpPr txBox="1"/>
          <p:nvPr>
            <p:ph type="title"/>
          </p:nvPr>
        </p:nvSpPr>
        <p:spPr>
          <a:xfrm>
            <a:off x="2500000" y="466575"/>
            <a:ext cx="62112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98DB"/>
              </a:buClr>
              <a:buFont typeface="Arial"/>
              <a:buNone/>
            </a:pPr>
            <a:r>
              <a:rPr lang="en-GB" sz="2400">
                <a:solidFill>
                  <a:schemeClr val="dk2"/>
                </a:solidFill>
              </a:rPr>
              <a:t>Instructions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470" name="Google Shape;470;p75"/>
          <p:cNvSpPr txBox="1"/>
          <p:nvPr/>
        </p:nvSpPr>
        <p:spPr>
          <a:xfrm>
            <a:off x="398625" y="1340800"/>
            <a:ext cx="8312700" cy="51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81000" lvl="0" marL="457200" rtl="0" algn="l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Clr>
                <a:srgbClr val="DD7E6B"/>
              </a:buClr>
              <a:buSzPts val="2400"/>
              <a:buChar char="●"/>
            </a:pPr>
            <a:r>
              <a:rPr lang="en-GB" sz="2400">
                <a:solidFill>
                  <a:srgbClr val="DD7E6B"/>
                </a:solidFill>
              </a:rPr>
              <a:t>Arithmetic</a:t>
            </a:r>
            <a:endParaRPr sz="2400">
              <a:solidFill>
                <a:srgbClr val="DD7E6B"/>
              </a:solidFill>
            </a:endParaRPr>
          </a:p>
          <a:p>
            <a:pPr indent="-381000" lvl="1" marL="91440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DD7E6B"/>
              </a:buClr>
              <a:buSzPts val="2400"/>
              <a:buChar char="○"/>
            </a:pPr>
            <a:r>
              <a:rPr lang="en-GB" sz="2400">
                <a:solidFill>
                  <a:srgbClr val="DD7E6B"/>
                </a:solidFill>
              </a:rPr>
              <a:t>add, subtract, multiply, divide</a:t>
            </a:r>
            <a:endParaRPr sz="2400">
              <a:solidFill>
                <a:srgbClr val="DD7E6B"/>
              </a:solidFill>
            </a:endParaRPr>
          </a:p>
          <a:p>
            <a:pPr indent="-381000" lvl="0" marL="45720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GB" sz="2400">
                <a:solidFill>
                  <a:srgbClr val="434343"/>
                </a:solidFill>
              </a:rPr>
              <a:t>Logical</a:t>
            </a:r>
            <a:endParaRPr sz="2400">
              <a:solidFill>
                <a:srgbClr val="434343"/>
              </a:solidFill>
            </a:endParaRPr>
          </a:p>
          <a:p>
            <a:pPr indent="-381000" lvl="1" marL="91440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○"/>
            </a:pPr>
            <a:r>
              <a:rPr lang="en-GB" sz="2400">
                <a:solidFill>
                  <a:srgbClr val="434343"/>
                </a:solidFill>
              </a:rPr>
              <a:t>and, or, xor, shift-left, shift-right</a:t>
            </a:r>
            <a:endParaRPr sz="2400">
              <a:solidFill>
                <a:srgbClr val="434343"/>
              </a:solidFill>
            </a:endParaRPr>
          </a:p>
          <a:p>
            <a:pPr indent="-381000" lvl="0" marL="45720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400"/>
              <a:buChar char="●"/>
            </a:pPr>
            <a:r>
              <a:rPr lang="en-GB" sz="2400">
                <a:solidFill>
                  <a:srgbClr val="38761D"/>
                </a:solidFill>
              </a:rPr>
              <a:t>data transfer</a:t>
            </a:r>
            <a:endParaRPr sz="2400">
              <a:solidFill>
                <a:srgbClr val="38761D"/>
              </a:solidFill>
            </a:endParaRPr>
          </a:p>
          <a:p>
            <a:pPr indent="-381000" lvl="1" marL="91440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400"/>
              <a:buChar char="○"/>
            </a:pPr>
            <a:r>
              <a:rPr lang="en-GB" sz="2400">
                <a:solidFill>
                  <a:srgbClr val="38761D"/>
                </a:solidFill>
              </a:rPr>
              <a:t>load word, store word, load byte, store byte</a:t>
            </a:r>
            <a:endParaRPr sz="2400">
              <a:solidFill>
                <a:srgbClr val="38761D"/>
              </a:solidFill>
            </a:endParaRPr>
          </a:p>
          <a:p>
            <a:pPr indent="-381000" lvl="0" marL="45720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GB" sz="2400">
                <a:solidFill>
                  <a:srgbClr val="434343"/>
                </a:solidFill>
              </a:rPr>
              <a:t>Branching</a:t>
            </a:r>
            <a:endParaRPr sz="2400">
              <a:solidFill>
                <a:srgbClr val="434343"/>
              </a:solidFill>
            </a:endParaRPr>
          </a:p>
          <a:p>
            <a:pPr indent="-381000" lvl="1" marL="91440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○"/>
            </a:pPr>
            <a:r>
              <a:rPr lang="en-GB" sz="2400">
                <a:solidFill>
                  <a:srgbClr val="434343"/>
                </a:solidFill>
              </a:rPr>
              <a:t>jump, conditional jump, </a:t>
            </a:r>
            <a:r>
              <a:rPr lang="en-GB" sz="2400">
                <a:solidFill>
                  <a:srgbClr val="0000FF"/>
                </a:solidFill>
              </a:rPr>
              <a:t>jump</a:t>
            </a:r>
            <a:r>
              <a:rPr lang="en-GB" sz="2400">
                <a:solidFill>
                  <a:srgbClr val="434343"/>
                </a:solidFill>
              </a:rPr>
              <a:t> and </a:t>
            </a:r>
            <a:r>
              <a:rPr lang="en-GB" sz="2400">
                <a:solidFill>
                  <a:srgbClr val="0000FF"/>
                </a:solidFill>
              </a:rPr>
              <a:t>link</a:t>
            </a:r>
            <a:r>
              <a:rPr lang="en-GB" sz="2400">
                <a:solidFill>
                  <a:srgbClr val="434343"/>
                </a:solidFill>
              </a:rPr>
              <a:t> </a:t>
            </a:r>
            <a:r>
              <a:rPr lang="en-GB" sz="2400"/>
              <a:t>(</a:t>
            </a:r>
            <a:r>
              <a:rPr lang="en-GB" sz="2400">
                <a:solidFill>
                  <a:srgbClr val="0000FF"/>
                </a:solidFill>
              </a:rPr>
              <a:t>call and return</a:t>
            </a:r>
            <a:r>
              <a:rPr lang="en-GB" sz="2400"/>
              <a:t>)</a:t>
            </a:r>
            <a:endParaRPr sz="2400"/>
          </a:p>
          <a:p>
            <a:pPr indent="-381000" lvl="0" marL="45720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Char char="●"/>
            </a:pPr>
            <a:r>
              <a:rPr lang="en-GB" sz="2400">
                <a:solidFill>
                  <a:srgbClr val="FF0000"/>
                </a:solidFill>
              </a:rPr>
              <a:t>special purpose</a:t>
            </a:r>
            <a:endParaRPr sz="2400">
              <a:solidFill>
                <a:srgbClr val="FF0000"/>
              </a:solidFill>
            </a:endParaRPr>
          </a:p>
          <a:p>
            <a:pPr indent="-381000" lvl="1" marL="91440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Char char="○"/>
            </a:pPr>
            <a:r>
              <a:rPr lang="en-GB" sz="2400">
                <a:solidFill>
                  <a:srgbClr val="FF0000"/>
                </a:solidFill>
              </a:rPr>
              <a:t>system call</a:t>
            </a:r>
            <a:endParaRPr sz="2400">
              <a:solidFill>
                <a:srgbClr val="FF0000"/>
              </a:solidFill>
            </a:endParaRPr>
          </a:p>
          <a:p>
            <a:pPr indent="-381000" lvl="0" marL="45720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GB" sz="2400">
                <a:solidFill>
                  <a:srgbClr val="434343"/>
                </a:solidFill>
              </a:rPr>
              <a:t>no operation</a:t>
            </a:r>
            <a:endParaRPr sz="24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dk2"/>
                </a:solidFill>
                <a:hlinkClick r:id="rId3"/>
              </a:rPr>
              <a:t> </a:t>
            </a:r>
            <a:r>
              <a:rPr b="1" lang="en-GB" sz="1700" u="sng">
                <a:solidFill>
                  <a:schemeClr val="dk2"/>
                </a:solidFill>
                <a:hlinkClick r:id="rId4"/>
              </a:rPr>
              <a:t>A Minimalistic Introduction to MIPS Instruction</a:t>
            </a:r>
            <a:endParaRPr sz="20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76"/>
          <p:cNvSpPr txBox="1"/>
          <p:nvPr>
            <p:ph type="title"/>
          </p:nvPr>
        </p:nvSpPr>
        <p:spPr>
          <a:xfrm>
            <a:off x="2500000" y="618975"/>
            <a:ext cx="62112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98DB"/>
              </a:buClr>
              <a:buFont typeface="Arial"/>
              <a:buNone/>
            </a:pPr>
            <a:r>
              <a:rPr lang="en-GB" sz="2400">
                <a:solidFill>
                  <a:schemeClr val="dk2"/>
                </a:solidFill>
              </a:rPr>
              <a:t>Fixed Length vs Variable Length Instructions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476" name="Google Shape;476;p76"/>
          <p:cNvSpPr txBox="1"/>
          <p:nvPr/>
        </p:nvSpPr>
        <p:spPr>
          <a:xfrm>
            <a:off x="686550" y="1782700"/>
            <a:ext cx="7770900" cy="46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b="1" lang="en-GB" sz="2000">
                <a:solidFill>
                  <a:srgbClr val="38761D"/>
                </a:solidFill>
              </a:rPr>
              <a:t>Fixed length</a:t>
            </a:r>
            <a:r>
              <a:rPr lang="en-GB" sz="2000"/>
              <a:t> instructions </a:t>
            </a:r>
            <a:r>
              <a:rPr b="1" lang="en-GB" sz="2000"/>
              <a:t>easier to decode</a:t>
            </a:r>
            <a:endParaRPr b="1"/>
          </a:p>
          <a:p>
            <a:pPr indent="-342900" lvl="1" marL="8001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GB" sz="2000"/>
              <a:t>Location of next instruction obvious (for updating PC)</a:t>
            </a:r>
            <a:endParaRPr/>
          </a:p>
          <a:p>
            <a:pPr indent="-222250" lvl="0" marL="108585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000"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b="1" lang="en-GB" sz="2000">
                <a:solidFill>
                  <a:srgbClr val="FF0000"/>
                </a:solidFill>
              </a:rPr>
              <a:t>Variable length</a:t>
            </a:r>
            <a:r>
              <a:rPr lang="en-GB" sz="2000"/>
              <a:t> instructions may </a:t>
            </a:r>
            <a:r>
              <a:rPr b="1" lang="en-GB" sz="2000"/>
              <a:t>give shorter programs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sz="2000"/>
              <a:t>		if common instructions are encoded in short forms</a:t>
            </a:r>
            <a:endParaRPr sz="18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77"/>
          <p:cNvSpPr txBox="1"/>
          <p:nvPr>
            <p:ph type="title"/>
          </p:nvPr>
        </p:nvSpPr>
        <p:spPr>
          <a:xfrm>
            <a:off x="2025375" y="466575"/>
            <a:ext cx="68487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98DB"/>
              </a:buClr>
              <a:buFont typeface="Arial"/>
              <a:buNone/>
            </a:pPr>
            <a:r>
              <a:rPr lang="en-GB" sz="2400">
                <a:solidFill>
                  <a:schemeClr val="dk2"/>
                </a:solidFill>
              </a:rPr>
              <a:t>Complex Instruction Set Computers (CISC)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482" name="Google Shape;482;p77"/>
          <p:cNvSpPr txBox="1"/>
          <p:nvPr/>
        </p:nvSpPr>
        <p:spPr>
          <a:xfrm>
            <a:off x="686550" y="1252900"/>
            <a:ext cx="7770900" cy="52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GB" sz="1800">
                <a:solidFill>
                  <a:srgbClr val="434343"/>
                </a:solidFill>
                <a:highlight>
                  <a:schemeClr val="lt1"/>
                </a:highlight>
              </a:rPr>
              <a:t>The primary goal of CISC architecture is to complete a task in as </a:t>
            </a:r>
            <a:r>
              <a:rPr b="1" lang="en-GB" sz="1800">
                <a:solidFill>
                  <a:srgbClr val="FF0000"/>
                </a:solidFill>
                <a:highlight>
                  <a:schemeClr val="lt1"/>
                </a:highlight>
              </a:rPr>
              <a:t>few lines of assembly</a:t>
            </a:r>
            <a:r>
              <a:rPr lang="en-GB" sz="1800">
                <a:solidFill>
                  <a:srgbClr val="434343"/>
                </a:solidFill>
                <a:highlight>
                  <a:schemeClr val="lt1"/>
                </a:highlight>
              </a:rPr>
              <a:t> as possible, more H/W devices (</a:t>
            </a:r>
            <a:r>
              <a:rPr lang="en-GB" sz="1800">
                <a:solidFill>
                  <a:srgbClr val="FF0000"/>
                </a:solidFill>
                <a:highlight>
                  <a:schemeClr val="lt1"/>
                </a:highlight>
              </a:rPr>
              <a:t>Higher cycles per instruction</a:t>
            </a:r>
            <a:r>
              <a:rPr lang="en-GB" sz="1800">
                <a:solidFill>
                  <a:srgbClr val="434343"/>
                </a:solidFill>
                <a:highlight>
                  <a:schemeClr val="lt1"/>
                </a:highlight>
              </a:rPr>
              <a:t>)  </a:t>
            </a:r>
            <a:r>
              <a:rPr b="1" lang="en-GB" sz="1800">
                <a:solidFill>
                  <a:srgbClr val="FF0000"/>
                </a:solidFill>
                <a:highlight>
                  <a:schemeClr val="lt1"/>
                </a:highlight>
              </a:rPr>
              <a:t>Emphasis on hardware</a:t>
            </a:r>
            <a:r>
              <a:rPr lang="en-GB" sz="1800">
                <a:solidFill>
                  <a:srgbClr val="434343"/>
                </a:solidFill>
                <a:highlight>
                  <a:schemeClr val="lt1"/>
                </a:highlight>
              </a:rPr>
              <a:t>.</a:t>
            </a:r>
            <a:endParaRPr sz="1800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From 1950s to 1970s architectures became more complex</a:t>
            </a:r>
            <a:endParaRPr sz="1800"/>
          </a:p>
          <a:p>
            <a:pPr indent="-330200" lvl="1" marL="8001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-GB" sz="1800"/>
              <a:t>More addressing modes</a:t>
            </a:r>
            <a:endParaRPr sz="1800"/>
          </a:p>
          <a:p>
            <a:pPr indent="-330200" lvl="1" marL="8001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-GB" sz="1800"/>
              <a:t>Instructions with complex effects and side effects</a:t>
            </a:r>
            <a:endParaRPr sz="1800"/>
          </a:p>
          <a:p>
            <a:pPr indent="-330200" lvl="1" marL="8001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-GB" sz="1800"/>
              <a:t>IBM 360</a:t>
            </a:r>
            <a:endParaRPr sz="1800"/>
          </a:p>
          <a:p>
            <a:pPr indent="-330200" lvl="1" marL="8001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-GB" sz="1800"/>
              <a:t>VAX</a:t>
            </a:r>
            <a:endParaRPr sz="1800"/>
          </a:p>
          <a:p>
            <a:pPr indent="-330200" lvl="1" marL="8001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-GB" sz="1800"/>
              <a:t>Ia64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>
                <a:solidFill>
                  <a:srgbClr val="434343"/>
                </a:solidFill>
                <a:highlight>
                  <a:srgbClr val="FFFFFF"/>
                </a:highlight>
              </a:rPr>
              <a:t>CISC has the </a:t>
            </a:r>
            <a:r>
              <a:rPr b="1" lang="en-GB" sz="1800">
                <a:solidFill>
                  <a:srgbClr val="434343"/>
                </a:solidFill>
                <a:highlight>
                  <a:srgbClr val="FFFFFF"/>
                </a:highlight>
              </a:rPr>
              <a:t>ability to execute addressing modes or multi-step operations </a:t>
            </a:r>
            <a:r>
              <a:rPr b="1" lang="en-GB" sz="1800">
                <a:solidFill>
                  <a:srgbClr val="FF0000"/>
                </a:solidFill>
                <a:highlight>
                  <a:srgbClr val="FFFFFF"/>
                </a:highlight>
              </a:rPr>
              <a:t>within one instruction set</a:t>
            </a:r>
            <a:r>
              <a:rPr lang="en-GB" sz="1800">
                <a:solidFill>
                  <a:srgbClr val="434343"/>
                </a:solidFill>
                <a:highlight>
                  <a:srgbClr val="FFFFFF"/>
                </a:highlight>
              </a:rPr>
              <a:t> (Emphasis on hardware)</a:t>
            </a:r>
            <a:endParaRPr sz="18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-GB" sz="1800">
                <a:solidFill>
                  <a:srgbClr val="434343"/>
                </a:solidFill>
                <a:highlight>
                  <a:srgbClr val="FFFFFF"/>
                </a:highlight>
              </a:rPr>
              <a:t>Sophisticated operations are </a:t>
            </a:r>
            <a:r>
              <a:rPr i="1" lang="en-GB" sz="1800">
                <a:solidFill>
                  <a:srgbClr val="434343"/>
                </a:solidFill>
                <a:highlight>
                  <a:srgbClr val="FFFFFF"/>
                </a:highlight>
              </a:rPr>
              <a:t>not </a:t>
            </a:r>
            <a:r>
              <a:rPr lang="en-GB" sz="1800">
                <a:solidFill>
                  <a:srgbClr val="434343"/>
                </a:solidFill>
                <a:highlight>
                  <a:srgbClr val="FFFFFF"/>
                </a:highlight>
              </a:rPr>
              <a:t>cost free (</a:t>
            </a:r>
            <a:r>
              <a:rPr lang="en-GB" sz="1800">
                <a:solidFill>
                  <a:srgbClr val="FF0000"/>
                </a:solidFill>
                <a:highlight>
                  <a:srgbClr val="FFFFFF"/>
                </a:highlight>
              </a:rPr>
              <a:t>Higher cycles per instruction</a:t>
            </a:r>
            <a:r>
              <a:rPr lang="en-GB" sz="1800">
                <a:solidFill>
                  <a:srgbClr val="434343"/>
                </a:solidFill>
                <a:highlight>
                  <a:srgbClr val="FFFFFF"/>
                </a:highlight>
              </a:rPr>
              <a:t>)</a:t>
            </a:r>
            <a:endParaRPr sz="18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-GB" sz="1800">
                <a:solidFill>
                  <a:srgbClr val="434343"/>
                </a:solidFill>
                <a:highlight>
                  <a:srgbClr val="FFFFFF"/>
                </a:highlight>
              </a:rPr>
              <a:t>Difficult for compilers to make use of them</a:t>
            </a:r>
            <a:endParaRPr sz="18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78"/>
          <p:cNvSpPr txBox="1"/>
          <p:nvPr>
            <p:ph type="title"/>
          </p:nvPr>
        </p:nvSpPr>
        <p:spPr>
          <a:xfrm>
            <a:off x="2025375" y="466575"/>
            <a:ext cx="68487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98DB"/>
              </a:buClr>
              <a:buFont typeface="Arial"/>
              <a:buNone/>
            </a:pPr>
            <a:r>
              <a:rPr lang="en-GB" sz="2400">
                <a:solidFill>
                  <a:schemeClr val="dk2"/>
                </a:solidFill>
              </a:rPr>
              <a:t>Complex Instruction Set Computers (CISC)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488" name="Google Shape;488;p78"/>
          <p:cNvSpPr txBox="1"/>
          <p:nvPr/>
        </p:nvSpPr>
        <p:spPr>
          <a:xfrm>
            <a:off x="686550" y="1836975"/>
            <a:ext cx="8187600" cy="46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rgbClr val="FF0000"/>
                </a:solidFill>
              </a:rPr>
              <a:t>Example:</a:t>
            </a:r>
            <a:endParaRPr b="1" sz="2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434343"/>
                </a:solidFill>
              </a:rPr>
              <a:t>		MULT 2, 5</a:t>
            </a:r>
            <a:endParaRPr sz="20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434343"/>
                </a:solidFill>
              </a:rPr>
              <a:t>When executed, this instruction </a:t>
            </a:r>
            <a:r>
              <a:rPr b="1" lang="en-GB" sz="2000">
                <a:solidFill>
                  <a:srgbClr val="434343"/>
                </a:solidFill>
              </a:rPr>
              <a:t>loads the two values</a:t>
            </a:r>
            <a:r>
              <a:rPr lang="en-GB" sz="2000">
                <a:solidFill>
                  <a:srgbClr val="434343"/>
                </a:solidFill>
              </a:rPr>
              <a:t> into separate registers, multiplies the operands in the execution unit, and then stores the product in the appropriate register. </a:t>
            </a:r>
            <a:endParaRPr sz="20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434343"/>
                </a:solidFill>
              </a:rPr>
              <a:t>Thus, the entire task of multiplying two numbers can be Completed with </a:t>
            </a:r>
            <a:r>
              <a:rPr b="1" lang="en-GB" sz="2000">
                <a:solidFill>
                  <a:srgbClr val="FF0000"/>
                </a:solidFill>
              </a:rPr>
              <a:t>one instruction</a:t>
            </a:r>
            <a:r>
              <a:rPr lang="en-GB" sz="2000">
                <a:solidFill>
                  <a:srgbClr val="434343"/>
                </a:solidFill>
              </a:rPr>
              <a:t>.</a:t>
            </a:r>
            <a:endParaRPr sz="20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79"/>
          <p:cNvSpPr txBox="1"/>
          <p:nvPr>
            <p:ph type="title"/>
          </p:nvPr>
        </p:nvSpPr>
        <p:spPr>
          <a:xfrm>
            <a:off x="2500000" y="466575"/>
            <a:ext cx="62112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98DB"/>
              </a:buClr>
              <a:buFont typeface="Arial"/>
              <a:buNone/>
            </a:pPr>
            <a:r>
              <a:rPr lang="en-GB" sz="2400">
                <a:solidFill>
                  <a:schemeClr val="dk2"/>
                </a:solidFill>
              </a:rPr>
              <a:t>Reduced Instruction Set Computers (RISC)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494" name="Google Shape;494;p79"/>
          <p:cNvSpPr txBox="1"/>
          <p:nvPr/>
        </p:nvSpPr>
        <p:spPr>
          <a:xfrm>
            <a:off x="250425" y="1325500"/>
            <a:ext cx="8582100" cy="52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❏"/>
            </a:pPr>
            <a:r>
              <a:rPr lang="en-GB" sz="2200"/>
              <a:t>The primary goal of RISC architecture is to use simple instructions that can be </a:t>
            </a:r>
            <a:r>
              <a:rPr b="1" lang="en-GB" sz="2200">
                <a:solidFill>
                  <a:srgbClr val="38761D"/>
                </a:solidFill>
              </a:rPr>
              <a:t>executed within one clock cycle</a:t>
            </a:r>
            <a:r>
              <a:rPr lang="en-GB" sz="2200"/>
              <a:t>.</a:t>
            </a:r>
            <a:endParaRPr sz="2200"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In early 1980s movement to have very simple instruction sets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Reduce number of addressing modes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Instruction sets designed for compilers to use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MIPS is the archetypal RISC machine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Simpler instructions with fewer options </a:t>
            </a:r>
            <a:r>
              <a:rPr b="1" lang="en-GB" sz="2200" u="sng"/>
              <a:t>means</a:t>
            </a:r>
            <a:r>
              <a:rPr lang="en-GB" sz="2200"/>
              <a:t> </a:t>
            </a:r>
            <a:r>
              <a:rPr b="1" lang="en-GB" sz="2200">
                <a:solidFill>
                  <a:srgbClr val="38761D"/>
                </a:solidFill>
              </a:rPr>
              <a:t>hardware </a:t>
            </a:r>
            <a:endParaRPr b="1" sz="2200">
              <a:solidFill>
                <a:srgbClr val="38761D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200">
                <a:solidFill>
                  <a:srgbClr val="38761D"/>
                </a:solidFill>
              </a:rPr>
              <a:t>can be minimised</a:t>
            </a:r>
            <a:endParaRPr b="1" sz="2200">
              <a:solidFill>
                <a:srgbClr val="38761D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Intel Pentium &amp; IA64 are RISC machines</a:t>
            </a:r>
            <a:endParaRPr sz="2200"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80"/>
          <p:cNvSpPr txBox="1"/>
          <p:nvPr>
            <p:ph type="title"/>
          </p:nvPr>
        </p:nvSpPr>
        <p:spPr>
          <a:xfrm>
            <a:off x="2500000" y="466575"/>
            <a:ext cx="62112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98DB"/>
              </a:buClr>
              <a:buFont typeface="Arial"/>
              <a:buNone/>
            </a:pPr>
            <a:r>
              <a:rPr lang="en-GB" sz="2400">
                <a:solidFill>
                  <a:schemeClr val="dk2"/>
                </a:solidFill>
              </a:rPr>
              <a:t>Reduced Instruction Set Computers (RISC)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500" name="Google Shape;500;p80"/>
          <p:cNvSpPr txBox="1"/>
          <p:nvPr/>
        </p:nvSpPr>
        <p:spPr>
          <a:xfrm>
            <a:off x="894925" y="1281150"/>
            <a:ext cx="7677600" cy="523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rgbClr val="FF0000"/>
                </a:solidFill>
              </a:rPr>
              <a:t>Example:</a:t>
            </a:r>
            <a:endParaRPr b="1" sz="2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666666"/>
                </a:solidFill>
              </a:rPr>
              <a:t>The "MULT" command described in CISC could be divided into three separate commands: </a:t>
            </a:r>
            <a:endParaRPr sz="2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666666"/>
                </a:solidFill>
              </a:rPr>
              <a:t>"LOAD," which </a:t>
            </a:r>
            <a:r>
              <a:rPr b="1" lang="en-GB" sz="2000">
                <a:solidFill>
                  <a:srgbClr val="666666"/>
                </a:solidFill>
              </a:rPr>
              <a:t>moves data from the memory bank to a register</a:t>
            </a:r>
            <a:r>
              <a:rPr lang="en-GB" sz="2000">
                <a:solidFill>
                  <a:srgbClr val="666666"/>
                </a:solidFill>
              </a:rPr>
              <a:t>, "PROD," which </a:t>
            </a:r>
            <a:r>
              <a:rPr b="1" lang="en-GB" sz="2000">
                <a:solidFill>
                  <a:srgbClr val="666666"/>
                </a:solidFill>
              </a:rPr>
              <a:t>finds the product</a:t>
            </a:r>
            <a:r>
              <a:rPr lang="en-GB" sz="2000">
                <a:solidFill>
                  <a:srgbClr val="666666"/>
                </a:solidFill>
              </a:rPr>
              <a:t> of two operands located within the registers, and "STORE," which </a:t>
            </a:r>
            <a:r>
              <a:rPr b="1" lang="en-GB" sz="2000">
                <a:solidFill>
                  <a:srgbClr val="666666"/>
                </a:solidFill>
              </a:rPr>
              <a:t>moves data from a register to the memory banks</a:t>
            </a:r>
            <a:r>
              <a:rPr lang="en-GB" sz="2000">
                <a:solidFill>
                  <a:srgbClr val="666666"/>
                </a:solidFill>
              </a:rPr>
              <a:t>. </a:t>
            </a:r>
            <a:endParaRPr sz="2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666666"/>
                </a:solidFill>
              </a:rPr>
              <a:t>Code of four lines of assembly in RICS instead of one line in CISC:</a:t>
            </a:r>
            <a:endParaRPr sz="2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666666"/>
                </a:solidFill>
              </a:rPr>
              <a:t>LD R1,2              </a:t>
            </a:r>
            <a:r>
              <a:rPr lang="en-GB" sz="2000">
                <a:solidFill>
                  <a:srgbClr val="B7B7B7"/>
                </a:solidFill>
              </a:rPr>
              <a:t>#L</a:t>
            </a:r>
            <a:r>
              <a:rPr lang="en-GB" sz="2000">
                <a:solidFill>
                  <a:srgbClr val="B7B7B7"/>
                </a:solidFill>
              </a:rPr>
              <a:t>OAD</a:t>
            </a:r>
            <a:r>
              <a:rPr lang="en-GB" sz="2000">
                <a:solidFill>
                  <a:srgbClr val="B7B7B7"/>
                </a:solidFill>
              </a:rPr>
              <a:t> A, 2</a:t>
            </a:r>
            <a:endParaRPr sz="2000"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666666"/>
                </a:solidFill>
              </a:rPr>
              <a:t>LD R2,5             </a:t>
            </a:r>
            <a:r>
              <a:rPr lang="en-GB" sz="2000">
                <a:solidFill>
                  <a:srgbClr val="B7B7B7"/>
                </a:solidFill>
              </a:rPr>
              <a:t> #L</a:t>
            </a:r>
            <a:r>
              <a:rPr lang="en-GB" sz="2000">
                <a:solidFill>
                  <a:srgbClr val="B7B7B7"/>
                </a:solidFill>
              </a:rPr>
              <a:t>OA</a:t>
            </a:r>
            <a:r>
              <a:rPr lang="en-GB" sz="2000">
                <a:solidFill>
                  <a:srgbClr val="B7B7B7"/>
                </a:solidFill>
              </a:rPr>
              <a:t>D B, 5</a:t>
            </a:r>
            <a:endParaRPr sz="2000"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666666"/>
                </a:solidFill>
              </a:rPr>
              <a:t>Mul R3,R2,R1</a:t>
            </a:r>
            <a:r>
              <a:rPr lang="en-GB" sz="2000">
                <a:solidFill>
                  <a:srgbClr val="666666"/>
                </a:solidFill>
              </a:rPr>
              <a:t>    </a:t>
            </a:r>
            <a:r>
              <a:rPr lang="en-GB" sz="2000">
                <a:solidFill>
                  <a:srgbClr val="B7B7B7"/>
                </a:solidFill>
              </a:rPr>
              <a:t>#</a:t>
            </a:r>
            <a:r>
              <a:rPr lang="en-GB" sz="2000">
                <a:solidFill>
                  <a:srgbClr val="B7B7B7"/>
                </a:solidFill>
              </a:rPr>
              <a:t>PROD</a:t>
            </a:r>
            <a:r>
              <a:rPr lang="en-GB" sz="2000">
                <a:solidFill>
                  <a:srgbClr val="B7B7B7"/>
                </a:solidFill>
              </a:rPr>
              <a:t> A, B</a:t>
            </a:r>
            <a:endParaRPr sz="2000"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666666"/>
                </a:solidFill>
              </a:rPr>
              <a:t>ST  R3               </a:t>
            </a:r>
            <a:r>
              <a:rPr lang="en-GB" sz="2000">
                <a:solidFill>
                  <a:srgbClr val="B7B7B7"/>
                </a:solidFill>
              </a:rPr>
              <a:t>#STORE A</a:t>
            </a:r>
            <a:endParaRPr sz="2000">
              <a:solidFill>
                <a:srgbClr val="B7B7B7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4"/>
          <p:cNvSpPr txBox="1"/>
          <p:nvPr>
            <p:ph type="title"/>
          </p:nvPr>
        </p:nvSpPr>
        <p:spPr>
          <a:xfrm>
            <a:off x="2474200" y="601775"/>
            <a:ext cx="5714700" cy="58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A5ACAF"/>
              </a:buClr>
              <a:buFont typeface="Arial"/>
              <a:buNone/>
            </a:pPr>
            <a:r>
              <a:rPr lang="en-GB" sz="3000">
                <a:solidFill>
                  <a:schemeClr val="dk2"/>
                </a:solidFill>
              </a:rPr>
              <a:t>Processor Design &amp; Instruction Set Architecture</a:t>
            </a:r>
            <a:endParaRPr b="1" i="0" sz="3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54"/>
          <p:cNvSpPr txBox="1"/>
          <p:nvPr/>
        </p:nvSpPr>
        <p:spPr>
          <a:xfrm>
            <a:off x="398625" y="1710700"/>
            <a:ext cx="8352900" cy="44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298450" lvl="0" marL="215900" rtl="0" algn="l"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❖"/>
            </a:pPr>
            <a:r>
              <a:rPr lang="en-GB" sz="2200"/>
              <a:t>Instruction set architecture</a:t>
            </a:r>
            <a:endParaRPr sz="2200"/>
          </a:p>
          <a:p>
            <a:pPr indent="-368300" lvl="1" marL="742950" rtl="0" algn="l"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➢"/>
            </a:pPr>
            <a:r>
              <a:rPr lang="en-GB" sz="2200"/>
              <a:t>Decides instructions to provide</a:t>
            </a:r>
            <a:endParaRPr sz="2200"/>
          </a:p>
          <a:p>
            <a:pPr indent="-368300" lvl="1" marL="742950" rtl="0" algn="l"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➢"/>
            </a:pPr>
            <a:r>
              <a:rPr lang="en-GB" sz="2200"/>
              <a:t>Decides forms of data access to provide</a:t>
            </a:r>
            <a:endParaRPr sz="2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298450" lvl="0" marL="215900" rtl="0" algn="l"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❖"/>
            </a:pPr>
            <a:r>
              <a:rPr lang="en-GB" sz="2200"/>
              <a:t>Processor design</a:t>
            </a:r>
            <a:endParaRPr sz="2200"/>
          </a:p>
          <a:p>
            <a:pPr indent="-368300" lvl="1" marL="742950" rtl="0" algn="l"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➢"/>
            </a:pPr>
            <a:r>
              <a:rPr lang="en-GB" sz="2200"/>
              <a:t>Decides how to implement the desired instructions</a:t>
            </a:r>
            <a:endParaRPr sz="2200"/>
          </a:p>
          <a:p>
            <a:pPr indent="-368300" lvl="1" marL="742950" rtl="0" algn="l"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➢"/>
            </a:pPr>
            <a:r>
              <a:rPr lang="en-GB" sz="2200"/>
              <a:t>Data paths and internal registers</a:t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/>
              <a:t>*Pipelining and Parallelism come later</a:t>
            </a:r>
            <a:endParaRPr sz="20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5" name="Google Shape;505;p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4800" y="775438"/>
            <a:ext cx="1905000" cy="2790825"/>
          </a:xfrm>
          <a:prstGeom prst="rect">
            <a:avLst/>
          </a:prstGeom>
          <a:noFill/>
          <a:ln>
            <a:noFill/>
          </a:ln>
        </p:spPr>
      </p:pic>
      <p:sp>
        <p:nvSpPr>
          <p:cNvPr id="506" name="Google Shape;506;p81"/>
          <p:cNvSpPr txBox="1"/>
          <p:nvPr>
            <p:ph type="title"/>
          </p:nvPr>
        </p:nvSpPr>
        <p:spPr>
          <a:xfrm>
            <a:off x="2500000" y="466575"/>
            <a:ext cx="51795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GB" sz="2400">
                <a:solidFill>
                  <a:schemeClr val="dk2"/>
                </a:solidFill>
              </a:rPr>
              <a:t>CISC v RISC</a:t>
            </a:r>
            <a:endParaRPr b="1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07" name="Google Shape;507;p81"/>
          <p:cNvGraphicFramePr/>
          <p:nvPr/>
        </p:nvGraphicFramePr>
        <p:xfrm>
          <a:off x="396900" y="3566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{80801886-A15A-4E85-AC42-0F3A735D6ED4}</a:tableStyleId>
              </a:tblPr>
              <a:tblGrid>
                <a:gridCol w="4097750"/>
                <a:gridCol w="4097750"/>
              </a:tblGrid>
              <a:tr h="5259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>
                          <a:solidFill>
                            <a:srgbClr val="FF0000"/>
                          </a:solidFill>
                          <a:highlight>
                            <a:schemeClr val="lt1"/>
                          </a:highlight>
                        </a:rPr>
                        <a:t>CISC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>
                          <a:solidFill>
                            <a:srgbClr val="0000FF"/>
                          </a:solidFill>
                          <a:highlight>
                            <a:schemeClr val="lt1"/>
                          </a:highlight>
                        </a:rPr>
                        <a:t>RISC</a:t>
                      </a:r>
                      <a:endParaRPr b="1" sz="1800"/>
                    </a:p>
                  </a:txBody>
                  <a:tcPr marT="91425" marB="91425" marR="91425" marL="91425"/>
                </a:tc>
              </a:tr>
              <a:tr h="5259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rgbClr val="FF0000"/>
                          </a:solidFill>
                          <a:highlight>
                            <a:schemeClr val="lt1"/>
                          </a:highlight>
                        </a:rPr>
                        <a:t>Emphasis on hardware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rgbClr val="0000FF"/>
                          </a:solidFill>
                          <a:highlight>
                            <a:schemeClr val="lt1"/>
                          </a:highlight>
                        </a:rPr>
                        <a:t>Emphasis on software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5259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rgbClr val="FF0000"/>
                          </a:solidFill>
                          <a:highlight>
                            <a:schemeClr val="lt1"/>
                          </a:highlight>
                        </a:rPr>
                        <a:t>Includes multi-clock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rgbClr val="0000FF"/>
                          </a:solidFill>
                          <a:highlight>
                            <a:schemeClr val="lt1"/>
                          </a:highlight>
                        </a:rPr>
                        <a:t>Single-clock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5259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rgbClr val="FF0000"/>
                          </a:solidFill>
                          <a:highlight>
                            <a:schemeClr val="lt1"/>
                          </a:highlight>
                        </a:rPr>
                        <a:t>Complex instructions 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rgbClr val="0000FF"/>
                          </a:solidFill>
                          <a:highlight>
                            <a:schemeClr val="lt1"/>
                          </a:highlight>
                        </a:rPr>
                        <a:t>Simple (reduced) instructions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5259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rgbClr val="FF0000"/>
                          </a:solidFill>
                          <a:highlight>
                            <a:schemeClr val="lt1"/>
                          </a:highlight>
                        </a:rPr>
                        <a:t>Small code sizes,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rgbClr val="0000FF"/>
                          </a:solidFill>
                          <a:highlight>
                            <a:schemeClr val="lt1"/>
                          </a:highlight>
                        </a:rPr>
                        <a:t>Large code sizes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5259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rgbClr val="FF0000"/>
                          </a:solidFill>
                          <a:highlight>
                            <a:schemeClr val="lt1"/>
                          </a:highlight>
                        </a:rPr>
                        <a:t>High cycles per second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rgbClr val="0000FF"/>
                          </a:solidFill>
                          <a:highlight>
                            <a:schemeClr val="lt1"/>
                          </a:highlight>
                        </a:rPr>
                        <a:t>Low cycles per second</a:t>
                      </a:r>
                      <a:endParaRPr sz="1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508" name="Google Shape;508;p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97150" y="1747000"/>
            <a:ext cx="1905000" cy="181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6" name="Google Shape;316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6275" y="3170625"/>
            <a:ext cx="3459725" cy="2912150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55"/>
          <p:cNvSpPr txBox="1"/>
          <p:nvPr>
            <p:ph type="title"/>
          </p:nvPr>
        </p:nvSpPr>
        <p:spPr>
          <a:xfrm>
            <a:off x="3115275" y="685675"/>
            <a:ext cx="5200800" cy="509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E6A71"/>
              </a:buClr>
              <a:buFont typeface="Arial"/>
              <a:buNone/>
            </a:pPr>
            <a:r>
              <a:rPr lang="en-GB" sz="2400">
                <a:solidFill>
                  <a:schemeClr val="dk2"/>
                </a:solidFill>
              </a:rPr>
              <a:t>Instruction Set Architecture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318" name="Google Shape;318;p55"/>
          <p:cNvSpPr txBox="1"/>
          <p:nvPr/>
        </p:nvSpPr>
        <p:spPr>
          <a:xfrm>
            <a:off x="514550" y="1338525"/>
            <a:ext cx="7897800" cy="16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2000">
                <a:solidFill>
                  <a:srgbClr val="434343"/>
                </a:solidFill>
              </a:rPr>
              <a:t>The instruction set </a:t>
            </a:r>
            <a:r>
              <a:rPr b="1" lang="en-GB" sz="2000">
                <a:solidFill>
                  <a:srgbClr val="434343"/>
                </a:solidFill>
              </a:rPr>
              <a:t>provides commands to the processor</a:t>
            </a:r>
            <a:r>
              <a:rPr lang="en-GB" sz="2000">
                <a:solidFill>
                  <a:srgbClr val="434343"/>
                </a:solidFill>
              </a:rPr>
              <a:t> (~ Which is basically </a:t>
            </a:r>
            <a:r>
              <a:rPr lang="en-GB" sz="2000">
                <a:solidFill>
                  <a:schemeClr val="lt2"/>
                </a:solidFill>
              </a:rPr>
              <a:t>machine language</a:t>
            </a:r>
            <a:r>
              <a:rPr lang="en-GB" sz="2000">
                <a:solidFill>
                  <a:srgbClr val="434343"/>
                </a:solidFill>
              </a:rPr>
              <a:t>), to </a:t>
            </a:r>
            <a:r>
              <a:rPr b="1" lang="en-GB" sz="2000">
                <a:solidFill>
                  <a:srgbClr val="434343"/>
                </a:solidFill>
              </a:rPr>
              <a:t>tell it what it needs to do</a:t>
            </a:r>
            <a:r>
              <a:rPr lang="en-GB" sz="2000">
                <a:solidFill>
                  <a:srgbClr val="434343"/>
                </a:solidFill>
              </a:rPr>
              <a:t>.</a:t>
            </a:r>
            <a:endParaRPr sz="20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2000">
                <a:solidFill>
                  <a:srgbClr val="434343"/>
                </a:solidFill>
              </a:rPr>
              <a:t> </a:t>
            </a:r>
            <a:endParaRPr sz="20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2000">
                <a:solidFill>
                  <a:srgbClr val="434343"/>
                </a:solidFill>
              </a:rPr>
              <a:t>The instruction set consists of </a:t>
            </a:r>
            <a:r>
              <a:rPr i="1" lang="en-GB" sz="2000">
                <a:solidFill>
                  <a:srgbClr val="0000FF"/>
                </a:solidFill>
              </a:rPr>
              <a:t>addressing modes</a:t>
            </a:r>
            <a:r>
              <a:rPr lang="en-GB" sz="2000">
                <a:solidFill>
                  <a:srgbClr val="434343"/>
                </a:solidFill>
              </a:rPr>
              <a:t>, </a:t>
            </a:r>
            <a:r>
              <a:rPr i="1" lang="en-GB" sz="2000">
                <a:solidFill>
                  <a:srgbClr val="0000FF"/>
                </a:solidFill>
              </a:rPr>
              <a:t>instructions</a:t>
            </a:r>
            <a:r>
              <a:rPr lang="en-GB" sz="2000">
                <a:solidFill>
                  <a:srgbClr val="434343"/>
                </a:solidFill>
              </a:rPr>
              <a:t>, </a:t>
            </a:r>
            <a:r>
              <a:rPr i="1" lang="en-GB" sz="2000">
                <a:solidFill>
                  <a:srgbClr val="0000FF"/>
                </a:solidFill>
              </a:rPr>
              <a:t>data types</a:t>
            </a:r>
            <a:r>
              <a:rPr lang="en-GB" sz="2000">
                <a:solidFill>
                  <a:srgbClr val="434343"/>
                </a:solidFill>
              </a:rPr>
              <a:t>, </a:t>
            </a:r>
            <a:r>
              <a:rPr i="1" lang="en-GB" sz="2000">
                <a:solidFill>
                  <a:srgbClr val="0000FF"/>
                </a:solidFill>
              </a:rPr>
              <a:t>registers</a:t>
            </a:r>
            <a:r>
              <a:rPr lang="en-GB" sz="2000">
                <a:solidFill>
                  <a:srgbClr val="434343"/>
                </a:solidFill>
              </a:rPr>
              <a:t>, </a:t>
            </a:r>
            <a:r>
              <a:rPr i="1" lang="en-GB" sz="2000">
                <a:solidFill>
                  <a:srgbClr val="0000FF"/>
                </a:solidFill>
              </a:rPr>
              <a:t>memory architecture</a:t>
            </a:r>
            <a:r>
              <a:rPr lang="en-GB" sz="2000">
                <a:solidFill>
                  <a:srgbClr val="434343"/>
                </a:solidFill>
              </a:rPr>
              <a:t>, </a:t>
            </a:r>
            <a:r>
              <a:rPr i="1" lang="en-GB" sz="2000">
                <a:solidFill>
                  <a:srgbClr val="0000FF"/>
                </a:solidFill>
              </a:rPr>
              <a:t>interrupt</a:t>
            </a:r>
            <a:r>
              <a:rPr lang="en-GB" sz="2000">
                <a:solidFill>
                  <a:srgbClr val="434343"/>
                </a:solidFill>
              </a:rPr>
              <a:t>, and </a:t>
            </a:r>
            <a:r>
              <a:rPr i="1" lang="en-GB" sz="2000">
                <a:solidFill>
                  <a:srgbClr val="FF0000"/>
                </a:solidFill>
              </a:rPr>
              <a:t>exception handling</a:t>
            </a:r>
            <a:r>
              <a:rPr lang="en-GB" sz="2000">
                <a:solidFill>
                  <a:srgbClr val="434343"/>
                </a:solidFill>
              </a:rPr>
              <a:t>, and </a:t>
            </a:r>
            <a:r>
              <a:rPr i="1" lang="en-GB" sz="2000">
                <a:solidFill>
                  <a:srgbClr val="FF0000"/>
                </a:solidFill>
              </a:rPr>
              <a:t>external I/O</a:t>
            </a:r>
            <a:r>
              <a:rPr lang="en-GB" sz="2000">
                <a:solidFill>
                  <a:srgbClr val="434343"/>
                </a:solidFill>
              </a:rPr>
              <a:t>.</a:t>
            </a:r>
            <a:endParaRPr sz="2000">
              <a:solidFill>
                <a:srgbClr val="434343"/>
              </a:solidFill>
            </a:endParaRPr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319" name="Google Shape;319;p55"/>
          <p:cNvSpPr txBox="1"/>
          <p:nvPr/>
        </p:nvSpPr>
        <p:spPr>
          <a:xfrm>
            <a:off x="460750" y="3452025"/>
            <a:ext cx="5200800" cy="3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0000FF"/>
                </a:solidFill>
              </a:rPr>
              <a:t>Instruction set architecture</a:t>
            </a:r>
            <a:r>
              <a:rPr lang="en-GB" sz="1800">
                <a:solidFill>
                  <a:srgbClr val="434343"/>
                </a:solidFill>
              </a:rPr>
              <a:t> (ISA)</a:t>
            </a:r>
            <a:endParaRPr sz="1800"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-GB" sz="1800">
                <a:solidFill>
                  <a:srgbClr val="434343"/>
                </a:solidFill>
              </a:rPr>
              <a:t>Design of operations used by processor</a:t>
            </a:r>
            <a:endParaRPr sz="1800"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-GB" sz="1800">
                <a:solidFill>
                  <a:srgbClr val="434343"/>
                </a:solidFill>
              </a:rPr>
              <a:t>Number of registers</a:t>
            </a:r>
            <a:endParaRPr sz="1800"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-GB" sz="1800">
                <a:solidFill>
                  <a:srgbClr val="434343"/>
                </a:solidFill>
              </a:rPr>
              <a:t>How data is accessed by Instructions</a:t>
            </a:r>
            <a:endParaRPr sz="18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0000FF"/>
                </a:solidFill>
              </a:rPr>
              <a:t>Processor </a:t>
            </a:r>
            <a:r>
              <a:rPr b="1" lang="en-GB" sz="1800">
                <a:solidFill>
                  <a:srgbClr val="0000FF"/>
                </a:solidFill>
              </a:rPr>
              <a:t>microarchitecture</a:t>
            </a:r>
            <a:endParaRPr b="1" sz="1800">
              <a:solidFill>
                <a:srgbClr val="0000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-GB" sz="1800">
                <a:solidFill>
                  <a:srgbClr val="434343"/>
                </a:solidFill>
              </a:rPr>
              <a:t>How instructions are implemented</a:t>
            </a:r>
            <a:endParaRPr sz="1800"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-GB" sz="1800">
                <a:solidFill>
                  <a:srgbClr val="434343"/>
                </a:solidFill>
              </a:rPr>
              <a:t>How long they take to execute</a:t>
            </a:r>
            <a:endParaRPr sz="1800"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-GB" sz="1800">
                <a:solidFill>
                  <a:srgbClr val="434343"/>
                </a:solidFill>
              </a:rPr>
              <a:t>How registers are organised</a:t>
            </a:r>
            <a:endParaRPr sz="18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56"/>
          <p:cNvSpPr txBox="1"/>
          <p:nvPr>
            <p:ph type="title"/>
          </p:nvPr>
        </p:nvSpPr>
        <p:spPr>
          <a:xfrm>
            <a:off x="2201800" y="635525"/>
            <a:ext cx="53784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GB" sz="2400">
                <a:solidFill>
                  <a:schemeClr val="dk2"/>
                </a:solidFill>
              </a:rPr>
              <a:t>Instruction Set Architecture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325" name="Google Shape;325;p56"/>
          <p:cNvSpPr txBox="1"/>
          <p:nvPr/>
        </p:nvSpPr>
        <p:spPr>
          <a:xfrm>
            <a:off x="81525" y="1450625"/>
            <a:ext cx="8977800" cy="53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-GB" sz="1800"/>
              <a:t>With </a:t>
            </a:r>
            <a:r>
              <a:rPr i="1" lang="en-GB" sz="1800">
                <a:solidFill>
                  <a:srgbClr val="0000FF"/>
                </a:solidFill>
              </a:rPr>
              <a:t>every tick of the clock</a:t>
            </a:r>
            <a:r>
              <a:rPr lang="en-GB" sz="1800"/>
              <a:t>, the CPU</a:t>
            </a:r>
            <a:r>
              <a:rPr lang="en-GB" sz="1800" u="sng"/>
              <a:t> </a:t>
            </a:r>
            <a:r>
              <a:rPr b="1" lang="en-GB" sz="1800" u="sng">
                <a:solidFill>
                  <a:srgbClr val="0000FF"/>
                </a:solidFill>
              </a:rPr>
              <a:t>fetches</a:t>
            </a:r>
            <a:r>
              <a:rPr lang="en-GB" sz="1800"/>
              <a:t> and </a:t>
            </a:r>
            <a:r>
              <a:rPr b="1" lang="en-GB" sz="1800" u="sng">
                <a:solidFill>
                  <a:srgbClr val="0000FF"/>
                </a:solidFill>
              </a:rPr>
              <a:t>executes</a:t>
            </a:r>
            <a:r>
              <a:rPr lang="en-GB" sz="1800"/>
              <a:t> </a:t>
            </a:r>
            <a:r>
              <a:rPr b="1" lang="en-GB" sz="1800"/>
              <a:t>one instruction</a:t>
            </a:r>
            <a:r>
              <a:rPr lang="en-GB" sz="1800"/>
              <a:t>.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-GB" sz="1800"/>
              <a:t>The clock speed is measured in cycles per second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        E.g. 1 cycle / second  is known as 1 Hz (Hertz). 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800">
                <a:solidFill>
                  <a:srgbClr val="FF0000"/>
                </a:solidFill>
              </a:rPr>
              <a:t>Example: </a:t>
            </a:r>
            <a:endParaRPr b="1" i="1" sz="1800">
              <a:solidFill>
                <a:srgbClr val="FF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CPU with a clock speed of </a:t>
            </a:r>
            <a:r>
              <a:rPr b="1" lang="en-GB">
                <a:solidFill>
                  <a:srgbClr val="FF0000"/>
                </a:solidFill>
              </a:rPr>
              <a:t>3 GHz</a:t>
            </a:r>
            <a:r>
              <a:rPr lang="en-GB"/>
              <a:t> (gigahertz) can carry out </a:t>
            </a:r>
            <a:r>
              <a:rPr b="1" lang="en-GB">
                <a:solidFill>
                  <a:srgbClr val="FF0000"/>
                </a:solidFill>
              </a:rPr>
              <a:t>3 thousand million</a:t>
            </a:r>
            <a:r>
              <a:rPr lang="en-GB"/>
              <a:t> (or </a:t>
            </a:r>
            <a:r>
              <a:rPr b="1" lang="en-GB"/>
              <a:t>3 billion</a:t>
            </a:r>
            <a:r>
              <a:rPr lang="en-GB"/>
              <a:t>) cycles per second.  Also,we use </a:t>
            </a:r>
            <a:r>
              <a:rPr b="1" lang="en-GB"/>
              <a:t>MIPS</a:t>
            </a:r>
            <a:r>
              <a:rPr lang="en-GB"/>
              <a:t> is a unit of computing speed equivalent to a </a:t>
            </a:r>
            <a:r>
              <a:rPr b="1" lang="en-GB"/>
              <a:t>million instructions per sec.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-GB" sz="1800"/>
              <a:t>High level languages such as Java, Basic, etc. isolate programmer from instruction set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-GB" sz="1800"/>
              <a:t>New processor may need to execute programs originally developed on earlier processors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57"/>
          <p:cNvSpPr txBox="1"/>
          <p:nvPr>
            <p:ph type="title"/>
          </p:nvPr>
        </p:nvSpPr>
        <p:spPr>
          <a:xfrm>
            <a:off x="2201800" y="635525"/>
            <a:ext cx="53784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GB" sz="2400">
                <a:solidFill>
                  <a:schemeClr val="dk2"/>
                </a:solidFill>
              </a:rPr>
              <a:t>Instruction Set Architecture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331" name="Google Shape;331;p57"/>
          <p:cNvSpPr txBox="1"/>
          <p:nvPr/>
        </p:nvSpPr>
        <p:spPr>
          <a:xfrm>
            <a:off x="381000" y="1298225"/>
            <a:ext cx="8217300" cy="53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CC4125"/>
                </a:solidFill>
              </a:rPr>
              <a:t>e.g.   Y= (x + y) / x^2 – x^y</a:t>
            </a:r>
            <a:endParaRPr sz="1800">
              <a:solidFill>
                <a:srgbClr val="CC412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-GB" sz="1800"/>
              <a:t>Operations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How many?   </a:t>
            </a:r>
            <a:r>
              <a:rPr lang="en-GB" sz="1100">
                <a:solidFill>
                  <a:srgbClr val="CC4125"/>
                </a:solidFill>
              </a:rPr>
              <a:t>5   +, -, multiplication, </a:t>
            </a:r>
            <a:r>
              <a:rPr lang="en-GB" sz="1100">
                <a:solidFill>
                  <a:srgbClr val="CC4125"/>
                </a:solidFill>
              </a:rPr>
              <a:t>division</a:t>
            </a:r>
            <a:r>
              <a:rPr lang="en-GB" sz="1100">
                <a:solidFill>
                  <a:srgbClr val="CC4125"/>
                </a:solidFill>
              </a:rPr>
              <a:t> and </a:t>
            </a:r>
            <a:r>
              <a:rPr lang="en-GB" sz="1100">
                <a:solidFill>
                  <a:srgbClr val="CC4125"/>
                </a:solidFill>
              </a:rPr>
              <a:t>exponential</a:t>
            </a:r>
            <a:r>
              <a:rPr lang="en-GB" sz="1100">
                <a:solidFill>
                  <a:srgbClr val="CC4125"/>
                </a:solidFill>
              </a:rPr>
              <a:t> (x^2 and X^Y)</a:t>
            </a:r>
            <a:endParaRPr sz="1100">
              <a:solidFill>
                <a:srgbClr val="CC4125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Which ones? </a:t>
            </a:r>
            <a:r>
              <a:rPr lang="en-GB" sz="1100">
                <a:solidFill>
                  <a:srgbClr val="CC4125"/>
                </a:solidFill>
                <a:uFill>
                  <a:noFill/>
                </a:uFill>
                <a:hlinkClick r:id="rId3"/>
              </a:rPr>
              <a:t>Order of Operations &gt;&gt; </a:t>
            </a:r>
            <a:endParaRPr sz="1100">
              <a:solidFill>
                <a:srgbClr val="CC4125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How complex?</a:t>
            </a:r>
            <a:br>
              <a:rPr lang="en-GB" sz="1800"/>
            </a:b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-GB" sz="1800"/>
              <a:t>Operands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How many?  </a:t>
            </a:r>
            <a:r>
              <a:rPr lang="en-GB">
                <a:solidFill>
                  <a:srgbClr val="4A86E8"/>
                </a:solidFill>
              </a:rPr>
              <a:t>1,</a:t>
            </a:r>
            <a:r>
              <a:rPr lang="en-GB">
                <a:solidFill>
                  <a:srgbClr val="4A86E8"/>
                </a:solidFill>
              </a:rPr>
              <a:t>2 </a:t>
            </a:r>
            <a:r>
              <a:rPr lang="en-GB">
                <a:solidFill>
                  <a:srgbClr val="4A86E8"/>
                </a:solidFill>
              </a:rPr>
              <a:t>or more operands ?     </a:t>
            </a:r>
            <a:r>
              <a:rPr lang="en-GB" sz="1100">
                <a:solidFill>
                  <a:srgbClr val="CC4125"/>
                </a:solidFill>
              </a:rPr>
              <a:t>2  =&gt; X and Y</a:t>
            </a:r>
            <a:endParaRPr>
              <a:solidFill>
                <a:srgbClr val="4A86E8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Location?      </a:t>
            </a:r>
            <a:r>
              <a:rPr lang="en-GB">
                <a:solidFill>
                  <a:srgbClr val="4A86E8"/>
                </a:solidFill>
              </a:rPr>
              <a:t>Memory ?  register ?        </a:t>
            </a:r>
            <a:r>
              <a:rPr lang="en-GB" sz="1100">
                <a:solidFill>
                  <a:srgbClr val="CC4125"/>
                </a:solidFill>
              </a:rPr>
              <a:t>Memory</a:t>
            </a:r>
            <a:endParaRPr>
              <a:solidFill>
                <a:srgbClr val="4A86E8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Types?          </a:t>
            </a:r>
            <a:r>
              <a:rPr lang="en-GB">
                <a:solidFill>
                  <a:srgbClr val="4A86E8"/>
                </a:solidFill>
              </a:rPr>
              <a:t>Real, floating, character, string ...etc.   </a:t>
            </a:r>
            <a:r>
              <a:rPr lang="en-GB" sz="1100">
                <a:solidFill>
                  <a:srgbClr val="CC4125"/>
                </a:solidFill>
              </a:rPr>
              <a:t>Real </a:t>
            </a:r>
            <a:endParaRPr>
              <a:solidFill>
                <a:srgbClr val="4A86E8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-GB" sz="1800"/>
              <a:t>Instruction format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Size – </a:t>
            </a:r>
            <a:r>
              <a:rPr b="1" lang="en-GB" sz="1800">
                <a:solidFill>
                  <a:srgbClr val="38761D"/>
                </a:solidFill>
              </a:rPr>
              <a:t>fixed </a:t>
            </a:r>
            <a:r>
              <a:rPr lang="en-GB" sz="1800"/>
              <a:t>or </a:t>
            </a:r>
            <a:r>
              <a:rPr b="1" lang="en-GB" sz="1800">
                <a:solidFill>
                  <a:srgbClr val="FF0000"/>
                </a:solidFill>
              </a:rPr>
              <a:t>variable</a:t>
            </a:r>
            <a:r>
              <a:rPr lang="en-GB" sz="1800"/>
              <a:t> length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How many different formats?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58"/>
          <p:cNvSpPr txBox="1"/>
          <p:nvPr>
            <p:ph type="title"/>
          </p:nvPr>
        </p:nvSpPr>
        <p:spPr>
          <a:xfrm>
            <a:off x="2506600" y="254525"/>
            <a:ext cx="53784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98DB"/>
              </a:buClr>
              <a:buFont typeface="Arial"/>
              <a:buNone/>
            </a:pPr>
            <a:r>
              <a:rPr lang="en-GB" sz="2400">
                <a:solidFill>
                  <a:schemeClr val="dk2"/>
                </a:solidFill>
              </a:rPr>
              <a:t>Instruction Formats</a:t>
            </a:r>
            <a:endParaRPr b="1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58"/>
          <p:cNvSpPr txBox="1"/>
          <p:nvPr/>
        </p:nvSpPr>
        <p:spPr>
          <a:xfrm>
            <a:off x="282150" y="1956725"/>
            <a:ext cx="8927700" cy="370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8450" lvl="0" marL="215900" rtl="0" algn="l"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●"/>
            </a:pPr>
            <a:r>
              <a:rPr b="1" lang="en-GB" sz="2200">
                <a:solidFill>
                  <a:srgbClr val="FF0000"/>
                </a:solidFill>
              </a:rPr>
              <a:t>Variable length</a:t>
            </a:r>
            <a:r>
              <a:rPr lang="en-GB" sz="2200"/>
              <a:t> instructions 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○"/>
            </a:pPr>
            <a:r>
              <a:rPr lang="en-GB" sz="2200"/>
              <a:t>more complex decoding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○"/>
            </a:pPr>
            <a:r>
              <a:rPr lang="en-GB" sz="2200"/>
              <a:t>more flexibility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298450" lvl="0" marL="215900" rtl="0" algn="l">
              <a:spcBef>
                <a:spcPts val="0"/>
              </a:spcBef>
              <a:spcAft>
                <a:spcPts val="0"/>
              </a:spcAft>
              <a:buClr>
                <a:srgbClr val="93C47D"/>
              </a:buClr>
              <a:buSzPts val="2200"/>
              <a:buFont typeface="Arial"/>
              <a:buChar char="●"/>
            </a:pPr>
            <a:r>
              <a:rPr b="1" lang="en-GB" sz="2200">
                <a:solidFill>
                  <a:srgbClr val="93C47D"/>
                </a:solidFill>
              </a:rPr>
              <a:t>Fixed length</a:t>
            </a:r>
            <a:endParaRPr b="1" sz="2200">
              <a:solidFill>
                <a:srgbClr val="93C47D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○"/>
            </a:pPr>
            <a:r>
              <a:rPr lang="en-GB" sz="2200"/>
              <a:t>simpler decoding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○"/>
            </a:pPr>
            <a:r>
              <a:rPr lang="en-GB" sz="2200"/>
              <a:t>may lead to larger programs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200"/>
              <a:t>Examples:</a:t>
            </a:r>
            <a:r>
              <a:rPr lang="en-GB" sz="2200"/>
              <a:t>the following are 3 types of CPU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298450" lvl="0" marL="673100" rtl="0" algn="l"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●"/>
            </a:pPr>
            <a:r>
              <a:rPr b="1" lang="en-GB" sz="2200"/>
              <a:t>MIPS</a:t>
            </a:r>
            <a:r>
              <a:rPr lang="en-GB" sz="2200"/>
              <a:t> – </a:t>
            </a:r>
            <a:r>
              <a:rPr lang="en-GB" sz="2200">
                <a:solidFill>
                  <a:srgbClr val="93C47D"/>
                </a:solidFill>
              </a:rPr>
              <a:t>fixed length</a:t>
            </a:r>
            <a:r>
              <a:rPr lang="en-GB" sz="2200"/>
              <a:t> 32 bits</a:t>
            </a:r>
            <a:endParaRPr sz="2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298450" lvl="0" marL="673100" rtl="0" algn="l"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●"/>
            </a:pPr>
            <a:r>
              <a:rPr b="1" lang="en-GB" sz="2200"/>
              <a:t>Intel IA64</a:t>
            </a:r>
            <a:r>
              <a:rPr lang="en-GB" sz="2200"/>
              <a:t> – </a:t>
            </a:r>
            <a:r>
              <a:rPr lang="en-GB" sz="2200">
                <a:solidFill>
                  <a:srgbClr val="FF0000"/>
                </a:solidFill>
              </a:rPr>
              <a:t>variable</a:t>
            </a:r>
            <a:r>
              <a:rPr lang="en-GB" sz="2200"/>
              <a:t> from 1 to 17 bytes</a:t>
            </a:r>
            <a:endParaRPr sz="2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298450" lvl="0" marL="673100" rtl="0" algn="l"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●"/>
            </a:pPr>
            <a:r>
              <a:rPr b="1" lang="en-GB" sz="2200"/>
              <a:t>VAX </a:t>
            </a:r>
            <a:r>
              <a:rPr lang="en-GB" sz="2200"/>
              <a:t>(1980s architecture) between 1 and 54 bytes!</a:t>
            </a:r>
            <a:endParaRPr sz="2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9"/>
          <p:cNvSpPr txBox="1"/>
          <p:nvPr>
            <p:ph type="title"/>
          </p:nvPr>
        </p:nvSpPr>
        <p:spPr>
          <a:xfrm>
            <a:off x="2493350" y="576325"/>
            <a:ext cx="61206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E6A71"/>
              </a:buClr>
              <a:buFont typeface="Arial"/>
              <a:buNone/>
            </a:pPr>
            <a:r>
              <a:rPr lang="en-GB" sz="3000">
                <a:solidFill>
                  <a:schemeClr val="dk2"/>
                </a:solidFill>
              </a:rPr>
              <a:t>Instruction Formats</a:t>
            </a:r>
            <a:endParaRPr b="1" i="0" sz="3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59"/>
          <p:cNvSpPr txBox="1"/>
          <p:nvPr/>
        </p:nvSpPr>
        <p:spPr>
          <a:xfrm>
            <a:off x="612325" y="1236050"/>
            <a:ext cx="8001600" cy="223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Multiple instruction lengths complicate decoding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Uses instruction bits to specify format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MIPS has only 3 formats</a:t>
            </a:r>
            <a:endParaRPr sz="2000"/>
          </a:p>
          <a:p>
            <a:pPr indent="0" lvl="1" marL="45720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1" marL="45720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344" name="Google Shape;344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2900" y="2751975"/>
            <a:ext cx="5161473" cy="308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60"/>
          <p:cNvSpPr txBox="1"/>
          <p:nvPr>
            <p:ph type="title"/>
          </p:nvPr>
        </p:nvSpPr>
        <p:spPr>
          <a:xfrm>
            <a:off x="2493350" y="576325"/>
            <a:ext cx="61206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E6A71"/>
              </a:buClr>
              <a:buFont typeface="Arial"/>
              <a:buNone/>
            </a:pPr>
            <a:r>
              <a:rPr lang="en-GB" sz="3000">
                <a:solidFill>
                  <a:schemeClr val="dk2"/>
                </a:solidFill>
              </a:rPr>
              <a:t>Instruction Formats</a:t>
            </a:r>
            <a:endParaRPr b="1" i="0" sz="3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60"/>
          <p:cNvSpPr txBox="1"/>
          <p:nvPr/>
        </p:nvSpPr>
        <p:spPr>
          <a:xfrm>
            <a:off x="612325" y="1236050"/>
            <a:ext cx="8001600" cy="223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85750" lvl="0" marL="215900" rtl="0" algn="l"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●"/>
            </a:pPr>
            <a:r>
              <a:rPr lang="en-GB" sz="2000"/>
              <a:t>MIPS has only 3 formats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FF0000"/>
                </a:solidFill>
              </a:rPr>
              <a:t>1 R-type format: </a:t>
            </a:r>
            <a:endParaRPr sz="2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used when all the </a:t>
            </a:r>
            <a:r>
              <a:rPr b="1" lang="en-GB" sz="2000"/>
              <a:t>data values</a:t>
            </a:r>
            <a:r>
              <a:rPr lang="en-GB" sz="2000"/>
              <a:t> used by the instruction </a:t>
            </a:r>
            <a:r>
              <a:rPr b="1" lang="en-GB" sz="2000"/>
              <a:t>are  located </a:t>
            </a:r>
            <a:r>
              <a:rPr lang="en-GB" sz="2000"/>
              <a:t>in </a:t>
            </a:r>
            <a:r>
              <a:rPr b="1" lang="en-GB" sz="2000"/>
              <a:t>registers</a:t>
            </a:r>
            <a:r>
              <a:rPr lang="en-GB" sz="2000"/>
              <a:t>.</a:t>
            </a:r>
            <a:endParaRPr sz="2000"/>
          </a:p>
          <a:p>
            <a:pPr indent="0" lvl="1" marL="45720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graphicFrame>
        <p:nvGraphicFramePr>
          <p:cNvPr id="351" name="Google Shape;351;p60"/>
          <p:cNvGraphicFramePr/>
          <p:nvPr/>
        </p:nvGraphicFramePr>
        <p:xfrm>
          <a:off x="714675" y="3029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{19B556C7-5C62-4216-AB1C-472241780B80}</a:tableStyleId>
              </a:tblPr>
              <a:tblGrid>
                <a:gridCol w="1285300"/>
                <a:gridCol w="1285300"/>
                <a:gridCol w="1285300"/>
                <a:gridCol w="1304500"/>
                <a:gridCol w="1246925"/>
                <a:gridCol w="1285300"/>
              </a:tblGrid>
              <a:tr h="368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/>
                        <a:t>opcode</a:t>
                      </a:r>
                      <a:endParaRPr sz="2200"/>
                    </a:p>
                  </a:txBody>
                  <a:tcPr marT="63500" marB="50800" marR="88900" marL="889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/>
                        <a:t>rs</a:t>
                      </a:r>
                      <a:endParaRPr sz="2200"/>
                    </a:p>
                  </a:txBody>
                  <a:tcPr marT="63500" marB="50800" marR="88900" marL="889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/>
                        <a:t>rt</a:t>
                      </a:r>
                      <a:endParaRPr sz="2200"/>
                    </a:p>
                  </a:txBody>
                  <a:tcPr marT="63500" marB="50800" marR="88900" marL="889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/>
                        <a:t>rd</a:t>
                      </a:r>
                      <a:endParaRPr sz="2200"/>
                    </a:p>
                  </a:txBody>
                  <a:tcPr marT="63500" marB="50800" marR="88900" marL="889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/>
                        <a:t>Shift amount</a:t>
                      </a:r>
                      <a:endParaRPr sz="2200"/>
                    </a:p>
                  </a:txBody>
                  <a:tcPr marT="63500" marB="50800" marR="88900" marL="889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/>
                        <a:t>function</a:t>
                      </a:r>
                      <a:endParaRPr sz="2200"/>
                    </a:p>
                  </a:txBody>
                  <a:tcPr marT="63500" marB="50800" marR="88900" marL="889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</a:tr>
              <a:tr h="4495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/>
                        <a:t>6bits</a:t>
                      </a:r>
                      <a:endParaRPr sz="2200"/>
                    </a:p>
                  </a:txBody>
                  <a:tcPr marT="63500" marB="50800" marR="88900" marL="889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/>
                        <a:t>5bits</a:t>
                      </a:r>
                      <a:endParaRPr sz="2200"/>
                    </a:p>
                  </a:txBody>
                  <a:tcPr marT="63500" marB="50800" marR="88900" marL="889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/>
                        <a:t>5bits</a:t>
                      </a:r>
                      <a:endParaRPr sz="2200"/>
                    </a:p>
                  </a:txBody>
                  <a:tcPr marT="63500" marB="50800" marR="88900" marL="889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/>
                        <a:t>5bits</a:t>
                      </a:r>
                      <a:endParaRPr sz="2200"/>
                    </a:p>
                  </a:txBody>
                  <a:tcPr marT="63500" marB="50800" marR="88900" marL="889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/>
                        <a:t>5bits</a:t>
                      </a:r>
                      <a:endParaRPr sz="2200"/>
                    </a:p>
                  </a:txBody>
                  <a:tcPr marT="63500" marB="50800" marR="88900" marL="889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/>
                        <a:t>6bits</a:t>
                      </a:r>
                      <a:endParaRPr sz="2200"/>
                    </a:p>
                  </a:txBody>
                  <a:tcPr marT="63500" marB="50800" marR="88900" marL="889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  <p:sp>
        <p:nvSpPr>
          <p:cNvPr id="352" name="Google Shape;352;p60"/>
          <p:cNvSpPr txBox="1"/>
          <p:nvPr/>
        </p:nvSpPr>
        <p:spPr>
          <a:xfrm>
            <a:off x="131500" y="5065575"/>
            <a:ext cx="8900700" cy="16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/>
              <a:t>Used by </a:t>
            </a:r>
            <a:r>
              <a:rPr lang="en-GB" sz="2200">
                <a:solidFill>
                  <a:srgbClr val="FF0000"/>
                </a:solidFill>
              </a:rPr>
              <a:t>add, sub</a:t>
            </a:r>
            <a:r>
              <a:rPr lang="en-GB" sz="2200"/>
              <a:t> etc.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/>
              <a:t>    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200"/>
              <a:t>    add	$t0,$t1,$t2</a:t>
            </a:r>
            <a:r>
              <a:rPr lang="en-GB" sz="2200"/>
              <a:t>	        </a:t>
            </a:r>
            <a:r>
              <a:rPr lang="en-GB" sz="2200">
                <a:solidFill>
                  <a:srgbClr val="0000FF"/>
                </a:solidFill>
              </a:rPr>
              <a:t>#  $t0 = $t1 + $t2;   add as signed  </a:t>
            </a:r>
            <a:endParaRPr sz="22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2200">
                <a:solidFill>
                  <a:srgbClr val="0000FF"/>
                </a:solidFill>
              </a:rPr>
              <a:t>                                          integers</a:t>
            </a:r>
            <a:endParaRPr sz="22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cxnSp>
        <p:nvCxnSpPr>
          <p:cNvPr id="353" name="Google Shape;353;p60"/>
          <p:cNvCxnSpPr/>
          <p:nvPr/>
        </p:nvCxnSpPr>
        <p:spPr>
          <a:xfrm rot="10800000">
            <a:off x="2656525" y="4259825"/>
            <a:ext cx="0" cy="38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4" name="Google Shape;354;p60"/>
          <p:cNvCxnSpPr/>
          <p:nvPr/>
        </p:nvCxnSpPr>
        <p:spPr>
          <a:xfrm rot="10800000">
            <a:off x="3929950" y="4259825"/>
            <a:ext cx="0" cy="38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5" name="Google Shape;355;p60"/>
          <p:cNvCxnSpPr/>
          <p:nvPr/>
        </p:nvCxnSpPr>
        <p:spPr>
          <a:xfrm rot="10800000">
            <a:off x="5250450" y="4259825"/>
            <a:ext cx="0" cy="38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6" name="Google Shape;356;p60"/>
          <p:cNvSpPr txBox="1"/>
          <p:nvPr/>
        </p:nvSpPr>
        <p:spPr>
          <a:xfrm>
            <a:off x="2270300" y="4581650"/>
            <a:ext cx="725400" cy="3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src</a:t>
            </a:r>
            <a:endParaRPr/>
          </a:p>
        </p:txBody>
      </p:sp>
      <p:sp>
        <p:nvSpPr>
          <p:cNvPr id="357" name="Google Shape;357;p60"/>
          <p:cNvSpPr txBox="1"/>
          <p:nvPr/>
        </p:nvSpPr>
        <p:spPr>
          <a:xfrm>
            <a:off x="3579025" y="4581650"/>
            <a:ext cx="725400" cy="3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src</a:t>
            </a:r>
            <a:endParaRPr/>
          </a:p>
        </p:txBody>
      </p:sp>
      <p:sp>
        <p:nvSpPr>
          <p:cNvPr id="358" name="Google Shape;358;p60"/>
          <p:cNvSpPr txBox="1"/>
          <p:nvPr/>
        </p:nvSpPr>
        <p:spPr>
          <a:xfrm>
            <a:off x="4887750" y="4581650"/>
            <a:ext cx="725400" cy="3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dst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Office Theme">
  <a:themeElements>
    <a:clrScheme name="Heriot-Watt">
      <a:dk1>
        <a:srgbClr val="5E6A71"/>
      </a:dk1>
      <a:lt1>
        <a:srgbClr val="FFFFFF"/>
      </a:lt1>
      <a:dk2>
        <a:srgbClr val="0098DB"/>
      </a:dk2>
      <a:lt2>
        <a:srgbClr val="00549F"/>
      </a:lt2>
      <a:accent1>
        <a:srgbClr val="0098DB"/>
      </a:accent1>
      <a:accent2>
        <a:srgbClr val="A5ACAF"/>
      </a:accent2>
      <a:accent3>
        <a:srgbClr val="5E6A71"/>
      </a:accent3>
      <a:accent4>
        <a:srgbClr val="00549F"/>
      </a:accent4>
      <a:accent5>
        <a:srgbClr val="72BCFF"/>
      </a:accent5>
      <a:accent6>
        <a:srgbClr val="BCC3C7"/>
      </a:accent6>
      <a:hlink>
        <a:srgbClr val="0098DB"/>
      </a:hlink>
      <a:folHlink>
        <a:srgbClr val="A5ACA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2_Office Theme">
  <a:themeElements>
    <a:clrScheme name="Heriot-Watt">
      <a:dk1>
        <a:srgbClr val="5E6A71"/>
      </a:dk1>
      <a:lt1>
        <a:srgbClr val="FFFFFF"/>
      </a:lt1>
      <a:dk2>
        <a:srgbClr val="0098DB"/>
      </a:dk2>
      <a:lt2>
        <a:srgbClr val="00549F"/>
      </a:lt2>
      <a:accent1>
        <a:srgbClr val="0098DB"/>
      </a:accent1>
      <a:accent2>
        <a:srgbClr val="A5ACAF"/>
      </a:accent2>
      <a:accent3>
        <a:srgbClr val="5E6A71"/>
      </a:accent3>
      <a:accent4>
        <a:srgbClr val="00549F"/>
      </a:accent4>
      <a:accent5>
        <a:srgbClr val="72BCFF"/>
      </a:accent5>
      <a:accent6>
        <a:srgbClr val="BCC3C7"/>
      </a:accent6>
      <a:hlink>
        <a:srgbClr val="0098DB"/>
      </a:hlink>
      <a:folHlink>
        <a:srgbClr val="A5ACA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Heriot-Watt">
      <a:dk1>
        <a:srgbClr val="5E6A71"/>
      </a:dk1>
      <a:lt1>
        <a:srgbClr val="FFFFFF"/>
      </a:lt1>
      <a:dk2>
        <a:srgbClr val="0098DB"/>
      </a:dk2>
      <a:lt2>
        <a:srgbClr val="00549F"/>
      </a:lt2>
      <a:accent1>
        <a:srgbClr val="0098DB"/>
      </a:accent1>
      <a:accent2>
        <a:srgbClr val="A5ACAF"/>
      </a:accent2>
      <a:accent3>
        <a:srgbClr val="5E6A71"/>
      </a:accent3>
      <a:accent4>
        <a:srgbClr val="00549F"/>
      </a:accent4>
      <a:accent5>
        <a:srgbClr val="72BCFF"/>
      </a:accent5>
      <a:accent6>
        <a:srgbClr val="BCC3C7"/>
      </a:accent6>
      <a:hlink>
        <a:srgbClr val="0098DB"/>
      </a:hlink>
      <a:folHlink>
        <a:srgbClr val="A5ACA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