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EB307A-C5FE-4896-8A16-ECBB732B778A}">
  <a:tblStyle styleId="{0AEB307A-C5FE-4896-8A16-ECBB732B7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598cd10e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598cd1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860255af_2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860255a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b911b98e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b911b9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598cd10e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598cd10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d2ec5177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d2ec51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70c00e3f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70c00e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860255af_2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860255a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70c00e3f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70c00e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0d889507_2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0d88950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860255af_2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860255a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d2ec5177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d2ec517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d2ec5177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d2ec51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d2ec5177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d2ec517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d2ec5177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d2ec517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d2ec5177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d2ec51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d2ec5177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d2ec517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d2ec5177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d2ec517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d2ec5177_0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d2ec517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d2ec517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1d2ec5177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598cd10e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598cd1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860255af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860255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598cd10e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598cd1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598cd10e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598cd1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598cd10e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598cd1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b911b98e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b911b9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hyperlink" Target="https://docs.google.com/presentation/d/1vooQQC0B-tev8n8BZB_kB54yTLCdqUEngGoMVK4Ush8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1442193" y="36394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MIPS Assembly Language - Part 1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2072475" y="675275"/>
            <a:ext cx="6614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and Why MIPS</a:t>
            </a:r>
            <a:endParaRPr sz="3000"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452175" y="1460150"/>
            <a:ext cx="8384100" cy="49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Is an assembly language designed for RISC computers. So we can say it is a RISC assembly language.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A simple language with a simple ISA as well (to help the programmers to write simple, more efficient code easier with fewer lines).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MIPS gives you the ability to: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GB" sz="1600">
                <a:solidFill>
                  <a:srgbClr val="0000FF"/>
                </a:solidFill>
              </a:rPr>
              <a:t>learn different types</a:t>
            </a:r>
            <a:r>
              <a:rPr lang="en-GB" sz="1600">
                <a:solidFill>
                  <a:schemeClr val="dk1"/>
                </a:solidFill>
              </a:rPr>
              <a:t> of assembly languages </a:t>
            </a:r>
            <a:r>
              <a:rPr b="1" lang="en-GB" sz="1600">
                <a:solidFill>
                  <a:srgbClr val="0000FF"/>
                </a:solidFill>
              </a:rPr>
              <a:t>e.g. ARM and x86 for Intel</a:t>
            </a:r>
            <a:endParaRPr b="1" sz="1600"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GB" sz="1600">
                <a:solidFill>
                  <a:srgbClr val="0000FF"/>
                </a:solidFill>
              </a:rPr>
              <a:t>Programming different machines</a:t>
            </a:r>
            <a:r>
              <a:rPr lang="en-GB" sz="1600">
                <a:solidFill>
                  <a:schemeClr val="dk1"/>
                </a:solidFill>
              </a:rPr>
              <a:t> and devices e.g. </a:t>
            </a:r>
            <a:r>
              <a:rPr b="1" lang="en-GB" sz="1600">
                <a:solidFill>
                  <a:srgbClr val="0000FF"/>
                </a:solidFill>
              </a:rPr>
              <a:t>Playstation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Since we use computers based on x86 (Intel microprocessors), therefore we need a </a:t>
            </a:r>
            <a:r>
              <a:rPr b="1" lang="en-GB" sz="1600">
                <a:solidFill>
                  <a:srgbClr val="6AA84F"/>
                </a:solidFill>
              </a:rPr>
              <a:t>Simulator </a:t>
            </a:r>
            <a:r>
              <a:rPr lang="en-GB" sz="1600">
                <a:solidFill>
                  <a:schemeClr val="dk1"/>
                </a:solidFill>
              </a:rPr>
              <a:t>!! to run </a:t>
            </a:r>
            <a:r>
              <a:rPr b="1" lang="en-GB" sz="1600">
                <a:solidFill>
                  <a:srgbClr val="6AA84F"/>
                </a:solidFill>
              </a:rPr>
              <a:t>MIPS assembly language</a:t>
            </a:r>
            <a:r>
              <a:rPr lang="en-GB" sz="1600">
                <a:solidFill>
                  <a:schemeClr val="dk1"/>
                </a:solidFill>
              </a:rPr>
              <a:t> on PC with Intel Microprocessor.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MARS (MIPS Assembler and Runtime simulator)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An Interactive Development Environment (IDE) for MIPS Assembly Language Processing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2625900" y="718800"/>
            <a:ext cx="54048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MIPS’ CPU registers</a:t>
            </a:r>
            <a:endParaRPr sz="3000"/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496125" y="135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{0AEB307A-C5FE-4896-8A16-ECBB732B778A}</a:tableStyleId>
              </a:tblPr>
              <a:tblGrid>
                <a:gridCol w="870975"/>
                <a:gridCol w="1062425"/>
                <a:gridCol w="2729125"/>
              </a:tblGrid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Number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Name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Use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$zero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Constant value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Reserved for assembler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$v0, $v1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Return values from functions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$a0…$a3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Arguments to functions      (</a:t>
                      </a:r>
                      <a:r>
                        <a:rPr b="1" lang="en-GB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GB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8-15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$t0</a:t>
                      </a:r>
                      <a:r>
                        <a:rPr lang="en-GB"/>
                        <a:t>...</a:t>
                      </a:r>
                      <a:r>
                        <a:rPr lang="en-GB"/>
                        <a:t> $t7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Temporary data </a:t>
                      </a:r>
                      <a:r>
                        <a:rPr lang="en-GB"/>
                        <a:t>registers   (</a:t>
                      </a:r>
                      <a:r>
                        <a:rPr b="1" lang="en-GB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GB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16-23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$s0…$s7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Temporaries (preserved)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24-25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$t8, $t9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More temporary registers  (</a:t>
                      </a:r>
                      <a:r>
                        <a:rPr b="1" lang="en-GB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GB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26-27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$k0, $k1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Reserved by OS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$gp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Global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$sp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Stack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Frame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Return address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Google Shape;252;p38"/>
          <p:cNvSpPr txBox="1"/>
          <p:nvPr/>
        </p:nvSpPr>
        <p:spPr>
          <a:xfrm>
            <a:off x="5529725" y="1356525"/>
            <a:ext cx="3400800" cy="51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Names are those supported by the MIPS assembler program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Uses are sometimes required, e.g.$zero cannot be written to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Some uses are conventions of the assembler e.g. $at is used by assembler to convert single assembly language instruction to multiple machine language instructions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Others are conventions of the operating system and programmers e.g. $a0…$a3 and the conventions on which registered are preserved</a:t>
            </a:r>
            <a:endParaRPr/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- means that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These registers are Not preserved by subprograms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2625900" y="718800"/>
            <a:ext cx="618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Editable </a:t>
            </a:r>
            <a:r>
              <a:rPr lang="en-GB" sz="3000"/>
              <a:t>MIPS’ CPU registers</a:t>
            </a:r>
            <a:endParaRPr sz="3000"/>
          </a:p>
        </p:txBody>
      </p:sp>
      <p:graphicFrame>
        <p:nvGraphicFramePr>
          <p:cNvPr id="258" name="Google Shape;258;p39"/>
          <p:cNvGraphicFramePr/>
          <p:nvPr/>
        </p:nvGraphicFramePr>
        <p:xfrm>
          <a:off x="496125" y="135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{0AEB307A-C5FE-4896-8A16-ECBB732B778A}</a:tableStyleId>
              </a:tblPr>
              <a:tblGrid>
                <a:gridCol w="870975"/>
                <a:gridCol w="1062425"/>
                <a:gridCol w="2729125"/>
              </a:tblGrid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Number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Name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Use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$zero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Constant value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FEFEF"/>
                          </a:solidFill>
                        </a:rPr>
                        <a:t>$at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FEFEF"/>
                          </a:solidFill>
                        </a:rPr>
                        <a:t>Reserved for assembler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$v0, $v1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Return values from functions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$a0…$a3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Arguments to functions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8-15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$t0... $t7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Temporaries (not preserved)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16-23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$s0…$s7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Temporaries (preserved)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24-25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$t8, $t9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Temporaries (not preserved)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FEFEF"/>
                          </a:solidFill>
                        </a:rPr>
                        <a:t>26-27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FEFEF"/>
                          </a:solidFill>
                        </a:rPr>
                        <a:t>$k0, $k1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FEFEF"/>
                          </a:solidFill>
                        </a:rPr>
                        <a:t>Reserved by OS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$gp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Global pointer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29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$sp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Stack pointer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30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$fp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Frame pointer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31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$ra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3F3F3"/>
                          </a:solidFill>
                        </a:rPr>
                        <a:t>Return address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39"/>
          <p:cNvSpPr txBox="1"/>
          <p:nvPr/>
        </p:nvSpPr>
        <p:spPr>
          <a:xfrm>
            <a:off x="5529725" y="1356525"/>
            <a:ext cx="3400800" cy="51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400"/>
              <a:buChar char="●"/>
            </a:pPr>
            <a:r>
              <a:rPr lang="en-GB"/>
              <a:t>These are the registers we can use in our programs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2072475" y="675275"/>
            <a:ext cx="6614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MIPS’ CPU Registers</a:t>
            </a:r>
            <a:endParaRPr sz="3000"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452175" y="1460150"/>
            <a:ext cx="83841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During assembly, </a:t>
            </a:r>
            <a:r>
              <a:rPr b="1" lang="en-GB" sz="1800">
                <a:solidFill>
                  <a:srgbClr val="6AA84F"/>
                </a:solidFill>
              </a:rPr>
              <a:t>the assembler translates</a:t>
            </a:r>
            <a:r>
              <a:rPr lang="en-GB" sz="1800">
                <a:solidFill>
                  <a:schemeClr val="dk1"/>
                </a:solidFill>
              </a:rPr>
              <a:t> each pseudo instruction into </a:t>
            </a:r>
            <a:r>
              <a:rPr b="1" lang="en-GB" sz="1800">
                <a:solidFill>
                  <a:schemeClr val="dk1"/>
                </a:solidFill>
              </a:rPr>
              <a:t>one </a:t>
            </a:r>
            <a:r>
              <a:rPr lang="en-GB" sz="1800">
                <a:solidFill>
                  <a:schemeClr val="dk1"/>
                </a:solidFill>
              </a:rPr>
              <a:t>or more machine language instructions.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</a:rPr>
              <a:t>Pseudo Instructions are special commands to the assembler about the positioning of the program.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</a:rPr>
              <a:t>These are simple assembly language instructions that </a:t>
            </a:r>
            <a:r>
              <a:rPr b="1" i="1" lang="en-GB" sz="1800">
                <a:solidFill>
                  <a:srgbClr val="FF0000"/>
                </a:solidFill>
              </a:rPr>
              <a:t>do not have</a:t>
            </a:r>
            <a:r>
              <a:rPr i="1" lang="en-GB" sz="1800">
                <a:solidFill>
                  <a:schemeClr val="dk1"/>
                </a:solidFill>
              </a:rPr>
              <a:t> a direct machine language equivalent.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Example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		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$t0, $t1</a:t>
            </a:r>
            <a:r>
              <a:rPr lang="en-GB" sz="1800">
                <a:solidFill>
                  <a:schemeClr val="dk1"/>
                </a:solidFill>
              </a:rPr>
              <a:t>		 </a:t>
            </a:r>
            <a:r>
              <a:rPr b="1" lang="en-GB" sz="1800">
                <a:solidFill>
                  <a:srgbClr val="6AA84F"/>
                </a:solidFill>
              </a:rPr>
              <a:t>#	$t0 = $t1	~   $t0  ⇐  $t1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The assembler will translate it to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			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$t0, $zer0, $t1</a:t>
            </a:r>
            <a:r>
              <a:rPr lang="en-GB" sz="1800">
                <a:solidFill>
                  <a:schemeClr val="dk1"/>
                </a:solidFill>
              </a:rPr>
              <a:t>	   </a:t>
            </a:r>
            <a:r>
              <a:rPr b="1" lang="en-GB" sz="1800">
                <a:solidFill>
                  <a:srgbClr val="6AA84F"/>
                </a:solidFill>
              </a:rPr>
              <a:t>#	$t0 = 0 + $t1</a:t>
            </a:r>
            <a:endParaRPr b="1" sz="18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620950" y="1166625"/>
            <a:ext cx="8075100" cy="4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In the following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&lt;r1&gt;</a:t>
            </a:r>
            <a:r>
              <a:rPr lang="en-GB" sz="1800"/>
              <a:t>,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&lt;r2&gt;</a:t>
            </a:r>
            <a:r>
              <a:rPr lang="en-GB" sz="1800"/>
              <a:t> and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&lt;r3&gt;</a:t>
            </a:r>
            <a:r>
              <a:rPr lang="en-GB" sz="1800"/>
              <a:t> indicate registers, while </a:t>
            </a:r>
            <a:r>
              <a:rPr b="1" lang="en-GB" sz="1800">
                <a:solidFill>
                  <a:srgbClr val="FF0000"/>
                </a:solidFill>
              </a:rPr>
              <a:t>N</a:t>
            </a:r>
            <a:r>
              <a:rPr lang="en-GB" sz="1800"/>
              <a:t> indicates an integer number.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add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&lt;r1&gt;</a:t>
            </a:r>
            <a:r>
              <a:rPr lang="en-GB" sz="1800"/>
              <a:t>,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&lt;r2&gt;</a:t>
            </a:r>
            <a:r>
              <a:rPr lang="en-GB" sz="1800"/>
              <a:t>,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&lt;r3&gt;</a:t>
            </a:r>
            <a:r>
              <a:rPr lang="en-GB" sz="1800"/>
              <a:t>		#</a:t>
            </a:r>
            <a:r>
              <a:rPr lang="en-GB" sz="1800">
                <a:solidFill>
                  <a:schemeClr val="dk2"/>
                </a:solidFill>
              </a:rPr>
              <a:t>Put in &lt;r1&gt; the result of &lt;r2&gt; + &lt;r3&gt;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sub</a:t>
            </a:r>
            <a:r>
              <a:rPr b="1" lang="en-GB" sz="1800"/>
              <a:t>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&lt;r1&gt;</a:t>
            </a:r>
            <a:r>
              <a:rPr lang="en-GB" sz="1800">
                <a:solidFill>
                  <a:schemeClr val="dk1"/>
                </a:solidFill>
              </a:rPr>
              <a:t>,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&lt;r2&gt;</a:t>
            </a:r>
            <a:r>
              <a:rPr lang="en-GB" sz="1800">
                <a:solidFill>
                  <a:schemeClr val="dk1"/>
                </a:solidFill>
              </a:rPr>
              <a:t>,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&lt;r3&gt;</a:t>
            </a:r>
            <a:r>
              <a:rPr lang="en-GB" sz="1800">
                <a:solidFill>
                  <a:schemeClr val="dk1"/>
                </a:solidFill>
              </a:rPr>
              <a:t>		#</a:t>
            </a:r>
            <a:r>
              <a:rPr lang="en-GB" sz="1800">
                <a:solidFill>
                  <a:schemeClr val="dk2"/>
                </a:solidFill>
              </a:rPr>
              <a:t>Put in &lt;r1&gt; the result of &lt;r2&gt; - &lt;r3&gt;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add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&lt;r1&gt;</a:t>
            </a:r>
            <a:r>
              <a:rPr lang="en-GB" sz="1800">
                <a:solidFill>
                  <a:schemeClr val="dk1"/>
                </a:solidFill>
              </a:rPr>
              <a:t>,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&lt;r2&gt;</a:t>
            </a:r>
            <a:r>
              <a:rPr lang="en-GB" sz="1800">
                <a:solidFill>
                  <a:schemeClr val="dk1"/>
                </a:solidFill>
              </a:rPr>
              <a:t>,</a:t>
            </a:r>
            <a:r>
              <a:rPr b="1" lang="en-GB" sz="1800">
                <a:solidFill>
                  <a:srgbClr val="FF0000"/>
                </a:solidFill>
              </a:rPr>
              <a:t>N</a:t>
            </a:r>
            <a:r>
              <a:rPr lang="en-GB" sz="1800">
                <a:solidFill>
                  <a:schemeClr val="dk1"/>
                </a:solidFill>
              </a:rPr>
              <a:t>		#</a:t>
            </a:r>
            <a:r>
              <a:rPr lang="en-GB" sz="1800">
                <a:solidFill>
                  <a:schemeClr val="dk2"/>
                </a:solidFill>
              </a:rPr>
              <a:t>Put in &lt;r1&gt; the result of &lt;r2&gt; + 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sub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&lt;r1&gt;</a:t>
            </a:r>
            <a:r>
              <a:rPr lang="en-GB" sz="1800">
                <a:solidFill>
                  <a:schemeClr val="dk1"/>
                </a:solidFill>
              </a:rPr>
              <a:t>,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&lt;r2&gt;</a:t>
            </a:r>
            <a:r>
              <a:rPr lang="en-GB" sz="1800">
                <a:solidFill>
                  <a:schemeClr val="dk1"/>
                </a:solidFill>
              </a:rPr>
              <a:t>,</a:t>
            </a:r>
            <a:r>
              <a:rPr b="1" lang="en-GB" sz="1800">
                <a:solidFill>
                  <a:srgbClr val="FF0000"/>
                </a:solidFill>
              </a:rPr>
              <a:t>N</a:t>
            </a:r>
            <a:r>
              <a:rPr lang="en-GB" sz="1800">
                <a:solidFill>
                  <a:schemeClr val="dk1"/>
                </a:solidFill>
              </a:rPr>
              <a:t>			#</a:t>
            </a:r>
            <a:r>
              <a:rPr lang="en-GB" sz="1800">
                <a:solidFill>
                  <a:schemeClr val="accent1"/>
                </a:solidFill>
              </a:rPr>
              <a:t>Put in &lt;r1&gt; the result of &lt;r2&gt; - 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71" name="Google Shape;271;p41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Instructions: add &amp; sub</a:t>
            </a:r>
            <a:endParaRPr sz="3000"/>
          </a:p>
        </p:txBody>
      </p:sp>
      <p:sp>
        <p:nvSpPr>
          <p:cNvPr id="272" name="Google Shape;272;p41"/>
          <p:cNvSpPr txBox="1"/>
          <p:nvPr/>
        </p:nvSpPr>
        <p:spPr>
          <a:xfrm>
            <a:off x="0" y="6137875"/>
            <a:ext cx="9144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Notice that the assembler will generate different machine instructions depending on how the operand is described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611550" y="1328450"/>
            <a:ext cx="65385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700"/>
              <a:t>Example: (let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$s1=3</a:t>
            </a:r>
            <a:r>
              <a:rPr lang="en-GB" sz="1700"/>
              <a:t>,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$s2=4</a:t>
            </a:r>
            <a:r>
              <a:rPr lang="en-GB" sz="1700"/>
              <a:t>, </a:t>
            </a: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$t1=1</a:t>
            </a:r>
            <a:r>
              <a:rPr lang="en-GB" sz="1700"/>
              <a:t>)</a:t>
            </a:r>
            <a:endParaRPr sz="17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$t0,$s1,$s2 </a:t>
            </a:r>
            <a:r>
              <a:rPr lang="en-GB" sz="1700"/>
              <a:t>			</a:t>
            </a:r>
            <a:r>
              <a:rPr lang="en-GB" sz="1700">
                <a:solidFill>
                  <a:schemeClr val="dk2"/>
                </a:solidFill>
              </a:rPr>
              <a:t># $t0 = 3+4 = 7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sub $s0,$t0,$t1</a:t>
            </a:r>
            <a:r>
              <a:rPr lang="en-GB" sz="1700"/>
              <a:t>			</a:t>
            </a:r>
            <a:r>
              <a:rPr lang="en-GB" sz="1700">
                <a:solidFill>
                  <a:schemeClr val="dk2"/>
                </a:solidFill>
              </a:rPr>
              <a:t># $s0 = 7-1 = 6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$t0,$t0,54 </a:t>
            </a:r>
            <a:r>
              <a:rPr lang="en-GB" sz="1700"/>
              <a:t>     		</a:t>
            </a:r>
            <a:r>
              <a:rPr lang="en-GB" sz="1700">
                <a:solidFill>
                  <a:schemeClr val="dk2"/>
                </a:solidFill>
              </a:rPr>
              <a:t># $t0 = 7+54 = 61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sub $s2,$s1,5  </a:t>
            </a:r>
            <a:r>
              <a:rPr lang="en-GB" sz="1700"/>
              <a:t>     		</a:t>
            </a:r>
            <a:r>
              <a:rPr lang="en-GB" sz="1700">
                <a:solidFill>
                  <a:schemeClr val="dk2"/>
                </a:solidFill>
              </a:rPr>
              <a:t># $s2 = 3-5 = -2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8" name="Google Shape;278;p42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Instructions: add &amp; sub</a:t>
            </a:r>
            <a:endParaRPr sz="3000"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475" y="5252175"/>
            <a:ext cx="48482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2"/>
          <p:cNvSpPr txBox="1"/>
          <p:nvPr/>
        </p:nvSpPr>
        <p:spPr>
          <a:xfrm>
            <a:off x="611550" y="5314675"/>
            <a:ext cx="6114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 sz="1800">
                <a:solidFill>
                  <a:srgbClr val="FF0000"/>
                </a:solidFill>
              </a:rPr>
              <a:t>R-Type Format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2236700" y="479850"/>
            <a:ext cx="58227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Instructions: lw &amp; sw</a:t>
            </a:r>
            <a:endParaRPr sz="3600"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611550" y="1169900"/>
            <a:ext cx="8075100" cy="5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/>
              <a:t>In the following </a:t>
            </a: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&lt;r1&gt;</a:t>
            </a:r>
            <a:r>
              <a:rPr lang="en-GB" sz="2400"/>
              <a:t> and </a:t>
            </a: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&lt;r2&gt;</a:t>
            </a:r>
            <a:r>
              <a:rPr lang="en-GB" sz="2400"/>
              <a:t> indicate registers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/>
              <a:t>While </a:t>
            </a:r>
            <a:r>
              <a:rPr lang="en-GB" sz="2400">
                <a:solidFill>
                  <a:srgbClr val="FF0000"/>
                </a:solidFill>
              </a:rPr>
              <a:t>ɛ</a:t>
            </a:r>
            <a:r>
              <a:rPr lang="en-GB" sz="2400">
                <a:solidFill>
                  <a:schemeClr val="dk2"/>
                </a:solidFill>
              </a:rPr>
              <a:t> </a:t>
            </a:r>
            <a:r>
              <a:rPr lang="en-GB" sz="2400"/>
              <a:t>is a displacement added to the register to give an address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Address </a:t>
            </a:r>
            <a:r>
              <a:rPr lang="en-GB" sz="2400"/>
              <a:t>is always a multiple of 4.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lw &lt;r1&gt;,</a:t>
            </a:r>
            <a:r>
              <a:rPr b="1" lang="en-GB" sz="1800">
                <a:solidFill>
                  <a:srgbClr val="FF0000"/>
                </a:solidFill>
              </a:rPr>
              <a:t>e</a:t>
            </a:r>
            <a:r>
              <a:rPr b="1"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(&lt;r2&gt;)</a:t>
            </a:r>
            <a:r>
              <a:rPr lang="en-GB" sz="1800">
                <a:solidFill>
                  <a:srgbClr val="009900"/>
                </a:solidFill>
              </a:rPr>
              <a:t> # Load </a:t>
            </a:r>
            <a:r>
              <a:rPr b="1" lang="en-GB" sz="18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&lt;r1&gt;</a:t>
            </a:r>
            <a:r>
              <a:rPr lang="en-GB" sz="1800">
                <a:solidFill>
                  <a:srgbClr val="009900"/>
                </a:solidFill>
              </a:rPr>
              <a:t> with the word (having address) </a:t>
            </a:r>
            <a:r>
              <a:rPr b="1" lang="en-GB" sz="18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&lt;r2&gt;</a:t>
            </a:r>
            <a:r>
              <a:rPr lang="en-GB" sz="1800">
                <a:solidFill>
                  <a:srgbClr val="009900"/>
                </a:solidFill>
              </a:rPr>
              <a:t> +</a:t>
            </a:r>
            <a:r>
              <a:rPr lang="en-GB" sz="1800">
                <a:solidFill>
                  <a:srgbClr val="000000"/>
                </a:solidFill>
              </a:rPr>
              <a:t> </a:t>
            </a:r>
            <a:r>
              <a:rPr b="1" lang="en-GB" sz="1800">
                <a:solidFill>
                  <a:srgbClr val="FF0000"/>
                </a:solidFill>
              </a:rPr>
              <a:t>e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sw &lt;r1&gt;,</a:t>
            </a:r>
            <a:r>
              <a:rPr b="1" lang="en-GB" sz="1800">
                <a:solidFill>
                  <a:srgbClr val="FF0000"/>
                </a:solidFill>
              </a:rPr>
              <a:t>e</a:t>
            </a:r>
            <a:r>
              <a:rPr b="1"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(&lt;r2&gt;)</a:t>
            </a:r>
            <a:r>
              <a:rPr lang="en-GB" sz="1800">
                <a:solidFill>
                  <a:srgbClr val="009900"/>
                </a:solidFill>
              </a:rPr>
              <a:t> # Store contents of &lt;r1&gt; at address &lt;r2&gt; + </a:t>
            </a:r>
            <a:r>
              <a:rPr lang="en-GB" sz="1800">
                <a:solidFill>
                  <a:srgbClr val="FF0000"/>
                </a:solidFill>
              </a:rPr>
              <a:t>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			</a:t>
            </a:r>
            <a:endParaRPr/>
          </a:p>
        </p:txBody>
      </p:sp>
      <p:sp>
        <p:nvSpPr>
          <p:cNvPr id="287" name="Google Shape;287;p43"/>
          <p:cNvSpPr txBox="1"/>
          <p:nvPr/>
        </p:nvSpPr>
        <p:spPr>
          <a:xfrm>
            <a:off x="611550" y="5314675"/>
            <a:ext cx="6114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 sz="1800">
                <a:solidFill>
                  <a:srgbClr val="FF0000"/>
                </a:solidFill>
              </a:rPr>
              <a:t>I</a:t>
            </a:r>
            <a:r>
              <a:rPr lang="en-GB" sz="1800">
                <a:solidFill>
                  <a:srgbClr val="FF0000"/>
                </a:solidFill>
              </a:rPr>
              <a:t>-Type Format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800" y="5314675"/>
            <a:ext cx="52768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2236700" y="479850"/>
            <a:ext cx="58227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The RAM</a:t>
            </a:r>
            <a:endParaRPr sz="3600"/>
          </a:p>
        </p:txBody>
      </p:sp>
      <p:sp>
        <p:nvSpPr>
          <p:cNvPr id="294" name="Google Shape;294;p44"/>
          <p:cNvSpPr txBox="1"/>
          <p:nvPr/>
        </p:nvSpPr>
        <p:spPr>
          <a:xfrm>
            <a:off x="230300" y="1191325"/>
            <a:ext cx="4610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b="1" lang="en-GB" sz="2400">
                <a:solidFill>
                  <a:srgbClr val="FF0000"/>
                </a:solidFill>
              </a:rPr>
              <a:t>Address </a:t>
            </a:r>
            <a:r>
              <a:rPr lang="en-GB" sz="1800">
                <a:solidFill>
                  <a:srgbClr val="5E6A71"/>
                </a:solidFill>
              </a:rPr>
              <a:t>is always a multiple of 4.</a:t>
            </a:r>
            <a:endParaRPr sz="1800">
              <a:solidFill>
                <a:srgbClr val="5E6A71"/>
              </a:solidFill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838" y="1638600"/>
            <a:ext cx="3762375" cy="45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025" y="5270638"/>
            <a:ext cx="739954" cy="3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4"/>
          <p:cNvSpPr txBox="1"/>
          <p:nvPr/>
        </p:nvSpPr>
        <p:spPr>
          <a:xfrm>
            <a:off x="2236700" y="5194488"/>
            <a:ext cx="1305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 address</a:t>
            </a:r>
            <a:endParaRPr sz="2000"/>
          </a:p>
        </p:txBody>
      </p:sp>
      <p:sp>
        <p:nvSpPr>
          <p:cNvPr id="298" name="Google Shape;298;p44"/>
          <p:cNvSpPr txBox="1"/>
          <p:nvPr/>
        </p:nvSpPr>
        <p:spPr>
          <a:xfrm>
            <a:off x="6410000" y="3800450"/>
            <a:ext cx="1497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4 	</a:t>
            </a:r>
            <a:r>
              <a:rPr b="1" lang="en-GB" sz="1800">
                <a:solidFill>
                  <a:srgbClr val="FF0000"/>
                </a:solidFill>
              </a:rPr>
              <a:t>word 2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025" y="4379800"/>
            <a:ext cx="7399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 txBox="1"/>
          <p:nvPr/>
        </p:nvSpPr>
        <p:spPr>
          <a:xfrm>
            <a:off x="2236700" y="4299888"/>
            <a:ext cx="1758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 address </a:t>
            </a:r>
            <a:r>
              <a:rPr lang="en-GB" sz="2000">
                <a:solidFill>
                  <a:srgbClr val="FF0000"/>
                </a:solidFill>
              </a:rPr>
              <a:t>+ 4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01" name="Google Shape;301;p44"/>
          <p:cNvSpPr txBox="1"/>
          <p:nvPr/>
        </p:nvSpPr>
        <p:spPr>
          <a:xfrm>
            <a:off x="6410000" y="3411425"/>
            <a:ext cx="1497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8 	</a:t>
            </a:r>
            <a:r>
              <a:rPr b="1" lang="en-GB" sz="1800">
                <a:solidFill>
                  <a:srgbClr val="FF0000"/>
                </a:solidFill>
              </a:rPr>
              <a:t>word 3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2025" y="3465400"/>
            <a:ext cx="7399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 txBox="1"/>
          <p:nvPr/>
        </p:nvSpPr>
        <p:spPr>
          <a:xfrm>
            <a:off x="2236700" y="3385488"/>
            <a:ext cx="1758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 address </a:t>
            </a:r>
            <a:r>
              <a:rPr lang="en-GB" sz="2000">
                <a:solidFill>
                  <a:srgbClr val="FF0000"/>
                </a:solidFill>
              </a:rPr>
              <a:t>+ 8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230300" y="5818425"/>
            <a:ext cx="76767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Q:</a:t>
            </a:r>
            <a:r>
              <a:rPr lang="en-GB" sz="1800"/>
              <a:t> </a:t>
            </a:r>
            <a:r>
              <a:rPr lang="en-GB" sz="1800"/>
              <a:t>Can 32150 be the address of a </a:t>
            </a:r>
            <a:r>
              <a:rPr i="1" lang="en-GB" sz="1800"/>
              <a:t>word</a:t>
            </a:r>
            <a:r>
              <a:rPr lang="en-GB" sz="1800"/>
              <a:t> in MIPS?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A:  </a:t>
            </a:r>
            <a:r>
              <a:rPr lang="en-GB" sz="1800">
                <a:solidFill>
                  <a:srgbClr val="FF0000"/>
                </a:solidFill>
              </a:rPr>
              <a:t>No, it is not divisible by 4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620975" y="1293800"/>
            <a:ext cx="8309400" cy="5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Perform &lt;word 1&gt; + &lt;word 2&gt; - &lt;word 3&gt; 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and put the result in &lt;word 3&gt; 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assuming that </a:t>
            </a:r>
            <a:r>
              <a:rPr b="1" lang="en-GB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$s1</a:t>
            </a:r>
            <a:r>
              <a:rPr lang="en-GB" sz="2400"/>
              <a:t> </a:t>
            </a:r>
            <a:r>
              <a:rPr lang="en-GB" sz="2000"/>
              <a:t>contains the   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	address of &lt;word 1&gt;.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lw $t0,0($s1)</a:t>
            </a:r>
            <a:r>
              <a:rPr lang="en-GB" sz="2000"/>
              <a:t>		</a:t>
            </a:r>
            <a:r>
              <a:rPr lang="en-GB" sz="2000">
                <a:solidFill>
                  <a:schemeClr val="dk2"/>
                </a:solidFill>
              </a:rPr>
              <a:t># $t0 = &lt;word 1&gt;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lw $t1,4($s1)	</a:t>
            </a:r>
            <a:r>
              <a:rPr lang="en-GB" sz="2000"/>
              <a:t>	</a:t>
            </a:r>
            <a:r>
              <a:rPr lang="en-GB" sz="2000">
                <a:solidFill>
                  <a:schemeClr val="dk2"/>
                </a:solidFill>
              </a:rPr>
              <a:t># $t1 = &lt;word 2&gt;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$t2,$t0,$t1		</a:t>
            </a:r>
            <a:r>
              <a:rPr lang="en-GB" sz="2000">
                <a:solidFill>
                  <a:schemeClr val="dk2"/>
                </a:solidFill>
              </a:rPr>
              <a:t># $t2 = &lt;word 1&gt; + &lt;word 2&gt;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lw $t0,8($s1)</a:t>
            </a:r>
            <a:r>
              <a:rPr lang="en-GB" sz="2000"/>
              <a:t>		</a:t>
            </a:r>
            <a:r>
              <a:rPr lang="en-GB" sz="2000">
                <a:solidFill>
                  <a:schemeClr val="dk2"/>
                </a:solidFill>
              </a:rPr>
              <a:t># $t0 = &lt;word 3&gt;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sub $t3,$t2,$t0</a:t>
            </a:r>
            <a:r>
              <a:rPr lang="en-GB" sz="2000"/>
              <a:t>		</a:t>
            </a:r>
            <a:r>
              <a:rPr lang="en-GB" sz="2000">
                <a:solidFill>
                  <a:schemeClr val="dk2"/>
                </a:solidFill>
              </a:rPr>
              <a:t># $t3 = &lt;word 1&gt; + &lt;word 2&gt; - &lt;word 3&gt;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sw $t3,8($s1)</a:t>
            </a:r>
            <a:r>
              <a:rPr lang="en-GB" sz="2000"/>
              <a:t>		</a:t>
            </a:r>
            <a:r>
              <a:rPr lang="en-GB" sz="2000">
                <a:solidFill>
                  <a:schemeClr val="dk2"/>
                </a:solidFill>
              </a:rPr>
              <a:t># &lt;word 3&gt; = &lt;word 1&gt; + &lt;word 2&gt; - &lt;word 3&gt;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0" name="Google Shape;310;p45"/>
          <p:cNvSpPr txBox="1"/>
          <p:nvPr>
            <p:ph type="title"/>
          </p:nvPr>
        </p:nvSpPr>
        <p:spPr>
          <a:xfrm>
            <a:off x="2236700" y="479850"/>
            <a:ext cx="58227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Instructions: lw &amp; sw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2373125" y="484100"/>
            <a:ext cx="63972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Binary: the language spoken by the CPU</a:t>
            </a:r>
            <a:endParaRPr sz="2400"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611550" y="1156454"/>
            <a:ext cx="8075100" cy="52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A binary alphabet: {0, 1}</a:t>
            </a:r>
            <a:endParaRPr sz="2400">
              <a:solidFill>
                <a:srgbClr val="434343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How to represent many symbols with only 0’s and 1’s?</a:t>
            </a:r>
            <a:endParaRPr sz="2400">
              <a:solidFill>
                <a:srgbClr val="434343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  <p:graphicFrame>
        <p:nvGraphicFramePr>
          <p:cNvPr id="317" name="Google Shape;317;p46"/>
          <p:cNvGraphicFramePr/>
          <p:nvPr/>
        </p:nvGraphicFramePr>
        <p:xfrm>
          <a:off x="952500" y="29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{0AEB307A-C5FE-4896-8A16-ECBB732B778A}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Symbols to represent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Binary representation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00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01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611550" y="5201949"/>
            <a:ext cx="8075100" cy="1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Think about:</a:t>
            </a:r>
            <a:endParaRPr sz="1800">
              <a:solidFill>
                <a:srgbClr val="434343"/>
              </a:solidFill>
            </a:endParaRPr>
          </a:p>
          <a:p>
            <a:pPr indent="-3048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How many bits are needed to represent 5 values?</a:t>
            </a:r>
            <a:endParaRPr sz="1800">
              <a:solidFill>
                <a:srgbClr val="434343"/>
              </a:solidFill>
            </a:endParaRPr>
          </a:p>
          <a:p>
            <a:pPr indent="-304800" lvl="0" marL="342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How many different combinations of n bits is it possible to have?</a:t>
            </a:r>
            <a:endParaRPr sz="1800">
              <a:solidFill>
                <a:srgbClr val="434343"/>
              </a:solidFill>
            </a:endParaRPr>
          </a:p>
          <a:p>
            <a:pPr indent="0" lvl="0" marL="1778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98DB"/>
                </a:solidFill>
              </a:rPr>
              <a:t>What to expect in this topic:</a:t>
            </a:r>
            <a:endParaRPr b="1" sz="2400">
              <a:solidFill>
                <a:srgbClr val="0098DB"/>
              </a:solidFill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611550" y="2421375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What happens below your program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Why learn MIPS Assembly language?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Abstraction diagrams of MIPS processors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MIPS CPU registers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Introduction to words in RAM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Following instructions</a:t>
            </a:r>
            <a:endParaRPr sz="2400">
              <a:solidFill>
                <a:srgbClr val="5E6A7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E6A7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2373125" y="484100"/>
            <a:ext cx="63972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Representing instructions</a:t>
            </a:r>
            <a:endParaRPr sz="2400"/>
          </a:p>
        </p:txBody>
      </p:sp>
      <p:sp>
        <p:nvSpPr>
          <p:cNvPr id="324" name="Google Shape;324;p47"/>
          <p:cNvSpPr txBox="1"/>
          <p:nvPr/>
        </p:nvSpPr>
        <p:spPr>
          <a:xfrm>
            <a:off x="2328913" y="2224875"/>
            <a:ext cx="468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$t0,$s1,$s2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1079550" y="2977351"/>
            <a:ext cx="69849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000000 10001 10010 01000 00000 100000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47"/>
          <p:cNvSpPr/>
          <p:nvPr/>
        </p:nvSpPr>
        <p:spPr>
          <a:xfrm rot="-5400000">
            <a:off x="1690725" y="3012151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/>
          <p:nvPr/>
        </p:nvSpPr>
        <p:spPr>
          <a:xfrm rot="-5400000">
            <a:off x="2807399" y="3048001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/>
          <p:nvPr/>
        </p:nvSpPr>
        <p:spPr>
          <a:xfrm rot="-5400000">
            <a:off x="3958338" y="3048001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7"/>
          <p:cNvSpPr/>
          <p:nvPr/>
        </p:nvSpPr>
        <p:spPr>
          <a:xfrm rot="-5400000">
            <a:off x="5039425" y="3048001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7"/>
          <p:cNvSpPr/>
          <p:nvPr/>
        </p:nvSpPr>
        <p:spPr>
          <a:xfrm rot="-5400000">
            <a:off x="6136388" y="3048001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7"/>
          <p:cNvSpPr/>
          <p:nvPr/>
        </p:nvSpPr>
        <p:spPr>
          <a:xfrm rot="-5400000">
            <a:off x="7307299" y="3012151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3743375" y="4175913"/>
            <a:ext cx="187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fields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373125" y="484100"/>
            <a:ext cx="63972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Representing instructions</a:t>
            </a:r>
            <a:endParaRPr sz="2400"/>
          </a:p>
        </p:txBody>
      </p:sp>
      <p:sp>
        <p:nvSpPr>
          <p:cNvPr id="338" name="Google Shape;338;p48"/>
          <p:cNvSpPr txBox="1"/>
          <p:nvPr/>
        </p:nvSpPr>
        <p:spPr>
          <a:xfrm>
            <a:off x="2328913" y="2224875"/>
            <a:ext cx="468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$t0,$s1,$s2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1079550" y="2977351"/>
            <a:ext cx="69849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000000 10001 10010 01000 00000 100000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8"/>
          <p:cNvSpPr/>
          <p:nvPr/>
        </p:nvSpPr>
        <p:spPr>
          <a:xfrm rot="-5400000">
            <a:off x="1690725" y="3012151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8"/>
          <p:cNvSpPr/>
          <p:nvPr/>
        </p:nvSpPr>
        <p:spPr>
          <a:xfrm rot="-5400000">
            <a:off x="7307299" y="3012151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2832150" y="4175913"/>
            <a:ext cx="367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identify the instruction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2373125" y="484100"/>
            <a:ext cx="63972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Representing instructions</a:t>
            </a:r>
            <a:endParaRPr sz="2400"/>
          </a:p>
        </p:txBody>
      </p:sp>
      <p:sp>
        <p:nvSpPr>
          <p:cNvPr id="348" name="Google Shape;348;p49"/>
          <p:cNvSpPr txBox="1"/>
          <p:nvPr/>
        </p:nvSpPr>
        <p:spPr>
          <a:xfrm>
            <a:off x="2328913" y="2224875"/>
            <a:ext cx="468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$t0,$s1,$s2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9" name="Google Shape;349;p49"/>
          <p:cNvSpPr txBox="1"/>
          <p:nvPr/>
        </p:nvSpPr>
        <p:spPr>
          <a:xfrm>
            <a:off x="1079550" y="2977351"/>
            <a:ext cx="69849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000000 10001 10010 01000 00000 100000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49"/>
          <p:cNvSpPr/>
          <p:nvPr/>
        </p:nvSpPr>
        <p:spPr>
          <a:xfrm rot="-5400000">
            <a:off x="2840005" y="3012151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9"/>
          <p:cNvSpPr txBox="1"/>
          <p:nvPr/>
        </p:nvSpPr>
        <p:spPr>
          <a:xfrm>
            <a:off x="1079550" y="4175925"/>
            <a:ext cx="69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first source operand of the operation ($s1)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2373125" y="484100"/>
            <a:ext cx="63972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Representing instructions</a:t>
            </a:r>
            <a:endParaRPr sz="2400"/>
          </a:p>
        </p:txBody>
      </p:sp>
      <p:sp>
        <p:nvSpPr>
          <p:cNvPr id="357" name="Google Shape;357;p50"/>
          <p:cNvSpPr txBox="1"/>
          <p:nvPr/>
        </p:nvSpPr>
        <p:spPr>
          <a:xfrm>
            <a:off x="2328913" y="2224875"/>
            <a:ext cx="468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$t0,$s1,$s2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1079550" y="2977351"/>
            <a:ext cx="69849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000000 10001 10010 01000 00000 100000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50"/>
          <p:cNvSpPr/>
          <p:nvPr/>
        </p:nvSpPr>
        <p:spPr>
          <a:xfrm rot="-5400000">
            <a:off x="3983005" y="3012151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1079550" y="4175925"/>
            <a:ext cx="69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second source operand of the operation ($s2)</a:t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2373125" y="484100"/>
            <a:ext cx="63972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Representing instructions</a:t>
            </a:r>
            <a:endParaRPr sz="2400"/>
          </a:p>
        </p:txBody>
      </p:sp>
      <p:sp>
        <p:nvSpPr>
          <p:cNvPr id="366" name="Google Shape;366;p51"/>
          <p:cNvSpPr txBox="1"/>
          <p:nvPr/>
        </p:nvSpPr>
        <p:spPr>
          <a:xfrm>
            <a:off x="2328913" y="2224875"/>
            <a:ext cx="468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$t0,$s1,$s2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1079550" y="2977351"/>
            <a:ext cx="69849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000000 10001 10010 01000 00000 100000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1"/>
          <p:cNvSpPr/>
          <p:nvPr/>
        </p:nvSpPr>
        <p:spPr>
          <a:xfrm rot="-5400000">
            <a:off x="5049805" y="3012151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1079550" y="4175925"/>
            <a:ext cx="69849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number of the register that receives the result of the operation ($t0)</a:t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2373125" y="484100"/>
            <a:ext cx="63972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Representing instructions</a:t>
            </a:r>
            <a:endParaRPr sz="2400"/>
          </a:p>
        </p:txBody>
      </p:sp>
      <p:sp>
        <p:nvSpPr>
          <p:cNvPr id="375" name="Google Shape;375;p52"/>
          <p:cNvSpPr txBox="1"/>
          <p:nvPr/>
        </p:nvSpPr>
        <p:spPr>
          <a:xfrm>
            <a:off x="2328913" y="2224875"/>
            <a:ext cx="468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add $t0,$s1,$s2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1079550" y="2977351"/>
            <a:ext cx="69849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000000 10001 10010 01000 00000 100000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52"/>
          <p:cNvSpPr/>
          <p:nvPr/>
        </p:nvSpPr>
        <p:spPr>
          <a:xfrm rot="-5400000">
            <a:off x="6116605" y="3012151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1079550" y="4175925"/>
            <a:ext cx="69849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not used for this instruction</a:t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2373125" y="484100"/>
            <a:ext cx="63972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Representing instructions</a:t>
            </a:r>
            <a:endParaRPr sz="2400"/>
          </a:p>
        </p:txBody>
      </p:sp>
      <p:sp>
        <p:nvSpPr>
          <p:cNvPr id="384" name="Google Shape;384;p53"/>
          <p:cNvSpPr txBox="1"/>
          <p:nvPr/>
        </p:nvSpPr>
        <p:spPr>
          <a:xfrm>
            <a:off x="1069588" y="2956713"/>
            <a:ext cx="69849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000000 10001 10010 01000 00000 100000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53"/>
          <p:cNvSpPr/>
          <p:nvPr/>
        </p:nvSpPr>
        <p:spPr>
          <a:xfrm rot="-5400000">
            <a:off x="1680762" y="2991513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3"/>
          <p:cNvSpPr/>
          <p:nvPr/>
        </p:nvSpPr>
        <p:spPr>
          <a:xfrm rot="-5400000">
            <a:off x="2797437" y="3027363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3"/>
          <p:cNvSpPr/>
          <p:nvPr/>
        </p:nvSpPr>
        <p:spPr>
          <a:xfrm rot="-5400000">
            <a:off x="3948375" y="3027363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3"/>
          <p:cNvSpPr/>
          <p:nvPr/>
        </p:nvSpPr>
        <p:spPr>
          <a:xfrm rot="-5400000">
            <a:off x="5029462" y="3027363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3"/>
          <p:cNvSpPr/>
          <p:nvPr/>
        </p:nvSpPr>
        <p:spPr>
          <a:xfrm rot="-5400000">
            <a:off x="6126425" y="3027363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3"/>
          <p:cNvSpPr/>
          <p:nvPr/>
        </p:nvSpPr>
        <p:spPr>
          <a:xfrm rot="-5400000">
            <a:off x="7297337" y="2991513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3"/>
          <p:cNvSpPr txBox="1"/>
          <p:nvPr/>
        </p:nvSpPr>
        <p:spPr>
          <a:xfrm>
            <a:off x="1429950" y="3748875"/>
            <a:ext cx="741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	        rs	      rt	        rd        sham      func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2373125" y="484100"/>
            <a:ext cx="6397200" cy="5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Representing instructions</a:t>
            </a:r>
            <a:endParaRPr sz="2400"/>
          </a:p>
        </p:txBody>
      </p:sp>
      <p:sp>
        <p:nvSpPr>
          <p:cNvPr id="397" name="Google Shape;397;p54"/>
          <p:cNvSpPr txBox="1"/>
          <p:nvPr/>
        </p:nvSpPr>
        <p:spPr>
          <a:xfrm>
            <a:off x="1056325" y="2956713"/>
            <a:ext cx="6984900" cy="4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000000 10001 10010 01000 00000 100000</a:t>
            </a:r>
            <a:endParaRPr b="1" sz="2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54"/>
          <p:cNvSpPr/>
          <p:nvPr/>
        </p:nvSpPr>
        <p:spPr>
          <a:xfrm rot="-5400000">
            <a:off x="1667500" y="2991513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4"/>
          <p:cNvSpPr/>
          <p:nvPr/>
        </p:nvSpPr>
        <p:spPr>
          <a:xfrm rot="-5400000">
            <a:off x="2784174" y="3027363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4"/>
          <p:cNvSpPr/>
          <p:nvPr/>
        </p:nvSpPr>
        <p:spPr>
          <a:xfrm rot="-5400000">
            <a:off x="3935113" y="3027363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4"/>
          <p:cNvSpPr/>
          <p:nvPr/>
        </p:nvSpPr>
        <p:spPr>
          <a:xfrm rot="-5400000">
            <a:off x="5016200" y="3027363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4"/>
          <p:cNvSpPr/>
          <p:nvPr/>
        </p:nvSpPr>
        <p:spPr>
          <a:xfrm rot="-5400000">
            <a:off x="6113163" y="3027363"/>
            <a:ext cx="144600" cy="1009500"/>
          </a:xfrm>
          <a:prstGeom prst="leftBracket">
            <a:avLst>
              <a:gd fmla="val 58242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4"/>
          <p:cNvSpPr/>
          <p:nvPr/>
        </p:nvSpPr>
        <p:spPr>
          <a:xfrm rot="-5400000">
            <a:off x="7284074" y="2991513"/>
            <a:ext cx="144600" cy="1081200"/>
          </a:xfrm>
          <a:prstGeom prst="leftBracket">
            <a:avLst>
              <a:gd fmla="val 62362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4"/>
          <p:cNvSpPr txBox="1"/>
          <p:nvPr/>
        </p:nvSpPr>
        <p:spPr>
          <a:xfrm>
            <a:off x="1416688" y="3748875"/>
            <a:ext cx="662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6    +     5	+    5	   +     5    +    5     +    6  =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4"/>
          <p:cNvSpPr txBox="1"/>
          <p:nvPr/>
        </p:nvSpPr>
        <p:spPr>
          <a:xfrm>
            <a:off x="8041325" y="3747288"/>
            <a:ext cx="64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300" y="2072850"/>
            <a:ext cx="1070900" cy="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>
            <p:ph type="title"/>
          </p:nvPr>
        </p:nvSpPr>
        <p:spPr>
          <a:xfrm>
            <a:off x="2235800" y="687475"/>
            <a:ext cx="6001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happens below your program?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7034800" y="2040050"/>
            <a:ext cx="18204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The compiler decides where in memory to store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98" y="1695650"/>
            <a:ext cx="5684801" cy="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187" y="2709200"/>
            <a:ext cx="5774700" cy="143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185600" y="3846438"/>
            <a:ext cx="57747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 computer </a:t>
            </a:r>
            <a:r>
              <a:rPr b="1" lang="en-GB" sz="1200">
                <a:solidFill>
                  <a:srgbClr val="FF0000"/>
                </a:solidFill>
              </a:rPr>
              <a:t>cannot really understand</a:t>
            </a:r>
            <a:r>
              <a:rPr lang="en-GB" sz="1200"/>
              <a:t> an assembly program directly</a:t>
            </a:r>
            <a:endParaRPr sz="120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550" y="4547348"/>
            <a:ext cx="5927976" cy="12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9195" y="3560175"/>
            <a:ext cx="1146555" cy="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7034800" y="3216700"/>
            <a:ext cx="18204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Converts high level language into assembly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7091525" y="4191600"/>
            <a:ext cx="18204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Assembler produces machine code to one to one correspondence between assembly language statements and machine language instructions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2261425" y="206850"/>
            <a:ext cx="63480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Below your program</a:t>
            </a:r>
            <a:endParaRPr sz="3000"/>
          </a:p>
        </p:txBody>
      </p:sp>
      <p:sp>
        <p:nvSpPr>
          <p:cNvPr id="175" name="Google Shape;175;p31"/>
          <p:cNvSpPr txBox="1"/>
          <p:nvPr/>
        </p:nvSpPr>
        <p:spPr>
          <a:xfrm>
            <a:off x="1034638" y="1205850"/>
            <a:ext cx="1968600" cy="448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HLL program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581502" y="2726325"/>
            <a:ext cx="2882700" cy="448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assembly program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168126" y="4158925"/>
            <a:ext cx="4929000" cy="448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object: machine language program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6501500" y="4158925"/>
            <a:ext cx="2337900" cy="448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object: libraries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6940793" y="5494843"/>
            <a:ext cx="1687500" cy="448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executable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3127552" y="6057325"/>
            <a:ext cx="1493100" cy="448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81" name="Google Shape;181;p31"/>
          <p:cNvGrpSpPr/>
          <p:nvPr/>
        </p:nvGrpSpPr>
        <p:grpSpPr>
          <a:xfrm>
            <a:off x="1890093" y="1979275"/>
            <a:ext cx="1886688" cy="451165"/>
            <a:chOff x="56" y="1528"/>
            <a:chExt cx="1288" cy="308"/>
          </a:xfrm>
        </p:grpSpPr>
        <p:sp>
          <p:nvSpPr>
            <p:cNvPr id="182" name="Google Shape;182;p31"/>
            <p:cNvSpPr/>
            <p:nvPr/>
          </p:nvSpPr>
          <p:spPr>
            <a:xfrm>
              <a:off x="56" y="1528"/>
              <a:ext cx="1200" cy="300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1"/>
            <p:cNvSpPr txBox="1"/>
            <p:nvPr/>
          </p:nvSpPr>
          <p:spPr>
            <a:xfrm>
              <a:off x="144" y="153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compiler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84" name="Google Shape;184;p31"/>
          <p:cNvGrpSpPr/>
          <p:nvPr/>
        </p:nvGrpSpPr>
        <p:grpSpPr>
          <a:xfrm>
            <a:off x="3847093" y="3455814"/>
            <a:ext cx="2337853" cy="439446"/>
            <a:chOff x="0" y="2064"/>
            <a:chExt cx="1596" cy="300"/>
          </a:xfrm>
        </p:grpSpPr>
        <p:sp>
          <p:nvSpPr>
            <p:cNvPr id="185" name="Google Shape;185;p31"/>
            <p:cNvSpPr/>
            <p:nvPr/>
          </p:nvSpPr>
          <p:spPr>
            <a:xfrm>
              <a:off x="0" y="2064"/>
              <a:ext cx="1200" cy="300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 txBox="1"/>
            <p:nvPr/>
          </p:nvSpPr>
          <p:spPr>
            <a:xfrm>
              <a:off x="96" y="2064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assembler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87" name="Google Shape;187;p31"/>
          <p:cNvGrpSpPr/>
          <p:nvPr/>
        </p:nvGrpSpPr>
        <p:grpSpPr>
          <a:xfrm>
            <a:off x="6026745" y="4862041"/>
            <a:ext cx="2408164" cy="439446"/>
            <a:chOff x="0" y="2640"/>
            <a:chExt cx="1644" cy="300"/>
          </a:xfrm>
        </p:grpSpPr>
        <p:sp>
          <p:nvSpPr>
            <p:cNvPr id="188" name="Google Shape;188;p31"/>
            <p:cNvSpPr/>
            <p:nvPr/>
          </p:nvSpPr>
          <p:spPr>
            <a:xfrm>
              <a:off x="0" y="2640"/>
              <a:ext cx="900" cy="300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1"/>
            <p:cNvSpPr txBox="1"/>
            <p:nvPr/>
          </p:nvSpPr>
          <p:spPr>
            <a:xfrm>
              <a:off x="144" y="264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linker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90" name="Google Shape;190;p31"/>
          <p:cNvGrpSpPr/>
          <p:nvPr/>
        </p:nvGrpSpPr>
        <p:grpSpPr>
          <a:xfrm>
            <a:off x="5183009" y="6057334"/>
            <a:ext cx="2337853" cy="439446"/>
            <a:chOff x="144" y="3168"/>
            <a:chExt cx="1596" cy="300"/>
          </a:xfrm>
        </p:grpSpPr>
        <p:sp>
          <p:nvSpPr>
            <p:cNvPr id="191" name="Google Shape;191;p31"/>
            <p:cNvSpPr/>
            <p:nvPr/>
          </p:nvSpPr>
          <p:spPr>
            <a:xfrm>
              <a:off x="144" y="3168"/>
              <a:ext cx="900" cy="300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1"/>
            <p:cNvSpPr txBox="1"/>
            <p:nvPr/>
          </p:nvSpPr>
          <p:spPr>
            <a:xfrm>
              <a:off x="240" y="316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loader</a:t>
              </a:r>
              <a:endParaRPr>
                <a:solidFill>
                  <a:srgbClr val="434343"/>
                </a:solidFill>
              </a:endParaRPr>
            </a:p>
          </p:txBody>
        </p:sp>
      </p:grpSp>
      <p:cxnSp>
        <p:nvCxnSpPr>
          <p:cNvPr id="193" name="Google Shape;193;p31"/>
          <p:cNvCxnSpPr/>
          <p:nvPr/>
        </p:nvCxnSpPr>
        <p:spPr>
          <a:xfrm>
            <a:off x="1878375" y="1627718"/>
            <a:ext cx="492300" cy="351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31"/>
          <p:cNvCxnSpPr/>
          <p:nvPr/>
        </p:nvCxnSpPr>
        <p:spPr>
          <a:xfrm>
            <a:off x="3073668" y="2401143"/>
            <a:ext cx="351600" cy="281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31"/>
          <p:cNvCxnSpPr/>
          <p:nvPr/>
        </p:nvCxnSpPr>
        <p:spPr>
          <a:xfrm>
            <a:off x="4058027" y="3174568"/>
            <a:ext cx="421800" cy="281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31"/>
          <p:cNvCxnSpPr/>
          <p:nvPr/>
        </p:nvCxnSpPr>
        <p:spPr>
          <a:xfrm>
            <a:off x="5042386" y="3877682"/>
            <a:ext cx="421800" cy="281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31"/>
          <p:cNvCxnSpPr/>
          <p:nvPr/>
        </p:nvCxnSpPr>
        <p:spPr>
          <a:xfrm>
            <a:off x="6026745" y="4580796"/>
            <a:ext cx="421800" cy="281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31"/>
          <p:cNvCxnSpPr/>
          <p:nvPr/>
        </p:nvCxnSpPr>
        <p:spPr>
          <a:xfrm flipH="1">
            <a:off x="7011095" y="4580796"/>
            <a:ext cx="562500" cy="351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31"/>
          <p:cNvCxnSpPr/>
          <p:nvPr/>
        </p:nvCxnSpPr>
        <p:spPr>
          <a:xfrm>
            <a:off x="6940793" y="5213598"/>
            <a:ext cx="351600" cy="281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31"/>
          <p:cNvCxnSpPr/>
          <p:nvPr/>
        </p:nvCxnSpPr>
        <p:spPr>
          <a:xfrm flipH="1">
            <a:off x="6308093" y="5916712"/>
            <a:ext cx="632700" cy="281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31"/>
          <p:cNvCxnSpPr/>
          <p:nvPr/>
        </p:nvCxnSpPr>
        <p:spPr>
          <a:xfrm rot="10800000">
            <a:off x="4620509" y="6268268"/>
            <a:ext cx="562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31"/>
          <p:cNvSpPr txBox="1"/>
          <p:nvPr/>
        </p:nvSpPr>
        <p:spPr>
          <a:xfrm>
            <a:off x="1314750" y="4897025"/>
            <a:ext cx="4870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computer program that takes one or more object files generated by a compile and combines them into a single executable file.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611550" y="1843406"/>
            <a:ext cx="8075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Why learn about MIPS assembly?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611550" y="2703625"/>
            <a:ext cx="80751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We learn how complex programs must be actually producing assembly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We get an insight into complexity of operations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2072475" y="675275"/>
            <a:ext cx="6614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is assembly language?</a:t>
            </a:r>
            <a:endParaRPr sz="3000"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99275" y="3602275"/>
            <a:ext cx="83841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Generally, this is the </a:t>
            </a:r>
            <a:r>
              <a:rPr b="1" lang="en-GB" sz="1800">
                <a:solidFill>
                  <a:srgbClr val="FF0000"/>
                </a:solidFill>
              </a:rPr>
              <a:t>lowest possible level</a:t>
            </a:r>
            <a:r>
              <a:rPr lang="en-GB" sz="1800"/>
              <a:t> of representation for a program.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Each instruction</a:t>
            </a:r>
            <a:r>
              <a:rPr lang="en-GB" sz="1800"/>
              <a:t> is equivalent to a </a:t>
            </a:r>
            <a:r>
              <a:rPr lang="en-GB" sz="1800">
                <a:solidFill>
                  <a:srgbClr val="6AA84F"/>
                </a:solidFill>
              </a:rPr>
              <a:t>single</a:t>
            </a:r>
            <a:r>
              <a:rPr lang="en-GB" sz="1800"/>
              <a:t>, </a:t>
            </a:r>
            <a:r>
              <a:rPr b="1" lang="en-GB" sz="1800">
                <a:solidFill>
                  <a:srgbClr val="6AA84F"/>
                </a:solidFill>
              </a:rPr>
              <a:t>indivisible action of the CPU</a:t>
            </a:r>
            <a:r>
              <a:rPr lang="en-GB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This representation is called </a:t>
            </a:r>
            <a:r>
              <a:rPr b="1" lang="en-GB" sz="1800"/>
              <a:t>Machine language/Code</a:t>
            </a:r>
            <a:r>
              <a:rPr lang="en-GB" sz="1800"/>
              <a:t> or </a:t>
            </a:r>
            <a:r>
              <a:rPr b="1" lang="en-GB" sz="1800"/>
              <a:t>object code</a:t>
            </a:r>
            <a:r>
              <a:rPr lang="en-GB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Machine language is </a:t>
            </a:r>
            <a:r>
              <a:rPr b="1" lang="en-GB" sz="1800">
                <a:solidFill>
                  <a:srgbClr val="FF0000"/>
                </a:solidFill>
              </a:rPr>
              <a:t>the only language</a:t>
            </a:r>
            <a:r>
              <a:rPr lang="en-GB" sz="1800"/>
              <a:t> a computer is capable of understanding.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800"/>
              <a:t>A slightly higher-level representation (and one that is much easier for humans to use) is called </a:t>
            </a:r>
            <a:r>
              <a:rPr b="1" lang="en-GB" sz="1800"/>
              <a:t>Assembly language</a:t>
            </a:r>
            <a:r>
              <a:rPr lang="en-GB" sz="1800"/>
              <a:t>. 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33"/>
          <p:cNvSpPr txBox="1"/>
          <p:nvPr/>
        </p:nvSpPr>
        <p:spPr>
          <a:xfrm>
            <a:off x="686100" y="1479525"/>
            <a:ext cx="7771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E6A71"/>
                </a:solidFill>
              </a:rPr>
              <a:t>Computer instructions can be represented as sequences of bits.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00" y="1988313"/>
            <a:ext cx="7313125" cy="153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2072475" y="675275"/>
            <a:ext cx="6614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is assembly language?</a:t>
            </a:r>
            <a:endParaRPr sz="3000"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452175" y="1460150"/>
            <a:ext cx="83841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Sometimes referred to as Assembly or ASM.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An assembly language is a </a:t>
            </a:r>
            <a:r>
              <a:rPr b="1" lang="en-GB" sz="1800">
                <a:solidFill>
                  <a:srgbClr val="FF0000"/>
                </a:solidFill>
              </a:rPr>
              <a:t>low-level programming</a:t>
            </a:r>
            <a:r>
              <a:rPr lang="en-GB" sz="1800">
                <a:solidFill>
                  <a:schemeClr val="dk1"/>
                </a:solidFill>
              </a:rPr>
              <a:t> language.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Programs written in assembly language are compiled by an </a:t>
            </a:r>
            <a:r>
              <a:rPr b="1" lang="en-GB" sz="1800">
                <a:solidFill>
                  <a:srgbClr val="FF0000"/>
                </a:solidFill>
              </a:rPr>
              <a:t>Assembler</a:t>
            </a:r>
            <a:r>
              <a:rPr lang="en-GB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300" y="3405850"/>
            <a:ext cx="18764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2496375" y="3245725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Assembly_Program.asm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2242025" y="4452275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Binary/machine language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452175" y="5234925"/>
            <a:ext cx="83841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Every assembler </a:t>
            </a:r>
            <a:r>
              <a:rPr b="1" lang="en-GB" sz="1800">
                <a:solidFill>
                  <a:srgbClr val="6AA84F"/>
                </a:solidFill>
              </a:rPr>
              <a:t>has its own assembly language</a:t>
            </a:r>
            <a:r>
              <a:rPr lang="en-GB" sz="1800">
                <a:solidFill>
                  <a:schemeClr val="dk1"/>
                </a:solidFill>
              </a:rPr>
              <a:t>, which is designed for one specific computer architecture (processor design).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2072475" y="675275"/>
            <a:ext cx="6614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Why</a:t>
            </a:r>
            <a:endParaRPr sz="3000"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452175" y="1460150"/>
            <a:ext cx="8384100" cy="50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Programming in assembler is much easier for a human to read and understand rather than machine language.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Use assembly to </a:t>
            </a:r>
            <a:r>
              <a:rPr b="1" lang="en-GB" sz="1800">
                <a:solidFill>
                  <a:srgbClr val="0000FF"/>
                </a:solidFill>
              </a:rPr>
              <a:t>speak directly</a:t>
            </a:r>
            <a:r>
              <a:rPr lang="en-GB" sz="1800">
                <a:solidFill>
                  <a:schemeClr val="dk1"/>
                </a:solidFill>
              </a:rPr>
              <a:t> to your computer’s processor.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Assembly language is used primarily for </a:t>
            </a:r>
            <a:r>
              <a:rPr b="1" lang="en-GB" sz="1800">
                <a:solidFill>
                  <a:srgbClr val="6AA84F"/>
                </a:solidFill>
              </a:rPr>
              <a:t>direct hardware manipulation</a:t>
            </a:r>
            <a:r>
              <a:rPr lang="en-GB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solidFill>
                  <a:schemeClr val="dk1"/>
                </a:solidFill>
              </a:rPr>
              <a:t>Assembly </a:t>
            </a:r>
            <a:r>
              <a:rPr lang="en-GB" sz="1800">
                <a:solidFill>
                  <a:schemeClr val="dk1"/>
                </a:solidFill>
              </a:rPr>
              <a:t>language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b="1" lang="en-GB" sz="1800">
                <a:solidFill>
                  <a:srgbClr val="FF0000"/>
                </a:solidFill>
              </a:rPr>
              <a:t>gives you complete control</a:t>
            </a:r>
            <a:r>
              <a:rPr lang="en-GB" sz="1800">
                <a:solidFill>
                  <a:schemeClr val="dk1"/>
                </a:solidFill>
              </a:rPr>
              <a:t> over the system’s resources.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423550" y="1108450"/>
            <a:ext cx="8444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98DB"/>
                </a:solidFill>
              </a:rPr>
              <a:t>MIPS abstract view</a:t>
            </a:r>
            <a:endParaRPr b="1" sz="3000">
              <a:solidFill>
                <a:srgbClr val="0098DB"/>
              </a:solidFill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1008300" y="5874925"/>
            <a:ext cx="70248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Note: MIPS has a number of co-processors for floating point and for I/O that are not considered here. Only the main processor is considered in this example/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50" y="1838350"/>
            <a:ext cx="5606534" cy="37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