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3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d5aa05f5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2d5aa05f5_5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d3fadca3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d3fadca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d3fadca3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d3fadca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d3fadca3_0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d3fadca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d3fadca3_0_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d3fadca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d3fadca3_0_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1d3fadca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d3fadca3_0_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1d3fadca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d3fadca3_0_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1d3fadca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190b0ec0_2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2190b0ec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13b9d3d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13b9d3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d5aa05f5_5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2d5aa05f5_5_2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d2ec517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1d2ec5177_0_2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860255af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860255a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d3fadca3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d3fadca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d3fadca3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d3fadca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d3fadca3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d3fadc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d3fadca3_0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d3fadca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d3fadca3_0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d3fadca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683568" y="36450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0" i="1" sz="2800" u="none" cap="none" strike="noStrike">
                <a:solidFill>
                  <a:srgbClr val="0098D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611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2" type="body"/>
          </p:nvPr>
        </p:nvSpPr>
        <p:spPr>
          <a:xfrm>
            <a:off x="4802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611560" y="2357190"/>
            <a:ext cx="3885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1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11560" y="3068960"/>
            <a:ext cx="38859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3" type="body"/>
          </p:nvPr>
        </p:nvSpPr>
        <p:spPr>
          <a:xfrm>
            <a:off x="4799446" y="2357190"/>
            <a:ext cx="3887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1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4" type="body"/>
          </p:nvPr>
        </p:nvSpPr>
        <p:spPr>
          <a:xfrm>
            <a:off x="4799446" y="3068960"/>
            <a:ext cx="38874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457200" y="1196752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5E6A7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4"/>
          <p:cNvSpPr txBox="1"/>
          <p:nvPr>
            <p:ph idx="2" type="body"/>
          </p:nvPr>
        </p:nvSpPr>
        <p:spPr>
          <a:xfrm>
            <a:off x="457200" y="2420888"/>
            <a:ext cx="3008400" cy="3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2123728" y="4800600"/>
            <a:ext cx="5154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Google Shape;126;p25"/>
          <p:cNvSpPr/>
          <p:nvPr>
            <p:ph idx="2" type="pic"/>
          </p:nvPr>
        </p:nvSpPr>
        <p:spPr>
          <a:xfrm>
            <a:off x="2123728" y="612775"/>
            <a:ext cx="515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2123728" y="5367338"/>
            <a:ext cx="51549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 rot="5400000">
            <a:off x="2760600" y="199980"/>
            <a:ext cx="3777300" cy="8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hyperlink" Target="https://docs.google.com/presentation/d/1OLwxmFH3YyqQ6NNrm28FwlGrloZH7eiBEXn5Da9R4HY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685800" y="1707775"/>
            <a:ext cx="7772400" cy="19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Font typeface="Arial"/>
              <a:buNone/>
            </a:pPr>
            <a:r>
              <a:rPr lang="en-GB"/>
              <a:t>Introduction to Computer Systems</a:t>
            </a:r>
            <a:endParaRPr b="1" i="0" sz="4000" u="none" cap="none" strike="noStrike">
              <a:solidFill>
                <a:srgbClr val="5E6A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1442193" y="36394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4800"/>
              <a:t>MIPS Assembly Language - Part 2</a:t>
            </a:r>
            <a:endParaRPr b="0" i="1" sz="4800" u="none" cap="none" strike="noStrike">
              <a:solidFill>
                <a:srgbClr val="0098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0" y="6326650"/>
            <a:ext cx="91440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Direct Link to view these slides on Google Docs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619800" y="1347100"/>
            <a:ext cx="7904400" cy="46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4012" lvl="0" marL="34131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Arial"/>
              <a:buChar char="➢"/>
            </a:pPr>
            <a:r>
              <a:rPr b="1" lang="en-GB" sz="2200">
                <a:solidFill>
                  <a:srgbClr val="1C4587"/>
                </a:solidFill>
              </a:rPr>
              <a:t>Comparing two registers</a:t>
            </a:r>
            <a:endParaRPr b="1" sz="2200">
              <a:solidFill>
                <a:srgbClr val="1C4587"/>
              </a:solidFill>
            </a:endParaRPr>
          </a:p>
          <a:p>
            <a:pPr indent="-2968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○"/>
            </a:pP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beq </a:t>
            </a:r>
            <a:r>
              <a:rPr i="1" lang="en-GB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$r1,$r2</a:t>
            </a: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,label</a:t>
            </a:r>
            <a:r>
              <a:rPr lang="en-GB" sz="2200">
                <a:solidFill>
                  <a:srgbClr val="434343"/>
                </a:solidFill>
              </a:rPr>
              <a:t>  </a:t>
            </a:r>
            <a:r>
              <a:rPr i="1" lang="en-GB" sz="2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branch if equal</a:t>
            </a:r>
            <a:endParaRPr i="1" sz="2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68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○"/>
            </a:pP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bne </a:t>
            </a:r>
            <a:r>
              <a:rPr i="1" lang="en-GB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$r1,$r2</a:t>
            </a: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,label  </a:t>
            </a:r>
            <a:r>
              <a:rPr i="1" lang="en-GB" sz="2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branch if not equal</a:t>
            </a:r>
            <a:endParaRPr i="1" sz="2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4012" lvl="0" marL="34131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Arial"/>
              <a:buChar char="➢"/>
            </a:pPr>
            <a:r>
              <a:rPr b="1" lang="en-GB" sz="2200">
                <a:solidFill>
                  <a:srgbClr val="1C4587"/>
                </a:solidFill>
              </a:rPr>
              <a:t>Comparing a register with zero</a:t>
            </a:r>
            <a:endParaRPr b="1" sz="2200">
              <a:solidFill>
                <a:srgbClr val="1C4587"/>
              </a:solidFill>
            </a:endParaRPr>
          </a:p>
          <a:p>
            <a:pPr indent="-2968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○"/>
            </a:pP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bgez $r1,label       </a:t>
            </a:r>
            <a:r>
              <a:rPr i="1" lang="en-GB" sz="2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branch if greater or equal to 0</a:t>
            </a:r>
            <a:endParaRPr i="1" sz="2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68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○"/>
            </a:pP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bgtz $r1,label       </a:t>
            </a:r>
            <a:r>
              <a:rPr i="1" lang="en-GB" sz="2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branch if greater than 0</a:t>
            </a:r>
            <a:endParaRPr i="1"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68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○"/>
            </a:pP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blez $r1,label       </a:t>
            </a:r>
            <a:r>
              <a:rPr i="1" lang="en-GB" sz="2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branch if less or equal to 0</a:t>
            </a:r>
            <a:endParaRPr i="1" sz="2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68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○"/>
            </a:pP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bltz $r1,label       </a:t>
            </a:r>
            <a:r>
              <a:rPr i="1" lang="en-GB" sz="2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branch if less than 0</a:t>
            </a:r>
            <a:endParaRPr i="1" sz="2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4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sz="2200">
              <a:solidFill>
                <a:srgbClr val="434343"/>
              </a:solidFill>
            </a:endParaRPr>
          </a:p>
          <a:p>
            <a:pPr indent="-1587" lvl="2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</a:endParaRPr>
          </a:p>
        </p:txBody>
      </p:sp>
      <p:sp>
        <p:nvSpPr>
          <p:cNvPr id="204" name="Google Shape;204;p37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Branching Instructions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619800" y="1347100"/>
            <a:ext cx="7904400" cy="52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1312" lvl="0" marL="34131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434343"/>
                </a:solidFill>
              </a:rPr>
              <a:t>There are many ways to express </a:t>
            </a:r>
            <a:r>
              <a:rPr b="1" lang="en-GB" sz="2000">
                <a:solidFill>
                  <a:srgbClr val="434343"/>
                </a:solidFill>
              </a:rPr>
              <a:t>high level language</a:t>
            </a:r>
            <a:r>
              <a:rPr lang="en-GB" sz="2000">
                <a:solidFill>
                  <a:srgbClr val="434343"/>
                </a:solidFill>
              </a:rPr>
              <a:t> constructs in assembler such as:</a:t>
            </a:r>
            <a:endParaRPr b="1" sz="2000">
              <a:solidFill>
                <a:srgbClr val="FF0000"/>
              </a:solidFill>
            </a:endParaRPr>
          </a:p>
          <a:p>
            <a:pPr indent="-1587" lvl="2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</a:rPr>
              <a:t>if( a &gt;= b ) {</a:t>
            </a:r>
            <a:endParaRPr b="1" sz="2000">
              <a:solidFill>
                <a:srgbClr val="000000"/>
              </a:solidFill>
            </a:endParaRPr>
          </a:p>
          <a:p>
            <a:pPr indent="-1587" lvl="2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</a:rPr>
              <a:t>		…</a:t>
            </a:r>
            <a:endParaRPr b="1" sz="2000">
              <a:solidFill>
                <a:srgbClr val="000000"/>
              </a:solidFill>
            </a:endParaRPr>
          </a:p>
          <a:p>
            <a:pPr indent="-1587" lvl="2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</a:rPr>
              <a:t>}</a:t>
            </a:r>
            <a:endParaRPr b="1" sz="2000">
              <a:solidFill>
                <a:srgbClr val="000000"/>
              </a:solidFill>
            </a:endParaRPr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0000FF"/>
                </a:solidFill>
              </a:rPr>
              <a:t>Might have translation</a:t>
            </a:r>
            <a:endParaRPr sz="2000">
              <a:solidFill>
                <a:srgbClr val="0000FF"/>
              </a:solidFill>
            </a:endParaRPr>
          </a:p>
          <a:p>
            <a:pPr indent="-1587" lvl="2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lw $t1,a             </a:t>
            </a:r>
            <a:r>
              <a:rPr i="1" lang="en-GB" sz="2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# put a in register t1</a:t>
            </a:r>
            <a:endParaRPr i="1" sz="2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2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lw $t2,b</a:t>
            </a:r>
            <a:r>
              <a:rPr i="1" lang="en-GB" sz="2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		  # put b in register t2</a:t>
            </a:r>
            <a:endParaRPr i="1"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2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sub $t1,$t1,$t2  </a:t>
            </a:r>
            <a:r>
              <a:rPr i="1" lang="en-GB" sz="2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t1 = a - b</a:t>
            </a:r>
            <a:endParaRPr i="1" sz="2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2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bltz $t1, </a:t>
            </a:r>
            <a:r>
              <a:rPr i="1" lang="en-GB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skip       </a:t>
            </a:r>
            <a:r>
              <a:rPr i="1" lang="en-GB" sz="2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branch if less than 0  (b &gt; a)</a:t>
            </a:r>
            <a:endParaRPr i="1" sz="2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2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i="1"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2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i="1"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" lvl="1" marL="40005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i="1" lang="en-GB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skip:</a:t>
            </a:r>
            <a:endParaRPr i="1" sz="2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2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210" name="Google Shape;210;p38"/>
          <p:cNvSpPr txBox="1"/>
          <p:nvPr>
            <p:ph type="title"/>
          </p:nvPr>
        </p:nvSpPr>
        <p:spPr>
          <a:xfrm>
            <a:off x="2656525" y="725925"/>
            <a:ext cx="60102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HLL constructs </a:t>
            </a:r>
            <a:r>
              <a:rPr lang="en-GB" sz="2000">
                <a:solidFill>
                  <a:srgbClr val="FF0000"/>
                </a:solidFill>
              </a:rPr>
              <a:t>If statement:</a:t>
            </a:r>
            <a:r>
              <a:rPr lang="en-GB" sz="3000"/>
              <a:t>   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619800" y="1347100"/>
            <a:ext cx="7904400" cy="50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87" lvl="2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434343"/>
                </a:solidFill>
              </a:rPr>
              <a:t>if( a &gt;= b ) {		…}</a:t>
            </a:r>
            <a:endParaRPr b="1" sz="2000">
              <a:solidFill>
                <a:srgbClr val="434343"/>
              </a:solidFill>
            </a:endParaRPr>
          </a:p>
          <a:p>
            <a:pPr indent="-1587" lvl="2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434343"/>
                </a:solidFill>
              </a:rPr>
              <a:t>else { … }</a:t>
            </a:r>
            <a:endParaRPr b="1" sz="2000">
              <a:solidFill>
                <a:srgbClr val="434343"/>
              </a:solidFill>
            </a:endParaRPr>
          </a:p>
          <a:p>
            <a:pPr indent="-1587" lvl="2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</a:endParaRPr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0000FF"/>
                </a:solidFill>
              </a:rPr>
              <a:t>Might have translation</a:t>
            </a:r>
            <a:endParaRPr sz="2000">
              <a:solidFill>
                <a:srgbClr val="0000FF"/>
              </a:solidFill>
            </a:endParaRPr>
          </a:p>
          <a:p>
            <a:pPr indent="-1587" lvl="2" marL="801687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lw $t1,a	</a:t>
            </a:r>
            <a:r>
              <a:rPr i="1" lang="en-GB" sz="2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put a in register t1</a:t>
            </a:r>
            <a:endParaRPr i="1" sz="2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2" marL="801687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lw $t2,b 	</a:t>
            </a:r>
            <a:r>
              <a:rPr i="1" lang="en-GB" sz="2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put b in register t2</a:t>
            </a:r>
            <a:endParaRPr i="1"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2" marL="801687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sub $t1,$t1,$t2    </a:t>
            </a:r>
            <a:r>
              <a:rPr i="1" lang="en-GB" sz="2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t1= a - b</a:t>
            </a:r>
            <a:endParaRPr i="1" sz="2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2" marL="801687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bltz $t1, </a:t>
            </a:r>
            <a:r>
              <a:rPr i="1" lang="en-GB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else   </a:t>
            </a:r>
            <a:r>
              <a:rPr i="1" lang="en-GB" sz="2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branch if less than 0  (b &gt; a)</a:t>
            </a:r>
            <a:endParaRPr i="1" sz="2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2" marL="801687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i="1"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2" marL="801687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i="1" lang="en-GB" sz="2000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end </a:t>
            </a: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i="1" lang="en-GB" sz="2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unconditional branch is a j ump</a:t>
            </a:r>
            <a:endParaRPr i="1" sz="2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i="1" lang="en-GB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else:</a:t>
            </a:r>
            <a:endParaRPr i="1"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2" marL="801687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i="1"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i="1" lang="en-GB" sz="2000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 end:</a:t>
            </a:r>
            <a:endParaRPr i="1"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" lvl="1" marL="40005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-1587" lvl="2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216" name="Google Shape;216;p39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</a:rPr>
              <a:t>HLL constructs </a:t>
            </a:r>
            <a:r>
              <a:rPr lang="en-GB" sz="2000">
                <a:solidFill>
                  <a:srgbClr val="FF0000"/>
                </a:solidFill>
              </a:rPr>
              <a:t>If/Else statement:</a:t>
            </a:r>
            <a:r>
              <a:rPr lang="en-GB" sz="3000">
                <a:solidFill>
                  <a:schemeClr val="dk2"/>
                </a:solidFill>
              </a:rPr>
              <a:t>   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619800" y="1347100"/>
            <a:ext cx="7904400" cy="50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87" lvl="2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434343"/>
                </a:solidFill>
              </a:rPr>
              <a:t>for( j = 0; j &lt; k; j++ ) </a:t>
            </a:r>
            <a:endParaRPr b="1" sz="2000">
              <a:solidFill>
                <a:srgbClr val="434343"/>
              </a:solidFill>
            </a:endParaRPr>
          </a:p>
          <a:p>
            <a:pPr indent="-1587" lvl="2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434343"/>
                </a:solidFill>
              </a:rPr>
              <a:t>     { … }</a:t>
            </a:r>
            <a:endParaRPr b="1" sz="2000">
              <a:solidFill>
                <a:srgbClr val="434343"/>
              </a:solidFill>
            </a:endParaRPr>
          </a:p>
          <a:p>
            <a:pPr indent="-1587" lvl="2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</a:endParaRPr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0000FF"/>
                </a:solidFill>
              </a:rPr>
              <a:t>Might have translation</a:t>
            </a:r>
            <a:endParaRPr sz="2000">
              <a:solidFill>
                <a:srgbClr val="0000FF"/>
              </a:solidFill>
            </a:endParaRPr>
          </a:p>
          <a:p>
            <a:pPr indent="-1587" lvl="2" marL="801687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 li $t1,0           	 </a:t>
            </a:r>
            <a:r>
              <a:rPr i="1" lang="en-GB" sz="2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#put 0 in t1</a:t>
            </a:r>
            <a:endParaRPr i="1" sz="2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i="1" lang="en-GB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GB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loop:</a:t>
            </a:r>
            <a:r>
              <a:rPr b="1" i="1" lang="en-GB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lw $t2,k        	 </a:t>
            </a:r>
            <a:r>
              <a:rPr i="1" lang="en-GB" sz="2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#put k in t2</a:t>
            </a:r>
            <a:endParaRPr i="1" sz="2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2" marL="801687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sub $t3,$t2,$t1   </a:t>
            </a:r>
            <a:r>
              <a:rPr i="1" lang="en-GB" sz="2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#t3 = t2-t1</a:t>
            </a:r>
            <a:endParaRPr i="1" sz="2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2" marL="801687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blez $t3, continue  </a:t>
            </a:r>
            <a:r>
              <a:rPr i="1" lang="en-GB" sz="2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branch if less or equal to 0, </a:t>
            </a:r>
            <a:r>
              <a:rPr i="1" lang="en-GB" sz="2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exit the loop</a:t>
            </a:r>
            <a:endParaRPr i="1" sz="2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2" marL="801687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i="1"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2" marL="801687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add $t1,$t1,1   </a:t>
            </a:r>
            <a:r>
              <a:rPr i="1" lang="en-GB" sz="2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#increament t1</a:t>
            </a:r>
            <a:endParaRPr i="1" sz="2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2" marL="801687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j loop</a:t>
            </a: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i="1" lang="en-GB" sz="2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unconditional branch is a jump</a:t>
            </a:r>
            <a:endParaRPr i="1" sz="2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2" marL="801687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continue:</a:t>
            </a:r>
            <a:endParaRPr i="1"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" lvl="1" marL="40005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-1587" lvl="2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222" name="Google Shape;222;p40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</a:rPr>
              <a:t>HLL </a:t>
            </a:r>
            <a:r>
              <a:rPr lang="en-GB" sz="3000">
                <a:solidFill>
                  <a:schemeClr val="dk2"/>
                </a:solidFill>
              </a:rPr>
              <a:t>constructs </a:t>
            </a:r>
            <a:r>
              <a:rPr lang="en-GB" sz="2000">
                <a:solidFill>
                  <a:srgbClr val="FF0000"/>
                </a:solidFill>
              </a:rPr>
              <a:t>For statement:</a:t>
            </a:r>
            <a:r>
              <a:rPr lang="en-GB" sz="3000">
                <a:solidFill>
                  <a:schemeClr val="dk2"/>
                </a:solidFill>
              </a:rPr>
              <a:t>   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idx="1" type="body"/>
          </p:nvPr>
        </p:nvSpPr>
        <p:spPr>
          <a:xfrm>
            <a:off x="194600" y="1079075"/>
            <a:ext cx="8700300" cy="53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434343"/>
                </a:solidFill>
              </a:rPr>
              <a:t>MIPS uses the</a:t>
            </a:r>
            <a:r>
              <a:rPr b="1" i="1" lang="en-GB" sz="1800">
                <a:solidFill>
                  <a:srgbClr val="9900FF"/>
                </a:solidFill>
              </a:rPr>
              <a:t> jump-and-link</a:t>
            </a:r>
            <a:r>
              <a:rPr lang="en-GB" sz="1800">
                <a:solidFill>
                  <a:srgbClr val="434343"/>
                </a:solidFill>
              </a:rPr>
              <a:t> instruction</a:t>
            </a:r>
            <a:r>
              <a:rPr b="1" i="1" lang="en-GB" sz="1800">
                <a:solidFill>
                  <a:srgbClr val="9900FF"/>
                </a:solidFill>
              </a:rPr>
              <a:t> jal</a:t>
            </a:r>
            <a:r>
              <a:rPr lang="en-GB" sz="1800">
                <a:solidFill>
                  <a:srgbClr val="434343"/>
                </a:solidFill>
              </a:rPr>
              <a:t> to call functions. The </a:t>
            </a:r>
            <a:r>
              <a:rPr b="1" i="1" lang="en-GB" sz="1800">
                <a:solidFill>
                  <a:srgbClr val="9900FF"/>
                </a:solidFill>
              </a:rPr>
              <a:t>jal</a:t>
            </a:r>
            <a:r>
              <a:rPr lang="en-GB" sz="1800">
                <a:solidFill>
                  <a:srgbClr val="434343"/>
                </a:solidFill>
              </a:rPr>
              <a:t> saves the return address (the address of the next instruction) in the dedicated </a:t>
            </a:r>
            <a:r>
              <a:rPr b="1" lang="en-GB" sz="1800">
                <a:solidFill>
                  <a:srgbClr val="FF9900"/>
                </a:solidFill>
              </a:rPr>
              <a:t>return address</a:t>
            </a:r>
            <a:r>
              <a:rPr lang="en-GB" sz="1800">
                <a:solidFill>
                  <a:srgbClr val="434343"/>
                </a:solidFill>
              </a:rPr>
              <a:t> register </a:t>
            </a:r>
            <a:r>
              <a:rPr b="1" lang="en-GB" sz="1800">
                <a:solidFill>
                  <a:srgbClr val="FF9900"/>
                </a:solidFill>
              </a:rPr>
              <a:t>$ra</a:t>
            </a:r>
            <a:r>
              <a:rPr lang="en-GB" sz="1800">
                <a:solidFill>
                  <a:srgbClr val="434343"/>
                </a:solidFill>
              </a:rPr>
              <a:t>, before jumping to the function. — </a:t>
            </a:r>
            <a:r>
              <a:rPr b="1" i="1" lang="en-GB" sz="1800">
                <a:solidFill>
                  <a:srgbClr val="9900FF"/>
                </a:solidFill>
              </a:rPr>
              <a:t>jal</a:t>
            </a:r>
            <a:r>
              <a:rPr lang="en-GB" sz="1800">
                <a:solidFill>
                  <a:srgbClr val="434343"/>
                </a:solidFill>
              </a:rPr>
              <a:t> is the only MIPS instruction that can access the value of the program counter, so it can store the return address </a:t>
            </a:r>
            <a:r>
              <a:rPr b="1" lang="en-GB" sz="1800">
                <a:solidFill>
                  <a:srgbClr val="434343"/>
                </a:solidFill>
              </a:rPr>
              <a:t>PC+4</a:t>
            </a:r>
            <a:r>
              <a:rPr lang="en-GB" sz="1800">
                <a:solidFill>
                  <a:srgbClr val="434343"/>
                </a:solidFill>
              </a:rPr>
              <a:t> in </a:t>
            </a:r>
            <a:r>
              <a:rPr b="1" lang="en-GB" sz="1800">
                <a:solidFill>
                  <a:srgbClr val="FF9900"/>
                </a:solidFill>
              </a:rPr>
              <a:t>$ra</a:t>
            </a:r>
            <a:r>
              <a:rPr lang="en-GB" sz="1800">
                <a:solidFill>
                  <a:srgbClr val="434343"/>
                </a:solidFill>
              </a:rPr>
              <a:t>. </a:t>
            </a:r>
            <a:endParaRPr sz="1800">
              <a:solidFill>
                <a:srgbClr val="434343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2000">
                <a:solidFill>
                  <a:srgbClr val="434343"/>
                </a:solidFill>
              </a:rPr>
              <a:t>addition( a, b);  </a:t>
            </a:r>
            <a:r>
              <a:rPr i="1" lang="en-GB" sz="1800">
                <a:solidFill>
                  <a:srgbClr val="6AA84F"/>
                </a:solidFill>
              </a:rPr>
              <a:t> # HLL code (e.g. Java)</a:t>
            </a:r>
            <a:endParaRPr i="1" sz="1800">
              <a:solidFill>
                <a:srgbClr val="6AA84F"/>
              </a:solidFill>
            </a:endParaRPr>
          </a:p>
          <a:p>
            <a:pPr indent="-355600" lvl="0" marL="45720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GB" sz="2000">
                <a:solidFill>
                  <a:srgbClr val="0000FF"/>
                </a:solidFill>
              </a:rPr>
              <a:t>Might have translation</a:t>
            </a:r>
            <a:endParaRPr sz="2000">
              <a:solidFill>
                <a:srgbClr val="0000FF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-GB" sz="2000">
                <a:solidFill>
                  <a:srgbClr val="434343"/>
                </a:solidFill>
              </a:rPr>
              <a:t>lw $a0,a</a:t>
            </a:r>
            <a:endParaRPr i="1" sz="2000">
              <a:solidFill>
                <a:srgbClr val="434343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-GB" sz="2000">
                <a:solidFill>
                  <a:srgbClr val="434343"/>
                </a:solidFill>
              </a:rPr>
              <a:t>lw $a1,b</a:t>
            </a:r>
            <a:endParaRPr i="1" sz="2000">
              <a:solidFill>
                <a:srgbClr val="434343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-GB" sz="1800">
                <a:solidFill>
                  <a:srgbClr val="9900FF"/>
                </a:solidFill>
              </a:rPr>
              <a:t>jal</a:t>
            </a:r>
            <a:r>
              <a:rPr i="1" lang="en-GB" sz="2000">
                <a:solidFill>
                  <a:srgbClr val="434343"/>
                </a:solidFill>
              </a:rPr>
              <a:t> </a:t>
            </a:r>
            <a:r>
              <a:rPr i="1" lang="en-GB" sz="2000">
                <a:solidFill>
                  <a:srgbClr val="A64D79"/>
                </a:solidFill>
              </a:rPr>
              <a:t>addition</a:t>
            </a:r>
            <a:r>
              <a:rPr b="1" i="1" lang="en-GB" sz="2000">
                <a:solidFill>
                  <a:srgbClr val="A64D79"/>
                </a:solidFill>
              </a:rPr>
              <a:t> </a:t>
            </a:r>
            <a:r>
              <a:rPr i="1" lang="en-GB" sz="2000">
                <a:solidFill>
                  <a:srgbClr val="434343"/>
                </a:solidFill>
              </a:rPr>
              <a:t>    </a:t>
            </a:r>
            <a:r>
              <a:rPr i="1" lang="en-GB" sz="1800">
                <a:solidFill>
                  <a:srgbClr val="6AA84F"/>
                </a:solidFill>
              </a:rPr>
              <a:t># Jump and link, Jumps to the calculated address </a:t>
            </a:r>
            <a:endParaRPr i="1" sz="1800">
              <a:solidFill>
                <a:srgbClr val="6AA84F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-GB" sz="1800">
                <a:solidFill>
                  <a:srgbClr val="6AA84F"/>
                </a:solidFill>
              </a:rPr>
              <a:t>                          # and stores the return address in $31  ($ra)</a:t>
            </a:r>
            <a:endParaRPr i="1" sz="1800">
              <a:solidFill>
                <a:srgbClr val="6AA84F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FF9900"/>
                </a:solidFill>
              </a:rPr>
              <a:t>… </a:t>
            </a:r>
            <a:endParaRPr b="1" sz="1800">
              <a:solidFill>
                <a:srgbClr val="FF9900"/>
              </a:solidFill>
            </a:endParaRPr>
          </a:p>
          <a:p>
            <a:pPr indent="-355600" lvl="0" marL="4572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GB" sz="2000">
                <a:solidFill>
                  <a:srgbClr val="0000FF"/>
                </a:solidFill>
              </a:rPr>
              <a:t>Method complex will have coding</a:t>
            </a:r>
            <a:endParaRPr sz="2000">
              <a:solidFill>
                <a:srgbClr val="0000FF"/>
              </a:solidFill>
            </a:endParaRPr>
          </a:p>
          <a:p>
            <a:pPr indent="-1587" lvl="0" marL="801687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-GB" sz="2000">
                <a:solidFill>
                  <a:srgbClr val="A64D79"/>
                </a:solidFill>
              </a:rPr>
              <a:t>addition: </a:t>
            </a:r>
            <a:r>
              <a:rPr i="1" lang="en-GB" sz="2000">
                <a:solidFill>
                  <a:srgbClr val="434343"/>
                </a:solidFill>
              </a:rPr>
              <a:t>       </a:t>
            </a:r>
            <a:r>
              <a:rPr i="1" lang="en-GB" sz="2000">
                <a:solidFill>
                  <a:srgbClr val="38761D"/>
                </a:solidFill>
              </a:rPr>
              <a:t># arguments in $a0 and $a1</a:t>
            </a:r>
            <a:endParaRPr i="1" sz="2000">
              <a:solidFill>
                <a:srgbClr val="38761D"/>
              </a:solidFill>
            </a:endParaRPr>
          </a:p>
          <a:p>
            <a:pPr indent="-1587" lvl="0" marL="801687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-GB" sz="2000">
                <a:solidFill>
                  <a:srgbClr val="434343"/>
                </a:solidFill>
              </a:rPr>
              <a:t>…                  </a:t>
            </a:r>
            <a:r>
              <a:rPr i="1" lang="en-GB" sz="2000">
                <a:solidFill>
                  <a:srgbClr val="38761D"/>
                </a:solidFill>
              </a:rPr>
              <a:t> # perform calculations for complex</a:t>
            </a:r>
            <a:endParaRPr i="1" sz="2000">
              <a:solidFill>
                <a:srgbClr val="38761D"/>
              </a:solidFill>
            </a:endParaRPr>
          </a:p>
          <a:p>
            <a:pPr indent="-1587" lvl="0" marL="801687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434343"/>
                </a:solidFill>
              </a:rPr>
              <a:t>jr </a:t>
            </a:r>
            <a:r>
              <a:rPr b="1" lang="en-GB" sz="1800">
                <a:solidFill>
                  <a:srgbClr val="FF9900"/>
                </a:solidFill>
              </a:rPr>
              <a:t>$ra</a:t>
            </a:r>
            <a:endParaRPr i="1" sz="2000">
              <a:solidFill>
                <a:srgbClr val="434343"/>
              </a:solidFill>
            </a:endParaRPr>
          </a:p>
        </p:txBody>
      </p:sp>
      <p:sp>
        <p:nvSpPr>
          <p:cNvPr id="228" name="Google Shape;228;p41"/>
          <p:cNvSpPr txBox="1"/>
          <p:nvPr>
            <p:ph type="title"/>
          </p:nvPr>
        </p:nvSpPr>
        <p:spPr>
          <a:xfrm>
            <a:off x="2614025" y="754000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</a:rPr>
              <a:t>HLL </a:t>
            </a:r>
            <a:r>
              <a:rPr lang="en-GB" sz="3000">
                <a:solidFill>
                  <a:schemeClr val="dk2"/>
                </a:solidFill>
              </a:rPr>
              <a:t>constructs   </a:t>
            </a:r>
            <a:r>
              <a:rPr lang="en-GB" sz="2000">
                <a:solidFill>
                  <a:srgbClr val="FF0000"/>
                </a:solidFill>
              </a:rPr>
              <a:t>Calling a method: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>
            <p:ph idx="1" type="body"/>
          </p:nvPr>
        </p:nvSpPr>
        <p:spPr>
          <a:xfrm>
            <a:off x="619800" y="1347100"/>
            <a:ext cx="7904400" cy="50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1312" lvl="0" marL="34131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lang="en-GB" sz="2000">
                <a:solidFill>
                  <a:srgbClr val="FF0000"/>
                </a:solidFill>
              </a:rPr>
              <a:t>System call</a:t>
            </a:r>
            <a:endParaRPr b="1" sz="2000">
              <a:solidFill>
                <a:srgbClr val="FF0000"/>
              </a:solidFill>
            </a:endParaRPr>
          </a:p>
          <a:p>
            <a:pPr indent="-1587" lvl="2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syscall</a:t>
            </a:r>
            <a:endParaRPr i="1"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434343"/>
                </a:solidFill>
              </a:rPr>
              <a:t>Causes a software </a:t>
            </a:r>
            <a:r>
              <a:rPr b="1" lang="en-GB" sz="2000">
                <a:solidFill>
                  <a:srgbClr val="FF0000"/>
                </a:solidFill>
              </a:rPr>
              <a:t>interrupt and transfers control</a:t>
            </a:r>
            <a:r>
              <a:rPr lang="en-GB" sz="2000">
                <a:solidFill>
                  <a:srgbClr val="434343"/>
                </a:solidFill>
              </a:rPr>
              <a:t> to operating system</a:t>
            </a:r>
            <a:endParaRPr sz="2000">
              <a:solidFill>
                <a:srgbClr val="434343"/>
              </a:solidFill>
            </a:endParaRPr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434343"/>
                </a:solidFill>
              </a:rPr>
              <a:t>Parameters passed in registers</a:t>
            </a:r>
            <a:endParaRPr sz="2000">
              <a:solidFill>
                <a:srgbClr val="434343"/>
              </a:solidFill>
            </a:endParaRPr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Arial"/>
              <a:buChar char="•"/>
            </a:pPr>
            <a:r>
              <a:rPr b="1" lang="en-GB" sz="2000">
                <a:solidFill>
                  <a:srgbClr val="B7B7B7"/>
                </a:solidFill>
              </a:rPr>
              <a:t>Instructions not mentioned</a:t>
            </a:r>
            <a:endParaRPr b="1" sz="2000">
              <a:solidFill>
                <a:srgbClr val="B7B7B7"/>
              </a:solidFill>
            </a:endParaRPr>
          </a:p>
          <a:p>
            <a:pPr indent="-2841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Arial"/>
              <a:buChar char="–"/>
            </a:pPr>
            <a:r>
              <a:rPr b="1" lang="en-GB" sz="2000">
                <a:solidFill>
                  <a:srgbClr val="B7B7B7"/>
                </a:solidFill>
              </a:rPr>
              <a:t>Various shift instructions</a:t>
            </a:r>
            <a:endParaRPr b="1" sz="2000">
              <a:solidFill>
                <a:srgbClr val="B7B7B7"/>
              </a:solidFill>
            </a:endParaRPr>
          </a:p>
          <a:p>
            <a:pPr indent="-2841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Arial"/>
              <a:buChar char="–"/>
            </a:pPr>
            <a:r>
              <a:rPr b="1" lang="en-GB" sz="2000">
                <a:solidFill>
                  <a:srgbClr val="B7B7B7"/>
                </a:solidFill>
              </a:rPr>
              <a:t>Logical and, or and xor</a:t>
            </a:r>
            <a:endParaRPr b="1" sz="2000">
              <a:solidFill>
                <a:srgbClr val="B7B7B7"/>
              </a:solidFill>
            </a:endParaRPr>
          </a:p>
          <a:p>
            <a:pPr indent="-2841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Arial"/>
              <a:buChar char="–"/>
            </a:pPr>
            <a:r>
              <a:rPr b="1" lang="en-GB" sz="2000">
                <a:solidFill>
                  <a:srgbClr val="B7B7B7"/>
                </a:solidFill>
              </a:rPr>
              <a:t>Floating point</a:t>
            </a:r>
            <a:endParaRPr b="1" sz="2000">
              <a:solidFill>
                <a:srgbClr val="B7B7B7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B7B7B7"/>
              </a:solidFill>
            </a:endParaRPr>
          </a:p>
        </p:txBody>
      </p:sp>
      <p:sp>
        <p:nvSpPr>
          <p:cNvPr id="234" name="Google Shape;234;p42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</a:rPr>
              <a:t>Other instructions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>
            <p:ph idx="1" type="body"/>
          </p:nvPr>
        </p:nvSpPr>
        <p:spPr>
          <a:xfrm>
            <a:off x="619800" y="1347100"/>
            <a:ext cx="7904400" cy="50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1312" lvl="0" marL="34131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</a:rPr>
              <a:t>We will use  mars – a graphical program that assembles MIPS code and allows one to step through the code one instruction at a time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</a:rPr>
              <a:t>Programs look like this</a:t>
            </a:r>
            <a:endParaRPr sz="2000">
              <a:solidFill>
                <a:srgbClr val="000000"/>
              </a:solidFill>
            </a:endParaRPr>
          </a:p>
          <a:p>
            <a:pPr indent="-1587" lvl="2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i="1" lang="en-GB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.text</a:t>
            </a:r>
            <a:endParaRPr b="1" i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2" marL="12588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i="1" lang="en-GB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                        </a:t>
            </a:r>
            <a:r>
              <a:rPr i="1" lang="en-GB" sz="2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#code using assembler mnemonics</a:t>
            </a:r>
            <a:endParaRPr i="1" sz="2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2" marL="12588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i="1" lang="en-GB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  $v0, 10           </a:t>
            </a:r>
            <a:r>
              <a:rPr i="1" lang="en-GB" sz="2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code for exit</a:t>
            </a:r>
            <a:endParaRPr i="1" sz="2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2" marL="12588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i="1" lang="en-GB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Syscall</a:t>
            </a:r>
            <a:endParaRPr i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2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i="1" lang="en-GB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.data</a:t>
            </a:r>
            <a:endParaRPr b="1" i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2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i="1" lang="en-GB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…                           </a:t>
            </a:r>
            <a:r>
              <a:rPr i="1" lang="en-GB" sz="2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# assembler directives reserving space </a:t>
            </a:r>
            <a:endParaRPr i="1" sz="2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3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</a:rPr>
              <a:t>MIPS Simulator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/>
          <p:nvPr>
            <p:ph idx="1" type="body"/>
          </p:nvPr>
        </p:nvSpPr>
        <p:spPr>
          <a:xfrm>
            <a:off x="619800" y="1347100"/>
            <a:ext cx="7904400" cy="50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6AA84F"/>
                </a:solidFill>
              </a:rPr>
              <a:t> # Call addition function to add a + b and prints the total</a:t>
            </a:r>
            <a:endParaRPr b="1" sz="800">
              <a:solidFill>
                <a:srgbClr val="6AA84F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00FF"/>
                </a:solidFill>
              </a:rPr>
              <a:t>.data </a:t>
            </a:r>
            <a:endParaRPr b="1" sz="1100">
              <a:solidFill>
                <a:srgbClr val="FF00FF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0000"/>
                </a:solidFill>
              </a:rPr>
              <a:t>    a:   </a:t>
            </a:r>
            <a:r>
              <a:rPr b="1" lang="en-GB" sz="1100">
                <a:solidFill>
                  <a:srgbClr val="FF00FF"/>
                </a:solidFill>
              </a:rPr>
              <a:t> .word 999  </a:t>
            </a:r>
            <a:r>
              <a:rPr b="1" lang="en-GB" sz="800">
                <a:solidFill>
                  <a:srgbClr val="000000"/>
                </a:solidFill>
              </a:rPr>
              <a:t>          </a:t>
            </a:r>
            <a:r>
              <a:rPr b="1" lang="en-GB" sz="800">
                <a:solidFill>
                  <a:srgbClr val="6AA84F"/>
                </a:solidFill>
              </a:rPr>
              <a:t> # a = 999</a:t>
            </a:r>
            <a:endParaRPr b="1" sz="800">
              <a:solidFill>
                <a:srgbClr val="6AA84F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0000"/>
                </a:solidFill>
              </a:rPr>
              <a:t>    b:    </a:t>
            </a:r>
            <a:r>
              <a:rPr b="1" lang="en-GB" sz="1100">
                <a:solidFill>
                  <a:srgbClr val="FF00FF"/>
                </a:solidFill>
              </a:rPr>
              <a:t>.byte 1 </a:t>
            </a:r>
            <a:r>
              <a:rPr b="1" lang="en-GB" sz="800">
                <a:solidFill>
                  <a:srgbClr val="000000"/>
                </a:solidFill>
              </a:rPr>
              <a:t>            </a:t>
            </a:r>
            <a:r>
              <a:rPr b="1" lang="en-GB" sz="1100">
                <a:solidFill>
                  <a:srgbClr val="6AA84F"/>
                </a:solidFill>
              </a:rPr>
              <a:t>  </a:t>
            </a:r>
            <a:r>
              <a:rPr b="1" lang="en-GB" sz="800">
                <a:solidFill>
                  <a:srgbClr val="6AA84F"/>
                </a:solidFill>
              </a:rPr>
              <a:t>     # b = 1</a:t>
            </a:r>
            <a:r>
              <a:rPr b="1" lang="en-GB" sz="800">
                <a:solidFill>
                  <a:srgbClr val="000000"/>
                </a:solidFill>
              </a:rPr>
              <a:t> </a:t>
            </a:r>
            <a:endParaRPr b="1" sz="800">
              <a:solidFill>
                <a:srgbClr val="000000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00FF"/>
                </a:solidFill>
              </a:rPr>
              <a:t>.text</a:t>
            </a:r>
            <a:endParaRPr b="1" sz="1100">
              <a:solidFill>
                <a:srgbClr val="FF00FF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</a:rPr>
              <a:t>main:</a:t>
            </a:r>
            <a:endParaRPr b="1" sz="1100">
              <a:solidFill>
                <a:srgbClr val="000000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    jal</a:t>
            </a:r>
            <a:r>
              <a:rPr b="1" lang="en-GB" sz="800">
                <a:solidFill>
                  <a:srgbClr val="000000"/>
                </a:solidFill>
              </a:rPr>
              <a:t> </a:t>
            </a:r>
            <a:r>
              <a:rPr b="1" lang="en-GB" sz="1100">
                <a:solidFill>
                  <a:srgbClr val="000000"/>
                </a:solidFill>
              </a:rPr>
              <a:t>addition</a:t>
            </a:r>
            <a:r>
              <a:rPr b="1" lang="en-GB" sz="800">
                <a:solidFill>
                  <a:srgbClr val="000000"/>
                </a:solidFill>
              </a:rPr>
              <a:t>         </a:t>
            </a:r>
            <a:r>
              <a:rPr b="1" lang="en-GB" sz="1100">
                <a:solidFill>
                  <a:srgbClr val="6AA84F"/>
                </a:solidFill>
              </a:rPr>
              <a:t>  </a:t>
            </a:r>
            <a:r>
              <a:rPr b="1" lang="en-GB" sz="800">
                <a:solidFill>
                  <a:srgbClr val="6AA84F"/>
                </a:solidFill>
              </a:rPr>
              <a:t># jump to addition method  and save the next instruction address</a:t>
            </a:r>
            <a:r>
              <a:rPr b="1" lang="en-GB" sz="800">
                <a:solidFill>
                  <a:srgbClr val="000000"/>
                </a:solidFill>
              </a:rPr>
              <a:t>  (li $v0,10)</a:t>
            </a:r>
            <a:r>
              <a:rPr b="1" lang="en-GB" sz="800">
                <a:solidFill>
                  <a:srgbClr val="6AA84F"/>
                </a:solidFill>
              </a:rPr>
              <a:t> in $r</a:t>
            </a:r>
            <a:endParaRPr b="1" sz="800">
              <a:solidFill>
                <a:srgbClr val="000000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0000"/>
                </a:solidFill>
              </a:rPr>
              <a:t>    </a:t>
            </a:r>
            <a:r>
              <a:rPr b="1" lang="en-GB" sz="1100">
                <a:solidFill>
                  <a:srgbClr val="0000FF"/>
                </a:solidFill>
              </a:rPr>
              <a:t> li</a:t>
            </a:r>
            <a:r>
              <a:rPr b="1" lang="en-GB" sz="800">
                <a:solidFill>
                  <a:srgbClr val="000000"/>
                </a:solidFill>
              </a:rPr>
              <a:t> </a:t>
            </a:r>
            <a:r>
              <a:rPr b="1" lang="en-GB" sz="800">
                <a:solidFill>
                  <a:srgbClr val="FF0000"/>
                </a:solidFill>
              </a:rPr>
              <a:t>$v0</a:t>
            </a:r>
            <a:r>
              <a:rPr b="1" lang="en-GB" sz="800">
                <a:solidFill>
                  <a:srgbClr val="000000"/>
                </a:solidFill>
              </a:rPr>
              <a:t>,10                      </a:t>
            </a:r>
            <a:r>
              <a:rPr b="1" lang="en-GB" sz="800">
                <a:solidFill>
                  <a:srgbClr val="6AA84F"/>
                </a:solidFill>
              </a:rPr>
              <a:t> # put the system exit code </a:t>
            </a:r>
            <a:r>
              <a:rPr b="1" lang="en-GB" sz="800">
                <a:solidFill>
                  <a:srgbClr val="000000"/>
                </a:solidFill>
              </a:rPr>
              <a:t>(10)</a:t>
            </a:r>
            <a:r>
              <a:rPr b="1" lang="en-GB" sz="800">
                <a:solidFill>
                  <a:srgbClr val="6AA84F"/>
                </a:solidFill>
              </a:rPr>
              <a:t> in $v0 register</a:t>
            </a:r>
            <a:endParaRPr b="1" sz="800">
              <a:solidFill>
                <a:srgbClr val="6AA84F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0000"/>
                </a:solidFill>
              </a:rPr>
              <a:t>   </a:t>
            </a:r>
            <a:r>
              <a:rPr b="1" lang="en-GB" sz="1100">
                <a:solidFill>
                  <a:srgbClr val="0000FF"/>
                </a:solidFill>
              </a:rPr>
              <a:t>  syscall               </a:t>
            </a:r>
            <a:r>
              <a:rPr b="1" lang="en-GB" sz="800">
                <a:solidFill>
                  <a:srgbClr val="6AA84F"/>
                </a:solidFill>
              </a:rPr>
              <a:t># call O.S to stop the program (end of the programm)</a:t>
            </a:r>
            <a:endParaRPr b="1" sz="800">
              <a:solidFill>
                <a:srgbClr val="6AA84F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FF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</a:rPr>
              <a:t>addition:    </a:t>
            </a:r>
            <a:r>
              <a:rPr b="1" lang="en-GB" sz="800">
                <a:solidFill>
                  <a:srgbClr val="000000"/>
                </a:solidFill>
              </a:rPr>
              <a:t>               </a:t>
            </a:r>
            <a:r>
              <a:rPr b="1" lang="en-GB" sz="800">
                <a:solidFill>
                  <a:srgbClr val="6AA84F"/>
                </a:solidFill>
              </a:rPr>
              <a:t> # addition method/function</a:t>
            </a:r>
            <a:endParaRPr b="1" sz="800">
              <a:solidFill>
                <a:srgbClr val="6AA84F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0000"/>
                </a:solidFill>
              </a:rPr>
              <a:t>   </a:t>
            </a:r>
            <a:r>
              <a:rPr b="1" lang="en-GB" sz="1100">
                <a:solidFill>
                  <a:srgbClr val="0000FF"/>
                </a:solidFill>
              </a:rPr>
              <a:t>  lw</a:t>
            </a:r>
            <a:r>
              <a:rPr b="1" lang="en-GB" sz="800">
                <a:solidFill>
                  <a:srgbClr val="000000"/>
                </a:solidFill>
              </a:rPr>
              <a:t> </a:t>
            </a:r>
            <a:r>
              <a:rPr b="1" lang="en-GB" sz="800">
                <a:solidFill>
                  <a:srgbClr val="FF0000"/>
                </a:solidFill>
              </a:rPr>
              <a:t>$a0</a:t>
            </a:r>
            <a:r>
              <a:rPr b="1" lang="en-GB" sz="800">
                <a:solidFill>
                  <a:srgbClr val="000000"/>
                </a:solidFill>
              </a:rPr>
              <a:t>,a             </a:t>
            </a:r>
            <a:r>
              <a:rPr b="1" lang="en-GB" sz="800">
                <a:solidFill>
                  <a:srgbClr val="6AA84F"/>
                </a:solidFill>
              </a:rPr>
              <a:t>        # load 999 to $a0</a:t>
            </a:r>
            <a:endParaRPr b="1" sz="800">
              <a:solidFill>
                <a:srgbClr val="6AA84F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0000"/>
                </a:solidFill>
              </a:rPr>
              <a:t>    </a:t>
            </a:r>
            <a:r>
              <a:rPr b="1" lang="en-GB" sz="1100">
                <a:solidFill>
                  <a:srgbClr val="0000FF"/>
                </a:solidFill>
              </a:rPr>
              <a:t> lb</a:t>
            </a:r>
            <a:r>
              <a:rPr b="1" lang="en-GB" sz="800">
                <a:solidFill>
                  <a:srgbClr val="000000"/>
                </a:solidFill>
              </a:rPr>
              <a:t> </a:t>
            </a:r>
            <a:r>
              <a:rPr b="1" lang="en-GB" sz="800">
                <a:solidFill>
                  <a:srgbClr val="FF0000"/>
                </a:solidFill>
              </a:rPr>
              <a:t>$a1</a:t>
            </a:r>
            <a:r>
              <a:rPr b="1" lang="en-GB" sz="800">
                <a:solidFill>
                  <a:srgbClr val="000000"/>
                </a:solidFill>
              </a:rPr>
              <a:t>,b            </a:t>
            </a:r>
            <a:r>
              <a:rPr b="1" lang="en-GB" sz="800">
                <a:solidFill>
                  <a:srgbClr val="6AA84F"/>
                </a:solidFill>
              </a:rPr>
              <a:t>           # load 1 to $a1</a:t>
            </a:r>
            <a:endParaRPr b="1" sz="800">
              <a:solidFill>
                <a:srgbClr val="6AA84F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0000"/>
                </a:solidFill>
              </a:rPr>
              <a:t>    </a:t>
            </a:r>
            <a:r>
              <a:rPr b="1" lang="en-GB" sz="1100">
                <a:solidFill>
                  <a:srgbClr val="0000FF"/>
                </a:solidFill>
              </a:rPr>
              <a:t> add </a:t>
            </a:r>
            <a:r>
              <a:rPr b="1" lang="en-GB" sz="800">
                <a:solidFill>
                  <a:srgbClr val="FF0000"/>
                </a:solidFill>
              </a:rPr>
              <a:t>$s0,$a0,$a1</a:t>
            </a:r>
            <a:r>
              <a:rPr b="1" lang="en-GB" sz="800">
                <a:solidFill>
                  <a:srgbClr val="000000"/>
                </a:solidFill>
              </a:rPr>
              <a:t>       </a:t>
            </a:r>
            <a:r>
              <a:rPr b="1" lang="en-GB" sz="800">
                <a:solidFill>
                  <a:srgbClr val="6AA84F"/>
                </a:solidFill>
              </a:rPr>
              <a:t># $s0 = 999 + 1  = 1000</a:t>
            </a:r>
            <a:endParaRPr b="1" sz="800">
              <a:solidFill>
                <a:srgbClr val="6AA84F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0000"/>
                </a:solidFill>
              </a:rPr>
              <a:t>     </a:t>
            </a:r>
            <a:endParaRPr b="1" sz="800">
              <a:solidFill>
                <a:srgbClr val="000000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0000"/>
                </a:solidFill>
              </a:rPr>
              <a:t>     </a:t>
            </a:r>
            <a:r>
              <a:rPr b="1" lang="en-GB" sz="1100">
                <a:solidFill>
                  <a:srgbClr val="0000FF"/>
                </a:solidFill>
              </a:rPr>
              <a:t>move</a:t>
            </a:r>
            <a:r>
              <a:rPr b="1" lang="en-GB" sz="800">
                <a:solidFill>
                  <a:srgbClr val="000000"/>
                </a:solidFill>
              </a:rPr>
              <a:t> </a:t>
            </a:r>
            <a:r>
              <a:rPr b="1" lang="en-GB" sz="800">
                <a:solidFill>
                  <a:srgbClr val="FF0000"/>
                </a:solidFill>
              </a:rPr>
              <a:t>$a0,$s0 </a:t>
            </a:r>
            <a:r>
              <a:rPr b="1" lang="en-GB" sz="800">
                <a:solidFill>
                  <a:srgbClr val="000000"/>
                </a:solidFill>
              </a:rPr>
              <a:t>         </a:t>
            </a:r>
            <a:r>
              <a:rPr b="1" lang="en-GB" sz="800">
                <a:solidFill>
                  <a:srgbClr val="6AA84F"/>
                </a:solidFill>
              </a:rPr>
              <a:t># move 1000 from $s0 to $a0 , because we need to print it on the screen </a:t>
            </a:r>
            <a:endParaRPr b="1" sz="800">
              <a:solidFill>
                <a:srgbClr val="6AA84F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0000"/>
                </a:solidFill>
              </a:rPr>
              <a:t>   </a:t>
            </a:r>
            <a:r>
              <a:rPr b="1" lang="en-GB" sz="1100">
                <a:solidFill>
                  <a:srgbClr val="0000FF"/>
                </a:solidFill>
              </a:rPr>
              <a:t>  li </a:t>
            </a:r>
            <a:r>
              <a:rPr b="1" lang="en-GB" sz="800">
                <a:solidFill>
                  <a:srgbClr val="FF0000"/>
                </a:solidFill>
              </a:rPr>
              <a:t>$v0</a:t>
            </a:r>
            <a:r>
              <a:rPr b="1" lang="en-GB" sz="800">
                <a:solidFill>
                  <a:srgbClr val="000000"/>
                </a:solidFill>
              </a:rPr>
              <a:t>,1             </a:t>
            </a:r>
            <a:r>
              <a:rPr b="1" lang="en-GB" sz="800">
                <a:solidFill>
                  <a:srgbClr val="6AA84F"/>
                </a:solidFill>
              </a:rPr>
              <a:t>          # put printing an integer code </a:t>
            </a:r>
            <a:r>
              <a:rPr b="1" lang="en-GB" sz="800">
                <a:solidFill>
                  <a:srgbClr val="000000"/>
                </a:solidFill>
              </a:rPr>
              <a:t>(1)</a:t>
            </a:r>
            <a:r>
              <a:rPr b="1" lang="en-GB" sz="800">
                <a:solidFill>
                  <a:srgbClr val="6AA84F"/>
                </a:solidFill>
              </a:rPr>
              <a:t> in $v0 register</a:t>
            </a:r>
            <a:endParaRPr b="1" sz="800">
              <a:solidFill>
                <a:srgbClr val="6AA84F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0000"/>
                </a:solidFill>
              </a:rPr>
              <a:t>  </a:t>
            </a:r>
            <a:r>
              <a:rPr b="1" lang="en-GB" sz="1100">
                <a:solidFill>
                  <a:srgbClr val="0000FF"/>
                </a:solidFill>
              </a:rPr>
              <a:t>  syscall               </a:t>
            </a:r>
            <a:r>
              <a:rPr b="1" lang="en-GB" sz="800">
                <a:solidFill>
                  <a:srgbClr val="6AA84F"/>
                </a:solidFill>
              </a:rPr>
              <a:t># call O.S to print the contents of $a0 on screen</a:t>
            </a:r>
            <a:endParaRPr b="1" sz="800">
              <a:solidFill>
                <a:srgbClr val="6AA84F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0000"/>
                </a:solidFill>
              </a:rPr>
              <a:t>     </a:t>
            </a:r>
            <a:endParaRPr b="1" sz="800">
              <a:solidFill>
                <a:srgbClr val="000000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0000"/>
                </a:solidFill>
              </a:rPr>
              <a:t>    </a:t>
            </a:r>
            <a:r>
              <a:rPr b="1" lang="en-GB" sz="1100">
                <a:solidFill>
                  <a:srgbClr val="0000FF"/>
                </a:solidFill>
              </a:rPr>
              <a:t> jr </a:t>
            </a:r>
            <a:r>
              <a:rPr b="1" lang="en-GB" sz="800">
                <a:solidFill>
                  <a:srgbClr val="FF0000"/>
                </a:solidFill>
              </a:rPr>
              <a:t>$ra  </a:t>
            </a:r>
            <a:r>
              <a:rPr b="1" lang="en-GB" sz="800">
                <a:solidFill>
                  <a:srgbClr val="000000"/>
                </a:solidFill>
              </a:rPr>
              <a:t>                         </a:t>
            </a:r>
            <a:r>
              <a:rPr b="1" lang="en-GB" sz="800">
                <a:solidFill>
                  <a:srgbClr val="6AA84F"/>
                </a:solidFill>
              </a:rPr>
              <a:t># call the return address in $ra</a:t>
            </a:r>
            <a:endParaRPr b="1" sz="800">
              <a:solidFill>
                <a:srgbClr val="6AA84F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0000"/>
                </a:solidFill>
              </a:rPr>
              <a:t>     </a:t>
            </a:r>
            <a:endParaRPr b="1" sz="800">
              <a:solidFill>
                <a:srgbClr val="000000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00FF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00FF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246" name="Google Shape;246;p44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</a:rPr>
              <a:t>Example 1: </a:t>
            </a:r>
            <a:r>
              <a:rPr lang="en-GB" sz="3000">
                <a:solidFill>
                  <a:schemeClr val="dk2"/>
                </a:solidFill>
              </a:rPr>
              <a:t>MIPS  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5"/>
          <p:cNvSpPr txBox="1"/>
          <p:nvPr>
            <p:ph idx="1" type="body"/>
          </p:nvPr>
        </p:nvSpPr>
        <p:spPr>
          <a:xfrm>
            <a:off x="619800" y="1347100"/>
            <a:ext cx="7904400" cy="50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00FF"/>
                </a:solidFill>
              </a:rPr>
              <a:t> .data </a:t>
            </a:r>
            <a:endParaRPr b="1" sz="1200">
              <a:solidFill>
                <a:srgbClr val="FF00FF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   </a:t>
            </a:r>
            <a:r>
              <a:rPr b="1" lang="en-GB" sz="1200">
                <a:solidFill>
                  <a:srgbClr val="CC0000"/>
                </a:solidFill>
              </a:rPr>
              <a:t> message</a:t>
            </a:r>
            <a:r>
              <a:rPr lang="en-GB" sz="1200">
                <a:solidFill>
                  <a:srgbClr val="000000"/>
                </a:solidFill>
              </a:rPr>
              <a:t>:  </a:t>
            </a:r>
            <a:r>
              <a:rPr b="1" lang="en-GB" sz="1200">
                <a:solidFill>
                  <a:srgbClr val="FF00FF"/>
                </a:solidFill>
              </a:rPr>
              <a:t>.asciiz</a:t>
            </a:r>
            <a:r>
              <a:rPr lang="en-GB" sz="1200">
                <a:solidFill>
                  <a:srgbClr val="000000"/>
                </a:solidFill>
              </a:rPr>
              <a:t> </a:t>
            </a:r>
            <a:r>
              <a:rPr lang="en-GB" sz="1200">
                <a:solidFill>
                  <a:srgbClr val="6AA84F"/>
                </a:solidFill>
              </a:rPr>
              <a:t>"Hello world \n"</a:t>
            </a:r>
            <a:endParaRPr sz="1200">
              <a:solidFill>
                <a:srgbClr val="6AA84F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    </a:t>
            </a:r>
            <a:endParaRPr sz="1200">
              <a:solidFill>
                <a:srgbClr val="000000"/>
              </a:solidFill>
            </a:endParaRPr>
          </a:p>
          <a:p>
            <a:pPr indent="-1587" lvl="0" marL="801687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00FF"/>
                </a:solidFill>
              </a:rPr>
              <a:t>.text</a:t>
            </a:r>
            <a:endParaRPr b="1" sz="1200">
              <a:solidFill>
                <a:srgbClr val="FF00FF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</a:rPr>
              <a:t>main:</a:t>
            </a:r>
            <a:endParaRPr b="1" sz="1200">
              <a:solidFill>
                <a:srgbClr val="000000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    </a:t>
            </a:r>
            <a:r>
              <a:rPr b="1" lang="en-GB" sz="1200">
                <a:solidFill>
                  <a:srgbClr val="0000FF"/>
                </a:solidFill>
              </a:rPr>
              <a:t> jal</a:t>
            </a:r>
            <a:r>
              <a:rPr lang="en-GB" sz="1200">
                <a:solidFill>
                  <a:srgbClr val="000000"/>
                </a:solidFill>
              </a:rPr>
              <a:t> </a:t>
            </a:r>
            <a:r>
              <a:rPr b="1" lang="en-GB" sz="1200">
                <a:solidFill>
                  <a:schemeClr val="accent5"/>
                </a:solidFill>
              </a:rPr>
              <a:t>displayMessage</a:t>
            </a:r>
            <a:r>
              <a:rPr lang="en-GB" sz="1200">
                <a:solidFill>
                  <a:srgbClr val="000000"/>
                </a:solidFill>
              </a:rPr>
              <a:t>    </a:t>
            </a:r>
            <a:r>
              <a:rPr lang="en-GB" sz="1200">
                <a:solidFill>
                  <a:srgbClr val="38761D"/>
                </a:solidFill>
              </a:rPr>
              <a:t># call displayMessage method/function</a:t>
            </a:r>
            <a:endParaRPr sz="1200">
              <a:solidFill>
                <a:srgbClr val="38761D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     </a:t>
            </a:r>
            <a:endParaRPr sz="1200">
              <a:solidFill>
                <a:srgbClr val="000000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     </a:t>
            </a:r>
            <a:r>
              <a:rPr b="1" lang="en-GB" sz="1200">
                <a:solidFill>
                  <a:srgbClr val="0000FF"/>
                </a:solidFill>
              </a:rPr>
              <a:t>  li </a:t>
            </a:r>
            <a:r>
              <a:rPr lang="en-GB" sz="1200">
                <a:solidFill>
                  <a:srgbClr val="FF0000"/>
                </a:solidFill>
              </a:rPr>
              <a:t>$v0</a:t>
            </a:r>
            <a:r>
              <a:rPr lang="en-GB" sz="1200">
                <a:solidFill>
                  <a:srgbClr val="000000"/>
                </a:solidFill>
              </a:rPr>
              <a:t>,10                 </a:t>
            </a:r>
            <a:r>
              <a:rPr lang="en-GB" sz="1200">
                <a:solidFill>
                  <a:srgbClr val="38761D"/>
                </a:solidFill>
              </a:rPr>
              <a:t>  # load the exit code (10), tells the system that is the end of the program “exit”</a:t>
            </a:r>
            <a:endParaRPr sz="1200">
              <a:solidFill>
                <a:srgbClr val="38761D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   </a:t>
            </a:r>
            <a:r>
              <a:rPr b="1" lang="en-GB" sz="1200">
                <a:solidFill>
                  <a:srgbClr val="0000FF"/>
                </a:solidFill>
              </a:rPr>
              <a:t>    syscall      </a:t>
            </a:r>
            <a:endParaRPr b="1" sz="1200">
              <a:solidFill>
                <a:srgbClr val="0000FF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     </a:t>
            </a:r>
            <a:endParaRPr sz="1200">
              <a:solidFill>
                <a:srgbClr val="000000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5"/>
                </a:solidFill>
              </a:rPr>
              <a:t> displayMessage:        </a:t>
            </a:r>
            <a:r>
              <a:rPr lang="en-GB" sz="1200">
                <a:solidFill>
                  <a:srgbClr val="38761D"/>
                </a:solidFill>
              </a:rPr>
              <a:t>  # displayMessage method/function</a:t>
            </a:r>
            <a:endParaRPr sz="1200">
              <a:solidFill>
                <a:srgbClr val="38761D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       </a:t>
            </a:r>
            <a:r>
              <a:rPr b="1" lang="en-GB" sz="1200">
                <a:solidFill>
                  <a:srgbClr val="0000FF"/>
                </a:solidFill>
              </a:rPr>
              <a:t> li </a:t>
            </a:r>
            <a:r>
              <a:rPr lang="en-GB" sz="1200">
                <a:solidFill>
                  <a:srgbClr val="FF0000"/>
                </a:solidFill>
              </a:rPr>
              <a:t>$v0</a:t>
            </a:r>
            <a:r>
              <a:rPr lang="en-GB" sz="1200">
                <a:solidFill>
                  <a:srgbClr val="000000"/>
                </a:solidFill>
              </a:rPr>
              <a:t>,4                    </a:t>
            </a:r>
            <a:r>
              <a:rPr lang="en-GB" sz="1200">
                <a:solidFill>
                  <a:srgbClr val="38761D"/>
                </a:solidFill>
              </a:rPr>
              <a:t># load the code (4) of print string on screen to value register $v0</a:t>
            </a:r>
            <a:endParaRPr sz="1200">
              <a:solidFill>
                <a:srgbClr val="38761D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       </a:t>
            </a:r>
            <a:r>
              <a:rPr b="1" lang="en-GB" sz="1200">
                <a:solidFill>
                  <a:srgbClr val="0000FF"/>
                </a:solidFill>
              </a:rPr>
              <a:t> la</a:t>
            </a:r>
            <a:r>
              <a:rPr lang="en-GB" sz="1200">
                <a:solidFill>
                  <a:srgbClr val="000000"/>
                </a:solidFill>
              </a:rPr>
              <a:t> </a:t>
            </a:r>
            <a:r>
              <a:rPr lang="en-GB" sz="1200">
                <a:solidFill>
                  <a:srgbClr val="FF0000"/>
                </a:solidFill>
              </a:rPr>
              <a:t>$a0</a:t>
            </a:r>
            <a:r>
              <a:rPr lang="en-GB" sz="1200">
                <a:solidFill>
                  <a:srgbClr val="000000"/>
                </a:solidFill>
              </a:rPr>
              <a:t>,</a:t>
            </a:r>
            <a:r>
              <a:rPr b="1" lang="en-GB" sz="1200">
                <a:solidFill>
                  <a:srgbClr val="CC0000"/>
                </a:solidFill>
              </a:rPr>
              <a:t>message </a:t>
            </a:r>
            <a:r>
              <a:rPr lang="en-GB" sz="1200">
                <a:solidFill>
                  <a:srgbClr val="000000"/>
                </a:solidFill>
              </a:rPr>
              <a:t>     </a:t>
            </a:r>
            <a:r>
              <a:rPr lang="en-GB" sz="1200">
                <a:solidFill>
                  <a:srgbClr val="38761D"/>
                </a:solidFill>
              </a:rPr>
              <a:t># $a0 = address of null-terminated string to print</a:t>
            </a:r>
            <a:endParaRPr sz="1200">
              <a:solidFill>
                <a:srgbClr val="38761D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        </a:t>
            </a:r>
            <a:r>
              <a:rPr b="1" lang="en-GB" sz="1200">
                <a:solidFill>
                  <a:srgbClr val="0000FF"/>
                </a:solidFill>
              </a:rPr>
              <a:t>syscall</a:t>
            </a:r>
            <a:endParaRPr sz="1200">
              <a:solidFill>
                <a:srgbClr val="000000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        </a:t>
            </a:r>
            <a:r>
              <a:rPr b="1" lang="en-GB" sz="1200">
                <a:solidFill>
                  <a:srgbClr val="0000FF"/>
                </a:solidFill>
              </a:rPr>
              <a:t>jr </a:t>
            </a:r>
            <a:r>
              <a:rPr lang="en-GB" sz="1200">
                <a:solidFill>
                  <a:srgbClr val="FF0000"/>
                </a:solidFill>
              </a:rPr>
              <a:t>$ra                        </a:t>
            </a:r>
            <a:r>
              <a:rPr lang="en-GB" sz="1200">
                <a:solidFill>
                  <a:srgbClr val="38761D"/>
                </a:solidFill>
              </a:rPr>
              <a:t># jump to the return address that saved in ra register</a:t>
            </a:r>
            <a:endParaRPr sz="1200">
              <a:solidFill>
                <a:srgbClr val="38761D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        </a:t>
            </a:r>
            <a:endParaRPr sz="1200">
              <a:solidFill>
                <a:srgbClr val="000000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52" name="Google Shape;252;p45"/>
          <p:cNvSpPr txBox="1"/>
          <p:nvPr>
            <p:ph type="title"/>
          </p:nvPr>
        </p:nvSpPr>
        <p:spPr>
          <a:xfrm>
            <a:off x="2656525" y="5007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</a:rPr>
              <a:t>Example 2: </a:t>
            </a:r>
            <a:r>
              <a:rPr lang="en-GB" sz="3000">
                <a:solidFill>
                  <a:schemeClr val="dk2"/>
                </a:solidFill>
              </a:rPr>
              <a:t>MIPS 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/>
        </p:nvSpPr>
        <p:spPr>
          <a:xfrm>
            <a:off x="611550" y="1483680"/>
            <a:ext cx="8075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98DB"/>
                </a:solidFill>
              </a:rPr>
              <a:t>What to expect in this topic:</a:t>
            </a:r>
            <a:endParaRPr b="1" sz="2400">
              <a:solidFill>
                <a:srgbClr val="0098DB"/>
              </a:solidFill>
            </a:endParaRPr>
          </a:p>
        </p:txBody>
      </p:sp>
      <p:sp>
        <p:nvSpPr>
          <p:cNvPr id="155" name="Google Shape;155;p29"/>
          <p:cNvSpPr txBox="1"/>
          <p:nvPr/>
        </p:nvSpPr>
        <p:spPr>
          <a:xfrm>
            <a:off x="611550" y="2421375"/>
            <a:ext cx="8075100" cy="3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5E6A71"/>
              </a:buClr>
              <a:buSzPts val="2400"/>
              <a:buChar char="•"/>
            </a:pPr>
            <a:r>
              <a:rPr lang="en-GB" sz="2400">
                <a:solidFill>
                  <a:srgbClr val="5E6A71"/>
                </a:solidFill>
              </a:rPr>
              <a:t>What does assembly do?</a:t>
            </a:r>
            <a:endParaRPr sz="2400">
              <a:solidFill>
                <a:srgbClr val="5E6A7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5E6A71"/>
              </a:buClr>
              <a:buSzPts val="2400"/>
              <a:buChar char="•"/>
            </a:pPr>
            <a:r>
              <a:rPr lang="en-GB" sz="2400">
                <a:solidFill>
                  <a:srgbClr val="5E6A71"/>
                </a:solidFill>
              </a:rPr>
              <a:t>How does assembly work?</a:t>
            </a:r>
            <a:endParaRPr sz="2400">
              <a:solidFill>
                <a:srgbClr val="5E6A7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5E6A71"/>
              </a:buClr>
              <a:buSzPts val="2400"/>
              <a:buChar char="•"/>
            </a:pPr>
            <a:r>
              <a:rPr lang="en-GB" sz="2400">
                <a:solidFill>
                  <a:srgbClr val="5E6A71"/>
                </a:solidFill>
              </a:rPr>
              <a:t>Addressing formats</a:t>
            </a:r>
            <a:endParaRPr sz="2400">
              <a:solidFill>
                <a:srgbClr val="5E6A7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5E6A71"/>
              </a:buClr>
              <a:buSzPts val="2400"/>
              <a:buChar char="•"/>
            </a:pPr>
            <a:r>
              <a:rPr lang="en-GB" sz="2400">
                <a:solidFill>
                  <a:srgbClr val="5E6A71"/>
                </a:solidFill>
              </a:rPr>
              <a:t>Branch instructions introduction and comparisons, including if, if/else, for and calling methods</a:t>
            </a:r>
            <a:endParaRPr sz="2400">
              <a:solidFill>
                <a:srgbClr val="5E6A7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E6A7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611550" y="1483675"/>
            <a:ext cx="8328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/>
              <a:t>What happens below your program? - revisited</a:t>
            </a:r>
            <a:endParaRPr b="1" i="0" sz="2400" u="none" cap="none" strike="noStrike">
              <a:solidFill>
                <a:srgbClr val="0098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039875"/>
            <a:ext cx="6079675" cy="35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0"/>
          <p:cNvSpPr txBox="1"/>
          <p:nvPr/>
        </p:nvSpPr>
        <p:spPr>
          <a:xfrm>
            <a:off x="6744950" y="2232625"/>
            <a:ext cx="2110200" cy="4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The compiler decides where in memory to store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Converts high level language into assembly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Assembler produces machine code to one to one correspondence between assembly language statements and machine language instructions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443075" y="1328450"/>
            <a:ext cx="8428200" cy="51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Converts single line of assembly language to single machine instruction (usually)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Converts symbolic addresses to machine addresses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ld $s0, sum            </a:t>
            </a:r>
            <a:r>
              <a:rPr i="1" lang="en-GB" sz="1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#load immediate the sum value in register s0</a:t>
            </a:r>
            <a:endParaRPr i="1" sz="18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ld $s1, temp           </a:t>
            </a:r>
            <a:r>
              <a:rPr i="1" lang="en-GB" sz="1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#load immediate the temp value in register s1</a:t>
            </a:r>
            <a:endParaRPr i="1" sz="18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add $s0,$s0,$s1    </a:t>
            </a:r>
            <a:r>
              <a:rPr i="1" lang="en-GB" sz="1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add s0 + s1 in s0</a:t>
            </a:r>
            <a:endParaRPr i="1" sz="18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endParaRPr i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Easier to understand than</a:t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ld $s0, 48($gp)    </a:t>
            </a:r>
            <a:r>
              <a:rPr i="1" lang="en-GB" sz="1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#load contents of address in the register $gp + 48  in register s0</a:t>
            </a:r>
            <a:endParaRPr i="1" sz="18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ld $s1, 16($fp)</a:t>
            </a:r>
            <a:endParaRPr i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add $s0,$s0,$s1 </a:t>
            </a:r>
            <a:endParaRPr i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endParaRPr i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1"/>
          <p:cNvSpPr txBox="1"/>
          <p:nvPr>
            <p:ph type="title"/>
          </p:nvPr>
        </p:nvSpPr>
        <p:spPr>
          <a:xfrm>
            <a:off x="2656525" y="725925"/>
            <a:ext cx="58500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Assembler - What does it do?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611550" y="1328450"/>
            <a:ext cx="8327100" cy="51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8612" lvl="0" marL="34131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</a:pPr>
            <a:r>
              <a:rPr b="1" lang="en-GB" sz="1800">
                <a:solidFill>
                  <a:srgbClr val="6AA84F"/>
                </a:solidFill>
              </a:rPr>
              <a:t>Allows</a:t>
            </a:r>
            <a:r>
              <a:rPr lang="en-GB" sz="1800">
                <a:solidFill>
                  <a:srgbClr val="434343"/>
                </a:solidFill>
              </a:rPr>
              <a:t> programmer to give </a:t>
            </a:r>
            <a:r>
              <a:rPr b="1" lang="en-GB" sz="1800">
                <a:solidFill>
                  <a:srgbClr val="000000"/>
                </a:solidFill>
              </a:rPr>
              <a:t>symbolic names</a:t>
            </a:r>
            <a:r>
              <a:rPr lang="en-GB" sz="1800">
                <a:solidFill>
                  <a:srgbClr val="434343"/>
                </a:solidFill>
              </a:rPr>
              <a:t> to locations in RAM</a:t>
            </a:r>
            <a:endParaRPr sz="1800">
              <a:solidFill>
                <a:srgbClr val="434343"/>
              </a:solidFill>
            </a:endParaRPr>
          </a:p>
          <a:p>
            <a:pPr indent="-1587" lvl="2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i="1"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sum:	           .word 42     </a:t>
            </a:r>
            <a:r>
              <a:rPr i="1" lang="en-GB" sz="1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# initialises 32 bit word to an integer value 42</a:t>
            </a:r>
            <a:endParaRPr i="1" sz="18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86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</a:pPr>
            <a:r>
              <a:rPr b="1" lang="en-GB" sz="1800">
                <a:solidFill>
                  <a:srgbClr val="6AA84F"/>
                </a:solidFill>
              </a:rPr>
              <a:t>Allows</a:t>
            </a:r>
            <a:r>
              <a:rPr lang="en-GB" sz="1800">
                <a:solidFill>
                  <a:srgbClr val="434343"/>
                </a:solidFill>
              </a:rPr>
              <a:t> </a:t>
            </a:r>
            <a:r>
              <a:rPr b="1" lang="en-GB" sz="1800">
                <a:solidFill>
                  <a:srgbClr val="434343"/>
                </a:solidFill>
              </a:rPr>
              <a:t>storage</a:t>
            </a:r>
            <a:r>
              <a:rPr lang="en-GB" sz="1800">
                <a:solidFill>
                  <a:srgbClr val="434343"/>
                </a:solidFill>
              </a:rPr>
              <a:t> to be </a:t>
            </a:r>
            <a:r>
              <a:rPr b="1" lang="en-GB" sz="1800">
                <a:solidFill>
                  <a:srgbClr val="434343"/>
                </a:solidFill>
              </a:rPr>
              <a:t>reserved for variables  </a:t>
            </a:r>
            <a:r>
              <a:rPr lang="en-GB" sz="1800">
                <a:solidFill>
                  <a:srgbClr val="434343"/>
                </a:solidFill>
              </a:rPr>
              <a:t>in RAM</a:t>
            </a:r>
            <a:endParaRPr sz="1800">
              <a:solidFill>
                <a:srgbClr val="434343"/>
              </a:solidFill>
            </a:endParaRPr>
          </a:p>
          <a:p>
            <a:pPr indent="-1587" lvl="2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i="1"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average:      .space 4	     </a:t>
            </a:r>
            <a:r>
              <a:rPr i="1" lang="en-GB" sz="1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# reserves 4 bytes</a:t>
            </a:r>
            <a:endParaRPr i="1" sz="18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2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i="1" sz="18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86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</a:pPr>
            <a:r>
              <a:rPr b="1" lang="en-GB" sz="1800">
                <a:solidFill>
                  <a:srgbClr val="6AA84F"/>
                </a:solidFill>
              </a:rPr>
              <a:t>Separates</a:t>
            </a:r>
            <a:r>
              <a:rPr lang="en-GB" sz="1800">
                <a:solidFill>
                  <a:srgbClr val="434343"/>
                </a:solidFill>
              </a:rPr>
              <a:t> </a:t>
            </a:r>
            <a:r>
              <a:rPr b="1" lang="en-GB" sz="1800">
                <a:solidFill>
                  <a:srgbClr val="434343"/>
                </a:solidFill>
              </a:rPr>
              <a:t>instructions</a:t>
            </a:r>
            <a:r>
              <a:rPr lang="en-GB" sz="1800">
                <a:solidFill>
                  <a:srgbClr val="434343"/>
                </a:solidFill>
              </a:rPr>
              <a:t> and </a:t>
            </a:r>
            <a:r>
              <a:rPr b="1" lang="en-GB" sz="1800">
                <a:solidFill>
                  <a:srgbClr val="434343"/>
                </a:solidFill>
              </a:rPr>
              <a:t>data </a:t>
            </a:r>
            <a:endParaRPr sz="1800">
              <a:solidFill>
                <a:srgbClr val="434343"/>
              </a:solidFill>
            </a:endParaRPr>
          </a:p>
          <a:p>
            <a:pPr indent="-1587" lvl="4" marL="1716087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i="1"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.text  </a:t>
            </a:r>
            <a:r>
              <a:rPr i="1"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		      </a:t>
            </a:r>
            <a:r>
              <a:rPr i="1" lang="en-GB" sz="1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starts code section</a:t>
            </a:r>
            <a:endParaRPr i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1800">
                <a:solidFill>
                  <a:srgbClr val="434343"/>
                </a:solidFill>
              </a:rPr>
              <a:t>     Instructions (your code after text)</a:t>
            </a:r>
            <a:endParaRPr sz="1800">
              <a:solidFill>
                <a:srgbClr val="434343"/>
              </a:solidFill>
            </a:endParaRPr>
          </a:p>
          <a:p>
            <a:pPr indent="-1587" lvl="4" marL="1716087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i="1"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.data</a:t>
            </a:r>
            <a:r>
              <a:rPr i="1"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	      	     </a:t>
            </a:r>
            <a:r>
              <a:rPr i="1" lang="en-GB" sz="1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starts data segment</a:t>
            </a:r>
            <a:endParaRPr i="1" sz="18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86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</a:pPr>
            <a:r>
              <a:rPr b="1" lang="en-GB" sz="1800">
                <a:solidFill>
                  <a:srgbClr val="6AA84F"/>
                </a:solidFill>
              </a:rPr>
              <a:t>Selects</a:t>
            </a:r>
            <a:r>
              <a:rPr lang="en-GB" sz="1800">
                <a:solidFill>
                  <a:srgbClr val="434343"/>
                </a:solidFill>
              </a:rPr>
              <a:t> appropriate machine instruction </a:t>
            </a:r>
            <a:endParaRPr sz="1800">
              <a:solidFill>
                <a:srgbClr val="434343"/>
              </a:solidFill>
            </a:endParaRPr>
          </a:p>
          <a:p>
            <a:pPr indent="-1587" lvl="4" marL="1716087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i="1"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add $s1,$s2,$t0 	     </a:t>
            </a:r>
            <a:r>
              <a:rPr i="1" lang="en-GB" sz="1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add instruction</a:t>
            </a:r>
            <a:endParaRPr i="1" sz="18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4" marL="1716087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i="1"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addi </a:t>
            </a:r>
            <a:r>
              <a:rPr lang="en-GB" sz="1800">
                <a:solidFill>
                  <a:srgbClr val="FF9900"/>
                </a:solidFill>
                <a:highlight>
                  <a:srgbClr val="FFFFFF"/>
                </a:highlight>
              </a:rPr>
              <a:t>$s1</a:t>
            </a:r>
            <a:r>
              <a:rPr i="1"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i="1" lang="en-GB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$s2</a:t>
            </a:r>
            <a:r>
              <a:rPr i="1"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i="1" lang="en-GB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572</a:t>
            </a:r>
            <a:r>
              <a:rPr i="1"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	    </a:t>
            </a:r>
            <a:r>
              <a:rPr i="1" lang="en-GB" sz="1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#  addi instruction</a:t>
            </a:r>
            <a:endParaRPr i="1" sz="18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4" marL="1716087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# adds a </a:t>
            </a:r>
            <a:r>
              <a:rPr i="1" lang="en-GB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register 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and a </a:t>
            </a:r>
            <a:r>
              <a:rPr i="1" lang="en-GB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sign-extended immediate</a:t>
            </a:r>
            <a:endParaRPr sz="12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-1587" lvl="4" marL="1716087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# </a:t>
            </a:r>
            <a:r>
              <a:rPr i="1" lang="en-GB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value 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and stores the result in a </a:t>
            </a:r>
            <a:r>
              <a:rPr lang="en-GB" sz="1800">
                <a:solidFill>
                  <a:srgbClr val="FF9900"/>
                </a:solidFill>
                <a:highlight>
                  <a:srgbClr val="FFFFFF"/>
                </a:highlight>
              </a:rPr>
              <a:t>register</a:t>
            </a:r>
            <a:endParaRPr sz="1800">
              <a:solidFill>
                <a:srgbClr val="FF99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Assembler - How?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611550" y="1328450"/>
            <a:ext cx="7904400" cy="51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GB" sz="1800">
                <a:solidFill>
                  <a:srgbClr val="434343"/>
                </a:solidFill>
              </a:rPr>
              <a:t>Historically, </a:t>
            </a:r>
            <a:r>
              <a:rPr b="1" lang="en-GB" sz="1800">
                <a:solidFill>
                  <a:srgbClr val="434343"/>
                </a:solidFill>
              </a:rPr>
              <a:t>assemblers converted</a:t>
            </a:r>
            <a:r>
              <a:rPr lang="en-GB" sz="1800">
                <a:solidFill>
                  <a:srgbClr val="434343"/>
                </a:solidFill>
              </a:rPr>
              <a:t> </a:t>
            </a:r>
            <a:r>
              <a:rPr b="1" i="1" lang="en-GB" sz="1800">
                <a:solidFill>
                  <a:srgbClr val="38761D"/>
                </a:solidFill>
              </a:rPr>
              <a:t>1 assembly language instruction</a:t>
            </a:r>
            <a:r>
              <a:rPr lang="en-GB" sz="1800">
                <a:solidFill>
                  <a:srgbClr val="434343"/>
                </a:solidFill>
              </a:rPr>
              <a:t> to </a:t>
            </a:r>
            <a:r>
              <a:rPr b="1" i="1" lang="en-GB" sz="1800">
                <a:solidFill>
                  <a:srgbClr val="FF9900"/>
                </a:solidFill>
              </a:rPr>
              <a:t>1 machine language instruction</a:t>
            </a:r>
            <a:endParaRPr i="1" sz="1800">
              <a:solidFill>
                <a:srgbClr val="434343"/>
              </a:solidFill>
            </a:endParaRPr>
          </a:p>
          <a:p>
            <a:pPr indent="-342900" lvl="0" marL="4572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GB" sz="1800">
                <a:solidFill>
                  <a:srgbClr val="434343"/>
                </a:solidFill>
              </a:rPr>
              <a:t>MIPS Assembler </a:t>
            </a:r>
            <a:r>
              <a:rPr b="1" lang="en-GB" sz="1800">
                <a:solidFill>
                  <a:srgbClr val="434343"/>
                </a:solidFill>
              </a:rPr>
              <a:t>slightly</a:t>
            </a:r>
            <a:r>
              <a:rPr lang="en-GB" sz="1800">
                <a:solidFill>
                  <a:srgbClr val="434343"/>
                </a:solidFill>
              </a:rPr>
              <a:t> more complex</a:t>
            </a:r>
            <a:endParaRPr sz="1800">
              <a:solidFill>
                <a:srgbClr val="434343"/>
              </a:solidFill>
            </a:endParaRPr>
          </a:p>
          <a:p>
            <a:pPr indent="457200" lvl="0" marL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GB" sz="2000">
                <a:solidFill>
                  <a:srgbClr val="000000"/>
                </a:solidFill>
              </a:rPr>
              <a:t>More addressing formats</a:t>
            </a:r>
            <a:endParaRPr sz="20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GB" sz="2000">
                <a:solidFill>
                  <a:srgbClr val="000000"/>
                </a:solidFill>
              </a:rPr>
              <a:t>Some instructions expand to </a:t>
            </a:r>
            <a:r>
              <a:rPr b="1" i="1" lang="en-GB" sz="2000">
                <a:solidFill>
                  <a:srgbClr val="000000"/>
                </a:solidFill>
              </a:rPr>
              <a:t>more than 1 machine </a:t>
            </a:r>
            <a:r>
              <a:rPr lang="en-GB" sz="2000">
                <a:solidFill>
                  <a:srgbClr val="000000"/>
                </a:solidFill>
              </a:rPr>
              <a:t>instruction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GB" sz="1800">
                <a:solidFill>
                  <a:srgbClr val="434343"/>
                </a:solidFill>
              </a:rPr>
              <a:t>More addressing formats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180" name="Google Shape;180;p33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Assembler - More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611550" y="1328450"/>
            <a:ext cx="7904400" cy="51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Machine instructions (</a:t>
            </a:r>
            <a:r>
              <a:rPr b="1" i="1" lang="en-GB" sz="1800">
                <a:solidFill>
                  <a:srgbClr val="6AA84F"/>
                </a:solidFill>
              </a:rPr>
              <a:t>machine language</a:t>
            </a:r>
            <a:r>
              <a:rPr b="1" lang="en-GB" sz="1800">
                <a:solidFill>
                  <a:srgbClr val="434343"/>
                </a:solidFill>
              </a:rPr>
              <a:t>) only support</a:t>
            </a:r>
            <a:endParaRPr b="1"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❖"/>
            </a:pPr>
            <a:r>
              <a:rPr lang="en-GB" sz="1800">
                <a:solidFill>
                  <a:srgbClr val="434343"/>
                </a:solidFill>
              </a:rPr>
              <a:t>ld </a:t>
            </a:r>
            <a:r>
              <a:rPr i="1" lang="en-GB" sz="1800">
                <a:solidFill>
                  <a:srgbClr val="434343"/>
                </a:solidFill>
              </a:rPr>
              <a:t>rx,c(ry)</a:t>
            </a:r>
            <a:endParaRPr i="1"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</a:rPr>
              <a:t>       </a:t>
            </a:r>
            <a:r>
              <a:rPr b="1" lang="en-GB" sz="1400">
                <a:solidFill>
                  <a:srgbClr val="434343"/>
                </a:solidFill>
              </a:rPr>
              <a:t>where:</a:t>
            </a:r>
            <a:r>
              <a:rPr lang="en-GB" sz="1800">
                <a:solidFill>
                  <a:srgbClr val="434343"/>
                </a:solidFill>
              </a:rPr>
              <a:t> </a:t>
            </a:r>
            <a:r>
              <a:rPr b="1" i="1" lang="en-GB" sz="1800">
                <a:solidFill>
                  <a:srgbClr val="FF9900"/>
                </a:solidFill>
              </a:rPr>
              <a:t>rx</a:t>
            </a:r>
            <a:r>
              <a:rPr lang="en-GB" sz="1800">
                <a:solidFill>
                  <a:srgbClr val="434343"/>
                </a:solidFill>
              </a:rPr>
              <a:t> and </a:t>
            </a:r>
            <a:r>
              <a:rPr b="1" i="1" lang="en-GB" sz="1800">
                <a:solidFill>
                  <a:srgbClr val="FF9900"/>
                </a:solidFill>
              </a:rPr>
              <a:t>ry</a:t>
            </a:r>
            <a:r>
              <a:rPr lang="en-GB" sz="1800">
                <a:solidFill>
                  <a:srgbClr val="434343"/>
                </a:solidFill>
              </a:rPr>
              <a:t> are registers, and c is a 16 bit  offset 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Assembler (assembly language) supports</a:t>
            </a:r>
            <a:endParaRPr b="1" sz="1800">
              <a:solidFill>
                <a:srgbClr val="434343"/>
              </a:solidFill>
            </a:endParaRPr>
          </a:p>
          <a:p>
            <a:pPr indent="-342900" lvl="1" marL="137160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➢"/>
            </a:pPr>
            <a:r>
              <a:rPr lang="en-GB" sz="1800">
                <a:solidFill>
                  <a:srgbClr val="434343"/>
                </a:solidFill>
              </a:rPr>
              <a:t>ld  </a:t>
            </a:r>
            <a:r>
              <a:rPr b="1" i="1" lang="en-GB" sz="1800">
                <a:solidFill>
                  <a:srgbClr val="CC0000"/>
                </a:solidFill>
              </a:rPr>
              <a:t>rx</a:t>
            </a:r>
            <a:r>
              <a:rPr i="1" lang="en-GB" sz="1800">
                <a:solidFill>
                  <a:srgbClr val="434343"/>
                </a:solidFill>
              </a:rPr>
              <a:t>,N        </a:t>
            </a:r>
            <a:r>
              <a:rPr i="1" lang="en-GB" sz="1800">
                <a:solidFill>
                  <a:srgbClr val="6AA84F"/>
                </a:solidFill>
              </a:rPr>
              <a:t># N integer</a:t>
            </a:r>
            <a:endParaRPr i="1" sz="1800">
              <a:solidFill>
                <a:srgbClr val="6AA84F"/>
              </a:solidFill>
            </a:endParaRPr>
          </a:p>
          <a:p>
            <a:pPr indent="-342900" lvl="1" marL="137160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➢"/>
            </a:pPr>
            <a:r>
              <a:rPr lang="en-GB" sz="1800">
                <a:solidFill>
                  <a:srgbClr val="434343"/>
                </a:solidFill>
              </a:rPr>
              <a:t>ld  </a:t>
            </a:r>
            <a:r>
              <a:rPr b="1" i="1" lang="en-GB" sz="1800">
                <a:solidFill>
                  <a:srgbClr val="CC0000"/>
                </a:solidFill>
              </a:rPr>
              <a:t>rx</a:t>
            </a:r>
            <a:r>
              <a:rPr i="1" lang="en-GB" sz="1800">
                <a:solidFill>
                  <a:srgbClr val="434343"/>
                </a:solidFill>
              </a:rPr>
              <a:t>,imm(</a:t>
            </a:r>
            <a:r>
              <a:rPr b="1" i="1" lang="en-GB" sz="1800">
                <a:solidFill>
                  <a:srgbClr val="FF9900"/>
                </a:solidFill>
              </a:rPr>
              <a:t>ry</a:t>
            </a:r>
            <a:r>
              <a:rPr i="1" lang="en-GB" sz="1800">
                <a:solidFill>
                  <a:srgbClr val="434343"/>
                </a:solidFill>
              </a:rPr>
              <a:t>)</a:t>
            </a:r>
            <a:endParaRPr i="1" sz="1800">
              <a:solidFill>
                <a:srgbClr val="434343"/>
              </a:solidFill>
            </a:endParaRPr>
          </a:p>
          <a:p>
            <a:pPr indent="-342900" lvl="1" marL="137160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➢"/>
            </a:pPr>
            <a:r>
              <a:rPr lang="en-GB" sz="1800">
                <a:solidFill>
                  <a:srgbClr val="434343"/>
                </a:solidFill>
              </a:rPr>
              <a:t>ld  </a:t>
            </a:r>
            <a:r>
              <a:rPr b="1" i="1" lang="en-GB" sz="1800">
                <a:solidFill>
                  <a:srgbClr val="CC0000"/>
                </a:solidFill>
              </a:rPr>
              <a:t>rx</a:t>
            </a:r>
            <a:r>
              <a:rPr i="1" lang="en-GB" sz="1800">
                <a:solidFill>
                  <a:srgbClr val="434343"/>
                </a:solidFill>
              </a:rPr>
              <a:t>,(</a:t>
            </a:r>
            <a:r>
              <a:rPr b="1" i="1" lang="en-GB" sz="1800">
                <a:solidFill>
                  <a:srgbClr val="FF9900"/>
                </a:solidFill>
              </a:rPr>
              <a:t>ry</a:t>
            </a:r>
            <a:r>
              <a:rPr i="1" lang="en-GB" sz="1800">
                <a:solidFill>
                  <a:srgbClr val="434343"/>
                </a:solidFill>
              </a:rPr>
              <a:t>)</a:t>
            </a:r>
            <a:endParaRPr i="1" sz="1800">
              <a:solidFill>
                <a:srgbClr val="434343"/>
              </a:solidFill>
            </a:endParaRPr>
          </a:p>
          <a:p>
            <a:pPr indent="-342900" lvl="1" marL="137160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➢"/>
            </a:pPr>
            <a:r>
              <a:rPr lang="en-GB" sz="1800">
                <a:solidFill>
                  <a:srgbClr val="434343"/>
                </a:solidFill>
              </a:rPr>
              <a:t>ld  </a:t>
            </a:r>
            <a:r>
              <a:rPr b="1" i="1" lang="en-GB" sz="1800">
                <a:solidFill>
                  <a:srgbClr val="CC0000"/>
                </a:solidFill>
              </a:rPr>
              <a:t>rx</a:t>
            </a:r>
            <a:r>
              <a:rPr i="1" lang="en-GB" sz="1800">
                <a:solidFill>
                  <a:srgbClr val="434343"/>
                </a:solidFill>
              </a:rPr>
              <a:t>,label   </a:t>
            </a:r>
            <a:r>
              <a:rPr i="1" lang="en-GB" sz="1800">
                <a:solidFill>
                  <a:srgbClr val="6AA84F"/>
                </a:solidFill>
              </a:rPr>
              <a:t># label is the address of a location</a:t>
            </a:r>
            <a:endParaRPr i="1" sz="1800">
              <a:solidFill>
                <a:srgbClr val="6AA84F"/>
              </a:solidFill>
            </a:endParaRPr>
          </a:p>
          <a:p>
            <a:pPr indent="-342900" lvl="1" marL="137160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➢"/>
            </a:pPr>
            <a:r>
              <a:rPr lang="en-GB" sz="1800">
                <a:solidFill>
                  <a:srgbClr val="434343"/>
                </a:solidFill>
              </a:rPr>
              <a:t>ld  </a:t>
            </a:r>
            <a:r>
              <a:rPr b="1" i="1" lang="en-GB" sz="1800">
                <a:solidFill>
                  <a:srgbClr val="CC0000"/>
                </a:solidFill>
              </a:rPr>
              <a:t>rx</a:t>
            </a:r>
            <a:r>
              <a:rPr i="1" lang="en-GB" sz="1800">
                <a:solidFill>
                  <a:srgbClr val="434343"/>
                </a:solidFill>
              </a:rPr>
              <a:t>,label±imm</a:t>
            </a:r>
            <a:endParaRPr i="1" sz="1800">
              <a:solidFill>
                <a:srgbClr val="434343"/>
              </a:solidFill>
            </a:endParaRPr>
          </a:p>
          <a:p>
            <a:pPr indent="-342900" lvl="1" marL="137160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➢"/>
            </a:pPr>
            <a:r>
              <a:rPr lang="en-GB" sz="1800">
                <a:solidFill>
                  <a:srgbClr val="434343"/>
                </a:solidFill>
              </a:rPr>
              <a:t>ld  </a:t>
            </a:r>
            <a:r>
              <a:rPr b="1" i="1" lang="en-GB" sz="1800">
                <a:solidFill>
                  <a:srgbClr val="CC0000"/>
                </a:solidFill>
              </a:rPr>
              <a:t>rx</a:t>
            </a:r>
            <a:r>
              <a:rPr i="1" lang="en-GB" sz="1800">
                <a:solidFill>
                  <a:srgbClr val="434343"/>
                </a:solidFill>
              </a:rPr>
              <a:t>,label±imm(register)</a:t>
            </a:r>
            <a:endParaRPr i="1" sz="1800">
              <a:solidFill>
                <a:srgbClr val="434343"/>
              </a:solidFill>
            </a:endParaRPr>
          </a:p>
          <a:p>
            <a:pPr indent="-342900" lvl="1" marL="1371600" rtl="0" algn="l">
              <a:lnSpc>
                <a:spcPct val="93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Char char="➢"/>
            </a:pPr>
            <a:r>
              <a:rPr b="1" i="1" lang="en-GB" sz="1800">
                <a:solidFill>
                  <a:srgbClr val="CC0000"/>
                </a:solidFill>
              </a:rPr>
              <a:t>rx</a:t>
            </a:r>
            <a:r>
              <a:rPr i="1" lang="en-GB" sz="1800">
                <a:solidFill>
                  <a:srgbClr val="434343"/>
                </a:solidFill>
              </a:rPr>
              <a:t> </a:t>
            </a:r>
            <a:r>
              <a:rPr lang="en-GB" sz="1800">
                <a:solidFill>
                  <a:srgbClr val="434343"/>
                </a:solidFill>
              </a:rPr>
              <a:t>and </a:t>
            </a:r>
            <a:r>
              <a:rPr b="1" i="1" lang="en-GB" sz="1800">
                <a:solidFill>
                  <a:srgbClr val="FF9900"/>
                </a:solidFill>
              </a:rPr>
              <a:t>ry </a:t>
            </a:r>
            <a:r>
              <a:rPr lang="en-GB" sz="1800">
                <a:solidFill>
                  <a:srgbClr val="434343"/>
                </a:solidFill>
              </a:rPr>
              <a:t>are registers, </a:t>
            </a:r>
            <a:r>
              <a:rPr b="1" i="1" lang="en-GB" sz="1800">
                <a:solidFill>
                  <a:srgbClr val="434343"/>
                </a:solidFill>
              </a:rPr>
              <a:t>imm</a:t>
            </a:r>
            <a:r>
              <a:rPr i="1" lang="en-GB" sz="1800">
                <a:solidFill>
                  <a:srgbClr val="434343"/>
                </a:solidFill>
              </a:rPr>
              <a:t> </a:t>
            </a:r>
            <a:r>
              <a:rPr lang="en-GB" sz="1800">
                <a:solidFill>
                  <a:srgbClr val="434343"/>
                </a:solidFill>
              </a:rPr>
              <a:t>is a </a:t>
            </a:r>
            <a:r>
              <a:rPr b="1" lang="en-GB" sz="1800">
                <a:solidFill>
                  <a:srgbClr val="434343"/>
                </a:solidFill>
              </a:rPr>
              <a:t>16</a:t>
            </a:r>
            <a:r>
              <a:rPr lang="en-GB" sz="1800">
                <a:solidFill>
                  <a:srgbClr val="434343"/>
                </a:solidFill>
              </a:rPr>
              <a:t> bit offset and 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186" name="Google Shape;186;p34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Addressing Formats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611550" y="1189675"/>
            <a:ext cx="8464800" cy="53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000"/>
              <a:buChar char="•"/>
            </a:pPr>
            <a:r>
              <a:rPr lang="en-GB" sz="2000">
                <a:solidFill>
                  <a:srgbClr val="434343"/>
                </a:solidFill>
              </a:rPr>
              <a:t>Some of those assembler addressing formats expand to </a:t>
            </a:r>
            <a:r>
              <a:rPr i="1" lang="en-GB" sz="2000">
                <a:solidFill>
                  <a:srgbClr val="6AA84F"/>
                </a:solidFill>
              </a:rPr>
              <a:t>more than one machine language instruction</a:t>
            </a:r>
            <a:endParaRPr i="1" sz="2000">
              <a:solidFill>
                <a:srgbClr val="6AA84F"/>
              </a:solidFill>
            </a:endParaRPr>
          </a:p>
          <a:p>
            <a:pPr indent="-355600" lvl="0" marL="45720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Char char="•"/>
            </a:pPr>
            <a:r>
              <a:rPr lang="en-GB" sz="2000">
                <a:solidFill>
                  <a:srgbClr val="434343"/>
                </a:solidFill>
              </a:rPr>
              <a:t>Many of these expanded instructions use register 1 </a:t>
            </a:r>
            <a:r>
              <a:rPr b="1" lang="en-GB" sz="2000">
                <a:solidFill>
                  <a:srgbClr val="434343"/>
                </a:solidFill>
              </a:rPr>
              <a:t>($at) </a:t>
            </a:r>
            <a:r>
              <a:rPr lang="en-GB" sz="2000">
                <a:solidFill>
                  <a:srgbClr val="434343"/>
                </a:solidFill>
              </a:rPr>
              <a:t>as workspace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427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</a:t>
            </a:r>
            <a:r>
              <a:rPr lang="en-GB" sz="1400">
                <a:solidFill>
                  <a:srgbClr val="2427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$at (Assembler Temporary) register is generally reserved for use in </a:t>
            </a:r>
            <a:endParaRPr sz="1400">
              <a:solidFill>
                <a:srgbClr val="24272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2427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pseudoinstructions.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0000"/>
                </a:solidFill>
              </a:rPr>
              <a:t>For example:</a:t>
            </a:r>
            <a:r>
              <a:rPr lang="en-GB" sz="1400">
                <a:solidFill>
                  <a:srgbClr val="2427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instruction to </a:t>
            </a:r>
            <a:r>
              <a:rPr b="1" lang="en-GB" sz="1400">
                <a:solidFill>
                  <a:srgbClr val="2427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load</a:t>
            </a:r>
            <a:r>
              <a:rPr lang="en-GB" sz="1400">
                <a:solidFill>
                  <a:srgbClr val="2427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 </a:t>
            </a:r>
            <a:r>
              <a:rPr b="1" lang="en-GB" sz="1400">
                <a:solidFill>
                  <a:srgbClr val="2427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word</a:t>
            </a:r>
            <a:r>
              <a:rPr lang="en-GB" sz="1400">
                <a:solidFill>
                  <a:srgbClr val="2427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from the location </a:t>
            </a:r>
            <a:r>
              <a:rPr b="1"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lang="en-GB" sz="1400">
                <a:solidFill>
                  <a:srgbClr val="2427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>
              <a:solidFill>
                <a:srgbClr val="24272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	 </a:t>
            </a: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lw $s1, </a:t>
            </a:r>
            <a:r>
              <a:rPr b="1"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endParaRPr b="1" i="1"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242729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Actually generates two machine instructions:</a:t>
            </a:r>
            <a:endParaRPr sz="1400">
              <a:solidFill>
                <a:srgbClr val="242729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91440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ts val="1400"/>
              <a:buFont typeface="Verdana"/>
              <a:buChar char="-"/>
            </a:pPr>
            <a:r>
              <a:rPr lang="en-GB" sz="1400">
                <a:solidFill>
                  <a:srgbClr val="2427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One instruction to load the address of the data segment into register $1($at)</a:t>
            </a:r>
            <a:endParaRPr sz="1400">
              <a:solidFill>
                <a:srgbClr val="24272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 </a:t>
            </a: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lui $at, 4097</a:t>
            </a:r>
            <a:r>
              <a:rPr lang="en-GB" sz="2000">
                <a:solidFill>
                  <a:srgbClr val="434343"/>
                </a:solidFill>
              </a:rPr>
              <a:t>		     </a:t>
            </a:r>
            <a:r>
              <a:rPr i="1" lang="en-GB" sz="2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load upper 16 bits immediate</a:t>
            </a:r>
            <a:endParaRPr i="1" sz="2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ts val="1400"/>
              <a:buFont typeface="Verdana"/>
              <a:buChar char="-"/>
            </a:pPr>
            <a:r>
              <a:rPr lang="en-GB" sz="1400">
                <a:solidFill>
                  <a:srgbClr val="2427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Another to load register $s1 with a displacement </a:t>
            </a:r>
            <a:endParaRPr sz="1400">
              <a:solidFill>
                <a:srgbClr val="24272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lnSpc>
                <a:spcPct val="93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 </a:t>
            </a: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lw $s1, 0($at)    </a:t>
            </a:r>
            <a:r>
              <a:rPr i="1" lang="en-GB" sz="2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       # offset = 0 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192" name="Google Shape;192;p35"/>
          <p:cNvSpPr txBox="1"/>
          <p:nvPr>
            <p:ph type="title"/>
          </p:nvPr>
        </p:nvSpPr>
        <p:spPr>
          <a:xfrm>
            <a:off x="2656525" y="344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Addressing Formats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235550" y="1347100"/>
            <a:ext cx="8639100" cy="46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1312" lvl="0" marL="34131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434343"/>
                </a:solidFill>
              </a:rPr>
              <a:t>All architectures have operations to alter the </a:t>
            </a:r>
            <a:r>
              <a:rPr b="1" lang="en-GB" sz="2000">
                <a:solidFill>
                  <a:srgbClr val="FF0000"/>
                </a:solidFill>
              </a:rPr>
              <a:t>flow of control</a:t>
            </a:r>
            <a:r>
              <a:rPr lang="en-GB" sz="2000">
                <a:solidFill>
                  <a:srgbClr val="434343"/>
                </a:solidFill>
              </a:rPr>
              <a:t> so that a different next instruction is executed</a:t>
            </a:r>
            <a:endParaRPr sz="2000">
              <a:solidFill>
                <a:srgbClr val="434343"/>
              </a:solidFill>
            </a:endParaRPr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434343"/>
                </a:solidFill>
              </a:rPr>
              <a:t>MIPS branch instructions specify an </a:t>
            </a:r>
            <a:r>
              <a:rPr b="1" lang="en-GB" sz="2000">
                <a:solidFill>
                  <a:srgbClr val="434343"/>
                </a:solidFill>
              </a:rPr>
              <a:t>offset</a:t>
            </a:r>
            <a:r>
              <a:rPr lang="en-GB" sz="2000">
                <a:solidFill>
                  <a:srgbClr val="434343"/>
                </a:solidFill>
              </a:rPr>
              <a:t> in </a:t>
            </a:r>
            <a:r>
              <a:rPr i="1" lang="en-GB" sz="2000">
                <a:solidFill>
                  <a:srgbClr val="434343"/>
                </a:solidFill>
              </a:rPr>
              <a:t>instructions</a:t>
            </a:r>
            <a:r>
              <a:rPr lang="en-GB" sz="2000">
                <a:solidFill>
                  <a:srgbClr val="434343"/>
                </a:solidFill>
              </a:rPr>
              <a:t> to the next instruction</a:t>
            </a:r>
            <a:endParaRPr sz="2000">
              <a:solidFill>
                <a:srgbClr val="434343"/>
              </a:solidFill>
            </a:endParaRPr>
          </a:p>
          <a:p>
            <a:pPr indent="-214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lang="en-GB" sz="2000">
                <a:solidFill>
                  <a:srgbClr val="FF0000"/>
                </a:solidFill>
              </a:rPr>
              <a:t>Example:</a:t>
            </a:r>
            <a:endParaRPr b="1" sz="2000">
              <a:solidFill>
                <a:srgbClr val="FF0000"/>
              </a:solidFill>
            </a:endParaRPr>
          </a:p>
          <a:p>
            <a:pPr indent="-1587" lvl="3" marL="1258887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>
                <a:solidFill>
                  <a:srgbClr val="434343"/>
                </a:solidFill>
              </a:rPr>
              <a:t> </a:t>
            </a:r>
            <a:r>
              <a:rPr i="1" lang="en-GB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1" lang="en-GB">
                <a:solidFill>
                  <a:srgbClr val="A64D79"/>
                </a:solidFill>
              </a:rPr>
              <a:t> beq $s1,$s2</a:t>
            </a:r>
            <a:r>
              <a:rPr i="1" lang="en-GB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GB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skip    </a:t>
            </a:r>
            <a:r>
              <a:rPr i="1" lang="en-GB" sz="1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branch if equal, if s1=s2 then goto skip</a:t>
            </a:r>
            <a:endParaRPr i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3" marL="1258887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i="1" lang="en-GB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i="1" lang="en-GB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add $t1,$t2,$t3          </a:t>
            </a:r>
            <a:r>
              <a:rPr i="1" lang="en-GB" sz="1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 the assembler will not execute </a:t>
            </a:r>
            <a:r>
              <a:rPr i="1" lang="en-GB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i="1" lang="en-GB" sz="1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if s1=s2</a:t>
            </a:r>
            <a:endParaRPr i="1" sz="18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2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i="1" lang="en-GB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skip:   </a:t>
            </a:r>
            <a:r>
              <a:rPr i="1" lang="en-GB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sub $t1,$t1,$s1</a:t>
            </a:r>
            <a:r>
              <a:rPr i="1"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i="1"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" lvl="2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i="1"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lang="en-GB" sz="2000">
                <a:solidFill>
                  <a:srgbClr val="FF0000"/>
                </a:solidFill>
              </a:rPr>
              <a:t>Notes:</a:t>
            </a:r>
            <a:r>
              <a:rPr lang="en-GB" sz="2000">
                <a:solidFill>
                  <a:srgbClr val="0000FF"/>
                </a:solidFill>
              </a:rPr>
              <a:t> </a:t>
            </a:r>
            <a:endParaRPr sz="2000">
              <a:solidFill>
                <a:srgbClr val="0000FF"/>
              </a:solidFill>
            </a:endParaRPr>
          </a:p>
          <a:p>
            <a:pPr indent="0" lvl="2" marL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0000FF"/>
                </a:solidFill>
              </a:rPr>
              <a:t>        1- Skips</a:t>
            </a:r>
            <a:r>
              <a:rPr lang="en-GB" sz="2000">
                <a:solidFill>
                  <a:srgbClr val="434343"/>
                </a:solidFill>
              </a:rPr>
              <a:t> </a:t>
            </a:r>
            <a:r>
              <a:rPr lang="en-GB" sz="2000">
                <a:solidFill>
                  <a:srgbClr val="FF9900"/>
                </a:solidFill>
              </a:rPr>
              <a:t>add </a:t>
            </a:r>
            <a:r>
              <a:rPr lang="en-GB" sz="2000">
                <a:solidFill>
                  <a:srgbClr val="434343"/>
                </a:solidFill>
              </a:rPr>
              <a:t>instruction </a:t>
            </a:r>
            <a:r>
              <a:rPr b="1" lang="en-GB" sz="2000">
                <a:solidFill>
                  <a:srgbClr val="A64D79"/>
                </a:solidFill>
              </a:rPr>
              <a:t>if $s1 equals $s2</a:t>
            </a:r>
            <a:r>
              <a:rPr lang="en-GB" sz="2000">
                <a:solidFill>
                  <a:srgbClr val="434343"/>
                </a:solidFill>
              </a:rPr>
              <a:t> (executes sub only)</a:t>
            </a:r>
            <a:endParaRPr sz="2000">
              <a:solidFill>
                <a:srgbClr val="434343"/>
              </a:solidFill>
            </a:endParaRPr>
          </a:p>
          <a:p>
            <a:pPr indent="0" lvl="2" marL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lang="en-GB" sz="2000">
                <a:solidFill>
                  <a:srgbClr val="A64D79"/>
                </a:solidFill>
              </a:rPr>
              <a:t>        </a:t>
            </a:r>
            <a:r>
              <a:rPr lang="en-GB" sz="2000">
                <a:solidFill>
                  <a:srgbClr val="434343"/>
                </a:solidFill>
              </a:rPr>
              <a:t>2- Both </a:t>
            </a:r>
            <a:r>
              <a:rPr lang="en-GB" sz="2000">
                <a:solidFill>
                  <a:srgbClr val="FF9900"/>
                </a:solidFill>
              </a:rPr>
              <a:t>add</a:t>
            </a:r>
            <a:r>
              <a:rPr lang="en-GB" sz="2000">
                <a:solidFill>
                  <a:srgbClr val="434343"/>
                </a:solidFill>
              </a:rPr>
              <a:t> and </a:t>
            </a:r>
            <a:r>
              <a:rPr lang="en-GB" sz="2000">
                <a:solidFill>
                  <a:srgbClr val="FF9900"/>
                </a:solidFill>
              </a:rPr>
              <a:t>sub</a:t>
            </a:r>
            <a:r>
              <a:rPr lang="en-GB" sz="2000">
                <a:solidFill>
                  <a:srgbClr val="434343"/>
                </a:solidFill>
              </a:rPr>
              <a:t> instructions will executed </a:t>
            </a:r>
            <a:r>
              <a:rPr b="1" lang="en-GB" sz="2000">
                <a:solidFill>
                  <a:srgbClr val="A64D79"/>
                </a:solidFill>
              </a:rPr>
              <a:t>if $s1 not equals $s2</a:t>
            </a:r>
            <a:endParaRPr sz="2000">
              <a:solidFill>
                <a:srgbClr val="434343"/>
              </a:solidFill>
            </a:endParaRPr>
          </a:p>
          <a:p>
            <a:pPr indent="-1587" lvl="2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198" name="Google Shape;198;p36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Branching Instructions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Heriot-Watt">
      <a:dk1>
        <a:srgbClr val="5E6A71"/>
      </a:dk1>
      <a:lt1>
        <a:srgbClr val="FFFFFF"/>
      </a:lt1>
      <a:dk2>
        <a:srgbClr val="0098DB"/>
      </a:dk2>
      <a:lt2>
        <a:srgbClr val="00549F"/>
      </a:lt2>
      <a:accent1>
        <a:srgbClr val="0098DB"/>
      </a:accent1>
      <a:accent2>
        <a:srgbClr val="A5ACAF"/>
      </a:accent2>
      <a:accent3>
        <a:srgbClr val="5E6A71"/>
      </a:accent3>
      <a:accent4>
        <a:srgbClr val="00549F"/>
      </a:accent4>
      <a:accent5>
        <a:srgbClr val="72BCFF"/>
      </a:accent5>
      <a:accent6>
        <a:srgbClr val="BCC3C7"/>
      </a:accent6>
      <a:hlink>
        <a:srgbClr val="0098DB"/>
      </a:hlink>
      <a:folHlink>
        <a:srgbClr val="A5AC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