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c018858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3c018858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c0188586f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c018858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c0188586f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c0188586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c0188586f_1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c0188586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c0188586f_1_211:notes"/>
          <p:cNvSpPr txBox="1"/>
          <p:nvPr>
            <p:ph idx="12" type="sldNum"/>
          </p:nvPr>
        </p:nvSpPr>
        <p:spPr>
          <a:xfrm>
            <a:off x="3885878" y="8686213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g3c0188586f_1_211:notes"/>
          <p:cNvSpPr/>
          <p:nvPr>
            <p:ph idx="2" type="sldImg"/>
          </p:nvPr>
        </p:nvSpPr>
        <p:spPr>
          <a:xfrm>
            <a:off x="913754" y="685214"/>
            <a:ext cx="503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g3c0188586f_1_211:notes"/>
          <p:cNvSpPr txBox="1"/>
          <p:nvPr>
            <p:ph idx="1" type="body"/>
          </p:nvPr>
        </p:nvSpPr>
        <p:spPr>
          <a:xfrm>
            <a:off x="913754" y="4343107"/>
            <a:ext cx="50304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e89db81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1e89db816b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e89db81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1e89db816b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c01885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c018858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018858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c0188586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c018858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c0188586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7" name="Google Shape;307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5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9" name="Google Shape;319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6" name="Google Shape;326;p6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7" name="Google Shape;327;p6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8" name="Google Shape;328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31" name="Google Shape;331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6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5" name="Google Shape;335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4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40" name="Google Shape;340;p64"/>
          <p:cNvSpPr txBox="1"/>
          <p:nvPr>
            <p:ph idx="1" type="body"/>
          </p:nvPr>
        </p:nvSpPr>
        <p:spPr>
          <a:xfrm>
            <a:off x="611710" y="1326355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46" name="Google Shape;346;p6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52" name="Google Shape;352;p6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4" name="Google Shape;364;p6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5" name="Google Shape;365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1" name="Google Shape;371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4" name="Google Shape;374;p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5" name="Google Shape;375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0" name="Google Shape;380;p7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1" name="Google Shape;381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6" name="Google Shape;386;p7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7" name="Google Shape;387;p7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8" name="Google Shape;38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3" name="Google Shape;393;p7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4" name="Google Shape;394;p7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5" name="Google Shape;395;p7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6" name="Google Shape;396;p7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7" name="Google Shape;397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2" name="Google Shape;402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7" name="Google Shape;407;p7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8" name="Google Shape;408;p7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9" name="Google Shape;409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4" name="Google Shape;414;p7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5" name="Google Shape;415;p7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6" name="Google Shape;416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1" name="Google Shape;421;p7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2" name="Google Shape;422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7" name="Google Shape;427;p7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8" name="Google Shape;428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8" name="Google Shape;358;p6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9" name="Google Shape;359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hyperlink" Target="https://docs.google.com/presentation/d/1PJEelwFcACjBndVXXUDtDv3RhFdWYuyDE8O6ISf53R8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NtPc0jI21i0" TargetMode="External"/><Relationship Id="rId5" Type="http://schemas.openxmlformats.org/officeDocument/2006/relationships/hyperlink" Target="https://www.youtube.com/watch?v=wteUW2sL7b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9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Input / Output Architecture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79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8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Polling vs Interrupts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8"/>
          <p:cNvSpPr txBox="1"/>
          <p:nvPr/>
        </p:nvSpPr>
        <p:spPr>
          <a:xfrm>
            <a:off x="295800" y="1661925"/>
            <a:ext cx="86787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/>
              <a:t>Polling</a:t>
            </a:r>
            <a:r>
              <a:rPr lang="en-GB" sz="2400"/>
              <a:t> (software) and </a:t>
            </a:r>
            <a:r>
              <a:rPr b="1" lang="en-GB" sz="2400"/>
              <a:t>Interrupt</a:t>
            </a:r>
            <a:r>
              <a:rPr lang="en-GB" sz="2400"/>
              <a:t> (hardware) let CPU stop what it is currently doing and respond to the more important task.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Polling</a:t>
            </a:r>
            <a:r>
              <a:rPr lang="en-GB" sz="2400"/>
              <a:t> CPU keeps on checking I/O  devices at regular interval whether it needs CPU service whereas, in </a:t>
            </a:r>
            <a:r>
              <a:rPr b="1" lang="en-GB" sz="2400"/>
              <a:t>interrupt</a:t>
            </a:r>
            <a:r>
              <a:rPr lang="en-GB" sz="2400"/>
              <a:t>, the I/O device interrupts the CPU and tell CPU that it need CPU service.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9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 Buses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89"/>
          <p:cNvSpPr txBox="1"/>
          <p:nvPr/>
        </p:nvSpPr>
        <p:spPr>
          <a:xfrm>
            <a:off x="533400" y="1284750"/>
            <a:ext cx="40908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Buses </a:t>
            </a:r>
            <a:r>
              <a:rPr lang="en-GB" sz="2000">
                <a:solidFill>
                  <a:srgbClr val="6AA84F"/>
                </a:solidFill>
              </a:rPr>
              <a:t>connect the processor</a:t>
            </a:r>
            <a:r>
              <a:rPr lang="en-GB" sz="2000"/>
              <a:t>, memory and I/O devices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>
                <a:solidFill>
                  <a:srgbClr val="FF0000"/>
                </a:solidFill>
              </a:rPr>
              <a:t>Bandwidth</a:t>
            </a:r>
            <a:r>
              <a:rPr lang="en-GB" sz="2000"/>
              <a:t> is how much data can be transferred per second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Computer system bus.svg" id="504" name="Google Shape;50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25" y="221400"/>
            <a:ext cx="4385525" cy="32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9"/>
          <p:cNvSpPr txBox="1"/>
          <p:nvPr/>
        </p:nvSpPr>
        <p:spPr>
          <a:xfrm>
            <a:off x="152400" y="3244300"/>
            <a:ext cx="83271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Bus Design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Conflict between speed of access and bandwidth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n-GB" sz="2000">
                <a:solidFill>
                  <a:srgbClr val="FF0000"/>
                </a:solidFill>
              </a:rPr>
              <a:t>Fast response time</a:t>
            </a:r>
            <a:r>
              <a:rPr lang="en-GB" sz="2000"/>
              <a:t> requires a short physical bus and small amounts of data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High bandwidth suggests large amounts of data in each transfer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0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 </a:t>
            </a:r>
            <a:r>
              <a:rPr lang="en-GB" sz="3000">
                <a:solidFill>
                  <a:schemeClr val="dk2"/>
                </a:solidFill>
              </a:rPr>
              <a:t>Bus Types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90"/>
          <p:cNvSpPr txBox="1"/>
          <p:nvPr/>
        </p:nvSpPr>
        <p:spPr>
          <a:xfrm>
            <a:off x="533400" y="1284750"/>
            <a:ext cx="3349800" cy="5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Processor- memory bus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Short, high speed, matched to memory and processor speed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2" name="Google Shape;512;p90"/>
          <p:cNvSpPr txBox="1"/>
          <p:nvPr/>
        </p:nvSpPr>
        <p:spPr>
          <a:xfrm>
            <a:off x="533400" y="2933225"/>
            <a:ext cx="8217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I/O bus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Lengthy, suitable for many types of I/O devices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Typically not directly connected to the memory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Backplane bus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Used to interconnect processor, memory, I/O devices and other buses</a:t>
            </a:r>
            <a:endParaRPr sz="2000"/>
          </a:p>
        </p:txBody>
      </p:sp>
      <p:pic>
        <p:nvPicPr>
          <p:cNvPr id="513" name="Google Shape;51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275" y="357025"/>
            <a:ext cx="4727726" cy="34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1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Accessing I/O Bus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1"/>
          <p:cNvSpPr txBox="1"/>
          <p:nvPr/>
        </p:nvSpPr>
        <p:spPr>
          <a:xfrm>
            <a:off x="261525" y="1380650"/>
            <a:ext cx="8649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Different buses (SCSI, IDE, PCI, USB,...) each have their own protocols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SCSI: each device has an address</a:t>
            </a:r>
            <a:endParaRPr sz="2200"/>
          </a:p>
          <a:p>
            <a:pPr indent="-355600" lvl="1" marL="8001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/>
              <a:t>In conflicts for access </a:t>
            </a:r>
            <a:r>
              <a:rPr b="1" lang="en-GB" sz="2200">
                <a:solidFill>
                  <a:srgbClr val="6AA84F"/>
                </a:solidFill>
              </a:rPr>
              <a:t>higher address has priority</a:t>
            </a:r>
            <a:endParaRPr b="1" sz="2200">
              <a:solidFill>
                <a:srgbClr val="6AA84F"/>
              </a:solidFill>
            </a:endParaRPr>
          </a:p>
          <a:p>
            <a:pPr indent="-355600" lvl="1" marL="8001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GB" sz="2200">
                <a:solidFill>
                  <a:srgbClr val="FF0000"/>
                </a:solidFill>
              </a:rPr>
              <a:t>Starvation possible</a:t>
            </a:r>
            <a:r>
              <a:rPr lang="en-GB" sz="2200"/>
              <a:t> for low addresses</a:t>
            </a:r>
            <a:endParaRPr sz="2200"/>
          </a:p>
          <a:p>
            <a:pPr indent="-355600" lvl="1" marL="8001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GB" sz="2200"/>
              <a:t>Arbitration policy can be used</a:t>
            </a:r>
            <a:r>
              <a:rPr lang="en-GB" sz="2200"/>
              <a:t> to give waiting devices access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*USB - each device gets a new address when it connects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*USB devices are polled to see if they need receive or transmit data.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2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Buses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25" name="Google Shape;525;p92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26" name="Google Shape;52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50" y="1098975"/>
            <a:ext cx="72771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Buses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532" name="Google Shape;532;p93"/>
          <p:cNvSpPr txBox="1"/>
          <p:nvPr/>
        </p:nvSpPr>
        <p:spPr>
          <a:xfrm>
            <a:off x="468313" y="1514475"/>
            <a:ext cx="10080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2 cache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93"/>
          <p:cNvSpPr txBox="1"/>
          <p:nvPr/>
        </p:nvSpPr>
        <p:spPr>
          <a:xfrm>
            <a:off x="2555875" y="1684338"/>
            <a:ext cx="7923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93"/>
          <p:cNvSpPr txBox="1"/>
          <p:nvPr/>
        </p:nvSpPr>
        <p:spPr>
          <a:xfrm>
            <a:off x="4643438" y="1514475"/>
            <a:ext cx="9366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 bridge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93"/>
          <p:cNvSpPr txBox="1"/>
          <p:nvPr/>
        </p:nvSpPr>
        <p:spPr>
          <a:xfrm>
            <a:off x="7812088" y="1684338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3"/>
          <p:cNvSpPr txBox="1"/>
          <p:nvPr/>
        </p:nvSpPr>
        <p:spPr>
          <a:xfrm>
            <a:off x="468313" y="3098800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SCSI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3"/>
          <p:cNvSpPr txBox="1"/>
          <p:nvPr/>
        </p:nvSpPr>
        <p:spPr>
          <a:xfrm>
            <a:off x="1835150" y="3098800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/>
        </p:nvSpPr>
        <p:spPr>
          <a:xfrm>
            <a:off x="1187450" y="4419600"/>
            <a:ext cx="10080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3"/>
          <p:cNvSpPr txBox="1"/>
          <p:nvPr/>
        </p:nvSpPr>
        <p:spPr>
          <a:xfrm>
            <a:off x="2268538" y="4419600"/>
            <a:ext cx="13683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3"/>
          <p:cNvSpPr txBox="1"/>
          <p:nvPr/>
        </p:nvSpPr>
        <p:spPr>
          <a:xfrm>
            <a:off x="3635375" y="3243263"/>
            <a:ext cx="9351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 bridge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3"/>
          <p:cNvSpPr txBox="1"/>
          <p:nvPr/>
        </p:nvSpPr>
        <p:spPr>
          <a:xfrm>
            <a:off x="5075238" y="3394075"/>
            <a:ext cx="11526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 disk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93"/>
          <p:cNvSpPr txBox="1"/>
          <p:nvPr/>
        </p:nvSpPr>
        <p:spPr>
          <a:xfrm>
            <a:off x="6443663" y="3098800"/>
            <a:ext cx="10794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adaptor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93"/>
          <p:cNvSpPr txBox="1"/>
          <p:nvPr/>
        </p:nvSpPr>
        <p:spPr>
          <a:xfrm>
            <a:off x="6443663" y="4322763"/>
            <a:ext cx="11526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3"/>
          <p:cNvSpPr txBox="1"/>
          <p:nvPr/>
        </p:nvSpPr>
        <p:spPr>
          <a:xfrm>
            <a:off x="1186638" y="5797550"/>
            <a:ext cx="10812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3"/>
          <p:cNvSpPr txBox="1"/>
          <p:nvPr/>
        </p:nvSpPr>
        <p:spPr>
          <a:xfrm>
            <a:off x="3348038" y="5788025"/>
            <a:ext cx="15114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card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93"/>
          <p:cNvSpPr txBox="1"/>
          <p:nvPr/>
        </p:nvSpPr>
        <p:spPr>
          <a:xfrm>
            <a:off x="5435600" y="5797550"/>
            <a:ext cx="10080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93"/>
          <p:cNvSpPr/>
          <p:nvPr/>
        </p:nvSpPr>
        <p:spPr>
          <a:xfrm>
            <a:off x="1476375" y="1730375"/>
            <a:ext cx="1079400" cy="287400"/>
          </a:xfrm>
          <a:prstGeom prst="leftRightArrow">
            <a:avLst>
              <a:gd fmla="val 50000" name="adj1"/>
              <a:gd fmla="val 75138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3"/>
          <p:cNvSpPr txBox="1"/>
          <p:nvPr/>
        </p:nvSpPr>
        <p:spPr>
          <a:xfrm>
            <a:off x="1619250" y="1082675"/>
            <a:ext cx="865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9900"/>
                </a:solidFill>
              </a:rPr>
              <a:t>cache bus</a:t>
            </a:r>
            <a:endParaRPr sz="2000">
              <a:solidFill>
                <a:srgbClr val="009900"/>
              </a:solidFill>
            </a:endParaRPr>
          </a:p>
        </p:txBody>
      </p:sp>
      <p:sp>
        <p:nvSpPr>
          <p:cNvPr id="549" name="Google Shape;549;p93"/>
          <p:cNvSpPr/>
          <p:nvPr/>
        </p:nvSpPr>
        <p:spPr>
          <a:xfrm>
            <a:off x="3348038" y="1728788"/>
            <a:ext cx="1295400" cy="288900"/>
          </a:xfrm>
          <a:prstGeom prst="leftRightArrow">
            <a:avLst>
              <a:gd fmla="val 50000" name="adj1"/>
              <a:gd fmla="val 8967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3"/>
          <p:cNvSpPr txBox="1"/>
          <p:nvPr/>
        </p:nvSpPr>
        <p:spPr>
          <a:xfrm>
            <a:off x="3563938" y="1082675"/>
            <a:ext cx="863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local bus</a:t>
            </a:r>
            <a:endParaRPr sz="2000">
              <a:solidFill>
                <a:srgbClr val="990000"/>
              </a:solidFill>
            </a:endParaRPr>
          </a:p>
        </p:txBody>
      </p:sp>
      <p:sp>
        <p:nvSpPr>
          <p:cNvPr id="551" name="Google Shape;551;p93"/>
          <p:cNvSpPr/>
          <p:nvPr/>
        </p:nvSpPr>
        <p:spPr>
          <a:xfrm>
            <a:off x="5581650" y="1730375"/>
            <a:ext cx="2230500" cy="288900"/>
          </a:xfrm>
          <a:prstGeom prst="leftRightArrow">
            <a:avLst>
              <a:gd fmla="val 54944" name="adj1"/>
              <a:gd fmla="val 86276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3"/>
          <p:cNvSpPr txBox="1"/>
          <p:nvPr/>
        </p:nvSpPr>
        <p:spPr>
          <a:xfrm>
            <a:off x="5940425" y="1298575"/>
            <a:ext cx="1800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memory bus</a:t>
            </a:r>
            <a:endParaRPr sz="2000">
              <a:solidFill>
                <a:srgbClr val="0000FF"/>
              </a:solidFill>
            </a:endParaRPr>
          </a:p>
        </p:txBody>
      </p:sp>
      <p:grpSp>
        <p:nvGrpSpPr>
          <p:cNvPr id="553" name="Google Shape;553;p93"/>
          <p:cNvGrpSpPr/>
          <p:nvPr/>
        </p:nvGrpSpPr>
        <p:grpSpPr>
          <a:xfrm>
            <a:off x="611188" y="3497325"/>
            <a:ext cx="504900" cy="465175"/>
            <a:chOff x="611188" y="3497325"/>
            <a:chExt cx="504900" cy="465175"/>
          </a:xfrm>
        </p:grpSpPr>
        <p:sp>
          <p:nvSpPr>
            <p:cNvPr id="554" name="Google Shape;554;p93"/>
            <p:cNvSpPr/>
            <p:nvPr/>
          </p:nvSpPr>
          <p:spPr>
            <a:xfrm>
              <a:off x="611188" y="3746500"/>
              <a:ext cx="504900" cy="216000"/>
            </a:xfrm>
            <a:prstGeom prst="leftRightArrow">
              <a:avLst>
                <a:gd fmla="val 50000" name="adj1"/>
                <a:gd fmla="val 46765" name="adj2"/>
              </a:avLst>
            </a:prstGeom>
            <a:solidFill>
              <a:srgbClr val="33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3"/>
            <p:cNvSpPr/>
            <p:nvPr/>
          </p:nvSpPr>
          <p:spPr>
            <a:xfrm flipH="1" rot="10800000">
              <a:off x="755650" y="3497325"/>
              <a:ext cx="216000" cy="360300"/>
            </a:xfrm>
            <a:prstGeom prst="downArrow">
              <a:avLst>
                <a:gd fmla="val 50000" name="adj1"/>
                <a:gd fmla="val 41728" name="adj2"/>
              </a:avLst>
            </a:prstGeom>
            <a:solidFill>
              <a:srgbClr val="33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93"/>
          <p:cNvSpPr txBox="1"/>
          <p:nvPr/>
        </p:nvSpPr>
        <p:spPr>
          <a:xfrm>
            <a:off x="393700" y="3962400"/>
            <a:ext cx="792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66FF"/>
                </a:solidFill>
              </a:rPr>
              <a:t>SCSI bus</a:t>
            </a:r>
            <a:endParaRPr sz="2000">
              <a:solidFill>
                <a:srgbClr val="3366FF"/>
              </a:solidFill>
            </a:endParaRPr>
          </a:p>
        </p:txBody>
      </p:sp>
      <p:sp>
        <p:nvSpPr>
          <p:cNvPr id="557" name="Google Shape;557;p93"/>
          <p:cNvSpPr/>
          <p:nvPr/>
        </p:nvSpPr>
        <p:spPr>
          <a:xfrm>
            <a:off x="1258888" y="3962401"/>
            <a:ext cx="2304900" cy="216000"/>
          </a:xfrm>
          <a:prstGeom prst="leftRightArrow">
            <a:avLst>
              <a:gd fmla="val 50000" name="adj1"/>
              <a:gd fmla="val 978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93"/>
          <p:cNvSpPr/>
          <p:nvPr/>
        </p:nvSpPr>
        <p:spPr>
          <a:xfrm flipH="1" rot="10800000">
            <a:off x="2124075" y="3522638"/>
            <a:ext cx="216000" cy="511200"/>
          </a:xfrm>
          <a:prstGeom prst="downArrow">
            <a:avLst>
              <a:gd fmla="val 50000" name="adj1"/>
              <a:gd fmla="val 59191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3"/>
          <p:cNvSpPr/>
          <p:nvPr/>
        </p:nvSpPr>
        <p:spPr>
          <a:xfrm>
            <a:off x="1619250" y="4033838"/>
            <a:ext cx="216000" cy="377700"/>
          </a:xfrm>
          <a:prstGeom prst="downArrow">
            <a:avLst>
              <a:gd fmla="val 50000" name="adj1"/>
              <a:gd fmla="val 4375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93"/>
          <p:cNvSpPr/>
          <p:nvPr/>
        </p:nvSpPr>
        <p:spPr>
          <a:xfrm>
            <a:off x="2771775" y="4033838"/>
            <a:ext cx="216000" cy="377700"/>
          </a:xfrm>
          <a:prstGeom prst="downArrow">
            <a:avLst>
              <a:gd fmla="val 50000" name="adj1"/>
              <a:gd fmla="val 4375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93"/>
          <p:cNvSpPr txBox="1"/>
          <p:nvPr/>
        </p:nvSpPr>
        <p:spPr>
          <a:xfrm>
            <a:off x="2339975" y="3675063"/>
            <a:ext cx="1511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USB bus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62" name="Google Shape;562;p93"/>
          <p:cNvSpPr/>
          <p:nvPr/>
        </p:nvSpPr>
        <p:spPr>
          <a:xfrm>
            <a:off x="4572000" y="3467100"/>
            <a:ext cx="504900" cy="216000"/>
          </a:xfrm>
          <a:prstGeom prst="leftRightArrow">
            <a:avLst>
              <a:gd fmla="val 50000" name="adj1"/>
              <a:gd fmla="val 46765" name="adj2"/>
            </a:avLst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93"/>
          <p:cNvSpPr txBox="1"/>
          <p:nvPr/>
        </p:nvSpPr>
        <p:spPr>
          <a:xfrm>
            <a:off x="4499000" y="2798825"/>
            <a:ext cx="936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FF"/>
                </a:solidFill>
              </a:rPr>
              <a:t>IDE bus</a:t>
            </a:r>
            <a:endParaRPr sz="2000">
              <a:solidFill>
                <a:srgbClr val="9999FF"/>
              </a:solidFill>
            </a:endParaRPr>
          </a:p>
        </p:txBody>
      </p:sp>
      <p:sp>
        <p:nvSpPr>
          <p:cNvPr id="564" name="Google Shape;564;p93"/>
          <p:cNvSpPr/>
          <p:nvPr/>
        </p:nvSpPr>
        <p:spPr>
          <a:xfrm>
            <a:off x="78851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93"/>
          <p:cNvSpPr/>
          <p:nvPr/>
        </p:nvSpPr>
        <p:spPr>
          <a:xfrm>
            <a:off x="81010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93"/>
          <p:cNvSpPr/>
          <p:nvPr/>
        </p:nvSpPr>
        <p:spPr>
          <a:xfrm>
            <a:off x="83169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93"/>
          <p:cNvSpPr/>
          <p:nvPr/>
        </p:nvSpPr>
        <p:spPr>
          <a:xfrm>
            <a:off x="6804025" y="3817938"/>
            <a:ext cx="216000" cy="504900"/>
          </a:xfrm>
          <a:prstGeom prst="downArrow">
            <a:avLst>
              <a:gd fmla="val 27944" name="adj1"/>
              <a:gd fmla="val 5808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93"/>
          <p:cNvSpPr txBox="1"/>
          <p:nvPr/>
        </p:nvSpPr>
        <p:spPr>
          <a:xfrm>
            <a:off x="7740649" y="3621088"/>
            <a:ext cx="1224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slots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93"/>
          <p:cNvCxnSpPr/>
          <p:nvPr/>
        </p:nvCxnSpPr>
        <p:spPr>
          <a:xfrm rot="10800000">
            <a:off x="8388388" y="3025863"/>
            <a:ext cx="71400" cy="6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93"/>
          <p:cNvCxnSpPr/>
          <p:nvPr/>
        </p:nvCxnSpPr>
        <p:spPr>
          <a:xfrm flipH="1">
            <a:off x="8172388" y="4249738"/>
            <a:ext cx="287400" cy="50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571" name="Google Shape;571;p93"/>
          <p:cNvGrpSpPr/>
          <p:nvPr/>
        </p:nvGrpSpPr>
        <p:grpSpPr>
          <a:xfrm>
            <a:off x="538200" y="2121688"/>
            <a:ext cx="8572499" cy="1017588"/>
            <a:chOff x="468313" y="2121688"/>
            <a:chExt cx="8572499" cy="1017588"/>
          </a:xfrm>
        </p:grpSpPr>
        <p:sp>
          <p:nvSpPr>
            <p:cNvPr id="572" name="Google Shape;572;p93"/>
            <p:cNvSpPr txBox="1"/>
            <p:nvPr/>
          </p:nvSpPr>
          <p:spPr>
            <a:xfrm>
              <a:off x="2555875" y="2162175"/>
              <a:ext cx="15114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4A86E8"/>
                  </a:solidFill>
                </a:rPr>
                <a:t>PCI bus</a:t>
              </a:r>
              <a:endParaRPr sz="2000">
                <a:solidFill>
                  <a:srgbClr val="4A86E8"/>
                </a:solidFill>
              </a:endParaRPr>
            </a:p>
          </p:txBody>
        </p:sp>
        <p:grpSp>
          <p:nvGrpSpPr>
            <p:cNvPr id="573" name="Google Shape;573;p93"/>
            <p:cNvGrpSpPr/>
            <p:nvPr/>
          </p:nvGrpSpPr>
          <p:grpSpPr>
            <a:xfrm>
              <a:off x="468313" y="2121688"/>
              <a:ext cx="8572499" cy="1017588"/>
              <a:chOff x="295" y="998"/>
              <a:chExt cx="5400" cy="641"/>
            </a:xfrm>
          </p:grpSpPr>
          <p:sp>
            <p:nvSpPr>
              <p:cNvPr id="574" name="Google Shape;574;p93"/>
              <p:cNvSpPr/>
              <p:nvPr/>
            </p:nvSpPr>
            <p:spPr>
              <a:xfrm>
                <a:off x="521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93"/>
              <p:cNvSpPr/>
              <p:nvPr/>
            </p:nvSpPr>
            <p:spPr>
              <a:xfrm>
                <a:off x="1338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93"/>
              <p:cNvSpPr/>
              <p:nvPr/>
            </p:nvSpPr>
            <p:spPr>
              <a:xfrm>
                <a:off x="2517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93"/>
              <p:cNvSpPr/>
              <p:nvPr/>
            </p:nvSpPr>
            <p:spPr>
              <a:xfrm>
                <a:off x="4286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93"/>
              <p:cNvSpPr/>
              <p:nvPr/>
            </p:nvSpPr>
            <p:spPr>
              <a:xfrm rot="10800000">
                <a:off x="3152" y="998"/>
                <a:ext cx="0" cy="300"/>
              </a:xfrm>
              <a:prstGeom prst="downArrow">
                <a:avLst>
                  <a:gd fmla="val 50000" name="adj1"/>
                  <a:gd fmla="val 41728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9" name="Google Shape;579;p93"/>
              <p:cNvGrpSpPr/>
              <p:nvPr/>
            </p:nvGrpSpPr>
            <p:grpSpPr>
              <a:xfrm>
                <a:off x="295" y="1207"/>
                <a:ext cx="5400" cy="432"/>
                <a:chOff x="295" y="1207"/>
                <a:chExt cx="5400" cy="432"/>
              </a:xfrm>
            </p:grpSpPr>
            <p:sp>
              <p:nvSpPr>
                <p:cNvPr id="580" name="Google Shape;580;p93"/>
                <p:cNvSpPr/>
                <p:nvPr/>
              </p:nvSpPr>
              <p:spPr>
                <a:xfrm>
                  <a:off x="295" y="1207"/>
                  <a:ext cx="5400" cy="300"/>
                </a:xfrm>
                <a:prstGeom prst="leftRightArrow">
                  <a:avLst>
                    <a:gd fmla="val 43954" name="adj1"/>
                    <a:gd fmla="val 73605" name="adj2"/>
                  </a:avLst>
                </a:prstGeom>
                <a:solidFill>
                  <a:srgbClr val="4A86E8"/>
                </a:solidFill>
                <a:ln cap="flat" cmpd="sng" w="9525">
                  <a:solidFill>
                    <a:srgbClr val="4A86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93"/>
                <p:cNvSpPr/>
                <p:nvPr/>
              </p:nvSpPr>
              <p:spPr>
                <a:xfrm>
                  <a:off x="5239" y="1339"/>
                  <a:ext cx="0" cy="300"/>
                </a:xfrm>
                <a:prstGeom prst="rect">
                  <a:avLst/>
                </a:prstGeom>
                <a:solidFill>
                  <a:srgbClr val="4A86E8"/>
                </a:solidFill>
                <a:ln cap="flat" cmpd="sng" w="9525">
                  <a:solidFill>
                    <a:srgbClr val="4A86E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82" name="Google Shape;582;p93"/>
          <p:cNvSpPr/>
          <p:nvPr/>
        </p:nvSpPr>
        <p:spPr>
          <a:xfrm>
            <a:off x="295" y="2931"/>
            <a:ext cx="5400" cy="300"/>
          </a:xfrm>
          <a:prstGeom prst="leftRightArrow">
            <a:avLst>
              <a:gd fmla="val 43954" name="adj1"/>
              <a:gd fmla="val 7360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93"/>
          <p:cNvSpPr/>
          <p:nvPr/>
        </p:nvSpPr>
        <p:spPr>
          <a:xfrm>
            <a:off x="788" y="2991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93"/>
          <p:cNvSpPr/>
          <p:nvPr/>
        </p:nvSpPr>
        <p:spPr>
          <a:xfrm>
            <a:off x="2563" y="2986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93"/>
          <p:cNvSpPr/>
          <p:nvPr/>
        </p:nvSpPr>
        <p:spPr>
          <a:xfrm>
            <a:off x="3651" y="2996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93"/>
          <p:cNvSpPr/>
          <p:nvPr/>
        </p:nvSpPr>
        <p:spPr>
          <a:xfrm rot="10800000">
            <a:off x="2472" y="2081"/>
            <a:ext cx="0" cy="900"/>
          </a:xfrm>
          <a:prstGeom prst="downArrow">
            <a:avLst>
              <a:gd fmla="val 42648" name="adj1"/>
              <a:gd fmla="val 106642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93"/>
          <p:cNvSpPr/>
          <p:nvPr/>
        </p:nvSpPr>
        <p:spPr>
          <a:xfrm>
            <a:off x="468313" y="5273388"/>
            <a:ext cx="8351700" cy="288900"/>
          </a:xfrm>
          <a:prstGeom prst="leftRightArrow">
            <a:avLst>
              <a:gd fmla="val 43954" name="adj1"/>
              <a:gd fmla="val 7360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3"/>
          <p:cNvSpPr/>
          <p:nvPr/>
        </p:nvSpPr>
        <p:spPr>
          <a:xfrm>
            <a:off x="1250950" y="5368638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93"/>
          <p:cNvSpPr/>
          <p:nvPr/>
        </p:nvSpPr>
        <p:spPr>
          <a:xfrm>
            <a:off x="4068763" y="5360700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3"/>
          <p:cNvSpPr/>
          <p:nvPr/>
        </p:nvSpPr>
        <p:spPr>
          <a:xfrm>
            <a:off x="5795962" y="5376575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93"/>
          <p:cNvSpPr/>
          <p:nvPr/>
        </p:nvSpPr>
        <p:spPr>
          <a:xfrm flipH="1" rot="10800000">
            <a:off x="3924300" y="3904963"/>
            <a:ext cx="216000" cy="1447800"/>
          </a:xfrm>
          <a:prstGeom prst="downArrow">
            <a:avLst>
              <a:gd fmla="val 42648" name="adj1"/>
              <a:gd fmla="val 106642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93"/>
          <p:cNvSpPr txBox="1"/>
          <p:nvPr/>
        </p:nvSpPr>
        <p:spPr>
          <a:xfrm>
            <a:off x="4067275" y="4968875"/>
            <a:ext cx="1655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9900"/>
                </a:solidFill>
              </a:rPr>
              <a:t>ISA bus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593" name="Google Shape;593;p93"/>
          <p:cNvSpPr txBox="1"/>
          <p:nvPr/>
        </p:nvSpPr>
        <p:spPr>
          <a:xfrm>
            <a:off x="2832250" y="6393850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PCI: Peripheral Component Interconnect</a:t>
            </a:r>
            <a:endParaRPr/>
          </a:p>
        </p:txBody>
      </p:sp>
      <p:sp>
        <p:nvSpPr>
          <p:cNvPr id="594" name="Google Shape;594;p93"/>
          <p:cNvSpPr txBox="1"/>
          <p:nvPr/>
        </p:nvSpPr>
        <p:spPr>
          <a:xfrm>
            <a:off x="2832238" y="6410883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SCSI: Small Computer System Interface</a:t>
            </a:r>
            <a:endParaRPr/>
          </a:p>
        </p:txBody>
      </p:sp>
      <p:sp>
        <p:nvSpPr>
          <p:cNvPr id="595" name="Google Shape;595;p93"/>
          <p:cNvSpPr txBox="1"/>
          <p:nvPr/>
        </p:nvSpPr>
        <p:spPr>
          <a:xfrm>
            <a:off x="2724905" y="6380077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USB: Universal Serial Bus</a:t>
            </a:r>
            <a:endParaRPr/>
          </a:p>
        </p:txBody>
      </p:sp>
      <p:sp>
        <p:nvSpPr>
          <p:cNvPr id="596" name="Google Shape;596;p93"/>
          <p:cNvSpPr txBox="1"/>
          <p:nvPr/>
        </p:nvSpPr>
        <p:spPr>
          <a:xfrm>
            <a:off x="2724896" y="6420245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IDE: Integrated Drive Electronics</a:t>
            </a:r>
            <a:endParaRPr/>
          </a:p>
        </p:txBody>
      </p:sp>
      <p:sp>
        <p:nvSpPr>
          <p:cNvPr id="597" name="Google Shape;597;p93"/>
          <p:cNvSpPr txBox="1"/>
          <p:nvPr/>
        </p:nvSpPr>
        <p:spPr>
          <a:xfrm>
            <a:off x="2724888" y="6354561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ISA: Industry Standard Architecture</a:t>
            </a:r>
            <a:endParaRPr/>
          </a:p>
        </p:txBody>
      </p:sp>
      <p:sp>
        <p:nvSpPr>
          <p:cNvPr id="598" name="Google Shape;598;p93"/>
          <p:cNvSpPr txBox="1"/>
          <p:nvPr/>
        </p:nvSpPr>
        <p:spPr>
          <a:xfrm>
            <a:off x="0" y="4626475"/>
            <a:ext cx="1152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SCSI disk drives, tape drives, CD-ROM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9" name="Google Shape;599;p93"/>
          <p:cNvSpPr txBox="1"/>
          <p:nvPr/>
        </p:nvSpPr>
        <p:spPr>
          <a:xfrm>
            <a:off x="5039488" y="3838100"/>
            <a:ext cx="1081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hard drives and CD or DVD drives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4"/>
          <p:cNvSpPr txBox="1"/>
          <p:nvPr>
            <p:ph type="title"/>
          </p:nvPr>
        </p:nvSpPr>
        <p:spPr>
          <a:xfrm>
            <a:off x="2248375" y="466575"/>
            <a:ext cx="656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DMA - Direct Memory Access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4"/>
          <p:cNvSpPr txBox="1"/>
          <p:nvPr/>
        </p:nvSpPr>
        <p:spPr>
          <a:xfrm>
            <a:off x="479775" y="1381500"/>
            <a:ext cx="81843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200"/>
              <a:t>Devices such as disk transfer large amounts of data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Significant overhead if processor has to move each byte or word individually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Allow device driver to access memory directly</a:t>
            </a:r>
            <a:endParaRPr sz="2200"/>
          </a:p>
        </p:txBody>
      </p:sp>
      <p:pic>
        <p:nvPicPr>
          <p:cNvPr descr="dma-diagram.jpg" id="606" name="Google Shape;60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3318863"/>
            <a:ext cx="52863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94"/>
          <p:cNvSpPr txBox="1"/>
          <p:nvPr/>
        </p:nvSpPr>
        <p:spPr>
          <a:xfrm>
            <a:off x="5422200" y="3049975"/>
            <a:ext cx="80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5"/>
          <p:cNvSpPr txBox="1"/>
          <p:nvPr>
            <p:ph type="title"/>
          </p:nvPr>
        </p:nvSpPr>
        <p:spPr>
          <a:xfrm>
            <a:off x="2209911" y="29648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Disks</a:t>
            </a:r>
            <a:endParaRPr sz="3000"/>
          </a:p>
        </p:txBody>
      </p:sp>
      <p:sp>
        <p:nvSpPr>
          <p:cNvPr id="613" name="Google Shape;613;p95"/>
          <p:cNvSpPr/>
          <p:nvPr/>
        </p:nvSpPr>
        <p:spPr>
          <a:xfrm>
            <a:off x="1678016" y="380694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5"/>
          <p:cNvSpPr/>
          <p:nvPr/>
        </p:nvSpPr>
        <p:spPr>
          <a:xfrm>
            <a:off x="854103" y="3591041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5"/>
          <p:cNvSpPr/>
          <p:nvPr/>
        </p:nvSpPr>
        <p:spPr>
          <a:xfrm>
            <a:off x="1678016" y="315924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5"/>
          <p:cNvSpPr/>
          <p:nvPr/>
        </p:nvSpPr>
        <p:spPr>
          <a:xfrm>
            <a:off x="854103" y="2870316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95"/>
          <p:cNvSpPr/>
          <p:nvPr/>
        </p:nvSpPr>
        <p:spPr>
          <a:xfrm>
            <a:off x="1678016" y="243851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95"/>
          <p:cNvSpPr txBox="1"/>
          <p:nvPr/>
        </p:nvSpPr>
        <p:spPr>
          <a:xfrm>
            <a:off x="3446491" y="416730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95"/>
          <p:cNvSpPr txBox="1"/>
          <p:nvPr/>
        </p:nvSpPr>
        <p:spPr>
          <a:xfrm>
            <a:off x="3446491" y="355452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95"/>
          <p:cNvSpPr txBox="1"/>
          <p:nvPr/>
        </p:nvSpPr>
        <p:spPr>
          <a:xfrm>
            <a:off x="3446491" y="333862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5"/>
          <p:cNvSpPr txBox="1"/>
          <p:nvPr/>
        </p:nvSpPr>
        <p:spPr>
          <a:xfrm>
            <a:off x="3446491" y="261790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5"/>
          <p:cNvSpPr/>
          <p:nvPr/>
        </p:nvSpPr>
        <p:spPr>
          <a:xfrm rot="10800000">
            <a:off x="1717678" y="1719378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95"/>
          <p:cNvCxnSpPr/>
          <p:nvPr/>
        </p:nvCxnSpPr>
        <p:spPr>
          <a:xfrm rot="10800000">
            <a:off x="2941591" y="4095803"/>
            <a:ext cx="504900" cy="28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95"/>
          <p:cNvCxnSpPr/>
          <p:nvPr/>
        </p:nvCxnSpPr>
        <p:spPr>
          <a:xfrm flipH="1">
            <a:off x="2941591" y="3806941"/>
            <a:ext cx="504900" cy="7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95"/>
          <p:cNvCxnSpPr/>
          <p:nvPr/>
        </p:nvCxnSpPr>
        <p:spPr>
          <a:xfrm rot="10800000">
            <a:off x="2941591" y="3375003"/>
            <a:ext cx="504900" cy="14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95"/>
          <p:cNvCxnSpPr/>
          <p:nvPr/>
        </p:nvCxnSpPr>
        <p:spPr>
          <a:xfrm flipH="1">
            <a:off x="2941591" y="2943341"/>
            <a:ext cx="504900" cy="14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27" name="Google Shape;627;p95"/>
          <p:cNvSpPr/>
          <p:nvPr/>
        </p:nvSpPr>
        <p:spPr>
          <a:xfrm>
            <a:off x="5534053" y="2151178"/>
            <a:ext cx="2736900" cy="2663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95"/>
          <p:cNvSpPr/>
          <p:nvPr/>
        </p:nvSpPr>
        <p:spPr>
          <a:xfrm>
            <a:off x="6469091" y="3087803"/>
            <a:ext cx="865200" cy="863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5"/>
          <p:cNvSpPr/>
          <p:nvPr/>
        </p:nvSpPr>
        <p:spPr>
          <a:xfrm>
            <a:off x="5534053" y="1863841"/>
            <a:ext cx="2663820" cy="1079514"/>
          </a:xfrm>
          <a:custGeom>
            <a:rect b="b" l="l" r="r" t="t"/>
            <a:pathLst>
              <a:path extrusionOk="0" h="21600" w="21600">
                <a:moveTo>
                  <a:pt x="20685" y="11037"/>
                </a:moveTo>
                <a:cubicBezTo>
                  <a:pt x="20687" y="10958"/>
                  <a:pt x="20688" y="10879"/>
                  <a:pt x="20688" y="10800"/>
                </a:cubicBezTo>
                <a:cubicBezTo>
                  <a:pt x="20688" y="5339"/>
                  <a:pt x="16260" y="912"/>
                  <a:pt x="10800" y="912"/>
                </a:cubicBezTo>
                <a:cubicBezTo>
                  <a:pt x="5339" y="912"/>
                  <a:pt x="912" y="5339"/>
                  <a:pt x="91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6"/>
                  <a:pt x="21598" y="10973"/>
                  <a:pt x="21596" y="11059"/>
                </a:cubicBezTo>
                <a:lnTo>
                  <a:pt x="24296" y="11124"/>
                </a:lnTo>
                <a:lnTo>
                  <a:pt x="21065" y="14204"/>
                </a:lnTo>
                <a:lnTo>
                  <a:pt x="17985" y="10972"/>
                </a:lnTo>
                <a:lnTo>
                  <a:pt x="20685" y="1103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95"/>
          <p:cNvSpPr txBox="1"/>
          <p:nvPr/>
        </p:nvSpPr>
        <p:spPr>
          <a:xfrm>
            <a:off x="426250" y="1246913"/>
            <a:ext cx="545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hard drive example: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6"/>
          <p:cNvSpPr/>
          <p:nvPr/>
        </p:nvSpPr>
        <p:spPr>
          <a:xfrm>
            <a:off x="5534053" y="2148073"/>
            <a:ext cx="2736900" cy="2663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96"/>
          <p:cNvSpPr/>
          <p:nvPr/>
        </p:nvSpPr>
        <p:spPr>
          <a:xfrm>
            <a:off x="6038797" y="2610218"/>
            <a:ext cx="1727190" cy="1944702"/>
          </a:xfrm>
          <a:custGeom>
            <a:rect b="b" l="l" r="r" t="t"/>
            <a:pathLst>
              <a:path extrusionOk="0" h="21600" w="21600">
                <a:moveTo>
                  <a:pt x="834" y="10065"/>
                </a:moveTo>
                <a:cubicBezTo>
                  <a:pt x="1219" y="4845"/>
                  <a:pt x="5566" y="806"/>
                  <a:pt x="10800" y="807"/>
                </a:cubicBezTo>
                <a:cubicBezTo>
                  <a:pt x="16033" y="807"/>
                  <a:pt x="20380" y="4845"/>
                  <a:pt x="20765" y="10065"/>
                </a:cubicBezTo>
                <a:lnTo>
                  <a:pt x="21570" y="10005"/>
                </a:lnTo>
                <a:cubicBezTo>
                  <a:pt x="21154" y="4364"/>
                  <a:pt x="16456" y="-1"/>
                  <a:pt x="10799" y="0"/>
                </a:cubicBezTo>
                <a:cubicBezTo>
                  <a:pt x="5143" y="0"/>
                  <a:pt x="445" y="4364"/>
                  <a:pt x="29" y="100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96"/>
          <p:cNvSpPr/>
          <p:nvPr/>
        </p:nvSpPr>
        <p:spPr>
          <a:xfrm flipH="1" rot="10800000">
            <a:off x="6038797" y="2467329"/>
            <a:ext cx="1727190" cy="1944702"/>
          </a:xfrm>
          <a:custGeom>
            <a:rect b="b" l="l" r="r" t="t"/>
            <a:pathLst>
              <a:path extrusionOk="0" h="21600" w="21600">
                <a:moveTo>
                  <a:pt x="834" y="10065"/>
                </a:moveTo>
                <a:cubicBezTo>
                  <a:pt x="1219" y="4845"/>
                  <a:pt x="5566" y="806"/>
                  <a:pt x="10800" y="807"/>
                </a:cubicBezTo>
                <a:cubicBezTo>
                  <a:pt x="16033" y="807"/>
                  <a:pt x="20380" y="4845"/>
                  <a:pt x="20765" y="10065"/>
                </a:cubicBezTo>
                <a:lnTo>
                  <a:pt x="21570" y="10005"/>
                </a:lnTo>
                <a:cubicBezTo>
                  <a:pt x="21154" y="4364"/>
                  <a:pt x="16456" y="-1"/>
                  <a:pt x="10799" y="0"/>
                </a:cubicBezTo>
                <a:cubicBezTo>
                  <a:pt x="5143" y="0"/>
                  <a:pt x="445" y="4364"/>
                  <a:pt x="29" y="100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96"/>
          <p:cNvSpPr/>
          <p:nvPr/>
        </p:nvSpPr>
        <p:spPr>
          <a:xfrm>
            <a:off x="6469091" y="3084698"/>
            <a:ext cx="865200" cy="863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6"/>
          <p:cNvSpPr/>
          <p:nvPr/>
        </p:nvSpPr>
        <p:spPr>
          <a:xfrm>
            <a:off x="1678016" y="380383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6"/>
          <p:cNvSpPr/>
          <p:nvPr/>
        </p:nvSpPr>
        <p:spPr>
          <a:xfrm>
            <a:off x="854103" y="3587936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6"/>
          <p:cNvSpPr/>
          <p:nvPr/>
        </p:nvSpPr>
        <p:spPr>
          <a:xfrm>
            <a:off x="1220735" y="3681781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6"/>
          <p:cNvSpPr/>
          <p:nvPr/>
        </p:nvSpPr>
        <p:spPr>
          <a:xfrm>
            <a:off x="1389010" y="3762975"/>
            <a:ext cx="1224000" cy="24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96"/>
          <p:cNvSpPr/>
          <p:nvPr/>
        </p:nvSpPr>
        <p:spPr>
          <a:xfrm>
            <a:off x="1678016" y="315613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96"/>
          <p:cNvSpPr/>
          <p:nvPr/>
        </p:nvSpPr>
        <p:spPr>
          <a:xfrm>
            <a:off x="854103" y="2867211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96"/>
          <p:cNvSpPr/>
          <p:nvPr/>
        </p:nvSpPr>
        <p:spPr>
          <a:xfrm>
            <a:off x="1212797" y="2940418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96"/>
          <p:cNvSpPr/>
          <p:nvPr/>
        </p:nvSpPr>
        <p:spPr>
          <a:xfrm>
            <a:off x="1381072" y="3011856"/>
            <a:ext cx="1224000" cy="21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6"/>
          <p:cNvSpPr/>
          <p:nvPr/>
        </p:nvSpPr>
        <p:spPr>
          <a:xfrm>
            <a:off x="1678016" y="243541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96"/>
          <p:cNvSpPr txBox="1"/>
          <p:nvPr>
            <p:ph type="title"/>
          </p:nvPr>
        </p:nvSpPr>
        <p:spPr>
          <a:xfrm>
            <a:off x="2209911" y="29648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Disks</a:t>
            </a:r>
            <a:endParaRPr sz="3000"/>
          </a:p>
        </p:txBody>
      </p:sp>
      <p:sp>
        <p:nvSpPr>
          <p:cNvPr id="649" name="Google Shape;649;p96"/>
          <p:cNvSpPr/>
          <p:nvPr/>
        </p:nvSpPr>
        <p:spPr>
          <a:xfrm rot="10800000">
            <a:off x="1717678" y="1716273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6"/>
          <p:cNvSpPr/>
          <p:nvPr/>
        </p:nvSpPr>
        <p:spPr>
          <a:xfrm>
            <a:off x="2573366" y="301643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6"/>
          <p:cNvSpPr/>
          <p:nvPr/>
        </p:nvSpPr>
        <p:spPr>
          <a:xfrm>
            <a:off x="2573366" y="337203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6"/>
          <p:cNvSpPr/>
          <p:nvPr/>
        </p:nvSpPr>
        <p:spPr>
          <a:xfrm>
            <a:off x="2573366" y="3729223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6"/>
          <p:cNvSpPr/>
          <p:nvPr/>
        </p:nvSpPr>
        <p:spPr>
          <a:xfrm>
            <a:off x="2573366" y="416578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96"/>
          <p:cNvCxnSpPr/>
          <p:nvPr/>
        </p:nvCxnSpPr>
        <p:spPr>
          <a:xfrm>
            <a:off x="3313766" y="2940336"/>
            <a:ext cx="0" cy="129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96"/>
          <p:cNvCxnSpPr/>
          <p:nvPr/>
        </p:nvCxnSpPr>
        <p:spPr>
          <a:xfrm>
            <a:off x="2573366" y="2986936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96"/>
          <p:cNvCxnSpPr/>
          <p:nvPr/>
        </p:nvCxnSpPr>
        <p:spPr>
          <a:xfrm>
            <a:off x="2573366" y="344347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96"/>
          <p:cNvCxnSpPr/>
          <p:nvPr/>
        </p:nvCxnSpPr>
        <p:spPr>
          <a:xfrm>
            <a:off x="2573366" y="372922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96"/>
          <p:cNvCxnSpPr/>
          <p:nvPr/>
        </p:nvCxnSpPr>
        <p:spPr>
          <a:xfrm>
            <a:off x="2593166" y="423722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96"/>
          <p:cNvSpPr txBox="1"/>
          <p:nvPr/>
        </p:nvSpPr>
        <p:spPr>
          <a:xfrm>
            <a:off x="3302028" y="236397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6"/>
          <p:cNvSpPr/>
          <p:nvPr/>
        </p:nvSpPr>
        <p:spPr>
          <a:xfrm>
            <a:off x="5534053" y="1860736"/>
            <a:ext cx="2663820" cy="1079514"/>
          </a:xfrm>
          <a:custGeom>
            <a:rect b="b" l="l" r="r" t="t"/>
            <a:pathLst>
              <a:path extrusionOk="0" h="21600" w="21600">
                <a:moveTo>
                  <a:pt x="20685" y="11037"/>
                </a:moveTo>
                <a:cubicBezTo>
                  <a:pt x="20687" y="10958"/>
                  <a:pt x="20688" y="10879"/>
                  <a:pt x="20688" y="10800"/>
                </a:cubicBezTo>
                <a:cubicBezTo>
                  <a:pt x="20688" y="5339"/>
                  <a:pt x="16260" y="912"/>
                  <a:pt x="10800" y="912"/>
                </a:cubicBezTo>
                <a:cubicBezTo>
                  <a:pt x="5339" y="912"/>
                  <a:pt x="912" y="5339"/>
                  <a:pt x="91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6"/>
                  <a:pt x="21598" y="10973"/>
                  <a:pt x="21596" y="11059"/>
                </a:cubicBezTo>
                <a:lnTo>
                  <a:pt x="24296" y="11124"/>
                </a:lnTo>
                <a:lnTo>
                  <a:pt x="21065" y="14204"/>
                </a:lnTo>
                <a:lnTo>
                  <a:pt x="17985" y="10972"/>
                </a:lnTo>
                <a:lnTo>
                  <a:pt x="20685" y="1103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78" y="4883973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2818">
            <a:off x="5707603" y="4711198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92949">
            <a:off x="5598928" y="4487298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4614">
            <a:off x="5676255" y="4586983"/>
            <a:ext cx="1457326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96"/>
          <p:cNvSpPr txBox="1"/>
          <p:nvPr/>
        </p:nvSpPr>
        <p:spPr>
          <a:xfrm>
            <a:off x="5318072" y="1317993"/>
            <a:ext cx="12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96"/>
          <p:cNvSpPr txBox="1"/>
          <p:nvPr/>
        </p:nvSpPr>
        <p:spPr>
          <a:xfrm>
            <a:off x="3662310" y="131481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cylinder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96"/>
          <p:cNvCxnSpPr/>
          <p:nvPr/>
        </p:nvCxnSpPr>
        <p:spPr>
          <a:xfrm flipH="1">
            <a:off x="2861172" y="1643431"/>
            <a:ext cx="945600" cy="103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96"/>
          <p:cNvCxnSpPr/>
          <p:nvPr/>
        </p:nvCxnSpPr>
        <p:spPr>
          <a:xfrm>
            <a:off x="5894335" y="1643431"/>
            <a:ext cx="576300" cy="10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96"/>
          <p:cNvCxnSpPr/>
          <p:nvPr/>
        </p:nvCxnSpPr>
        <p:spPr>
          <a:xfrm>
            <a:off x="5965351" y="3504779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96"/>
          <p:cNvCxnSpPr/>
          <p:nvPr/>
        </p:nvCxnSpPr>
        <p:spPr>
          <a:xfrm>
            <a:off x="7549676" y="3504779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96"/>
          <p:cNvCxnSpPr/>
          <p:nvPr/>
        </p:nvCxnSpPr>
        <p:spPr>
          <a:xfrm rot="-5400000">
            <a:off x="6757526" y="2639605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96"/>
          <p:cNvCxnSpPr/>
          <p:nvPr/>
        </p:nvCxnSpPr>
        <p:spPr>
          <a:xfrm rot="-5400000">
            <a:off x="6757526" y="4368393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96"/>
          <p:cNvCxnSpPr/>
          <p:nvPr/>
        </p:nvCxnSpPr>
        <p:spPr>
          <a:xfrm rot="-2538343">
            <a:off x="6181349" y="4079468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96"/>
          <p:cNvCxnSpPr/>
          <p:nvPr/>
        </p:nvCxnSpPr>
        <p:spPr>
          <a:xfrm rot="-2538343">
            <a:off x="7333874" y="2928530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96"/>
          <p:cNvCxnSpPr/>
          <p:nvPr/>
        </p:nvCxnSpPr>
        <p:spPr>
          <a:xfrm flipH="1" rot="-8261657">
            <a:off x="7333873" y="4079331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96"/>
          <p:cNvCxnSpPr/>
          <p:nvPr/>
        </p:nvCxnSpPr>
        <p:spPr>
          <a:xfrm flipH="1" rot="-8261657">
            <a:off x="6181349" y="2928393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96"/>
          <p:cNvSpPr txBox="1"/>
          <p:nvPr/>
        </p:nvSpPr>
        <p:spPr>
          <a:xfrm>
            <a:off x="7370876" y="1158103"/>
            <a:ext cx="1428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96"/>
          <p:cNvSpPr/>
          <p:nvPr/>
        </p:nvSpPr>
        <p:spPr>
          <a:xfrm rot="10800000">
            <a:off x="7126584" y="2395366"/>
            <a:ext cx="0" cy="673731"/>
          </a:xfrm>
          <a:prstGeom prst="leftBracket">
            <a:avLst>
              <a:gd fmla="val 73913" name="adj"/>
            </a:avLst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96"/>
          <p:cNvCxnSpPr/>
          <p:nvPr/>
        </p:nvCxnSpPr>
        <p:spPr>
          <a:xfrm flipH="1" rot="10800000">
            <a:off x="7240064" y="1643429"/>
            <a:ext cx="476400" cy="95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0" name="Google Shape;680;p96"/>
          <p:cNvSpPr txBox="1"/>
          <p:nvPr/>
        </p:nvSpPr>
        <p:spPr>
          <a:xfrm>
            <a:off x="814900" y="5540550"/>
            <a:ext cx="7215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on how hard drives work - please visit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https://www.youtube.com/watch?v=NtPc0jI21i0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https://www.youtube.com/watch?v=wteUW2sL7bc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7"/>
          <p:cNvSpPr/>
          <p:nvPr/>
        </p:nvSpPr>
        <p:spPr>
          <a:xfrm>
            <a:off x="1363663" y="4249738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97"/>
          <p:cNvSpPr/>
          <p:nvPr/>
        </p:nvSpPr>
        <p:spPr>
          <a:xfrm>
            <a:off x="539750" y="4033838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7"/>
          <p:cNvSpPr txBox="1"/>
          <p:nvPr/>
        </p:nvSpPr>
        <p:spPr>
          <a:xfrm>
            <a:off x="2216547" y="333400"/>
            <a:ext cx="519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98DB"/>
                </a:solidFill>
              </a:rPr>
              <a:t>Disks</a:t>
            </a:r>
            <a:endParaRPr b="1" sz="3000">
              <a:solidFill>
                <a:srgbClr val="0098DB"/>
              </a:solidFill>
            </a:endParaRPr>
          </a:p>
        </p:txBody>
      </p:sp>
      <p:sp>
        <p:nvSpPr>
          <p:cNvPr id="689" name="Google Shape;689;p97"/>
          <p:cNvSpPr/>
          <p:nvPr/>
        </p:nvSpPr>
        <p:spPr>
          <a:xfrm rot="10800000">
            <a:off x="1403325" y="2162175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7"/>
          <p:cNvSpPr txBox="1"/>
          <p:nvPr/>
        </p:nvSpPr>
        <p:spPr>
          <a:xfrm>
            <a:off x="2987675" y="2809875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7"/>
          <p:cNvSpPr/>
          <p:nvPr/>
        </p:nvSpPr>
        <p:spPr>
          <a:xfrm>
            <a:off x="906463" y="4129088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97"/>
          <p:cNvSpPr/>
          <p:nvPr/>
        </p:nvSpPr>
        <p:spPr>
          <a:xfrm>
            <a:off x="1074738" y="4210281"/>
            <a:ext cx="1224000" cy="24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7"/>
          <p:cNvSpPr/>
          <p:nvPr/>
        </p:nvSpPr>
        <p:spPr>
          <a:xfrm>
            <a:off x="1363663" y="3675063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97"/>
          <p:cNvSpPr/>
          <p:nvPr/>
        </p:nvSpPr>
        <p:spPr>
          <a:xfrm>
            <a:off x="539750" y="3314700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7"/>
          <p:cNvSpPr/>
          <p:nvPr/>
        </p:nvSpPr>
        <p:spPr>
          <a:xfrm>
            <a:off x="898525" y="3387725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7"/>
          <p:cNvSpPr/>
          <p:nvPr/>
        </p:nvSpPr>
        <p:spPr>
          <a:xfrm>
            <a:off x="1066800" y="3459163"/>
            <a:ext cx="1224000" cy="21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7"/>
          <p:cNvSpPr/>
          <p:nvPr/>
        </p:nvSpPr>
        <p:spPr>
          <a:xfrm>
            <a:off x="1363663" y="2882900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7"/>
          <p:cNvSpPr/>
          <p:nvPr/>
        </p:nvSpPr>
        <p:spPr>
          <a:xfrm>
            <a:off x="2411413" y="338613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7"/>
          <p:cNvSpPr/>
          <p:nvPr/>
        </p:nvSpPr>
        <p:spPr>
          <a:xfrm>
            <a:off x="2411413" y="381793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7"/>
          <p:cNvSpPr/>
          <p:nvPr/>
        </p:nvSpPr>
        <p:spPr>
          <a:xfrm>
            <a:off x="2411413" y="4251325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7"/>
          <p:cNvSpPr/>
          <p:nvPr/>
        </p:nvSpPr>
        <p:spPr>
          <a:xfrm>
            <a:off x="2411413" y="461168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p97"/>
          <p:cNvCxnSpPr/>
          <p:nvPr/>
        </p:nvCxnSpPr>
        <p:spPr>
          <a:xfrm>
            <a:off x="3132138" y="3386138"/>
            <a:ext cx="0" cy="12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97"/>
          <p:cNvCxnSpPr/>
          <p:nvPr/>
        </p:nvCxnSpPr>
        <p:spPr>
          <a:xfrm>
            <a:off x="2411413" y="3386138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97"/>
          <p:cNvCxnSpPr/>
          <p:nvPr/>
        </p:nvCxnSpPr>
        <p:spPr>
          <a:xfrm>
            <a:off x="2411413" y="388937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97"/>
          <p:cNvCxnSpPr/>
          <p:nvPr/>
        </p:nvCxnSpPr>
        <p:spPr>
          <a:xfrm>
            <a:off x="2411413" y="425132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97"/>
          <p:cNvCxnSpPr/>
          <p:nvPr/>
        </p:nvCxnSpPr>
        <p:spPr>
          <a:xfrm>
            <a:off x="2411413" y="468312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97"/>
          <p:cNvSpPr txBox="1"/>
          <p:nvPr/>
        </p:nvSpPr>
        <p:spPr>
          <a:xfrm>
            <a:off x="3995738" y="1082675"/>
            <a:ext cx="460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&amp; write: 13 parameters in 9 bytes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7"/>
          <p:cNvSpPr txBox="1"/>
          <p:nvPr/>
        </p:nvSpPr>
        <p:spPr>
          <a:xfrm>
            <a:off x="4284663" y="1514475"/>
            <a:ext cx="46086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address of the disk;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number of surface;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number of cylinder;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number of track;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kind of recording mode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(continuous, interleaf, ...);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what to do if the data is not found;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 ...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97"/>
          <p:cNvSpPr txBox="1"/>
          <p:nvPr/>
        </p:nvSpPr>
        <p:spPr>
          <a:xfrm>
            <a:off x="3995738" y="5257800"/>
            <a:ext cx="460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motor on? is the motor off?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7"/>
          <p:cNvSpPr txBox="1"/>
          <p:nvPr/>
        </p:nvSpPr>
        <p:spPr>
          <a:xfrm>
            <a:off x="1331913" y="5835650"/>
            <a:ext cx="6480300" cy="8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 GIVE ME A READ &amp; WRITE INSTRUCTION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(that is an extended or virtual computer)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7"/>
          <p:cNvSpPr/>
          <p:nvPr/>
        </p:nvSpPr>
        <p:spPr>
          <a:xfrm>
            <a:off x="1363663" y="4249738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7"/>
          <p:cNvSpPr/>
          <p:nvPr/>
        </p:nvSpPr>
        <p:spPr>
          <a:xfrm>
            <a:off x="539750" y="4033838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7"/>
          <p:cNvSpPr/>
          <p:nvPr/>
        </p:nvSpPr>
        <p:spPr>
          <a:xfrm rot="10800000">
            <a:off x="1403325" y="2162175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97"/>
          <p:cNvSpPr/>
          <p:nvPr/>
        </p:nvSpPr>
        <p:spPr>
          <a:xfrm>
            <a:off x="906463" y="4129088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7"/>
          <p:cNvSpPr/>
          <p:nvPr/>
        </p:nvSpPr>
        <p:spPr>
          <a:xfrm>
            <a:off x="1074738" y="4210281"/>
            <a:ext cx="1224000" cy="24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97"/>
          <p:cNvSpPr/>
          <p:nvPr/>
        </p:nvSpPr>
        <p:spPr>
          <a:xfrm>
            <a:off x="1363663" y="3675063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7"/>
          <p:cNvSpPr/>
          <p:nvPr/>
        </p:nvSpPr>
        <p:spPr>
          <a:xfrm>
            <a:off x="539750" y="3314700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97"/>
          <p:cNvSpPr/>
          <p:nvPr/>
        </p:nvSpPr>
        <p:spPr>
          <a:xfrm>
            <a:off x="898525" y="3387725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7"/>
          <p:cNvSpPr/>
          <p:nvPr/>
        </p:nvSpPr>
        <p:spPr>
          <a:xfrm>
            <a:off x="1066800" y="3459163"/>
            <a:ext cx="1224000" cy="21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7"/>
          <p:cNvSpPr/>
          <p:nvPr/>
        </p:nvSpPr>
        <p:spPr>
          <a:xfrm>
            <a:off x="1363663" y="2882900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97"/>
          <p:cNvSpPr/>
          <p:nvPr/>
        </p:nvSpPr>
        <p:spPr>
          <a:xfrm>
            <a:off x="2411413" y="338613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7"/>
          <p:cNvSpPr/>
          <p:nvPr/>
        </p:nvSpPr>
        <p:spPr>
          <a:xfrm>
            <a:off x="2411413" y="381793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97"/>
          <p:cNvSpPr/>
          <p:nvPr/>
        </p:nvSpPr>
        <p:spPr>
          <a:xfrm>
            <a:off x="2411413" y="4251325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7"/>
          <p:cNvSpPr/>
          <p:nvPr/>
        </p:nvSpPr>
        <p:spPr>
          <a:xfrm>
            <a:off x="2411413" y="461168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97"/>
          <p:cNvCxnSpPr/>
          <p:nvPr/>
        </p:nvCxnSpPr>
        <p:spPr>
          <a:xfrm>
            <a:off x="3132138" y="3386138"/>
            <a:ext cx="0" cy="129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97"/>
          <p:cNvCxnSpPr/>
          <p:nvPr/>
        </p:nvCxnSpPr>
        <p:spPr>
          <a:xfrm>
            <a:off x="2411413" y="3386138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97"/>
          <p:cNvCxnSpPr/>
          <p:nvPr/>
        </p:nvCxnSpPr>
        <p:spPr>
          <a:xfrm>
            <a:off x="2411413" y="388937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97"/>
          <p:cNvCxnSpPr/>
          <p:nvPr/>
        </p:nvCxnSpPr>
        <p:spPr>
          <a:xfrm>
            <a:off x="2411413" y="425132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97"/>
          <p:cNvCxnSpPr/>
          <p:nvPr/>
        </p:nvCxnSpPr>
        <p:spPr>
          <a:xfrm>
            <a:off x="2411413" y="468312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0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80"/>
          <p:cNvSpPr txBox="1"/>
          <p:nvPr>
            <p:ph idx="1" type="body"/>
          </p:nvPr>
        </p:nvSpPr>
        <p:spPr>
          <a:xfrm>
            <a:off x="611550" y="23837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I/O organization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I/O interface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Asynchronous data transfer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Asynchronous serial transmission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Modes of data transfer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Interrupt initiated I/O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•"/>
            </a:pPr>
            <a:r>
              <a:rPr lang="en-GB" sz="2400">
                <a:solidFill>
                  <a:srgbClr val="111111"/>
                </a:solidFill>
                <a:highlight>
                  <a:srgbClr val="FFFFFF"/>
                </a:highlight>
              </a:rPr>
              <a:t>Direct memory access (DMA)</a:t>
            </a:r>
            <a:endParaRPr sz="2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Disk Access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35" name="Google Shape;735;p98"/>
          <p:cNvSpPr txBox="1"/>
          <p:nvPr/>
        </p:nvSpPr>
        <p:spPr>
          <a:xfrm>
            <a:off x="610350" y="1630300"/>
            <a:ext cx="7770900" cy="25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/>
              <a:t>Time to fulfil a disk request is made up of: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GB" sz="2400"/>
              <a:t>Seek time</a:t>
            </a:r>
            <a:r>
              <a:rPr lang="en-GB" sz="2400"/>
              <a:t> - moving </a:t>
            </a:r>
            <a:r>
              <a:rPr i="1" lang="en-GB" sz="2400">
                <a:solidFill>
                  <a:srgbClr val="FF0000"/>
                </a:solidFill>
              </a:rPr>
              <a:t>heads to the correct track</a:t>
            </a:r>
            <a:endParaRPr i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GB" sz="2400"/>
              <a:t>Rotational latency</a:t>
            </a:r>
            <a:r>
              <a:rPr lang="en-GB" sz="2400"/>
              <a:t> - waiting for </a:t>
            </a:r>
            <a:r>
              <a:rPr i="1" lang="en-GB" sz="2400">
                <a:solidFill>
                  <a:srgbClr val="FF0000"/>
                </a:solidFill>
              </a:rPr>
              <a:t>correct sector to reach the read / write heads</a:t>
            </a:r>
            <a:endParaRPr i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GB" sz="2400"/>
              <a:t>Transfer time</a:t>
            </a:r>
            <a:r>
              <a:rPr lang="en-GB" sz="2400"/>
              <a:t> - depends on speed of rotation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>
            <p:ph type="title"/>
          </p:nvPr>
        </p:nvSpPr>
        <p:spPr>
          <a:xfrm>
            <a:off x="2500000" y="466575"/>
            <a:ext cx="6211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I/O Summary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41" name="Google Shape;741;p99"/>
          <p:cNvSpPr txBox="1"/>
          <p:nvPr/>
        </p:nvSpPr>
        <p:spPr>
          <a:xfrm>
            <a:off x="686550" y="1782700"/>
            <a:ext cx="77709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I/O system design may be more critical than processor design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Interrupts used to signal end of I/O operations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GB" sz="2400"/>
              <a:t>Polling </a:t>
            </a:r>
            <a:r>
              <a:rPr lang="en-GB" sz="2400"/>
              <a:t>involves processor </a:t>
            </a:r>
            <a:r>
              <a:rPr lang="en-GB" sz="2400">
                <a:solidFill>
                  <a:srgbClr val="FF0000"/>
                </a:solidFill>
              </a:rPr>
              <a:t>checking each device in turn</a:t>
            </a:r>
            <a:r>
              <a:rPr lang="en-GB" sz="2400"/>
              <a:t> to see if it needs service.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00" y="2101155"/>
            <a:ext cx="65817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2"/>
          <p:cNvSpPr txBox="1"/>
          <p:nvPr>
            <p:ph type="title"/>
          </p:nvPr>
        </p:nvSpPr>
        <p:spPr>
          <a:xfrm>
            <a:off x="2474200" y="601775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Input / Output Architecture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2"/>
          <p:cNvSpPr txBox="1"/>
          <p:nvPr/>
        </p:nvSpPr>
        <p:spPr>
          <a:xfrm>
            <a:off x="564450" y="1268375"/>
            <a:ext cx="8259600" cy="53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Which is more important?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Processor &amp; memory design?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Input / Output system design?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Processor &amp; memory will dominate computationally intensive programs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Performance is measured in MFlops </a:t>
            </a:r>
            <a:r>
              <a:rPr lang="en-GB" sz="1800"/>
              <a:t>(a common measure of the speed of computers used to perform mega floating-point calculations).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Also, </a:t>
            </a:r>
            <a:r>
              <a:rPr b="1" lang="en-GB" sz="1800"/>
              <a:t>MIPS</a:t>
            </a:r>
            <a:r>
              <a:rPr lang="en-GB" sz="1800"/>
              <a:t> (million instructions per second).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I/O system will dominate web server systems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E-commerce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Performance measured in transactions per second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I/O system design may </a:t>
            </a:r>
            <a:r>
              <a:rPr i="1" lang="en-GB" sz="1800">
                <a:solidFill>
                  <a:srgbClr val="FF0000"/>
                </a:solidFill>
              </a:rPr>
              <a:t>be more critical </a:t>
            </a:r>
            <a:r>
              <a:rPr i="1" lang="en-GB" sz="1800"/>
              <a:t>than processor design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/>
              <a:t>I/O system </a:t>
            </a:r>
            <a:r>
              <a:rPr i="1" lang="en-GB" sz="2000"/>
              <a:t>consists of interfaces and I/O devices themselves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3"/>
          <p:cNvSpPr txBox="1"/>
          <p:nvPr>
            <p:ph type="title"/>
          </p:nvPr>
        </p:nvSpPr>
        <p:spPr>
          <a:xfrm>
            <a:off x="3115275" y="68567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I/O Buses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461" name="Google Shape;461;p83"/>
          <p:cNvSpPr txBox="1"/>
          <p:nvPr/>
        </p:nvSpPr>
        <p:spPr>
          <a:xfrm>
            <a:off x="533400" y="1561625"/>
            <a:ext cx="8064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 sz="2400"/>
              <a:t>I/O bus allows many devices to connect to the processor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462" name="Google Shape;46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88" y="1953213"/>
            <a:ext cx="76104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83"/>
          <p:cNvSpPr txBox="1"/>
          <p:nvPr/>
        </p:nvSpPr>
        <p:spPr>
          <a:xfrm>
            <a:off x="705600" y="4446725"/>
            <a:ext cx="81819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Any device compatible with a bus can connect with a device driver software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Multiple devices must </a:t>
            </a:r>
            <a:r>
              <a:rPr i="1" lang="en-GB" sz="2400"/>
              <a:t>compete</a:t>
            </a:r>
            <a:r>
              <a:rPr lang="en-GB" sz="2400"/>
              <a:t> for access to the bus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Disadvantage</a:t>
            </a:r>
            <a:r>
              <a:rPr lang="en-GB" sz="2400"/>
              <a:t>:  bus has fixed bandwidth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Multiple busses allow faster attachment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4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9" name="Google Shape;469;p84"/>
          <p:cNvSpPr txBox="1"/>
          <p:nvPr/>
        </p:nvSpPr>
        <p:spPr>
          <a:xfrm>
            <a:off x="533400" y="1298225"/>
            <a:ext cx="8217300" cy="4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Asynchronous events cannot be predicted e.g. key press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Interrupts allow devices to request service from the processor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Block transfer devices (disks) use interrupts to signal end of block transfer.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5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75" name="Google Shape;475;p85"/>
          <p:cNvSpPr txBox="1"/>
          <p:nvPr/>
        </p:nvSpPr>
        <p:spPr>
          <a:xfrm>
            <a:off x="76200" y="1209375"/>
            <a:ext cx="57756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Interrupt request line and </a:t>
            </a:r>
            <a:r>
              <a:rPr lang="en-GB" sz="2200">
                <a:solidFill>
                  <a:srgbClr val="6AA84F"/>
                </a:solidFill>
              </a:rPr>
              <a:t>interrupt acknowledge line</a:t>
            </a:r>
            <a:r>
              <a:rPr lang="en-GB" sz="2200"/>
              <a:t> are on the processor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Device signals on request line until processor signals on acknowledge line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Interrupt vector contains </a:t>
            </a:r>
            <a:r>
              <a:rPr lang="en-GB" sz="2200">
                <a:solidFill>
                  <a:srgbClr val="6AA84F"/>
                </a:solidFill>
              </a:rPr>
              <a:t>addresses of interrupt service routines</a:t>
            </a:r>
            <a:r>
              <a:rPr lang="en-GB" sz="2200"/>
              <a:t> (inserted by operating system)</a:t>
            </a:r>
            <a:br>
              <a:rPr lang="en-GB" sz="2200"/>
            </a:br>
            <a:endParaRPr sz="2200"/>
          </a:p>
        </p:txBody>
      </p:sp>
      <p:pic>
        <p:nvPicPr>
          <p:cNvPr id="476" name="Google Shape;47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25" y="1209375"/>
            <a:ext cx="3390250" cy="20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5"/>
          <p:cNvSpPr txBox="1"/>
          <p:nvPr/>
        </p:nvSpPr>
        <p:spPr>
          <a:xfrm>
            <a:off x="300300" y="5071875"/>
            <a:ext cx="85434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An interrupt vector is the memory location of an interrupt handler, which </a:t>
            </a:r>
            <a:r>
              <a:rPr i="1" lang="en-GB" sz="1600">
                <a:solidFill>
                  <a:srgbClr val="FF0000"/>
                </a:solidFill>
              </a:rPr>
              <a:t>prioritizes interrupts </a:t>
            </a:r>
            <a:r>
              <a:rPr i="1" lang="en-GB" sz="1600"/>
              <a:t>and saves them in a queue if more than one interrupt is waiting to be handled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6"/>
          <p:cNvSpPr txBox="1"/>
          <p:nvPr>
            <p:ph type="title"/>
          </p:nvPr>
        </p:nvSpPr>
        <p:spPr>
          <a:xfrm>
            <a:off x="3021900" y="606350"/>
            <a:ext cx="310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 Servicing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6"/>
          <p:cNvSpPr txBox="1"/>
          <p:nvPr/>
        </p:nvSpPr>
        <p:spPr>
          <a:xfrm>
            <a:off x="108150" y="1317050"/>
            <a:ext cx="43926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Processor transfers control to appropriate address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Service routine responsible for saving current state of processor (context) and restoring it on return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Interrupt invisible to user processes (except through reading clock)</a:t>
            </a:r>
            <a:endParaRPr i="1" sz="2200"/>
          </a:p>
        </p:txBody>
      </p:sp>
      <p:pic>
        <p:nvPicPr>
          <p:cNvPr id="484" name="Google Shape;48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50" y="2009325"/>
            <a:ext cx="4317598" cy="26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7"/>
          <p:cNvSpPr txBox="1"/>
          <p:nvPr>
            <p:ph type="title"/>
          </p:nvPr>
        </p:nvSpPr>
        <p:spPr>
          <a:xfrm>
            <a:off x="3021900" y="606350"/>
            <a:ext cx="310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Interrupt Priority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7"/>
          <p:cNvSpPr txBox="1"/>
          <p:nvPr/>
        </p:nvSpPr>
        <p:spPr>
          <a:xfrm>
            <a:off x="108150" y="1317050"/>
            <a:ext cx="5631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Interrupts may have a priority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Processor may mask off interrupts below a certain priority - forcing them to wait until higher priority interrupts services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Low priority interrupt servicing might be interrupted by higher priority interrupt</a:t>
            </a:r>
            <a:endParaRPr sz="2200"/>
          </a:p>
        </p:txBody>
      </p:sp>
      <p:pic>
        <p:nvPicPr>
          <p:cNvPr id="491" name="Google Shape;49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100" y="1317050"/>
            <a:ext cx="26574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