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BEB3DC-83DB-4C04-A14F-A231804FDE9B}">
  <a:tblStyle styleId="{9DBEB3DC-83DB-4C04-A14F-A231804FDE9B}" styleName="Table_0">
    <a:wholeTbl>
      <a:tcTxStyle b="off" i="off">
        <a:font>
          <a:latin typeface="Palatino"/>
          <a:ea typeface="Palatino"/>
          <a:cs typeface="Palatino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  <a:tblStyle styleId="{DBEDAC14-B96A-4246-9E2A-D0B1309A6E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834350E-0877-488E-9060-51FF84E7EEC8}" styleName="Table_2">
    <a:wholeTbl>
      <a:tcTxStyle b="off" i="off">
        <a:font>
          <a:latin typeface="Palatino"/>
          <a:ea typeface="Palatino"/>
          <a:cs typeface="Palatino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00CC99"/>
          </a:solidFill>
        </a:fill>
      </a:tcStyle>
    </a:lastCol>
    <a:fir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00CC99"/>
          </a:solidFill>
        </a:fill>
      </a:tcStyle>
    </a:firstCol>
    <a:la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CC99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CC99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0ac0007f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d0ac0007f_2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01e15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501e150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0ac0007f_2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0ac0007f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01e1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501e150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01e15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501e150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0ac0007f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d0ac0007f_1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0ac0007f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d0ac0007f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ddbfb6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3ddbfb69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ddbfb6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3ddbfb69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501e15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e501e150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d0ac0007f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d0ac000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14594d34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14594d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0ac0007f_1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d0ac0007f_1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501e150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501e150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501e15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e501e150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501e15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501e1500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89db81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e89db816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d0ac0007f_1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d0ac0007f_1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d0ac0007f_11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d0ac0007f_1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ddbfb694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ddbfb69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ddbfb694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ddbfb69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c89c9bd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c89c9bd8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c89c9bd85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c89c9bd8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c89c9b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c89c9bd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c89c9bd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c89c9bd8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c89c9bd8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c89c9bd85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c89c9bd85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c89c9bd8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c89c9bd85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c89c9bd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c89c9bd85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c89c9bd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c89c9bd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c89c9bd8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0ac0007f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d0ac0007f_2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0ac0007f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d0ac0007f_2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d5aa05f5_5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2d5aa05f5_5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01e1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e501e15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01e15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e501e150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0ac0007f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d0ac0007f_2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37550" y="1737075"/>
            <a:ext cx="7668900" cy="18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4000"/>
              <a:buNone/>
              <a:defRPr b="1" sz="4000">
                <a:solidFill>
                  <a:srgbClr val="5E6A7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37550" y="3866675"/>
            <a:ext cx="7668900" cy="18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4800"/>
              <a:buFont typeface="Times New Roman"/>
              <a:buNone/>
              <a:defRPr i="1" sz="4800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0" y="6377750"/>
            <a:ext cx="91440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None/>
              <a:defRPr b="1" sz="1400">
                <a:solidFill>
                  <a:srgbClr val="0098D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1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1600"/>
              </a:spcBef>
              <a:spcAft>
                <a:spcPts val="0"/>
              </a:spcAft>
              <a:buClr>
                <a:srgbClr val="9BA0A3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600"/>
              </a:spcBef>
              <a:spcAft>
                <a:spcPts val="0"/>
              </a:spcAft>
              <a:buClr>
                <a:srgbClr val="9BA0A3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600"/>
              </a:spcBef>
              <a:spcAft>
                <a:spcPts val="0"/>
              </a:spcAft>
              <a:buClr>
                <a:srgbClr val="9BA0A3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600"/>
              </a:spcBef>
              <a:spcAft>
                <a:spcPts val="0"/>
              </a:spcAft>
              <a:buClr>
                <a:srgbClr val="9BA0A3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1600"/>
              </a:spcBef>
              <a:spcAft>
                <a:spcPts val="0"/>
              </a:spcAft>
              <a:buClr>
                <a:srgbClr val="9BA0A3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1600"/>
              </a:spcBef>
              <a:spcAft>
                <a:spcPts val="0"/>
              </a:spcAft>
              <a:buClr>
                <a:srgbClr val="9BA0A3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1600"/>
              </a:spcBef>
              <a:spcAft>
                <a:spcPts val="0"/>
              </a:spcAft>
              <a:buClr>
                <a:srgbClr val="9BA0A3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1600"/>
              </a:spcBef>
              <a:spcAft>
                <a:spcPts val="1600"/>
              </a:spcAft>
              <a:buClr>
                <a:srgbClr val="9BA0A3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3600"/>
              <a:buNone/>
              <a:defRPr sz="3600">
                <a:solidFill>
                  <a:srgbClr val="5E6A7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504900"/>
            <a:ext cx="42747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586400" y="1504900"/>
            <a:ext cx="42747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26212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None/>
              <a:defRPr sz="2800">
                <a:solidFill>
                  <a:srgbClr val="0098D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151526"/>
            <a:ext cx="8520600" cy="3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800"/>
              <a:buChar char="●"/>
              <a:defRPr sz="1800">
                <a:solidFill>
                  <a:srgbClr val="5E6A7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1400"/>
              <a:buChar char="○"/>
              <a:defRPr>
                <a:solidFill>
                  <a:srgbClr val="5E6A7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1400"/>
              <a:buChar char="■"/>
              <a:defRPr>
                <a:solidFill>
                  <a:srgbClr val="5E6A7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1400"/>
              <a:buChar char="●"/>
              <a:defRPr>
                <a:solidFill>
                  <a:srgbClr val="5E6A7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1400"/>
              <a:buChar char="○"/>
              <a:defRPr>
                <a:solidFill>
                  <a:srgbClr val="5E6A7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1400"/>
              <a:buChar char="■"/>
              <a:defRPr>
                <a:solidFill>
                  <a:srgbClr val="5E6A7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1400"/>
              <a:buChar char="●"/>
              <a:defRPr>
                <a:solidFill>
                  <a:srgbClr val="5E6A7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1400"/>
              <a:buChar char="○"/>
              <a:defRPr>
                <a:solidFill>
                  <a:srgbClr val="5E6A7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E6A71"/>
              </a:buClr>
              <a:buSzPts val="1400"/>
              <a:buChar char="■"/>
              <a:defRPr>
                <a:solidFill>
                  <a:srgbClr val="5E6A7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hyperlink" Target="https://docs.google.com/presentation/d/1lle7yY0gQi9q4lkzkiPwTrVjET8V5Ejs8pWvCajAgAY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Cache_prefetching" TargetMode="External"/><Relationship Id="rId4" Type="http://schemas.openxmlformats.org/officeDocument/2006/relationships/hyperlink" Target="https://courses.cs.washington.edu/courses/cse378/02sp/sections/section9-2.html" TargetMode="External"/><Relationship Id="rId5" Type="http://schemas.openxmlformats.org/officeDocument/2006/relationships/hyperlink" Target="https://courses.cs.washington.edu/courses/cse378/02sp/sections/section9-2.html" TargetMode="External"/><Relationship Id="rId6" Type="http://schemas.openxmlformats.org/officeDocument/2006/relationships/hyperlink" Target="https://courses.cs.washington.edu/courses/cse378/02sp/sections/section9-2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Memory Systems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6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852800"/>
            <a:ext cx="54702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200"/>
              <a:buFont typeface="Arial"/>
              <a:buChar char="●"/>
            </a:pPr>
            <a:r>
              <a:rPr b="1" lang="en-GB" sz="2200"/>
              <a:t>Processor</a:t>
            </a:r>
            <a:r>
              <a:rPr lang="en-GB" sz="2200"/>
              <a:t> </a:t>
            </a:r>
            <a:r>
              <a:rPr i="1" lang="en-GB" sz="2200">
                <a:solidFill>
                  <a:srgbClr val="FF0000"/>
                </a:solidFill>
              </a:rPr>
              <a:t>makes memory access</a:t>
            </a:r>
            <a:endParaRPr i="1" sz="2200">
              <a:solidFill>
                <a:srgbClr val="FF0000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If address </a:t>
            </a:r>
            <a:r>
              <a:rPr lang="en-GB" sz="2200">
                <a:solidFill>
                  <a:srgbClr val="6AA84F"/>
                </a:solidFill>
              </a:rPr>
              <a:t>is in cache</a:t>
            </a:r>
            <a:endParaRPr sz="2200">
              <a:solidFill>
                <a:srgbClr val="6AA84F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Access cache (</a:t>
            </a:r>
            <a:r>
              <a:rPr lang="en-GB" sz="2200">
                <a:solidFill>
                  <a:srgbClr val="6AA84F"/>
                </a:solidFill>
              </a:rPr>
              <a:t>cache Hit</a:t>
            </a:r>
            <a:r>
              <a:rPr lang="en-GB" sz="2200"/>
              <a:t>)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If address</a:t>
            </a:r>
            <a:r>
              <a:rPr lang="en-GB" sz="2200">
                <a:solidFill>
                  <a:srgbClr val="FF0000"/>
                </a:solidFill>
              </a:rPr>
              <a:t> is not in cache</a:t>
            </a:r>
            <a:r>
              <a:rPr lang="en-GB" sz="2200"/>
              <a:t> (</a:t>
            </a:r>
            <a:r>
              <a:rPr lang="en-GB" sz="2200">
                <a:solidFill>
                  <a:srgbClr val="FF0000"/>
                </a:solidFill>
              </a:rPr>
              <a:t>cache Miss</a:t>
            </a:r>
            <a:r>
              <a:rPr lang="en-GB" sz="2200"/>
              <a:t>)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Move block of main memory containing address to cache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Access cache again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If address </a:t>
            </a:r>
            <a:r>
              <a:rPr i="1" lang="en-GB" sz="2200">
                <a:solidFill>
                  <a:srgbClr val="FF0000"/>
                </a:solidFill>
              </a:rPr>
              <a:t>not in main memory</a:t>
            </a:r>
            <a:r>
              <a:rPr lang="en-GB" sz="2200"/>
              <a:t> similar operation with </a:t>
            </a:r>
            <a:r>
              <a:rPr b="1" i="1" lang="en-GB" sz="2200"/>
              <a:t>virtual memory</a:t>
            </a:r>
            <a:r>
              <a:rPr lang="en-GB" sz="2200"/>
              <a:t> (</a:t>
            </a:r>
            <a:r>
              <a:rPr b="1" lang="en-GB" sz="2200"/>
              <a:t>disk</a:t>
            </a:r>
            <a:r>
              <a:rPr lang="en-GB" sz="2200"/>
              <a:t>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Hierarchy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5955450" y="381300"/>
            <a:ext cx="25839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Processor</a:t>
            </a:r>
            <a:endParaRPr sz="1800"/>
          </a:p>
        </p:txBody>
      </p:sp>
      <p:sp>
        <p:nvSpPr>
          <p:cNvPr id="139" name="Google Shape;139;p25"/>
          <p:cNvSpPr txBox="1"/>
          <p:nvPr/>
        </p:nvSpPr>
        <p:spPr>
          <a:xfrm>
            <a:off x="5718000" y="4167875"/>
            <a:ext cx="3058800" cy="21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Virtual Memory</a:t>
            </a:r>
            <a:endParaRPr sz="1800"/>
          </a:p>
        </p:txBody>
      </p:sp>
      <p:sp>
        <p:nvSpPr>
          <p:cNvPr id="140" name="Google Shape;140;p25"/>
          <p:cNvSpPr txBox="1"/>
          <p:nvPr/>
        </p:nvSpPr>
        <p:spPr>
          <a:xfrm>
            <a:off x="6238050" y="1501375"/>
            <a:ext cx="20187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Cache</a:t>
            </a:r>
            <a:endParaRPr sz="1800"/>
          </a:p>
        </p:txBody>
      </p:sp>
      <p:sp>
        <p:nvSpPr>
          <p:cNvPr id="141" name="Google Shape;141;p25"/>
          <p:cNvSpPr txBox="1"/>
          <p:nvPr/>
        </p:nvSpPr>
        <p:spPr>
          <a:xfrm>
            <a:off x="5718000" y="2621450"/>
            <a:ext cx="3058800" cy="118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Main Memory</a:t>
            </a:r>
            <a:endParaRPr sz="1800"/>
          </a:p>
        </p:txBody>
      </p:sp>
      <p:cxnSp>
        <p:nvCxnSpPr>
          <p:cNvPr id="142" name="Google Shape;142;p25"/>
          <p:cNvCxnSpPr>
            <a:stCxn id="138" idx="2"/>
            <a:endCxn id="140" idx="0"/>
          </p:cNvCxnSpPr>
          <p:nvPr/>
        </p:nvCxnSpPr>
        <p:spPr>
          <a:xfrm>
            <a:off x="7247400" y="1079700"/>
            <a:ext cx="0" cy="4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5"/>
          <p:cNvCxnSpPr>
            <a:endCxn id="141" idx="0"/>
          </p:cNvCxnSpPr>
          <p:nvPr/>
        </p:nvCxnSpPr>
        <p:spPr>
          <a:xfrm>
            <a:off x="7247400" y="2199650"/>
            <a:ext cx="0" cy="4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5"/>
          <p:cNvCxnSpPr>
            <a:stCxn id="141" idx="2"/>
            <a:endCxn id="139" idx="0"/>
          </p:cNvCxnSpPr>
          <p:nvPr/>
        </p:nvCxnSpPr>
        <p:spPr>
          <a:xfrm>
            <a:off x="7247400" y="3806450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Levels in Memory Hierarchy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Hierarchy implemented</a:t>
            </a:r>
            <a:r>
              <a:rPr lang="en-GB"/>
              <a:t> in </a:t>
            </a:r>
            <a:r>
              <a:rPr i="1" lang="en-GB">
                <a:solidFill>
                  <a:srgbClr val="FF0000"/>
                </a:solidFill>
              </a:rPr>
              <a:t>different technologies</a:t>
            </a:r>
            <a:br>
              <a:rPr lang="en-GB"/>
            </a:br>
            <a:r>
              <a:rPr lang="en-GB"/>
              <a:t>Both hardware and software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Caches</a:t>
            </a:r>
            <a:r>
              <a:rPr lang="en-GB"/>
              <a:t>: usually </a:t>
            </a:r>
            <a:r>
              <a:rPr b="1" lang="en-GB">
                <a:solidFill>
                  <a:srgbClr val="FF0000"/>
                </a:solidFill>
              </a:rPr>
              <a:t>SRAM </a:t>
            </a:r>
            <a:r>
              <a:rPr lang="en-GB"/>
              <a:t>– (assigned addresses: hardware)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Many modern machines have </a:t>
            </a:r>
            <a:r>
              <a:rPr i="1" lang="en-GB">
                <a:solidFill>
                  <a:srgbClr val="FF0000"/>
                </a:solidFill>
              </a:rPr>
              <a:t>several levels of cache</a:t>
            </a:r>
            <a:endParaRPr i="1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Main</a:t>
            </a:r>
            <a:r>
              <a:rPr lang="en-GB"/>
              <a:t>: </a:t>
            </a:r>
            <a:r>
              <a:rPr lang="en-GB">
                <a:solidFill>
                  <a:srgbClr val="FF0000"/>
                </a:solidFill>
              </a:rPr>
              <a:t>DRAM </a:t>
            </a:r>
            <a:r>
              <a:rPr lang="en-GB"/>
              <a:t>– (assigned addresses: software)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Virtual</a:t>
            </a:r>
            <a:r>
              <a:rPr lang="en-GB"/>
              <a:t>: on </a:t>
            </a:r>
            <a:r>
              <a:rPr b="1" lang="en-GB">
                <a:solidFill>
                  <a:srgbClr val="FF0000"/>
                </a:solidFill>
              </a:rPr>
              <a:t>disk</a:t>
            </a:r>
            <a:endParaRPr b="1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Cache ↔ main memory </a:t>
            </a:r>
            <a:r>
              <a:rPr i="1" lang="en-GB">
                <a:solidFill>
                  <a:srgbClr val="6AA84F"/>
                </a:solidFill>
              </a:rPr>
              <a:t>transfers</a:t>
            </a:r>
            <a:endParaRPr i="1">
              <a:solidFill>
                <a:srgbClr val="6AA84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/>
              <a:t>Implemented </a:t>
            </a:r>
            <a:r>
              <a:rPr i="1" lang="en-GB">
                <a:solidFill>
                  <a:srgbClr val="6AA84F"/>
                </a:solidFill>
              </a:rPr>
              <a:t>in hardware</a:t>
            </a:r>
            <a:endParaRPr i="1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Main memory ↔  virtual memory </a:t>
            </a:r>
            <a:r>
              <a:rPr i="1" lang="en-GB">
                <a:solidFill>
                  <a:srgbClr val="FF9900"/>
                </a:solidFill>
              </a:rPr>
              <a:t>transfers</a:t>
            </a:r>
            <a:endParaRPr i="1">
              <a:solidFill>
                <a:srgbClr val="FF99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/>
              <a:t>Implemented </a:t>
            </a:r>
            <a:r>
              <a:rPr i="1" lang="en-GB">
                <a:solidFill>
                  <a:srgbClr val="FF9900"/>
                </a:solidFill>
              </a:rPr>
              <a:t>in software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SRAM vs DRAM</a:t>
            </a:r>
            <a:endParaRPr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{9DBEB3DC-83DB-4C04-A14F-A231804FDE9B}</a:tableStyleId>
              </a:tblPr>
              <a:tblGrid>
                <a:gridCol w="2743200"/>
                <a:gridCol w="2743200"/>
                <a:gridCol w="2743200"/>
              </a:tblGrid>
              <a:tr h="96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SRAM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DRAM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</a:tr>
              <a:tr h="96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Usage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Cache Memory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Main Memory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</a:tr>
              <a:tr h="96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Speed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Very</a:t>
                      </a: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fast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Fast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96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Costly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Cheaper</a:t>
                      </a: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than SRAM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</a:tr>
              <a:tr h="96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Density (size)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Memory Terminology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Hit, miss, hit rate, miss rate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>
                <a:solidFill>
                  <a:srgbClr val="6AA84F"/>
                </a:solidFill>
              </a:rPr>
              <a:t>Address present </a:t>
            </a:r>
            <a:r>
              <a:rPr lang="en-GB" sz="2000"/>
              <a:t>in level being accessed is a </a:t>
            </a:r>
            <a:r>
              <a:rPr i="1" lang="en-GB" sz="2000">
                <a:solidFill>
                  <a:srgbClr val="6AA84F"/>
                </a:solidFill>
              </a:rPr>
              <a:t>Hit</a:t>
            </a:r>
            <a:endParaRPr i="1" sz="2000">
              <a:solidFill>
                <a:srgbClr val="6AA84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>
                <a:solidFill>
                  <a:srgbClr val="FF0000"/>
                </a:solidFill>
              </a:rPr>
              <a:t>Address not present</a:t>
            </a:r>
            <a:r>
              <a:rPr lang="en-GB" sz="2000"/>
              <a:t> in level – a </a:t>
            </a:r>
            <a:r>
              <a:rPr lang="en-GB" sz="2000">
                <a:solidFill>
                  <a:srgbClr val="FF0000"/>
                </a:solidFill>
              </a:rPr>
              <a:t>miss</a:t>
            </a:r>
            <a:br>
              <a:rPr lang="en-GB" sz="2000">
                <a:solidFill>
                  <a:srgbClr val="FF0000"/>
                </a:solidFill>
              </a:rPr>
            </a:br>
            <a:endParaRPr b="1" sz="1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Replacement policy</a:t>
            </a:r>
            <a:r>
              <a:rPr lang="en-GB" sz="2200"/>
              <a:t>: decides which block are replaced when a miss causes a new block to be read into the cache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data in the </a:t>
            </a:r>
            <a:r>
              <a:rPr b="1" lang="en-GB" sz="2200"/>
              <a:t>cache </a:t>
            </a:r>
            <a:r>
              <a:rPr lang="en-GB" sz="2200"/>
              <a:t>is called </a:t>
            </a:r>
            <a:r>
              <a:rPr b="1" i="1" lang="en-GB" sz="2200"/>
              <a:t>dirty </a:t>
            </a:r>
            <a:r>
              <a:rPr lang="en-GB" sz="2200"/>
              <a:t>data, if it is modified within </a:t>
            </a:r>
            <a:r>
              <a:rPr b="1" lang="en-GB" sz="2200"/>
              <a:t>cache </a:t>
            </a:r>
            <a:r>
              <a:rPr lang="en-GB" sz="2200"/>
              <a:t>but not modified in main memory.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-GB" sz="2200"/>
              <a:t>Inclusion</a:t>
            </a:r>
            <a:r>
              <a:rPr lang="en-GB" sz="2200"/>
              <a:t>: if a block present at one level is present at all lower levels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-GB" sz="2200"/>
              <a:t>Write-back</a:t>
            </a:r>
            <a:r>
              <a:rPr lang="en-GB" sz="2200"/>
              <a:t>: if written data is only written to the cache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-GB" sz="2200"/>
              <a:t>Write-through</a:t>
            </a:r>
            <a:r>
              <a:rPr lang="en-GB" sz="2200"/>
              <a:t>: if written data is copied to lower levels of hierarchy (main memory/virtual)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9"/>
          <p:cNvCxnSpPr/>
          <p:nvPr/>
        </p:nvCxnSpPr>
        <p:spPr>
          <a:xfrm>
            <a:off x="1120" y="15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8" name="Google Shape;168;p29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Access Times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Access time = T</a:t>
            </a:r>
            <a:r>
              <a:rPr baseline="-25000" lang="en-GB" sz="2000"/>
              <a:t>hit </a:t>
            </a:r>
            <a:r>
              <a:rPr lang="en-GB" sz="2000"/>
              <a:t>P</a:t>
            </a:r>
            <a:r>
              <a:rPr baseline="-25000" lang="en-GB" sz="2000"/>
              <a:t>hit</a:t>
            </a:r>
            <a:r>
              <a:rPr lang="en-GB" sz="2000"/>
              <a:t> + T</a:t>
            </a:r>
            <a:r>
              <a:rPr baseline="-25000" lang="en-GB" sz="2000"/>
              <a:t>miss</a:t>
            </a:r>
            <a:r>
              <a:rPr lang="en-GB" sz="2000"/>
              <a:t> P</a:t>
            </a:r>
            <a:r>
              <a:rPr baseline="-25000" lang="en-GB" sz="2000"/>
              <a:t>miss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</a:t>
            </a:r>
            <a:r>
              <a:rPr baseline="-25000" lang="en-GB" sz="2000"/>
              <a:t>hit </a:t>
            </a:r>
            <a:r>
              <a:rPr lang="en-GB" sz="2000"/>
              <a:t>: time to resolve requests that hit at that level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</a:t>
            </a:r>
            <a:r>
              <a:rPr baseline="-25000" lang="en-GB" sz="2000"/>
              <a:t>hit</a:t>
            </a:r>
            <a:r>
              <a:rPr lang="en-GB" sz="2000"/>
              <a:t> : probability of hit at that level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Hit rate at lowest level is 1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Cache hit ratio</a:t>
            </a:r>
            <a:r>
              <a:rPr lang="en-GB" sz="2000"/>
              <a:t> = [cache Hits / (Cache Hits + Cache Misses)] x 100%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25" y="1258900"/>
            <a:ext cx="5966375" cy="4355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Bit cells addressed by word lines and bit lines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Word line selected</a:t>
            </a:r>
            <a:r>
              <a:rPr lang="en-GB" sz="1800"/>
              <a:t> causes all but cells on that line to output their values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Multiplexer </a:t>
            </a:r>
            <a:r>
              <a:rPr lang="en-GB" sz="1800"/>
              <a:t>selects appropriate bit line</a:t>
            </a:r>
            <a:endParaRPr sz="1800"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Chip Organisation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25" y="1258900"/>
            <a:ext cx="5966375" cy="435501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4 bit address - access cell 1011</a:t>
            </a:r>
            <a:endParaRPr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Memory Chip Organisation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25" y="1258900"/>
            <a:ext cx="5966375" cy="435501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4 bit address - access cell 1011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Top two bits activate all cells on that word line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Chip Organisation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325" y="1258900"/>
            <a:ext cx="5966273" cy="435494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4 bit address - access cell 1011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Top two bits activate all cells on that word line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All cells read out and bottom two bits select which cell’s content is delivered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Chip Organisation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1340550" y="4271625"/>
            <a:ext cx="64629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E6A71"/>
                </a:solidFill>
              </a:rPr>
              <a:t>Two inverters maintain value indefinitely: static</a:t>
            </a:r>
            <a:endParaRPr sz="2000">
              <a:solidFill>
                <a:srgbClr val="5E6A7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A7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E6A71"/>
                </a:solidFill>
              </a:rPr>
              <a:t>Read</a:t>
            </a:r>
            <a:r>
              <a:rPr lang="en-GB" sz="2000">
                <a:solidFill>
                  <a:srgbClr val="5E6A71"/>
                </a:solidFill>
              </a:rPr>
              <a:t>: assert word line and value transfers to bit lines</a:t>
            </a:r>
            <a:endParaRPr sz="2000">
              <a:solidFill>
                <a:srgbClr val="5E6A7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A7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E6A71"/>
                </a:solidFill>
              </a:rPr>
              <a:t>Write</a:t>
            </a:r>
            <a:r>
              <a:rPr lang="en-GB" sz="2000">
                <a:solidFill>
                  <a:srgbClr val="5E6A71"/>
                </a:solidFill>
              </a:rPr>
              <a:t>: put data on bit lines and assert word line</a:t>
            </a:r>
            <a:endParaRPr sz="2000">
              <a:solidFill>
                <a:srgbClr val="5E6A71"/>
              </a:solidFill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950" y="1234250"/>
            <a:ext cx="44672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Computer Architecture (Von Neumann)</a:t>
            </a:r>
            <a:endParaRPr sz="2600"/>
          </a:p>
        </p:txBody>
      </p:sp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6934199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479775" y="3773550"/>
            <a:ext cx="81843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E6A71"/>
                </a:solidFill>
              </a:rPr>
              <a:t>Bit value stored in small capacitor (decays with time)</a:t>
            </a:r>
            <a:endParaRPr sz="2000">
              <a:solidFill>
                <a:srgbClr val="5E6A7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A7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E6A71"/>
                </a:solidFill>
              </a:rPr>
              <a:t>Less space on chip – signal weaker and slower</a:t>
            </a:r>
            <a:endParaRPr sz="2000">
              <a:solidFill>
                <a:srgbClr val="5E6A7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A7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E6A71"/>
                </a:solidFill>
              </a:rPr>
              <a:t>Refresh by reading data &amp; writing back – (dynamic)</a:t>
            </a:r>
            <a:endParaRPr sz="2000">
              <a:solidFill>
                <a:srgbClr val="5E6A71"/>
              </a:solidFill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625" y="316200"/>
            <a:ext cx="27908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Caches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Cache</a:t>
            </a:r>
            <a:r>
              <a:rPr lang="en-GB"/>
              <a:t>: fast memory used to </a:t>
            </a:r>
            <a:r>
              <a:rPr b="1" i="1" lang="en-GB"/>
              <a:t>store data currently used by processor</a:t>
            </a:r>
            <a:endParaRPr b="1"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Caches </a:t>
            </a:r>
            <a:r>
              <a:rPr b="1" i="1" lang="en-GB"/>
              <a:t>have hardware to track which addresses </a:t>
            </a:r>
            <a:r>
              <a:rPr lang="en-GB"/>
              <a:t>are currently in the cache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If address referenced by processor </a:t>
            </a:r>
            <a:r>
              <a:rPr b="1" lang="en-GB">
                <a:solidFill>
                  <a:srgbClr val="6AA84F"/>
                </a:solidFill>
              </a:rPr>
              <a:t>is in cache</a:t>
            </a:r>
            <a:r>
              <a:rPr lang="en-GB"/>
              <a:t>, data is brought from cache – </a:t>
            </a:r>
            <a:r>
              <a:rPr lang="en-GB">
                <a:solidFill>
                  <a:srgbClr val="6AA84F"/>
                </a:solidFill>
              </a:rPr>
              <a:t>a cache hit</a:t>
            </a:r>
            <a:endParaRPr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Cache miss</a:t>
            </a:r>
            <a:r>
              <a:rPr lang="en-GB"/>
              <a:t> causes </a:t>
            </a:r>
            <a:r>
              <a:rPr lang="en-GB">
                <a:solidFill>
                  <a:srgbClr val="FF0000"/>
                </a:solidFill>
              </a:rPr>
              <a:t>old data to be evicted</a:t>
            </a:r>
            <a:r>
              <a:rPr lang="en-GB"/>
              <a:t> (overwritten)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before the new data is brought into cache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then data returned to </a:t>
            </a:r>
            <a:r>
              <a:rPr i="1" lang="en-GB" sz="2000"/>
              <a:t>main memory</a:t>
            </a:r>
            <a:endParaRPr i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/>
        </p:nvSpPr>
        <p:spPr>
          <a:xfrm>
            <a:off x="479775" y="5326475"/>
            <a:ext cx="81843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800"/>
              <a:buChar char="●"/>
            </a:pPr>
            <a:r>
              <a:rPr i="1" lang="en-GB" sz="1800">
                <a:solidFill>
                  <a:srgbClr val="5E6A71"/>
                </a:solidFill>
              </a:rPr>
              <a:t>tag array</a:t>
            </a:r>
            <a:r>
              <a:rPr lang="en-GB" sz="1800">
                <a:solidFill>
                  <a:srgbClr val="5E6A71"/>
                </a:solidFill>
              </a:rPr>
              <a:t>: addresses in cache</a:t>
            </a:r>
            <a:endParaRPr sz="1800">
              <a:solidFill>
                <a:srgbClr val="5E6A7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800"/>
              <a:buChar char="●"/>
            </a:pPr>
            <a:r>
              <a:rPr i="1" lang="en-GB" sz="1800">
                <a:solidFill>
                  <a:srgbClr val="5E6A71"/>
                </a:solidFill>
              </a:rPr>
              <a:t>data array</a:t>
            </a:r>
            <a:r>
              <a:rPr lang="en-GB" sz="1800">
                <a:solidFill>
                  <a:srgbClr val="5E6A71"/>
                </a:solidFill>
              </a:rPr>
              <a:t>: data corresponding to tags</a:t>
            </a:r>
            <a:endParaRPr sz="1800">
              <a:solidFill>
                <a:srgbClr val="5E6A7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800"/>
              <a:buChar char="●"/>
            </a:pPr>
            <a:r>
              <a:rPr i="1" lang="en-GB" sz="1800">
                <a:solidFill>
                  <a:srgbClr val="5E6A71"/>
                </a:solidFill>
              </a:rPr>
              <a:t>hit/miss logic</a:t>
            </a:r>
            <a:r>
              <a:rPr lang="en-GB" sz="1800">
                <a:solidFill>
                  <a:srgbClr val="5E6A71"/>
                </a:solidFill>
              </a:rPr>
              <a:t>: compares tag and address to determine if cache data is valid</a:t>
            </a:r>
            <a:endParaRPr sz="1800">
              <a:solidFill>
                <a:srgbClr val="5E6A71"/>
              </a:solidFill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38" y="1333400"/>
            <a:ext cx="7319530" cy="39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Caches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Cache Organisation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Caches organised as a set of data blocks known as cache lines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Line length is size of cache block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Lines are always aligned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Address of first byte is a multiple of line length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High order bits of address determine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Presence/absence from cache (hit or miss)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Line to use if address is present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Low order bits give offset within line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Long lines increase hit rate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Locality of reference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Long lines increase hit rate and slow cache because of larger quantity of data to read and evict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Cache Associativity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Associativity: how many lines in cache could contain address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/>
              <a:t>High associativity</a:t>
            </a:r>
            <a:endParaRPr b="1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Large choice of lines for any address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Low miss rate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Complex hardware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/>
              <a:t>Low associativity</a:t>
            </a:r>
            <a:endParaRPr b="1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Small choice of lines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Higher miss rate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Simpler hardware (easier choice for replacement)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y-associative-cache.png"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00" y="1027300"/>
            <a:ext cx="573405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686550" y="5174075"/>
            <a:ext cx="77709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5E6A71"/>
                </a:solidFill>
              </a:rPr>
              <a:t>Any </a:t>
            </a:r>
            <a:r>
              <a:rPr b="1" lang="en-GB" sz="2000">
                <a:solidFill>
                  <a:srgbClr val="5E6A71"/>
                </a:solidFill>
              </a:rPr>
              <a:t>address </a:t>
            </a:r>
            <a:r>
              <a:rPr i="1" lang="en-GB" sz="2000">
                <a:solidFill>
                  <a:srgbClr val="6AA84F"/>
                </a:solidFill>
              </a:rPr>
              <a:t>can be stored in any line</a:t>
            </a:r>
            <a:endParaRPr i="1" sz="2000"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5E6A71"/>
                </a:solidFill>
              </a:rPr>
              <a:t>Address of request is </a:t>
            </a:r>
            <a:r>
              <a:rPr i="1" lang="en-GB" sz="2000">
                <a:solidFill>
                  <a:srgbClr val="FF0000"/>
                </a:solidFill>
              </a:rPr>
              <a:t>compared to each entry</a:t>
            </a:r>
            <a:r>
              <a:rPr lang="en-GB" sz="2000">
                <a:solidFill>
                  <a:srgbClr val="5E6A71"/>
                </a:solidFill>
              </a:rPr>
              <a:t> in tag array</a:t>
            </a:r>
            <a:endParaRPr sz="2000">
              <a:solidFill>
                <a:srgbClr val="5E6A7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5E6A71"/>
                </a:solidFill>
              </a:rPr>
              <a:t>Hit: select appropriate data from line</a:t>
            </a:r>
            <a:endParaRPr sz="2000">
              <a:solidFill>
                <a:srgbClr val="5E6A7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5E6A71"/>
                </a:solidFill>
              </a:rPr>
              <a:t>Miss: invoke </a:t>
            </a:r>
            <a:r>
              <a:rPr b="1" lang="en-GB" sz="2000">
                <a:solidFill>
                  <a:srgbClr val="5E6A71"/>
                </a:solidFill>
              </a:rPr>
              <a:t>replacement policy</a:t>
            </a:r>
            <a:endParaRPr b="1" sz="1800"/>
          </a:p>
        </p:txBody>
      </p:sp>
      <p:sp>
        <p:nvSpPr>
          <p:cNvPr id="243" name="Google Shape;243;p40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Fully Associative Cache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/>
        </p:nvSpPr>
        <p:spPr>
          <a:xfrm>
            <a:off x="686400" y="5001325"/>
            <a:ext cx="84576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5E6A71"/>
                </a:solidFill>
              </a:rPr>
              <a:t>Each </a:t>
            </a:r>
            <a:r>
              <a:rPr b="1" lang="en-GB" sz="2000">
                <a:solidFill>
                  <a:srgbClr val="5E6A71"/>
                </a:solidFill>
              </a:rPr>
              <a:t>address </a:t>
            </a:r>
            <a:r>
              <a:rPr b="1" lang="en-GB" sz="2000">
                <a:solidFill>
                  <a:srgbClr val="FF0000"/>
                </a:solidFill>
              </a:rPr>
              <a:t>can only be stored</a:t>
            </a:r>
            <a:r>
              <a:rPr lang="en-GB" sz="2000">
                <a:solidFill>
                  <a:srgbClr val="5E6A71"/>
                </a:solidFill>
              </a:rPr>
              <a:t> in one line</a:t>
            </a:r>
            <a:endParaRPr sz="2000">
              <a:solidFill>
                <a:srgbClr val="5E6A7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5E6A71"/>
                </a:solidFill>
              </a:rPr>
              <a:t>Address of request</a:t>
            </a:r>
            <a:r>
              <a:rPr b="1" lang="en-GB" sz="2000">
                <a:solidFill>
                  <a:srgbClr val="6AA84F"/>
                </a:solidFill>
              </a:rPr>
              <a:t> is compared to corresponding entry</a:t>
            </a:r>
            <a:r>
              <a:rPr lang="en-GB" sz="2000">
                <a:solidFill>
                  <a:srgbClr val="5E6A71"/>
                </a:solidFill>
              </a:rPr>
              <a:t> in tag array</a:t>
            </a:r>
            <a:endParaRPr sz="2000">
              <a:solidFill>
                <a:srgbClr val="5E6A7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5E6A71"/>
                </a:solidFill>
              </a:rPr>
              <a:t>Hit: select appropriate data from line</a:t>
            </a:r>
            <a:endParaRPr sz="2000">
              <a:solidFill>
                <a:srgbClr val="5E6A7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5E6A71"/>
                </a:solidFill>
              </a:rPr>
              <a:t>Miss: invoke replacement policy</a:t>
            </a:r>
            <a:endParaRPr b="1" sz="1800"/>
          </a:p>
        </p:txBody>
      </p:sp>
      <p:pic>
        <p:nvPicPr>
          <p:cNvPr descr="direct-mapped-cache.png"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150" y="800800"/>
            <a:ext cx="573405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 Mapped</a:t>
            </a:r>
            <a:r>
              <a:rPr lang="en-GB"/>
              <a:t> Cache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9451"/>
            <a:ext cx="9144000" cy="152874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>
            <p:ph idx="4294967295"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Address use in Direct-mapped Cache</a:t>
            </a:r>
            <a:endParaRPr sz="2800"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504900"/>
            <a:ext cx="852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Caches operate on “lines”,  Caches lines are a power of 2 in size.</a:t>
            </a:r>
            <a:br>
              <a:rPr lang="en-GB" sz="2000"/>
            </a:br>
            <a:r>
              <a:rPr lang="en-GB" sz="2000"/>
              <a:t>They contain multiple words of memory, usually between 16 and 128 bytes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Line size: 2</a:t>
            </a:r>
            <a:r>
              <a:rPr baseline="30000" lang="en-GB" sz="2000"/>
              <a:t>n</a:t>
            </a:r>
            <a:r>
              <a:rPr lang="en-GB" sz="2000"/>
              <a:t> bytes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If  n = 6 bits   	Line size = 64 bytes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Common cache line sizes are 32, 64 and 128 bytes.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Cache size 2</a:t>
            </a:r>
            <a:r>
              <a:rPr baseline="30000" lang="en-GB" sz="2000"/>
              <a:t>m</a:t>
            </a:r>
            <a:r>
              <a:rPr lang="en-GB" sz="2000"/>
              <a:t> lines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If  m = 8          	Cache size = 256 lines (256x64 ~ 16kb)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Bottom m + n bits are used</a:t>
            </a:r>
            <a:endParaRPr sz="1800"/>
          </a:p>
        </p:txBody>
      </p:sp>
      <p:sp>
        <p:nvSpPr>
          <p:cNvPr id="258" name="Google Shape;258;p42"/>
          <p:cNvSpPr txBox="1"/>
          <p:nvPr/>
        </p:nvSpPr>
        <p:spPr>
          <a:xfrm>
            <a:off x="610300" y="5878275"/>
            <a:ext cx="8222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000"/>
              <a:buChar char="●"/>
            </a:pPr>
            <a:r>
              <a:rPr b="1" lang="en-GB" sz="2000">
                <a:solidFill>
                  <a:srgbClr val="5E6A71"/>
                </a:solidFill>
              </a:rPr>
              <a:t>Tag entry given by</a:t>
            </a:r>
            <a:r>
              <a:rPr lang="en-GB" sz="2000">
                <a:solidFill>
                  <a:srgbClr val="5E6A71"/>
                </a:solidFill>
              </a:rPr>
              <a:t> </a:t>
            </a:r>
            <a:r>
              <a:rPr i="1" lang="en-GB" sz="2000">
                <a:solidFill>
                  <a:srgbClr val="5E6A71"/>
                </a:solidFill>
              </a:rPr>
              <a:t>m</a:t>
            </a:r>
            <a:r>
              <a:rPr lang="en-GB" sz="2000">
                <a:solidFill>
                  <a:srgbClr val="5E6A71"/>
                </a:solidFill>
              </a:rPr>
              <a:t> bits is returned and compared with address </a:t>
            </a:r>
            <a:r>
              <a:rPr lang="en-GB" sz="2000">
                <a:solidFill>
                  <a:srgbClr val="999999"/>
                </a:solidFill>
              </a:rPr>
              <a:t>ignoring n bottom bits</a:t>
            </a:r>
            <a:endParaRPr sz="2000">
              <a:solidFill>
                <a:srgbClr val="9999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000"/>
              <a:buChar char="●"/>
            </a:pPr>
            <a:r>
              <a:rPr i="1" lang="en-GB" sz="2000">
                <a:solidFill>
                  <a:srgbClr val="6AA84F"/>
                </a:solidFill>
              </a:rPr>
              <a:t>If hit</a:t>
            </a:r>
            <a:r>
              <a:rPr i="1" lang="en-GB" sz="2000">
                <a:solidFill>
                  <a:srgbClr val="5E6A71"/>
                </a:solidFill>
              </a:rPr>
              <a:t> </a:t>
            </a:r>
            <a:r>
              <a:rPr i="1" lang="en-GB" sz="2000">
                <a:solidFill>
                  <a:srgbClr val="FF0000"/>
                </a:solidFill>
              </a:rPr>
              <a:t>bottom n bits used to select correct byte</a:t>
            </a:r>
            <a:r>
              <a:rPr lang="en-GB" sz="2000">
                <a:solidFill>
                  <a:srgbClr val="5E6A71"/>
                </a:solidFill>
              </a:rPr>
              <a:t> from line</a:t>
            </a:r>
            <a:endParaRPr sz="2000">
              <a:solidFill>
                <a:srgbClr val="5E6A7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Implementation of Tag Arrays</a:t>
            </a:r>
            <a:endParaRPr sz="2400"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504900"/>
            <a:ext cx="85206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Tag array has same number of entries as lines in cache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Tags contain information  to identify addresses stored in corresponding entry in cache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Each entry is size of address (in bits) less m+n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Plus bits for valid, dirty, and 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3"/>
          <p:cNvSpPr txBox="1"/>
          <p:nvPr/>
        </p:nvSpPr>
        <p:spPr>
          <a:xfrm>
            <a:off x="311700" y="5187675"/>
            <a:ext cx="83451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400"/>
              <a:buChar char="●"/>
            </a:pPr>
            <a:r>
              <a:rPr lang="en-GB" sz="2400">
                <a:solidFill>
                  <a:srgbClr val="5E6A71"/>
                </a:solidFill>
              </a:rPr>
              <a:t>V bit: set to 0 if line deliberately removed from cache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400"/>
              <a:buChar char="●"/>
            </a:pPr>
            <a:r>
              <a:rPr lang="en-GB" sz="2400">
                <a:solidFill>
                  <a:srgbClr val="5E6A71"/>
                </a:solidFill>
              </a:rPr>
              <a:t>D bit: 0 when line first occupied – set to 1 if line written to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400"/>
              <a:buChar char="●"/>
            </a:pPr>
            <a:r>
              <a:rPr lang="en-GB" sz="2400">
                <a:solidFill>
                  <a:srgbClr val="5E6A71"/>
                </a:solidFill>
              </a:rPr>
              <a:t>R bit: set to 1 when line referenced &amp; all other R bits cleared</a:t>
            </a:r>
            <a:endParaRPr sz="2400">
              <a:solidFill>
                <a:srgbClr val="5E6A71"/>
              </a:solidFill>
            </a:endParaRPr>
          </a:p>
        </p:txBody>
      </p:sp>
      <p:graphicFrame>
        <p:nvGraphicFramePr>
          <p:cNvPr id="266" name="Google Shape;266;p43"/>
          <p:cNvGraphicFramePr/>
          <p:nvPr/>
        </p:nvGraphicFramePr>
        <p:xfrm>
          <a:off x="1058175" y="401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{DBEDAC14-B96A-4246-9E2A-D0B1309A6E51}</a:tableStyleId>
              </a:tblPr>
              <a:tblGrid>
                <a:gridCol w="475925"/>
                <a:gridCol w="475925"/>
                <a:gridCol w="475925"/>
                <a:gridCol w="214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V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D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R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Tag Entry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 Arrays</a:t>
            </a:r>
            <a:endParaRPr sz="2400"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Structure similar to tag array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Array outputs </a:t>
            </a:r>
            <a:r>
              <a:rPr i="1" lang="en-GB" sz="2200">
                <a:solidFill>
                  <a:schemeClr val="dk2"/>
                </a:solidFill>
              </a:rPr>
              <a:t>all </a:t>
            </a:r>
            <a:r>
              <a:rPr lang="en-GB" sz="2200">
                <a:solidFill>
                  <a:schemeClr val="dk2"/>
                </a:solidFill>
              </a:rPr>
              <a:t>lines that </a:t>
            </a:r>
            <a:r>
              <a:rPr i="1" lang="en-GB" sz="2200">
                <a:solidFill>
                  <a:schemeClr val="dk2"/>
                </a:solidFill>
              </a:rPr>
              <a:t>might </a:t>
            </a:r>
            <a:r>
              <a:rPr lang="en-GB" sz="2200">
                <a:solidFill>
                  <a:schemeClr val="dk2"/>
                </a:solidFill>
              </a:rPr>
              <a:t>contain the address requested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If hit occurred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Select line corresponding to tag entry that hit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Use </a:t>
            </a:r>
            <a:r>
              <a:rPr i="1" lang="en-GB" sz="2200">
                <a:solidFill>
                  <a:schemeClr val="dk2"/>
                </a:solidFill>
              </a:rPr>
              <a:t>least significant bits</a:t>
            </a:r>
            <a:r>
              <a:rPr lang="en-GB" sz="2200">
                <a:solidFill>
                  <a:schemeClr val="dk2"/>
                </a:solidFill>
              </a:rPr>
              <a:t> to select correct byte within the line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to expect in this topic: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Memory Systems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Memory Hierarchy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Memory Terminology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Average Access times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Replacement Policy</a:t>
            </a:r>
            <a:endParaRPr sz="2400"/>
          </a:p>
        </p:txBody>
      </p:sp>
      <p:sp>
        <p:nvSpPr>
          <p:cNvPr id="278" name="Google Shape;278;p45"/>
          <p:cNvSpPr txBox="1"/>
          <p:nvPr/>
        </p:nvSpPr>
        <p:spPr>
          <a:xfrm>
            <a:off x="686550" y="1782700"/>
            <a:ext cx="77709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GB" sz="2000">
                <a:solidFill>
                  <a:schemeClr val="dk2"/>
                </a:solidFill>
              </a:rPr>
              <a:t>Fully associative caches have to choose which line to evict (get rid of) when a new line is brought into the cache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i="1" lang="en-GB" sz="2000">
                <a:solidFill>
                  <a:schemeClr val="dk2"/>
                </a:solidFill>
              </a:rPr>
              <a:t>Optimal to replace l</a:t>
            </a:r>
            <a:r>
              <a:rPr lang="en-GB" sz="2000">
                <a:solidFill>
                  <a:schemeClr val="dk2"/>
                </a:solidFill>
              </a:rPr>
              <a:t>ine that will be referred to </a:t>
            </a:r>
            <a:r>
              <a:rPr lang="en-GB" sz="2000">
                <a:solidFill>
                  <a:srgbClr val="FF0000"/>
                </a:solidFill>
              </a:rPr>
              <a:t>furthest in future</a:t>
            </a:r>
            <a:endParaRPr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i="1" lang="en-GB" sz="2000">
                <a:solidFill>
                  <a:schemeClr val="dk2"/>
                </a:solidFill>
              </a:rPr>
              <a:t>Random replacement</a:t>
            </a:r>
            <a:r>
              <a:rPr lang="en-GB" sz="2000">
                <a:solidFill>
                  <a:schemeClr val="dk2"/>
                </a:solidFill>
              </a:rPr>
              <a:t> has been used</a:t>
            </a:r>
            <a:endParaRPr sz="2000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lang="en-GB" sz="2000">
                <a:solidFill>
                  <a:schemeClr val="dk2"/>
                </a:solidFill>
              </a:rPr>
              <a:t>Least recently used </a:t>
            </a:r>
            <a:r>
              <a:rPr lang="en-GB" sz="2000">
                <a:solidFill>
                  <a:schemeClr val="dk2"/>
                </a:solidFill>
              </a:rPr>
              <a:t>(LRU) </a:t>
            </a:r>
            <a:r>
              <a:rPr b="1" lang="en-GB" sz="2000">
                <a:solidFill>
                  <a:srgbClr val="6AA84F"/>
                </a:solidFill>
              </a:rPr>
              <a:t>gives better performance</a:t>
            </a:r>
            <a:r>
              <a:rPr lang="en-GB" sz="2000">
                <a:solidFill>
                  <a:schemeClr val="dk2"/>
                </a:solidFill>
              </a:rPr>
              <a:t> than </a:t>
            </a:r>
            <a:r>
              <a:rPr i="1" lang="en-GB" sz="2000">
                <a:solidFill>
                  <a:schemeClr val="dk2"/>
                </a:solidFill>
              </a:rPr>
              <a:t>random</a:t>
            </a:r>
            <a:endParaRPr i="1" sz="2000">
              <a:solidFill>
                <a:schemeClr val="dk2"/>
              </a:solidFill>
            </a:endParaRPr>
          </a:p>
          <a:p>
            <a:pPr indent="-342900" lvl="1" marL="8001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GB" sz="2000">
                <a:solidFill>
                  <a:schemeClr val="dk2"/>
                </a:solidFill>
              </a:rPr>
              <a:t>Needs hardware to keep track of use</a:t>
            </a:r>
            <a:endParaRPr sz="2000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i="1" lang="en-GB" sz="2000">
                <a:solidFill>
                  <a:schemeClr val="dk2"/>
                </a:solidFill>
              </a:rPr>
              <a:t>Not recently used</a:t>
            </a:r>
            <a:endParaRPr i="1" sz="2000">
              <a:solidFill>
                <a:schemeClr val="dk2"/>
              </a:solidFill>
            </a:endParaRPr>
          </a:p>
          <a:p>
            <a:pPr indent="-342900" lvl="1" marL="8001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GB" sz="2000">
                <a:solidFill>
                  <a:schemeClr val="dk2"/>
                </a:solidFill>
              </a:rPr>
              <a:t>Remove (e</a:t>
            </a:r>
            <a:r>
              <a:rPr lang="en-GB" sz="2000">
                <a:solidFill>
                  <a:schemeClr val="dk2"/>
                </a:solidFill>
              </a:rPr>
              <a:t>vict)  a line not used in immediate past</a:t>
            </a:r>
            <a:endParaRPr sz="2000">
              <a:solidFill>
                <a:schemeClr val="dk2"/>
              </a:solidFill>
            </a:endParaRPr>
          </a:p>
          <a:p>
            <a:pPr indent="-342900" lvl="1" marL="8001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GB" sz="2000">
                <a:solidFill>
                  <a:schemeClr val="dk2"/>
                </a:solidFill>
              </a:rPr>
              <a:t>Track only most recently used and evict random line from others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2549400" y="572600"/>
            <a:ext cx="64290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Hit/Miss Logic</a:t>
            </a:r>
            <a:endParaRPr sz="2400"/>
          </a:p>
        </p:txBody>
      </p:sp>
      <p:sp>
        <p:nvSpPr>
          <p:cNvPr id="284" name="Google Shape;284;p46"/>
          <p:cNvSpPr txBox="1"/>
          <p:nvPr/>
        </p:nvSpPr>
        <p:spPr>
          <a:xfrm>
            <a:off x="513950" y="1736775"/>
            <a:ext cx="41277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2"/>
                </a:solidFill>
              </a:rPr>
              <a:t>Compare remaining bits of address with tag entry</a:t>
            </a:r>
            <a:endParaRPr sz="1800">
              <a:solidFill>
                <a:schemeClr val="dk2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GB" sz="1800">
                <a:solidFill>
                  <a:schemeClr val="dk2"/>
                </a:solidFill>
              </a:rPr>
              <a:t>If bits </a:t>
            </a:r>
            <a:r>
              <a:rPr lang="en-GB" sz="1800">
                <a:solidFill>
                  <a:srgbClr val="6AA84F"/>
                </a:solidFill>
              </a:rPr>
              <a:t>match </a:t>
            </a:r>
            <a:r>
              <a:rPr lang="en-GB" sz="1800">
                <a:solidFill>
                  <a:schemeClr val="dk2"/>
                </a:solidFill>
              </a:rPr>
              <a:t>and </a:t>
            </a:r>
            <a:r>
              <a:rPr lang="en-GB" sz="1800">
                <a:solidFill>
                  <a:srgbClr val="6AA84F"/>
                </a:solidFill>
              </a:rPr>
              <a:t>valid </a:t>
            </a:r>
            <a:r>
              <a:rPr lang="en-GB" sz="1800">
                <a:solidFill>
                  <a:schemeClr val="dk2"/>
                </a:solidFill>
              </a:rPr>
              <a:t>bit is set</a:t>
            </a:r>
            <a:endParaRPr sz="1800">
              <a:solidFill>
                <a:schemeClr val="dk2"/>
              </a:solidFill>
            </a:endParaRPr>
          </a:p>
          <a:p>
            <a:pPr indent="0" lvl="4" marL="18288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</a:rPr>
              <a:t>Hit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00" y="1119488"/>
            <a:ext cx="40386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Data-mapped Cache: Example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686550" y="3550700"/>
            <a:ext cx="77709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2"/>
                </a:solidFill>
              </a:rPr>
              <a:t>Assume m = n = 8 i.e. 256 lines each of 256 bytes</a:t>
            </a:r>
            <a:endParaRPr sz="1800">
              <a:solidFill>
                <a:schemeClr val="dk2"/>
              </a:solidFill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2"/>
                </a:solidFill>
              </a:rPr>
              <a:t>Address</a:t>
            </a:r>
            <a:r>
              <a:rPr b="1" lang="en-GB" sz="1800">
                <a:solidFill>
                  <a:schemeClr val="dk2"/>
                </a:solidFill>
              </a:rPr>
              <a:t> </a:t>
            </a:r>
            <a:r>
              <a:rPr b="1" lang="en-GB" sz="1800"/>
              <a:t>00A4</a:t>
            </a:r>
            <a:r>
              <a:rPr b="1" lang="en-GB" sz="1800">
                <a:solidFill>
                  <a:srgbClr val="FF0000"/>
                </a:solidFill>
              </a:rPr>
              <a:t>A0</a:t>
            </a:r>
            <a:r>
              <a:rPr b="1" lang="en-GB" sz="1800">
                <a:solidFill>
                  <a:srgbClr val="B7B7B7"/>
                </a:solidFill>
              </a:rPr>
              <a:t>B1</a:t>
            </a:r>
            <a:r>
              <a:rPr lang="en-GB" sz="1800">
                <a:solidFill>
                  <a:schemeClr val="dk2"/>
                </a:solidFill>
              </a:rPr>
              <a:t> requested</a:t>
            </a:r>
            <a:endParaRPr sz="1800">
              <a:solidFill>
                <a:schemeClr val="dk2"/>
              </a:solidFill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i="1" lang="en-GB" sz="1800">
                <a:solidFill>
                  <a:srgbClr val="FF0000"/>
                </a:solidFill>
              </a:rPr>
              <a:t>Tag stored</a:t>
            </a:r>
            <a:r>
              <a:rPr lang="en-GB" sz="1800">
                <a:solidFill>
                  <a:schemeClr val="dk2"/>
                </a:solidFill>
              </a:rPr>
              <a:t>  at </a:t>
            </a:r>
            <a:r>
              <a:rPr lang="en-GB" sz="1800">
                <a:solidFill>
                  <a:srgbClr val="FF0000"/>
                </a:solidFill>
              </a:rPr>
              <a:t>A0 ~ m</a:t>
            </a:r>
            <a:endParaRPr sz="1800">
              <a:solidFill>
                <a:srgbClr val="FF0000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GB" sz="1800">
                <a:solidFill>
                  <a:schemeClr val="dk2"/>
                </a:solidFill>
              </a:rPr>
              <a:t>Rest of address is</a:t>
            </a:r>
            <a:r>
              <a:rPr b="1" lang="en-GB" sz="1800"/>
              <a:t> 00A4   </a:t>
            </a:r>
            <a:endParaRPr b="1" sz="1800"/>
          </a:p>
          <a:p>
            <a:pPr indent="-271462" lvl="1" marL="74136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b="1" lang="en-GB" sz="1800">
                <a:solidFill>
                  <a:schemeClr val="dk2"/>
                </a:solidFill>
              </a:rPr>
              <a:t>And if </a:t>
            </a:r>
            <a:r>
              <a:rPr lang="en-GB" sz="1800">
                <a:solidFill>
                  <a:schemeClr val="dk2"/>
                </a:solidFill>
              </a:rPr>
              <a:t>valid bit (V) =1</a:t>
            </a:r>
            <a:endParaRPr sz="1800">
              <a:solidFill>
                <a:schemeClr val="dk2"/>
              </a:solidFill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rgbClr val="FF0000"/>
                </a:solidFill>
              </a:rPr>
              <a:t>Hit!</a:t>
            </a:r>
            <a:endParaRPr b="1" sz="1800">
              <a:solidFill>
                <a:srgbClr val="FF0000"/>
              </a:solidFill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2"/>
                </a:solidFill>
              </a:rPr>
              <a:t>Successive addresses 00A4A000 up to 00A4A0FF all hit</a:t>
            </a:r>
            <a:endParaRPr sz="1800">
              <a:solidFill>
                <a:schemeClr val="dk2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GB" sz="1800">
                <a:solidFill>
                  <a:schemeClr val="dk2"/>
                </a:solidFill>
              </a:rPr>
              <a:t>Return data from offset </a:t>
            </a:r>
            <a:r>
              <a:rPr lang="en-GB" sz="1800">
                <a:solidFill>
                  <a:srgbClr val="B7B7B7"/>
                </a:solidFill>
              </a:rPr>
              <a:t>B1 ~ n</a:t>
            </a:r>
            <a:r>
              <a:rPr lang="en-GB" sz="1800">
                <a:solidFill>
                  <a:schemeClr val="dk2"/>
                </a:solidFill>
              </a:rPr>
              <a:t> in line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92" name="Google Shape;292;p47"/>
          <p:cNvGraphicFramePr/>
          <p:nvPr/>
        </p:nvGraphicFramePr>
        <p:xfrm>
          <a:off x="1932225" y="9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{DBEDAC14-B96A-4246-9E2A-D0B1309A6E51}</a:tableStyleId>
              </a:tblPr>
              <a:tblGrid>
                <a:gridCol w="903275"/>
                <a:gridCol w="887200"/>
                <a:gridCol w="3489075"/>
              </a:tblGrid>
              <a:tr h="26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Offset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Tag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Data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01FF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Data for 01FF0000 to 01FF00FF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020F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Data for 029F0100 to 020F01FF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---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---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A0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00A4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Data for 00A4A000 to 00A4A0FF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A1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0876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Data for 0876A100 to 0876A1FF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---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---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FF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090A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Data for 090AFF00 to 090AFFFF</a:t>
                      </a:r>
                      <a:endParaRPr sz="1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2500000" y="466575"/>
            <a:ext cx="5590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Write-back vs Write-through Caches</a:t>
            </a:r>
            <a:endParaRPr sz="2400"/>
          </a:p>
        </p:txBody>
      </p:sp>
      <p:sp>
        <p:nvSpPr>
          <p:cNvPr id="298" name="Google Shape;298;p48"/>
          <p:cNvSpPr txBox="1"/>
          <p:nvPr/>
        </p:nvSpPr>
        <p:spPr>
          <a:xfrm>
            <a:off x="401525" y="1600200"/>
            <a:ext cx="8432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Write-through cache: write data in </a:t>
            </a:r>
            <a:r>
              <a:rPr b="1" lang="en-GB" sz="2000" u="sng">
                <a:solidFill>
                  <a:srgbClr val="FF0000"/>
                </a:solidFill>
              </a:rPr>
              <a:t>both </a:t>
            </a:r>
            <a:r>
              <a:rPr i="1" lang="en-GB" sz="2000">
                <a:solidFill>
                  <a:srgbClr val="0000FF"/>
                </a:solidFill>
              </a:rPr>
              <a:t>cache </a:t>
            </a:r>
            <a:r>
              <a:rPr lang="en-GB" sz="2000">
                <a:solidFill>
                  <a:schemeClr val="dk2"/>
                </a:solidFill>
              </a:rPr>
              <a:t>and in </a:t>
            </a:r>
            <a:r>
              <a:rPr i="1" lang="en-GB" sz="2000">
                <a:solidFill>
                  <a:srgbClr val="0000FF"/>
                </a:solidFill>
              </a:rPr>
              <a:t>main memory</a:t>
            </a:r>
            <a:endParaRPr i="1" sz="2000">
              <a:solidFill>
                <a:srgbClr val="0000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GB" sz="2000">
                <a:solidFill>
                  <a:schemeClr val="dk2"/>
                </a:solidFill>
              </a:rPr>
              <a:t>Data in the cache always consistent with main memory</a:t>
            </a:r>
            <a:endParaRPr sz="2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GB" sz="2000">
                <a:solidFill>
                  <a:schemeClr val="dk2"/>
                </a:solidFill>
              </a:rPr>
              <a:t>Evicted lines can be overwritten immediately</a:t>
            </a:r>
            <a:endParaRPr sz="2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GB" sz="2000">
                <a:solidFill>
                  <a:schemeClr val="dk2"/>
                </a:solidFill>
              </a:rPr>
              <a:t>With write-through, </a:t>
            </a:r>
            <a:r>
              <a:rPr lang="en-GB" sz="2000">
                <a:solidFill>
                  <a:srgbClr val="FF0000"/>
                </a:solidFill>
              </a:rPr>
              <a:t>the main memory always has an up-to-date copy of the line</a:t>
            </a:r>
            <a:r>
              <a:rPr lang="en-GB" sz="2000">
                <a:solidFill>
                  <a:schemeClr val="dk2"/>
                </a:solidFill>
              </a:rPr>
              <a:t>. So when a read is done, </a:t>
            </a:r>
            <a:r>
              <a:rPr b="1" lang="en-GB" sz="2000">
                <a:solidFill>
                  <a:srgbClr val="6AA84F"/>
                </a:solidFill>
              </a:rPr>
              <a:t>main memory can always reply with the requested data</a:t>
            </a:r>
            <a:r>
              <a:rPr lang="en-GB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2500000" y="466575"/>
            <a:ext cx="5590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Write-back vs Write-through Caches</a:t>
            </a:r>
            <a:endParaRPr sz="2400"/>
          </a:p>
        </p:txBody>
      </p:sp>
      <p:sp>
        <p:nvSpPr>
          <p:cNvPr id="304" name="Google Shape;304;p49"/>
          <p:cNvSpPr txBox="1"/>
          <p:nvPr/>
        </p:nvSpPr>
        <p:spPr>
          <a:xfrm>
            <a:off x="401525" y="1600200"/>
            <a:ext cx="8432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Write-back cache: write data in </a:t>
            </a:r>
            <a:r>
              <a:rPr lang="en-GB" sz="2000">
                <a:solidFill>
                  <a:srgbClr val="FF0000"/>
                </a:solidFill>
              </a:rPr>
              <a:t>cache </a:t>
            </a:r>
            <a:r>
              <a:rPr i="1" lang="en-GB" sz="2000">
                <a:solidFill>
                  <a:srgbClr val="FF0000"/>
                </a:solidFill>
              </a:rPr>
              <a:t>only</a:t>
            </a:r>
            <a:r>
              <a:rPr i="1" lang="en-GB" sz="2000">
                <a:solidFill>
                  <a:schemeClr val="dk2"/>
                </a:solidFill>
              </a:rPr>
              <a:t> </a:t>
            </a:r>
            <a:r>
              <a:rPr lang="en-GB" sz="2000">
                <a:solidFill>
                  <a:schemeClr val="dk2"/>
                </a:solidFill>
              </a:rPr>
              <a:t>also called a copy-back cache.</a:t>
            </a:r>
            <a:br>
              <a:rPr lang="en-GB" sz="2000">
                <a:solidFill>
                  <a:schemeClr val="dk2"/>
                </a:solidFill>
              </a:rPr>
            </a:br>
            <a:endParaRPr sz="2000">
              <a:solidFill>
                <a:schemeClr val="dk2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GB" sz="2000">
                <a:solidFill>
                  <a:schemeClr val="dk2"/>
                </a:solidFill>
              </a:rPr>
              <a:t>Sometimes the </a:t>
            </a:r>
            <a:r>
              <a:rPr i="1" lang="en-GB" sz="2000">
                <a:solidFill>
                  <a:srgbClr val="FF0000"/>
                </a:solidFill>
              </a:rPr>
              <a:t>up-to-date data is in</a:t>
            </a:r>
            <a:r>
              <a:rPr lang="en-GB" sz="2000">
                <a:solidFill>
                  <a:schemeClr val="dk2"/>
                </a:solidFill>
              </a:rPr>
              <a:t> </a:t>
            </a:r>
            <a:r>
              <a:rPr i="1" lang="en-GB" sz="2000">
                <a:solidFill>
                  <a:srgbClr val="0000FF"/>
                </a:solidFill>
              </a:rPr>
              <a:t>a  processor cache</a:t>
            </a:r>
            <a:r>
              <a:rPr lang="en-GB" sz="2000">
                <a:solidFill>
                  <a:schemeClr val="dk2"/>
                </a:solidFill>
              </a:rPr>
              <a:t>,  and sometimes </a:t>
            </a:r>
            <a:r>
              <a:rPr i="1" lang="en-GB" sz="2000">
                <a:solidFill>
                  <a:srgbClr val="FF0000"/>
                </a:solidFill>
              </a:rPr>
              <a:t>it is in main memory</a:t>
            </a:r>
            <a:r>
              <a:rPr lang="en-GB" sz="2000">
                <a:solidFill>
                  <a:schemeClr val="dk2"/>
                </a:solidFill>
              </a:rPr>
              <a:t>. If the data is in a processor cache, then that processor must </a:t>
            </a:r>
            <a:r>
              <a:rPr lang="en-GB" sz="2000">
                <a:solidFill>
                  <a:srgbClr val="FF0000"/>
                </a:solidFill>
              </a:rPr>
              <a:t>stop main</a:t>
            </a:r>
            <a:r>
              <a:rPr lang="en-GB" sz="2000">
                <a:solidFill>
                  <a:schemeClr val="dk2"/>
                </a:solidFill>
              </a:rPr>
              <a:t> memory from replying to the read request, because the main memory might have </a:t>
            </a:r>
            <a:r>
              <a:rPr i="1" lang="en-GB" sz="2000">
                <a:solidFill>
                  <a:srgbClr val="FF0000"/>
                </a:solidFill>
              </a:rPr>
              <a:t>a stale copy of the data</a:t>
            </a:r>
            <a:br>
              <a:rPr i="1" lang="en-GB" sz="2000">
                <a:solidFill>
                  <a:srgbClr val="FF0000"/>
                </a:solidFill>
              </a:rPr>
            </a:br>
            <a:endParaRPr i="1" sz="2000">
              <a:solidFill>
                <a:srgbClr val="FF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GB" sz="2000">
                <a:solidFill>
                  <a:schemeClr val="dk2"/>
                </a:solidFill>
              </a:rPr>
              <a:t>When cache line </a:t>
            </a:r>
            <a:r>
              <a:rPr lang="en-GB" sz="2000">
                <a:solidFill>
                  <a:srgbClr val="FF0000"/>
                </a:solidFill>
              </a:rPr>
              <a:t>evicted</a:t>
            </a:r>
            <a:r>
              <a:rPr lang="en-GB" sz="2000">
                <a:solidFill>
                  <a:schemeClr val="dk2"/>
                </a:solidFill>
              </a:rPr>
              <a:t>, </a:t>
            </a:r>
            <a:r>
              <a:rPr i="1" lang="en-GB" sz="2000">
                <a:solidFill>
                  <a:schemeClr val="dk2"/>
                </a:solidFill>
              </a:rPr>
              <a:t>write data back to main memory</a:t>
            </a:r>
            <a:endParaRPr i="1" sz="2000">
              <a:solidFill>
                <a:schemeClr val="dk2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GB" sz="2000">
                <a:solidFill>
                  <a:schemeClr val="dk2"/>
                </a:solidFill>
              </a:rPr>
              <a:t>Extra delay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GB" sz="2000">
                <a:solidFill>
                  <a:schemeClr val="dk2"/>
                </a:solidFill>
              </a:rPr>
              <a:t>Usually more </a:t>
            </a:r>
            <a:r>
              <a:rPr i="1" lang="en-GB" sz="2000" u="sng">
                <a:solidFill>
                  <a:srgbClr val="6AA84F"/>
                </a:solidFill>
              </a:rPr>
              <a:t>efficient</a:t>
            </a:r>
            <a:endParaRPr i="1" sz="2000" u="sng">
              <a:solidFill>
                <a:srgbClr val="6AA84F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GB" sz="2000">
                <a:solidFill>
                  <a:schemeClr val="dk2"/>
                </a:solidFill>
              </a:rPr>
              <a:t>because it </a:t>
            </a:r>
            <a:r>
              <a:rPr lang="en-GB" sz="2000">
                <a:solidFill>
                  <a:srgbClr val="6AA84F"/>
                </a:solidFill>
              </a:rPr>
              <a:t>reduces </a:t>
            </a:r>
            <a:r>
              <a:rPr lang="en-GB" sz="2000">
                <a:solidFill>
                  <a:schemeClr val="dk2"/>
                </a:solidFill>
              </a:rPr>
              <a:t>the number of write operations to main memory.</a:t>
            </a:r>
            <a:endParaRPr sz="2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1986800" y="404075"/>
            <a:ext cx="64290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Cache Miss</a:t>
            </a:r>
            <a:endParaRPr sz="2400"/>
          </a:p>
        </p:txBody>
      </p:sp>
      <p:sp>
        <p:nvSpPr>
          <p:cNvPr id="310" name="Google Shape;310;p50"/>
          <p:cNvSpPr txBox="1"/>
          <p:nvPr/>
        </p:nvSpPr>
        <p:spPr>
          <a:xfrm>
            <a:off x="366900" y="1220625"/>
            <a:ext cx="8450400" cy="5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0070C0"/>
                </a:solidFill>
              </a:rPr>
              <a:t>Cache Miss Types</a:t>
            </a:r>
            <a:endParaRPr b="1" sz="2000">
              <a:solidFill>
                <a:srgbClr val="0070C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i="1" lang="en-GB" sz="2000">
                <a:solidFill>
                  <a:schemeClr val="dk2"/>
                </a:solidFill>
              </a:rPr>
              <a:t>compulsory</a:t>
            </a:r>
            <a:r>
              <a:rPr lang="en-GB" sz="2000">
                <a:solidFill>
                  <a:schemeClr val="dk2"/>
                </a:solidFill>
              </a:rPr>
              <a:t>: caused by first reference to line not in cache (an empty cache)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i="1" lang="en-GB" sz="2000">
                <a:solidFill>
                  <a:schemeClr val="dk2"/>
                </a:solidFill>
              </a:rPr>
              <a:t>capacity </a:t>
            </a:r>
            <a:r>
              <a:rPr lang="en-GB" sz="2000">
                <a:solidFill>
                  <a:schemeClr val="dk2"/>
                </a:solidFill>
              </a:rPr>
              <a:t>: program refers to more memory than cache holds capacity.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i="1" lang="en-GB" sz="2000">
                <a:solidFill>
                  <a:schemeClr val="dk2"/>
                </a:solidFill>
              </a:rPr>
              <a:t>conflict </a:t>
            </a:r>
            <a:r>
              <a:rPr lang="en-GB" sz="2000">
                <a:solidFill>
                  <a:schemeClr val="dk2"/>
                </a:solidFill>
              </a:rPr>
              <a:t>: several blocks are mapped to the same set or block frame; also called collision misses (</a:t>
            </a:r>
            <a:r>
              <a:rPr i="1" lang="en-GB" sz="2000">
                <a:solidFill>
                  <a:schemeClr val="dk2"/>
                </a:solidFill>
              </a:rPr>
              <a:t>Two blocks are mapped to the same location and there is not enough room to hold both</a:t>
            </a:r>
            <a:r>
              <a:rPr lang="en-GB" sz="2000">
                <a:solidFill>
                  <a:schemeClr val="dk2"/>
                </a:solidFill>
              </a:rPr>
              <a:t>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0070C0"/>
                </a:solidFill>
              </a:rPr>
              <a:t>Reducing Cache Misses</a:t>
            </a:r>
            <a:endParaRPr b="1" sz="2000">
              <a:solidFill>
                <a:srgbClr val="0070C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Capacity &amp; conflict misses can be reduced by increasing cache size or by moving to fully associative cache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i="1" lang="en-GB" sz="2000">
                <a:solidFill>
                  <a:schemeClr val="dk2"/>
                </a:solidFill>
              </a:rPr>
              <a:t>Prefetching</a:t>
            </a:r>
            <a:r>
              <a:rPr lang="en-GB" sz="2000">
                <a:solidFill>
                  <a:schemeClr val="dk2"/>
                </a:solidFill>
              </a:rPr>
              <a:t>: attempts to reduce compulsory misses by </a:t>
            </a:r>
            <a:r>
              <a:rPr b="1" lang="en-GB" sz="2000">
                <a:solidFill>
                  <a:schemeClr val="dk2"/>
                </a:solidFill>
              </a:rPr>
              <a:t>predicting which lines will be required and putting them in the cache</a:t>
            </a:r>
            <a:r>
              <a:rPr lang="en-GB" sz="2000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rgbClr val="0070C0"/>
                </a:solidFill>
              </a:rPr>
              <a:t>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-GB">
                <a:solidFill>
                  <a:srgbClr val="0070C0"/>
                </a:solidFill>
              </a:rPr>
              <a:t>).</a:t>
            </a:r>
            <a:endParaRPr>
              <a:solidFill>
                <a:srgbClr val="0070C0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Cache Miss:</a:t>
            </a:r>
            <a:r>
              <a:rPr b="1" lang="en-GB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b="1" lang="en-GB" u="sng">
                <a:solidFill>
                  <a:schemeClr val="hlink"/>
                </a:solidFill>
                <a:hlinkClick r:id="rId5"/>
              </a:rPr>
              <a:t>More</a:t>
            </a:r>
            <a:endParaRPr b="1" u="sng">
              <a:solidFill>
                <a:schemeClr val="hlink"/>
              </a:solidFill>
              <a:hlinkClick r:id="rId6"/>
            </a:endParaRPr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2549400" y="572600"/>
            <a:ext cx="64290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Cache Example</a:t>
            </a:r>
            <a:endParaRPr sz="2400"/>
          </a:p>
        </p:txBody>
      </p:sp>
      <p:sp>
        <p:nvSpPr>
          <p:cNvPr id="316" name="Google Shape;316;p51"/>
          <p:cNvSpPr txBox="1"/>
          <p:nvPr/>
        </p:nvSpPr>
        <p:spPr>
          <a:xfrm>
            <a:off x="546575" y="1195700"/>
            <a:ext cx="39360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341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Assume cache has lines of 32 words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Initially empty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Trace of addresses accessed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317" name="Google Shape;317;p51"/>
          <p:cNvGraphicFramePr/>
          <p:nvPr/>
        </p:nvGraphicFramePr>
        <p:xfrm>
          <a:off x="5093750" y="185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1120550"/>
                <a:gridCol w="172490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Content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51"/>
          <p:cNvSpPr txBox="1"/>
          <p:nvPr/>
        </p:nvSpPr>
        <p:spPr>
          <a:xfrm>
            <a:off x="5093750" y="811775"/>
            <a:ext cx="300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Trace: 132,133,134,280,400,135,136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132,133,134,284,404,</a:t>
            </a:r>
            <a:endParaRPr/>
          </a:p>
        </p:txBody>
      </p:sp>
      <p:sp>
        <p:nvSpPr>
          <p:cNvPr id="319" name="Google Shape;319;p51"/>
          <p:cNvSpPr txBox="1"/>
          <p:nvPr/>
        </p:nvSpPr>
        <p:spPr>
          <a:xfrm>
            <a:off x="546575" y="2247650"/>
            <a:ext cx="3936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132 – </a:t>
            </a:r>
            <a:r>
              <a:rPr b="1" lang="en-GB" sz="1600">
                <a:solidFill>
                  <a:srgbClr val="FF0000"/>
                </a:solidFill>
              </a:rPr>
              <a:t>Miss</a:t>
            </a:r>
            <a:r>
              <a:rPr lang="en-GB" sz="1600">
                <a:solidFill>
                  <a:schemeClr val="dk1"/>
                </a:solidFill>
              </a:rPr>
              <a:t> read line 128-159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0" name="Google Shape;320;p51"/>
          <p:cNvSpPr txBox="1"/>
          <p:nvPr/>
        </p:nvSpPr>
        <p:spPr>
          <a:xfrm>
            <a:off x="546575" y="2628650"/>
            <a:ext cx="39360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341312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133 – hit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34 – hit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80 – </a:t>
            </a:r>
            <a:r>
              <a:rPr b="1" lang="en-GB" sz="1600">
                <a:solidFill>
                  <a:srgbClr val="FF0000"/>
                </a:solidFill>
              </a:rPr>
              <a:t>Miss</a:t>
            </a:r>
            <a:r>
              <a:rPr lang="en-GB" sz="1600">
                <a:solidFill>
                  <a:schemeClr val="dk1"/>
                </a:solidFill>
              </a:rPr>
              <a:t> read line 256-287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546575" y="3695450"/>
            <a:ext cx="3936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400 – </a:t>
            </a:r>
            <a:r>
              <a:rPr b="1" lang="en-GB" sz="1600">
                <a:solidFill>
                  <a:srgbClr val="FF0000"/>
                </a:solidFill>
              </a:rPr>
              <a:t>Miss </a:t>
            </a:r>
            <a:r>
              <a:rPr lang="en-GB" sz="1600">
                <a:solidFill>
                  <a:schemeClr val="dk1"/>
                </a:solidFill>
              </a:rPr>
              <a:t>read line 384-415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2" name="Google Shape;322;p51"/>
          <p:cNvSpPr txBox="1"/>
          <p:nvPr/>
        </p:nvSpPr>
        <p:spPr>
          <a:xfrm>
            <a:off x="546575" y="4076450"/>
            <a:ext cx="39360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341312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135 – hit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136 – hit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132 – hit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133 – hit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134 – hit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284 – hit</a:t>
            </a:r>
            <a:endParaRPr sz="1600">
              <a:solidFill>
                <a:schemeClr val="dk1"/>
              </a:solidFill>
            </a:endParaRPr>
          </a:p>
          <a:p>
            <a:pPr indent="-315912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404 – hit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3" name="Google Shape;323;p51"/>
          <p:cNvSpPr txBox="1"/>
          <p:nvPr/>
        </p:nvSpPr>
        <p:spPr>
          <a:xfrm>
            <a:off x="4175300" y="3683900"/>
            <a:ext cx="47532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Each line has size of 32 words, that means. If an address requested, then the whole addresses within that line are placed in the memory: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e.g. Trace 132 requested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first time a block is referenced it will cause a cache miss. So, 132 causes a miss and has the effect of bringing addresses 128 ...159 into the cache.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128 + 32 = 160 words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Range = 128 …. 159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Note</a:t>
            </a:r>
            <a:r>
              <a:rPr lang="en-GB">
                <a:solidFill>
                  <a:schemeClr val="dk1"/>
                </a:solidFill>
              </a:rPr>
              <a:t>: show the slide  in the run time mode to see the example in an animation mode.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24" name="Google Shape;324;p51"/>
          <p:cNvGraphicFramePr/>
          <p:nvPr/>
        </p:nvGraphicFramePr>
        <p:xfrm>
          <a:off x="5093750" y="185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1120550"/>
                <a:gridCol w="172490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Content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128-159</a:t>
                      </a:r>
                      <a:endParaRPr sz="12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Program Code</a:t>
                      </a:r>
                      <a:endParaRPr i="1" sz="12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5" name="Google Shape;325;p51"/>
          <p:cNvGraphicFramePr/>
          <p:nvPr/>
        </p:nvGraphicFramePr>
        <p:xfrm>
          <a:off x="5093750" y="185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1120550"/>
                <a:gridCol w="172490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Content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128-159</a:t>
                      </a:r>
                      <a:endParaRPr sz="12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Program Code</a:t>
                      </a:r>
                      <a:endParaRPr i="1" sz="12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256</a:t>
                      </a:r>
                      <a:r>
                        <a:rPr lang="en-GB" sz="1200"/>
                        <a:t>-287</a:t>
                      </a:r>
                      <a:endParaRPr sz="12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Data</a:t>
                      </a:r>
                      <a:endParaRPr i="1" sz="12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Google Shape;326;p51"/>
          <p:cNvGraphicFramePr/>
          <p:nvPr/>
        </p:nvGraphicFramePr>
        <p:xfrm>
          <a:off x="5093750" y="185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1120550"/>
                <a:gridCol w="172490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Content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128-159</a:t>
                      </a:r>
                      <a:endParaRPr sz="12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Program Code</a:t>
                      </a:r>
                      <a:endParaRPr i="1" sz="12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256-287</a:t>
                      </a:r>
                      <a:endParaRPr sz="12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Data</a:t>
                      </a:r>
                      <a:endParaRPr i="1" sz="12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384</a:t>
                      </a:r>
                      <a:r>
                        <a:rPr lang="en-GB" sz="1200"/>
                        <a:t>-415</a:t>
                      </a:r>
                      <a:endParaRPr sz="12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Data</a:t>
                      </a:r>
                      <a:endParaRPr i="1" sz="12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2549400" y="572600"/>
            <a:ext cx="64290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Multilevel Caches</a:t>
            </a:r>
            <a:endParaRPr sz="2400"/>
          </a:p>
        </p:txBody>
      </p:sp>
      <p:sp>
        <p:nvSpPr>
          <p:cNvPr id="332" name="Google Shape;332;p52"/>
          <p:cNvSpPr txBox="1"/>
          <p:nvPr/>
        </p:nvSpPr>
        <p:spPr>
          <a:xfrm>
            <a:off x="376300" y="1232375"/>
            <a:ext cx="8602200" cy="5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chemeClr val="accent3"/>
                </a:solidFill>
              </a:rPr>
              <a:t>Modern machines</a:t>
            </a:r>
            <a:r>
              <a:rPr lang="en-GB" sz="2200">
                <a:solidFill>
                  <a:schemeClr val="accent3"/>
                </a:solidFill>
              </a:rPr>
              <a:t> have several levels of cache</a:t>
            </a:r>
            <a:endParaRPr sz="2200">
              <a:solidFill>
                <a:schemeClr val="accent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chemeClr val="accent3"/>
                </a:solidFill>
              </a:rPr>
              <a:t>First </a:t>
            </a:r>
            <a:r>
              <a:rPr lang="en-GB" sz="2200">
                <a:solidFill>
                  <a:schemeClr val="accent3"/>
                </a:solidFill>
              </a:rPr>
              <a:t>and </a:t>
            </a:r>
            <a:r>
              <a:rPr b="1" lang="en-GB" sz="2200">
                <a:solidFill>
                  <a:schemeClr val="accent3"/>
                </a:solidFill>
              </a:rPr>
              <a:t>second </a:t>
            </a:r>
            <a:r>
              <a:rPr lang="en-GB" sz="2200">
                <a:solidFill>
                  <a:schemeClr val="accent3"/>
                </a:solidFill>
              </a:rPr>
              <a:t>level caches are </a:t>
            </a:r>
            <a:r>
              <a:rPr i="1" lang="en-GB" sz="2200">
                <a:solidFill>
                  <a:srgbClr val="6AA84F"/>
                </a:solidFill>
              </a:rPr>
              <a:t>usually on chip</a:t>
            </a:r>
            <a:endParaRPr i="1" sz="2200">
              <a:solidFill>
                <a:srgbClr val="6AA84F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chemeClr val="accent3"/>
                </a:solidFill>
              </a:rPr>
              <a:t>Each level needs to have a larger capacity than the level above it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333" name="Google Shape;333;p52"/>
          <p:cNvSpPr/>
          <p:nvPr/>
        </p:nvSpPr>
        <p:spPr>
          <a:xfrm>
            <a:off x="6201800" y="2850150"/>
            <a:ext cx="1895100" cy="54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Processor</a:t>
            </a:r>
            <a:endParaRPr sz="1800"/>
          </a:p>
        </p:txBody>
      </p:sp>
      <p:sp>
        <p:nvSpPr>
          <p:cNvPr id="334" name="Google Shape;334;p52"/>
          <p:cNvSpPr/>
          <p:nvPr/>
        </p:nvSpPr>
        <p:spPr>
          <a:xfrm>
            <a:off x="5886500" y="3603688"/>
            <a:ext cx="2525700" cy="54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First Level (L1 Cache)</a:t>
            </a:r>
            <a:endParaRPr sz="1800"/>
          </a:p>
        </p:txBody>
      </p:sp>
      <p:sp>
        <p:nvSpPr>
          <p:cNvPr id="335" name="Google Shape;335;p52"/>
          <p:cNvSpPr/>
          <p:nvPr/>
        </p:nvSpPr>
        <p:spPr>
          <a:xfrm>
            <a:off x="5679650" y="4414575"/>
            <a:ext cx="2939400" cy="54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Second </a:t>
            </a:r>
            <a:r>
              <a:rPr lang="en-GB" sz="1800"/>
              <a:t>Level (L2 Cache)</a:t>
            </a:r>
            <a:endParaRPr sz="1800"/>
          </a:p>
        </p:txBody>
      </p:sp>
      <p:sp>
        <p:nvSpPr>
          <p:cNvPr id="336" name="Google Shape;336;p52"/>
          <p:cNvSpPr/>
          <p:nvPr/>
        </p:nvSpPr>
        <p:spPr>
          <a:xfrm>
            <a:off x="5499050" y="5241525"/>
            <a:ext cx="3300600" cy="54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Third </a:t>
            </a:r>
            <a:r>
              <a:rPr lang="en-GB" sz="1800"/>
              <a:t>Level (L3 Cache)</a:t>
            </a:r>
            <a:endParaRPr sz="1800"/>
          </a:p>
        </p:txBody>
      </p:sp>
      <p:sp>
        <p:nvSpPr>
          <p:cNvPr id="337" name="Google Shape;337;p52"/>
          <p:cNvSpPr/>
          <p:nvPr/>
        </p:nvSpPr>
        <p:spPr>
          <a:xfrm>
            <a:off x="5320400" y="5972100"/>
            <a:ext cx="3657900" cy="85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Main Memory</a:t>
            </a:r>
            <a:endParaRPr sz="1800"/>
          </a:p>
        </p:txBody>
      </p:sp>
      <p:cxnSp>
        <p:nvCxnSpPr>
          <p:cNvPr id="338" name="Google Shape;338;p52"/>
          <p:cNvCxnSpPr>
            <a:endCxn id="334" idx="0"/>
          </p:cNvCxnSpPr>
          <p:nvPr/>
        </p:nvCxnSpPr>
        <p:spPr>
          <a:xfrm>
            <a:off x="7149350" y="3396988"/>
            <a:ext cx="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52"/>
          <p:cNvCxnSpPr>
            <a:endCxn id="335" idx="0"/>
          </p:cNvCxnSpPr>
          <p:nvPr/>
        </p:nvCxnSpPr>
        <p:spPr>
          <a:xfrm>
            <a:off x="7149350" y="4150575"/>
            <a:ext cx="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52"/>
          <p:cNvCxnSpPr>
            <a:endCxn id="336" idx="0"/>
          </p:cNvCxnSpPr>
          <p:nvPr/>
        </p:nvCxnSpPr>
        <p:spPr>
          <a:xfrm>
            <a:off x="7149350" y="4961325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52"/>
          <p:cNvCxnSpPr>
            <a:endCxn id="337" idx="0"/>
          </p:cNvCxnSpPr>
          <p:nvPr/>
        </p:nvCxnSpPr>
        <p:spPr>
          <a:xfrm>
            <a:off x="7149350" y="5788500"/>
            <a:ext cx="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2" name="Google Shape;3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0" y="2850150"/>
            <a:ext cx="4123297" cy="40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Replacement Policy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48" name="Google Shape;348;p53"/>
          <p:cNvSpPr txBox="1"/>
          <p:nvPr/>
        </p:nvSpPr>
        <p:spPr>
          <a:xfrm>
            <a:off x="381750" y="1782700"/>
            <a:ext cx="77709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02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Not Recently Used only tracks most recently used</a:t>
            </a:r>
            <a:endParaRPr sz="1800"/>
          </a:p>
          <a:p>
            <a:pPr indent="-3302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Ref line 2</a:t>
            </a:r>
            <a:endParaRPr sz="1800"/>
          </a:p>
          <a:p>
            <a:pPr indent="-3302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Ref line 2</a:t>
            </a:r>
            <a:endParaRPr sz="1800"/>
          </a:p>
          <a:p>
            <a:pPr indent="-3302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Ref line 3</a:t>
            </a:r>
            <a:endParaRPr sz="1800"/>
          </a:p>
          <a:p>
            <a:pPr indent="-3302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Ref line 4</a:t>
            </a:r>
            <a:endParaRPr sz="1800"/>
          </a:p>
          <a:p>
            <a:pPr indent="-3302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Ref line 2</a:t>
            </a:r>
            <a:endParaRPr sz="18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349" name="Google Shape;349;p53"/>
          <p:cNvGraphicFramePr/>
          <p:nvPr/>
        </p:nvGraphicFramePr>
        <p:xfrm>
          <a:off x="2365025" y="2810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495775"/>
                <a:gridCol w="650875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Use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Line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1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2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3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4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p53"/>
          <p:cNvGraphicFramePr/>
          <p:nvPr/>
        </p:nvGraphicFramePr>
        <p:xfrm>
          <a:off x="3693350" y="2810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495775"/>
                <a:gridCol w="650875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Use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Line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1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2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3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4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53"/>
          <p:cNvGraphicFramePr/>
          <p:nvPr/>
        </p:nvGraphicFramePr>
        <p:xfrm>
          <a:off x="5021675" y="2810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495775"/>
                <a:gridCol w="650875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Use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Line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1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2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3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4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p53"/>
          <p:cNvGraphicFramePr/>
          <p:nvPr/>
        </p:nvGraphicFramePr>
        <p:xfrm>
          <a:off x="7678325" y="2810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495775"/>
                <a:gridCol w="650875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Use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Line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1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2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3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4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Google Shape;353;p53"/>
          <p:cNvGraphicFramePr/>
          <p:nvPr/>
        </p:nvGraphicFramePr>
        <p:xfrm>
          <a:off x="6350000" y="2810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{C834350E-0877-488E-9060-51FF84E7EEC8}</a:tableStyleId>
              </a:tblPr>
              <a:tblGrid>
                <a:gridCol w="495775"/>
                <a:gridCol w="650875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Use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Line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6FA8DC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1</a:t>
                      </a:r>
                      <a:endParaRPr sz="1100"/>
                    </a:p>
                  </a:txBody>
                  <a:tcPr marT="50800" marB="50800" marR="88900" marL="88900"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2</a:t>
                      </a:r>
                      <a:endParaRPr sz="1100"/>
                    </a:p>
                  </a:txBody>
                  <a:tcPr marT="50800" marB="50800" marR="88900" marL="88900">
                    <a:lnL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3</a:t>
                      </a:r>
                      <a:endParaRPr sz="1100"/>
                    </a:p>
                  </a:txBody>
                  <a:tcPr marT="50800" marB="50800" marR="88900" marL="88900">
                    <a:lnT cap="flat" cmpd="sng" w="12700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Line 4</a:t>
                      </a:r>
                      <a:endParaRPr sz="1100"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4294967295"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504900"/>
            <a:ext cx="8520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 </a:t>
            </a:r>
            <a:r>
              <a:rPr lang="en-GB"/>
              <a:t>allows </a:t>
            </a:r>
            <a:r>
              <a:rPr i="1" lang="en-GB">
                <a:solidFill>
                  <a:srgbClr val="6AA84F"/>
                </a:solidFill>
              </a:rPr>
              <a:t>storage </a:t>
            </a:r>
            <a:r>
              <a:rPr lang="en-GB"/>
              <a:t>of both </a:t>
            </a:r>
            <a:r>
              <a:rPr i="1" lang="en-GB">
                <a:solidFill>
                  <a:srgbClr val="FF0000"/>
                </a:solidFill>
              </a:rPr>
              <a:t>data</a:t>
            </a:r>
            <a:r>
              <a:rPr lang="en-GB"/>
              <a:t> and programs.</a:t>
            </a:r>
            <a:br>
              <a:rPr lang="en-GB"/>
            </a:br>
            <a:r>
              <a:rPr lang="en-GB"/>
              <a:t>Programs can then </a:t>
            </a:r>
            <a:r>
              <a:rPr i="1" lang="en-GB">
                <a:solidFill>
                  <a:srgbClr val="6AA84F"/>
                </a:solidFill>
              </a:rPr>
              <a:t>access</a:t>
            </a:r>
            <a:r>
              <a:rPr lang="en-GB"/>
              <a:t> and </a:t>
            </a:r>
            <a:r>
              <a:rPr i="1" lang="en-GB">
                <a:solidFill>
                  <a:srgbClr val="FF0000"/>
                </a:solidFill>
              </a:rPr>
              <a:t>manipulate</a:t>
            </a:r>
            <a:r>
              <a:rPr lang="en-GB"/>
              <a:t>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 txBox="1"/>
          <p:nvPr/>
        </p:nvSpPr>
        <p:spPr>
          <a:xfrm>
            <a:off x="5126000" y="2624250"/>
            <a:ext cx="25839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Processor</a:t>
            </a:r>
            <a:br>
              <a:rPr lang="en-GB" sz="1800"/>
            </a:br>
            <a:r>
              <a:rPr lang="en-GB" sz="1800"/>
              <a:t>Registers (32 x 32 bits)</a:t>
            </a:r>
            <a:endParaRPr sz="1800"/>
          </a:p>
        </p:txBody>
      </p:sp>
      <p:sp>
        <p:nvSpPr>
          <p:cNvPr id="82" name="Google Shape;82;p19"/>
          <p:cNvSpPr txBox="1"/>
          <p:nvPr/>
        </p:nvSpPr>
        <p:spPr>
          <a:xfrm>
            <a:off x="4888550" y="3593325"/>
            <a:ext cx="30588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Cache Memory</a:t>
            </a:r>
            <a:br>
              <a:rPr lang="en-GB" sz="1800"/>
            </a:br>
            <a:r>
              <a:rPr lang="en-GB" sz="1800"/>
              <a:t>Lines (256 x 1024 bytes)</a:t>
            </a:r>
            <a:endParaRPr sz="1800"/>
          </a:p>
        </p:txBody>
      </p:sp>
      <p:sp>
        <p:nvSpPr>
          <p:cNvPr id="83" name="Google Shape;83;p19"/>
          <p:cNvSpPr txBox="1"/>
          <p:nvPr/>
        </p:nvSpPr>
        <p:spPr>
          <a:xfrm>
            <a:off x="311700" y="2624250"/>
            <a:ext cx="3976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chemeClr val="dk2"/>
                </a:solidFill>
              </a:rPr>
              <a:t>Registers</a:t>
            </a:r>
            <a:endParaRPr sz="2000">
              <a:solidFill>
                <a:schemeClr val="dk2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lang="en-GB" sz="2000">
                <a:solidFill>
                  <a:schemeClr val="dk2"/>
                </a:solidFill>
              </a:rPr>
              <a:t>Data for immediate use </a:t>
            </a:r>
            <a:endParaRPr sz="2000">
              <a:solidFill>
                <a:schemeClr val="dk2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lang="en-GB" sz="2000">
                <a:solidFill>
                  <a:schemeClr val="dk2"/>
                </a:solidFill>
              </a:rPr>
              <a:t>instruction in instruction register</a:t>
            </a:r>
            <a:endParaRPr sz="2000">
              <a:solidFill>
                <a:schemeClr val="dk2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lang="en-GB" sz="2000">
                <a:solidFill>
                  <a:schemeClr val="dk2"/>
                </a:solidFill>
              </a:rPr>
              <a:t>Address of next instruction in program counter register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377125" y="4932450"/>
            <a:ext cx="39108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chemeClr val="dk2"/>
                </a:solidFill>
              </a:rPr>
              <a:t>Caches</a:t>
            </a:r>
            <a:endParaRPr sz="2000">
              <a:solidFill>
                <a:schemeClr val="dk2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lang="en-GB" sz="2000">
                <a:solidFill>
                  <a:schemeClr val="dk2"/>
                </a:solidFill>
              </a:rPr>
              <a:t>Store small amounts of data currently being used by processor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4294967295"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504900"/>
            <a:ext cx="8520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 </a:t>
            </a:r>
            <a:r>
              <a:rPr lang="en-GB"/>
              <a:t>allows </a:t>
            </a:r>
            <a:r>
              <a:rPr i="1" lang="en-GB">
                <a:solidFill>
                  <a:srgbClr val="6AA84F"/>
                </a:solidFill>
              </a:rPr>
              <a:t>storage </a:t>
            </a:r>
            <a:r>
              <a:rPr lang="en-GB"/>
              <a:t>of both </a:t>
            </a:r>
            <a:r>
              <a:rPr i="1" lang="en-GB">
                <a:solidFill>
                  <a:srgbClr val="FF0000"/>
                </a:solidFill>
              </a:rPr>
              <a:t>data</a:t>
            </a:r>
            <a:r>
              <a:rPr lang="en-GB"/>
              <a:t> and programs. Programs can then </a:t>
            </a:r>
            <a:r>
              <a:rPr i="1" lang="en-GB">
                <a:solidFill>
                  <a:srgbClr val="6AA84F"/>
                </a:solidFill>
              </a:rPr>
              <a:t>access</a:t>
            </a:r>
            <a:r>
              <a:rPr lang="en-GB"/>
              <a:t> and </a:t>
            </a:r>
            <a:r>
              <a:rPr i="1" lang="en-GB">
                <a:solidFill>
                  <a:srgbClr val="FF0000"/>
                </a:solidFill>
              </a:rPr>
              <a:t>manipulate</a:t>
            </a:r>
            <a:r>
              <a:rPr lang="en-GB"/>
              <a:t>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5126000" y="2624250"/>
            <a:ext cx="25839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Processor</a:t>
            </a:r>
            <a:br>
              <a:rPr lang="en-GB" sz="1800"/>
            </a:br>
            <a:r>
              <a:rPr lang="en-GB" sz="1800"/>
              <a:t>Registers (32 x 32 bits)</a:t>
            </a:r>
            <a:endParaRPr sz="1800"/>
          </a:p>
        </p:txBody>
      </p:sp>
      <p:sp>
        <p:nvSpPr>
          <p:cNvPr id="92" name="Google Shape;92;p20"/>
          <p:cNvSpPr txBox="1"/>
          <p:nvPr/>
        </p:nvSpPr>
        <p:spPr>
          <a:xfrm>
            <a:off x="4888550" y="3593325"/>
            <a:ext cx="30588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Cache Memory</a:t>
            </a:r>
            <a:br>
              <a:rPr lang="en-GB" sz="1800"/>
            </a:br>
            <a:r>
              <a:rPr lang="en-GB" sz="1800"/>
              <a:t>Lines (256 x 1024 bytes)</a:t>
            </a:r>
            <a:endParaRPr sz="1800"/>
          </a:p>
        </p:txBody>
      </p:sp>
      <p:sp>
        <p:nvSpPr>
          <p:cNvPr id="93" name="Google Shape;93;p20"/>
          <p:cNvSpPr txBox="1"/>
          <p:nvPr/>
        </p:nvSpPr>
        <p:spPr>
          <a:xfrm>
            <a:off x="4567250" y="4562400"/>
            <a:ext cx="37014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Main Memory</a:t>
            </a:r>
            <a:br>
              <a:rPr lang="en-GB" sz="1800"/>
            </a:br>
            <a:r>
              <a:rPr lang="en-GB" sz="1800"/>
              <a:t>Words (4G x 32 bytes)</a:t>
            </a:r>
            <a:endParaRPr sz="1800"/>
          </a:p>
        </p:txBody>
      </p:sp>
      <p:sp>
        <p:nvSpPr>
          <p:cNvPr id="94" name="Google Shape;94;p20"/>
          <p:cNvSpPr txBox="1"/>
          <p:nvPr/>
        </p:nvSpPr>
        <p:spPr>
          <a:xfrm>
            <a:off x="4371800" y="5552850"/>
            <a:ext cx="40923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Virtual Memory</a:t>
            </a:r>
            <a:br>
              <a:rPr lang="en-GB" sz="1800"/>
            </a:br>
            <a:r>
              <a:rPr lang="en-GB" sz="1800"/>
              <a:t>Pages (1G x 4096 bytes)</a:t>
            </a:r>
            <a:endParaRPr sz="1800"/>
          </a:p>
        </p:txBody>
      </p:sp>
      <p:sp>
        <p:nvSpPr>
          <p:cNvPr id="95" name="Google Shape;95;p20"/>
          <p:cNvSpPr txBox="1"/>
          <p:nvPr/>
        </p:nvSpPr>
        <p:spPr>
          <a:xfrm>
            <a:off x="311700" y="2624250"/>
            <a:ext cx="39762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1312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chemeClr val="dk2"/>
                </a:solidFill>
              </a:rPr>
              <a:t>Main memory</a:t>
            </a:r>
            <a:endParaRPr sz="2000">
              <a:solidFill>
                <a:schemeClr val="dk2"/>
              </a:solidFill>
            </a:endParaRPr>
          </a:p>
          <a:p>
            <a:pPr indent="-284162" lvl="1" marL="74136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lang="en-GB" sz="2000">
                <a:solidFill>
                  <a:schemeClr val="dk2"/>
                </a:solidFill>
              </a:rPr>
              <a:t>Stores large amounts of data for access by processor</a:t>
            </a:r>
            <a:endParaRPr sz="2000">
              <a:solidFill>
                <a:schemeClr val="dk2"/>
              </a:solidFill>
            </a:endParaRPr>
          </a:p>
          <a:p>
            <a:pPr indent="-284162" lvl="1" marL="74136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lang="en-GB" sz="2000">
                <a:solidFill>
                  <a:schemeClr val="dk2"/>
                </a:solidFill>
              </a:rPr>
              <a:t>Accessed by word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377125" y="4562400"/>
            <a:ext cx="3910800" cy="20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1312" lvl="0" marL="341312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chemeClr val="dk2"/>
                </a:solidFill>
              </a:rPr>
              <a:t>Virtual memory (Next lecture)</a:t>
            </a:r>
            <a:endParaRPr sz="2000">
              <a:solidFill>
                <a:schemeClr val="dk2"/>
              </a:solidFill>
            </a:endParaRPr>
          </a:p>
          <a:p>
            <a:pPr indent="-284162" lvl="1" marL="741362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lang="en-GB" sz="2000">
                <a:solidFill>
                  <a:schemeClr val="dk2"/>
                </a:solidFill>
              </a:rPr>
              <a:t>Stores enormous amounts of data as if in main memory for access</a:t>
            </a:r>
            <a:endParaRPr sz="2000">
              <a:solidFill>
                <a:schemeClr val="dk2"/>
              </a:solidFill>
            </a:endParaRPr>
          </a:p>
          <a:p>
            <a:pPr indent="-284162" lvl="1" marL="741362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lang="en-GB" sz="2000">
                <a:solidFill>
                  <a:schemeClr val="dk2"/>
                </a:solidFill>
              </a:rPr>
              <a:t>Accessed by page (4K bytes?)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Systems: Throughput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504900"/>
            <a:ext cx="8520600" cy="4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Memory operations</a:t>
            </a:r>
            <a:r>
              <a:rPr lang="en-GB"/>
              <a:t> (e.g. read/write) </a:t>
            </a:r>
            <a:r>
              <a:rPr b="1" lang="en-GB"/>
              <a:t> </a:t>
            </a:r>
            <a:r>
              <a:rPr i="1" lang="en-GB">
                <a:solidFill>
                  <a:srgbClr val="FF0000"/>
                </a:solidFill>
              </a:rPr>
              <a:t>take different </a:t>
            </a:r>
            <a:r>
              <a:rPr lang="en-GB"/>
              <a:t>amounts of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One memory operation</a:t>
            </a:r>
            <a:r>
              <a:rPr lang="en-GB"/>
              <a:t> </a:t>
            </a:r>
            <a:r>
              <a:rPr i="1" lang="en-GB">
                <a:solidFill>
                  <a:srgbClr val="6AA84F"/>
                </a:solidFill>
              </a:rPr>
              <a:t>does not</a:t>
            </a:r>
            <a:r>
              <a:rPr lang="en-GB"/>
              <a:t> need to finish before next operation starts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Memory operations</a:t>
            </a:r>
            <a:r>
              <a:rPr lang="en-GB"/>
              <a:t> </a:t>
            </a:r>
            <a:r>
              <a:rPr i="1" lang="en-GB">
                <a:solidFill>
                  <a:srgbClr val="FF9900"/>
                </a:solidFill>
              </a:rPr>
              <a:t>can be pipelined</a:t>
            </a:r>
            <a:endParaRPr i="1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Latency </a:t>
            </a:r>
            <a:r>
              <a:rPr lang="en-GB"/>
              <a:t>and </a:t>
            </a:r>
            <a:r>
              <a:rPr b="1" lang="en-GB"/>
              <a:t>bandwidth </a:t>
            </a:r>
            <a:r>
              <a:rPr lang="en-GB">
                <a:solidFill>
                  <a:srgbClr val="FF0000"/>
                </a:solidFill>
              </a:rPr>
              <a:t>restrictions </a:t>
            </a:r>
            <a:r>
              <a:rPr lang="en-GB"/>
              <a:t>are relevant to memory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GB" sz="2000"/>
              <a:t>Latency: </a:t>
            </a:r>
            <a:r>
              <a:rPr i="1" lang="en-GB" sz="2000">
                <a:solidFill>
                  <a:srgbClr val="FF0000"/>
                </a:solidFill>
              </a:rPr>
              <a:t>time </a:t>
            </a:r>
            <a:r>
              <a:rPr i="1" lang="en-GB" sz="2000"/>
              <a:t>taken to </a:t>
            </a:r>
            <a:r>
              <a:rPr i="1" lang="en-GB" sz="2000">
                <a:solidFill>
                  <a:srgbClr val="FF0000"/>
                </a:solidFill>
              </a:rPr>
              <a:t>complete a single operation</a:t>
            </a:r>
            <a:endParaRPr i="1"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GB" sz="2000"/>
              <a:t>Throughput: </a:t>
            </a:r>
            <a:r>
              <a:rPr b="1" i="1" lang="en-GB" sz="2000"/>
              <a:t>rate </a:t>
            </a:r>
            <a:r>
              <a:rPr i="1" lang="en-GB" sz="2000"/>
              <a:t>of </a:t>
            </a:r>
            <a:r>
              <a:rPr b="1" i="1" lang="en-GB" sz="2000"/>
              <a:t>completing </a:t>
            </a:r>
            <a:r>
              <a:rPr i="1" lang="en-GB" sz="2000"/>
              <a:t>operations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GB" sz="2000"/>
              <a:t>Bandwidth: </a:t>
            </a:r>
            <a:r>
              <a:rPr b="1" i="1" lang="en-GB" sz="2000">
                <a:solidFill>
                  <a:srgbClr val="6AA84F"/>
                </a:solidFill>
              </a:rPr>
              <a:t>total rate</a:t>
            </a:r>
            <a:r>
              <a:rPr i="1" lang="en-GB" sz="2000"/>
              <a:t> of moving data between memory and processor</a:t>
            </a:r>
            <a:endParaRPr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pelining-precharging.png"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558825"/>
            <a:ext cx="56483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Pipelining &amp; Precharging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533400" y="1298225"/>
            <a:ext cx="82173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Precharging: access memory before address arrives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Multiple memory references: requests can be sent to idle memory banks while waiting for earlier requests to complete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Banked system: data interleaved across different memory banks using least significant bits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852800"/>
            <a:ext cx="54702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Logical view</a:t>
            </a:r>
            <a:r>
              <a:rPr lang="en-GB" sz="2200"/>
              <a:t> as seen by </a:t>
            </a:r>
            <a:r>
              <a:rPr i="1" lang="en-GB" sz="2200">
                <a:solidFill>
                  <a:srgbClr val="FF0000"/>
                </a:solidFill>
              </a:rPr>
              <a:t>programmer</a:t>
            </a:r>
            <a:endParaRPr i="1" sz="22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Working data is held in registers – </a:t>
            </a:r>
            <a:r>
              <a:rPr lang="en-GB" sz="2000">
                <a:solidFill>
                  <a:srgbClr val="6AA84F"/>
                </a:solidFill>
              </a:rPr>
              <a:t>fast</a:t>
            </a:r>
            <a:endParaRPr sz="2000">
              <a:solidFill>
                <a:srgbClr val="6AA84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Other data transferred to and from main memory </a:t>
            </a:r>
            <a:r>
              <a:rPr i="1" lang="en-GB" sz="2000">
                <a:solidFill>
                  <a:srgbClr val="FF0000"/>
                </a:solidFill>
              </a:rPr>
              <a:t>more slowly</a:t>
            </a:r>
            <a:endParaRPr i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Hierarchy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5955450" y="1933625"/>
            <a:ext cx="25839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Processor</a:t>
            </a:r>
            <a:endParaRPr sz="1800"/>
          </a:p>
        </p:txBody>
      </p:sp>
      <p:sp>
        <p:nvSpPr>
          <p:cNvPr id="117" name="Google Shape;117;p23"/>
          <p:cNvSpPr txBox="1"/>
          <p:nvPr/>
        </p:nvSpPr>
        <p:spPr>
          <a:xfrm>
            <a:off x="5718000" y="3882425"/>
            <a:ext cx="3058800" cy="244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Memory</a:t>
            </a:r>
            <a:endParaRPr sz="1800"/>
          </a:p>
        </p:txBody>
      </p:sp>
      <p:cxnSp>
        <p:nvCxnSpPr>
          <p:cNvPr id="118" name="Google Shape;118;p23"/>
          <p:cNvCxnSpPr>
            <a:stCxn id="116" idx="2"/>
            <a:endCxn id="117" idx="0"/>
          </p:cNvCxnSpPr>
          <p:nvPr/>
        </p:nvCxnSpPr>
        <p:spPr>
          <a:xfrm>
            <a:off x="7247400" y="2632025"/>
            <a:ext cx="0" cy="125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852800"/>
            <a:ext cx="54702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Physical </a:t>
            </a:r>
            <a:r>
              <a:rPr b="1" lang="en-GB" sz="2200"/>
              <a:t>view</a:t>
            </a:r>
            <a:r>
              <a:rPr lang="en-GB" sz="2200"/>
              <a:t> as seen by </a:t>
            </a:r>
            <a:r>
              <a:rPr i="1" lang="en-GB" sz="2200">
                <a:solidFill>
                  <a:srgbClr val="FF0000"/>
                </a:solidFill>
              </a:rPr>
              <a:t>system architect</a:t>
            </a:r>
            <a:endParaRPr i="1" sz="22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Registers </a:t>
            </a:r>
            <a:r>
              <a:rPr lang="en-GB" sz="2000"/>
              <a:t>for fast access to working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Cache memory</a:t>
            </a:r>
            <a:r>
              <a:rPr lang="en-GB" sz="2000"/>
              <a:t> holds copies of main memory being used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Main memory</a:t>
            </a:r>
            <a:r>
              <a:rPr lang="en-GB" sz="2000"/>
              <a:t> holds actively used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Virtual memory</a:t>
            </a:r>
            <a:r>
              <a:rPr lang="en-GB" sz="2000"/>
              <a:t> creates the illusion to users of a very large (main) memory.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278825" y="316200"/>
            <a:ext cx="6553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Hierarchy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5955450" y="381300"/>
            <a:ext cx="25839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Processor</a:t>
            </a:r>
            <a:endParaRPr sz="1800"/>
          </a:p>
        </p:txBody>
      </p:sp>
      <p:sp>
        <p:nvSpPr>
          <p:cNvPr id="126" name="Google Shape;126;p24"/>
          <p:cNvSpPr txBox="1"/>
          <p:nvPr/>
        </p:nvSpPr>
        <p:spPr>
          <a:xfrm>
            <a:off x="5718000" y="4167875"/>
            <a:ext cx="3058800" cy="21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Virtual </a:t>
            </a:r>
            <a:r>
              <a:rPr lang="en-GB" sz="1800"/>
              <a:t>Memory</a:t>
            </a:r>
            <a:endParaRPr sz="1800"/>
          </a:p>
        </p:txBody>
      </p:sp>
      <p:sp>
        <p:nvSpPr>
          <p:cNvPr id="127" name="Google Shape;127;p24"/>
          <p:cNvSpPr txBox="1"/>
          <p:nvPr/>
        </p:nvSpPr>
        <p:spPr>
          <a:xfrm>
            <a:off x="6238050" y="1501375"/>
            <a:ext cx="2018700" cy="69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Cache</a:t>
            </a:r>
            <a:endParaRPr sz="1800"/>
          </a:p>
        </p:txBody>
      </p:sp>
      <p:sp>
        <p:nvSpPr>
          <p:cNvPr id="128" name="Google Shape;128;p24"/>
          <p:cNvSpPr txBox="1"/>
          <p:nvPr/>
        </p:nvSpPr>
        <p:spPr>
          <a:xfrm>
            <a:off x="5718000" y="2621450"/>
            <a:ext cx="3058800" cy="118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Main </a:t>
            </a:r>
            <a:r>
              <a:rPr lang="en-GB" sz="1800"/>
              <a:t>Memory</a:t>
            </a:r>
            <a:endParaRPr sz="1800"/>
          </a:p>
        </p:txBody>
      </p:sp>
      <p:cxnSp>
        <p:nvCxnSpPr>
          <p:cNvPr id="129" name="Google Shape;129;p24"/>
          <p:cNvCxnSpPr>
            <a:stCxn id="125" idx="2"/>
            <a:endCxn id="127" idx="0"/>
          </p:cNvCxnSpPr>
          <p:nvPr/>
        </p:nvCxnSpPr>
        <p:spPr>
          <a:xfrm>
            <a:off x="7247400" y="1079700"/>
            <a:ext cx="0" cy="4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4"/>
          <p:cNvCxnSpPr>
            <a:endCxn id="128" idx="0"/>
          </p:cNvCxnSpPr>
          <p:nvPr/>
        </p:nvCxnSpPr>
        <p:spPr>
          <a:xfrm>
            <a:off x="7247400" y="2199650"/>
            <a:ext cx="0" cy="4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4"/>
          <p:cNvCxnSpPr>
            <a:stCxn id="128" idx="2"/>
            <a:endCxn id="126" idx="0"/>
          </p:cNvCxnSpPr>
          <p:nvPr/>
        </p:nvCxnSpPr>
        <p:spPr>
          <a:xfrm>
            <a:off x="7247400" y="3806450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LA Default Slides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