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99" autoAdjust="0"/>
  </p:normalViewPr>
  <p:slideViewPr>
    <p:cSldViewPr>
      <p:cViewPr varScale="1">
        <p:scale>
          <a:sx n="58" d="100"/>
          <a:sy n="58" d="100"/>
        </p:scale>
        <p:origin x="217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64E25-CAC3-4CC5-BCA4-305C1B55399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D9BD-C3F8-4858-8FDF-9E972EF5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guru99.com/java-tutorial.html" TargetMode="External"/><Relationship Id="rId4" Type="http://schemas.openxmlformats.org/officeDocument/2006/relationships/hyperlink" Target="http://en.wikipedia.org/wiki/Unit_test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 com is used by companies when naming the packages, com being followed by the company's name. For instance you have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com.sun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packages in the JVM.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org package prefix is mostly used by non-profit organizations or for open source code, such as apache, w3c, etc.</a:t>
            </a:r>
          </a:p>
          <a:p>
            <a:endParaRPr lang="en-US" dirty="0"/>
          </a:p>
          <a:p>
            <a:r>
              <a:rPr lang="en-US" dirty="0"/>
              <a:t>Why static import 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Java, static import concept is introduced in 1.5 version. With the help of static import, we can access the static members of a class directly without class name or any object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using static import, we can access all the static members (variables and methods) of a class directly without explicitly calling class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D9BD-C3F8-4858-8FDF-9E972EF52B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Java library to help you perform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unit testing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Junit provides a class named Assert, which provides a bunch of assertion methods useful in writing test cases and to detect test failure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(condition)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assertFalse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(condition)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condition is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object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object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check the initial value of an object/variable, you have the following methods: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assertNull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assertNotNull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object is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 Java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assertNull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(actual);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check whether the objects are identical (i.e. comparing two references to the same java object), or different.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assertSame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(expected, actual),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will return true if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== actual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assertNotSame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(expected, actual)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 Message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throw any assertion error, you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always results in a fail verdict.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Fail(message);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D9BD-C3F8-4858-8FDF-9E972EF52B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org.junit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MyTest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@Test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void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testAddition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Calculator c = new Calculator(); [2M]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assertEquals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c.addition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(1,1));[2M]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D9BD-C3F8-4858-8FDF-9E972EF52B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is a free, open source, community-focused unit testing tool for the .NET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Framework.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JWalk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unit testing toolkit for the Java programming language.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unit testing framework module for the C++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D9BD-C3F8-4858-8FDF-9E972EF52B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1515" y="469900"/>
            <a:ext cx="26809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9" y="1573060"/>
            <a:ext cx="8163560" cy="437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articles/JUnit/artic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501900"/>
            <a:ext cx="6180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8555" algn="l"/>
              </a:tabLst>
            </a:pPr>
            <a:r>
              <a:rPr spc="-5" dirty="0"/>
              <a:t>Software	Development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2300" y="3886200"/>
            <a:ext cx="536448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888888"/>
                </a:solidFill>
                <a:latin typeface="Trebuchet MS"/>
                <a:cs typeface="Trebuchet MS"/>
              </a:rPr>
              <a:t>Refactoring </a:t>
            </a:r>
            <a:r>
              <a:rPr sz="3200" dirty="0">
                <a:solidFill>
                  <a:srgbClr val="888888"/>
                </a:solidFill>
                <a:latin typeface="Trebuchet MS"/>
                <a:cs typeface="Trebuchet MS"/>
              </a:rPr>
              <a:t>and </a:t>
            </a:r>
            <a:r>
              <a:rPr sz="3200" spc="-5" dirty="0">
                <a:solidFill>
                  <a:srgbClr val="888888"/>
                </a:solidFill>
                <a:latin typeface="Trebuchet MS"/>
                <a:cs typeface="Trebuchet MS"/>
              </a:rPr>
              <a:t>JUnit</a:t>
            </a:r>
            <a:r>
              <a:rPr sz="3200" spc="-8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888888"/>
                </a:solidFill>
                <a:latin typeface="Trebuchet MS"/>
                <a:cs typeface="Trebuchet MS"/>
              </a:rPr>
              <a:t>Testing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rebuchet MS"/>
                <a:cs typeface="Trebuchet MS"/>
              </a:rPr>
              <a:t>F27SB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19600"/>
            <a:ext cx="7310120" cy="1231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340"/>
              </a:spcBef>
            </a:pPr>
            <a:r>
              <a:rPr sz="4000" b="1" dirty="0">
                <a:latin typeface="Trebuchet MS"/>
                <a:cs typeface="Trebuchet MS"/>
              </a:rPr>
              <a:t>HOW </a:t>
            </a:r>
            <a:r>
              <a:rPr sz="4000" b="1" spc="-120" dirty="0">
                <a:latin typeface="Trebuchet MS"/>
                <a:cs typeface="Trebuchet MS"/>
              </a:rPr>
              <a:t>TO </a:t>
            </a:r>
            <a:r>
              <a:rPr sz="4000" b="1" dirty="0">
                <a:latin typeface="Trebuchet MS"/>
                <a:cs typeface="Trebuchet MS"/>
              </a:rPr>
              <a:t>MAKE SURE </a:t>
            </a:r>
            <a:r>
              <a:rPr sz="4000" b="1" spc="-100" dirty="0">
                <a:latin typeface="Trebuchet MS"/>
                <a:cs typeface="Trebuchet MS"/>
              </a:rPr>
              <a:t>THAT</a:t>
            </a:r>
            <a:r>
              <a:rPr sz="4000" b="1" spc="-265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YOU  DIDN’T </a:t>
            </a:r>
            <a:r>
              <a:rPr sz="4000" b="1" spc="-5" dirty="0">
                <a:latin typeface="Trebuchet MS"/>
                <a:cs typeface="Trebuchet MS"/>
              </a:rPr>
              <a:t>BREAK </a:t>
            </a:r>
            <a:r>
              <a:rPr sz="4000" b="1" dirty="0">
                <a:latin typeface="Trebuchet MS"/>
                <a:cs typeface="Trebuchet MS"/>
              </a:rPr>
              <a:t>YOUR</a:t>
            </a:r>
            <a:r>
              <a:rPr sz="4000" b="1" spc="-16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CODE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9500" y="76200"/>
            <a:ext cx="4051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0100" y="0"/>
            <a:ext cx="4533900" cy="443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469900"/>
            <a:ext cx="3990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Version </a:t>
            </a:r>
            <a:r>
              <a:rPr spc="-5" dirty="0"/>
              <a:t>control!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835846"/>
            <a:ext cx="8040370" cy="20212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60680" marR="5080" indent="-347980">
              <a:lnSpc>
                <a:spcPct val="96000"/>
              </a:lnSpc>
              <a:spcBef>
                <a:spcPts val="25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SVN, Git, </a:t>
            </a:r>
            <a:r>
              <a:rPr sz="3200" spc="-5" dirty="0">
                <a:latin typeface="Trebuchet MS"/>
                <a:cs typeface="Trebuchet MS"/>
              </a:rPr>
              <a:t>etc. (full list </a:t>
            </a:r>
            <a:r>
              <a:rPr sz="3200" dirty="0">
                <a:latin typeface="Trebuchet MS"/>
                <a:cs typeface="Trebuchet MS"/>
              </a:rPr>
              <a:t>see: </a:t>
            </a:r>
            <a:r>
              <a:rPr sz="3200" spc="-5" dirty="0">
                <a:latin typeface="Trebuchet MS"/>
                <a:cs typeface="Trebuchet MS"/>
              </a:rPr>
              <a:t>https://  en.wikipedia.org/wiki/  Comparison_of_version_control_software)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5" dirty="0">
                <a:latin typeface="Trebuchet MS"/>
                <a:cs typeface="Trebuchet MS"/>
              </a:rPr>
              <a:t>Tons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SD3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69900"/>
            <a:ext cx="4563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Regression</a:t>
            </a:r>
            <a:r>
              <a:rPr spc="-155" dirty="0"/>
              <a:t> </a:t>
            </a:r>
            <a:r>
              <a:rPr spc="-8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184273"/>
            <a:ext cx="7898130" cy="32442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60" dirty="0">
                <a:latin typeface="Trebuchet MS"/>
                <a:cs typeface="Trebuchet MS"/>
              </a:rPr>
              <a:t>Testing </a:t>
            </a:r>
            <a:r>
              <a:rPr sz="3200" dirty="0">
                <a:latin typeface="Trebuchet MS"/>
                <a:cs typeface="Trebuchet MS"/>
              </a:rPr>
              <a:t>is time </a:t>
            </a:r>
            <a:r>
              <a:rPr sz="3200" spc="-5" dirty="0">
                <a:latin typeface="Trebuchet MS"/>
                <a:cs typeface="Trebuchet MS"/>
              </a:rPr>
              <a:t>consuming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repetitive.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60" dirty="0">
                <a:latin typeface="Trebuchet MS"/>
                <a:cs typeface="Trebuchet MS"/>
              </a:rPr>
              <a:t>Testing </a:t>
            </a:r>
            <a:r>
              <a:rPr sz="3200" spc="-5" dirty="0">
                <a:latin typeface="Trebuchet MS"/>
                <a:cs typeface="Trebuchet MS"/>
              </a:rPr>
              <a:t>needed after every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change!</a:t>
            </a:r>
            <a:endParaRPr sz="3200">
              <a:latin typeface="Trebuchet MS"/>
              <a:cs typeface="Trebuchet MS"/>
            </a:endParaRPr>
          </a:p>
          <a:p>
            <a:pPr marL="360680" marR="645795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5" dirty="0">
                <a:latin typeface="Trebuchet MS"/>
                <a:cs typeface="Trebuchet MS"/>
              </a:rPr>
              <a:t>Regression </a:t>
            </a:r>
            <a:r>
              <a:rPr sz="3200" dirty="0">
                <a:latin typeface="Trebuchet MS"/>
                <a:cs typeface="Trebuchet MS"/>
              </a:rPr>
              <a:t>testing </a:t>
            </a:r>
            <a:r>
              <a:rPr sz="3200" spc="-5" dirty="0">
                <a:latin typeface="Trebuchet MS"/>
                <a:cs typeface="Trebuchet MS"/>
              </a:rPr>
              <a:t>involves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re-running  </a:t>
            </a:r>
            <a:r>
              <a:rPr sz="3200" spc="-5" dirty="0">
                <a:latin typeface="Trebuchet MS"/>
                <a:cs typeface="Trebuchet MS"/>
              </a:rPr>
              <a:t>tests.</a:t>
            </a:r>
            <a:endParaRPr sz="3200">
              <a:latin typeface="Trebuchet MS"/>
              <a:cs typeface="Trebuchet MS"/>
            </a:endParaRPr>
          </a:p>
          <a:p>
            <a:pPr marL="360680" marR="104394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 of </a:t>
            </a:r>
            <a:r>
              <a:rPr sz="3200" dirty="0">
                <a:latin typeface="Trebuchet MS"/>
                <a:cs typeface="Trebuchet MS"/>
              </a:rPr>
              <a:t>a test rig </a:t>
            </a:r>
            <a:r>
              <a:rPr sz="3200" spc="-5" dirty="0">
                <a:latin typeface="Trebuchet MS"/>
                <a:cs typeface="Trebuchet MS"/>
              </a:rPr>
              <a:t>or </a:t>
            </a:r>
            <a:r>
              <a:rPr sz="3200" dirty="0">
                <a:latin typeface="Trebuchet MS"/>
                <a:cs typeface="Trebuchet MS"/>
              </a:rPr>
              <a:t>test harness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can  relieve some </a:t>
            </a:r>
            <a:r>
              <a:rPr sz="3200" dirty="0">
                <a:latin typeface="Trebuchet MS"/>
                <a:cs typeface="Trebuchet MS"/>
              </a:rPr>
              <a:t>of the</a:t>
            </a:r>
            <a:r>
              <a:rPr sz="3200" spc="-5" dirty="0">
                <a:latin typeface="Trebuchet MS"/>
                <a:cs typeface="Trebuchet MS"/>
              </a:rPr>
              <a:t> burden.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469900"/>
            <a:ext cx="3079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Test</a:t>
            </a:r>
            <a:r>
              <a:rPr spc="-75" dirty="0"/>
              <a:t> </a:t>
            </a:r>
            <a:r>
              <a:rPr spc="-5" dirty="0"/>
              <a:t>harness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289746"/>
            <a:ext cx="7510145" cy="30880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116713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0" dirty="0">
                <a:latin typeface="Trebuchet MS"/>
                <a:cs typeface="Trebuchet MS"/>
              </a:rPr>
              <a:t>Test </a:t>
            </a:r>
            <a:r>
              <a:rPr sz="3200" spc="-5" dirty="0">
                <a:latin typeface="Trebuchet MS"/>
                <a:cs typeface="Trebuchet MS"/>
              </a:rPr>
              <a:t>frameworks </a:t>
            </a:r>
            <a:r>
              <a:rPr sz="3200" dirty="0">
                <a:latin typeface="Trebuchet MS"/>
                <a:cs typeface="Trebuchet MS"/>
              </a:rPr>
              <a:t>exist to </a:t>
            </a:r>
            <a:r>
              <a:rPr sz="3200" spc="-5" dirty="0">
                <a:latin typeface="Trebuchet MS"/>
                <a:cs typeface="Trebuchet MS"/>
              </a:rPr>
              <a:t>support  automation, </a:t>
            </a:r>
            <a:r>
              <a:rPr sz="3200" dirty="0">
                <a:latin typeface="Trebuchet MS"/>
                <a:cs typeface="Trebuchet MS"/>
              </a:rPr>
              <a:t>e.g.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JUnit</a:t>
            </a:r>
            <a:r>
              <a:rPr sz="3200" spc="-5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360680" marR="393065" indent="-347980">
              <a:lnSpc>
                <a:spcPts val="3700"/>
              </a:lnSpc>
              <a:spcBef>
                <a:spcPts val="11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Additional </a:t>
            </a:r>
            <a:r>
              <a:rPr sz="3200" dirty="0">
                <a:latin typeface="Trebuchet MS"/>
                <a:cs typeface="Trebuchet MS"/>
              </a:rPr>
              <a:t>test </a:t>
            </a:r>
            <a:r>
              <a:rPr sz="3200" spc="-5" dirty="0">
                <a:latin typeface="Trebuchet MS"/>
                <a:cs typeface="Trebuchet MS"/>
              </a:rPr>
              <a:t>classes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written </a:t>
            </a:r>
            <a:r>
              <a:rPr sz="3200" dirty="0">
                <a:latin typeface="Trebuchet MS"/>
                <a:cs typeface="Trebuchet MS"/>
              </a:rPr>
              <a:t>to  </a:t>
            </a:r>
            <a:r>
              <a:rPr sz="3200" spc="-5" dirty="0">
                <a:latin typeface="Trebuchet MS"/>
                <a:cs typeface="Trebuchet MS"/>
              </a:rPr>
              <a:t>automate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testing.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679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0" dirty="0">
                <a:latin typeface="Trebuchet MS"/>
                <a:cs typeface="Trebuchet MS"/>
              </a:rPr>
              <a:t>Test </a:t>
            </a:r>
            <a:r>
              <a:rPr sz="3200" spc="-5" dirty="0">
                <a:latin typeface="Trebuchet MS"/>
                <a:cs typeface="Trebuchet MS"/>
              </a:rPr>
              <a:t>classes must be kept up to date as  functionality </a:t>
            </a:r>
            <a:r>
              <a:rPr sz="3200" dirty="0">
                <a:latin typeface="Trebuchet MS"/>
                <a:cs typeface="Trebuchet MS"/>
              </a:rPr>
              <a:t>is </a:t>
            </a:r>
            <a:r>
              <a:rPr sz="3200" spc="-5" dirty="0">
                <a:latin typeface="Trebuchet MS"/>
                <a:cs typeface="Trebuchet MS"/>
              </a:rPr>
              <a:t>added/changed.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100" y="469900"/>
            <a:ext cx="2959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Unit</a:t>
            </a:r>
            <a:r>
              <a:rPr spc="-95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3873"/>
            <a:ext cx="8154670" cy="42729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Each </a:t>
            </a:r>
            <a:r>
              <a:rPr sz="3200" dirty="0">
                <a:latin typeface="Trebuchet MS"/>
                <a:cs typeface="Trebuchet MS"/>
              </a:rPr>
              <a:t>unit of an </a:t>
            </a:r>
            <a:r>
              <a:rPr sz="3200" spc="-5" dirty="0">
                <a:latin typeface="Trebuchet MS"/>
                <a:cs typeface="Trebuchet MS"/>
              </a:rPr>
              <a:t>application </a:t>
            </a:r>
            <a:r>
              <a:rPr sz="3200" dirty="0">
                <a:latin typeface="Trebuchet MS"/>
                <a:cs typeface="Trebuchet MS"/>
              </a:rPr>
              <a:t>may be </a:t>
            </a:r>
            <a:r>
              <a:rPr sz="3200" spc="-5" dirty="0">
                <a:latin typeface="Trebuchet MS"/>
                <a:cs typeface="Trebuchet MS"/>
              </a:rPr>
              <a:t>tested.</a:t>
            </a:r>
            <a:endParaRPr sz="3200">
              <a:latin typeface="Trebuchet MS"/>
              <a:cs typeface="Trebuchet MS"/>
            </a:endParaRPr>
          </a:p>
          <a:p>
            <a:pPr marL="792480" marR="1046480" lvl="1" indent="-322580">
              <a:lnSpc>
                <a:spcPts val="3700"/>
              </a:lnSpc>
              <a:spcBef>
                <a:spcPts val="869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Method, class, module (package </a:t>
            </a:r>
            <a:r>
              <a:rPr sz="3200" dirty="0">
                <a:latin typeface="Trebuchet MS"/>
                <a:cs typeface="Trebuchet MS"/>
              </a:rPr>
              <a:t>in  </a:t>
            </a:r>
            <a:r>
              <a:rPr sz="3200" spc="-5" dirty="0">
                <a:latin typeface="Trebuchet MS"/>
                <a:cs typeface="Trebuchet MS"/>
              </a:rPr>
              <a:t>Java).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Can (should) be done during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development.</a:t>
            </a:r>
            <a:endParaRPr sz="3200">
              <a:latin typeface="Trebuchet MS"/>
              <a:cs typeface="Trebuchet MS"/>
            </a:endParaRPr>
          </a:p>
          <a:p>
            <a:pPr marL="792480" marR="596265" lvl="1" indent="-322580">
              <a:lnSpc>
                <a:spcPts val="3700"/>
              </a:lnSpc>
              <a:spcBef>
                <a:spcPts val="90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Finding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fixing early lowers  development costs </a:t>
            </a:r>
            <a:r>
              <a:rPr sz="3200" dirty="0">
                <a:latin typeface="Trebuchet MS"/>
                <a:cs typeface="Trebuchet MS"/>
              </a:rPr>
              <a:t>(e.g. </a:t>
            </a:r>
            <a:r>
              <a:rPr sz="3200" spc="-5" dirty="0">
                <a:latin typeface="Trebuchet MS"/>
                <a:cs typeface="Trebuchet MS"/>
              </a:rPr>
              <a:t>programmer  time).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9248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test suite </a:t>
            </a:r>
            <a:r>
              <a:rPr sz="3200" dirty="0">
                <a:latin typeface="Trebuchet MS"/>
                <a:cs typeface="Trebuchet MS"/>
              </a:rPr>
              <a:t>is </a:t>
            </a:r>
            <a:r>
              <a:rPr sz="3200" spc="-5" dirty="0">
                <a:latin typeface="Trebuchet MS"/>
                <a:cs typeface="Trebuchet MS"/>
              </a:rPr>
              <a:t>built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up.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469900"/>
            <a:ext cx="5348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Testing</a:t>
            </a:r>
            <a:r>
              <a:rPr spc="-45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7807959" cy="43961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7239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Understand </a:t>
            </a:r>
            <a:r>
              <a:rPr sz="3200" dirty="0">
                <a:latin typeface="Trebuchet MS"/>
                <a:cs typeface="Trebuchet MS"/>
              </a:rPr>
              <a:t>what </a:t>
            </a:r>
            <a:r>
              <a:rPr sz="3200" spc="-5" dirty="0">
                <a:latin typeface="Trebuchet MS"/>
                <a:cs typeface="Trebuchet MS"/>
              </a:rPr>
              <a:t>the unit should </a:t>
            </a:r>
            <a:r>
              <a:rPr sz="3200" dirty="0">
                <a:latin typeface="Trebuchet MS"/>
                <a:cs typeface="Trebuchet MS"/>
              </a:rPr>
              <a:t>do – its  </a:t>
            </a:r>
            <a:r>
              <a:rPr sz="3200" spc="-5" dirty="0">
                <a:latin typeface="Trebuchet MS"/>
                <a:cs typeface="Trebuchet MS"/>
              </a:rPr>
              <a:t>contract.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125" dirty="0">
                <a:latin typeface="Trebuchet MS"/>
                <a:cs typeface="Trebuchet MS"/>
              </a:rPr>
              <a:t>You </a:t>
            </a:r>
            <a:r>
              <a:rPr sz="3200" spc="-5" dirty="0">
                <a:latin typeface="Trebuchet MS"/>
                <a:cs typeface="Trebuchet MS"/>
              </a:rPr>
              <a:t>will be looking for</a:t>
            </a:r>
            <a:r>
              <a:rPr sz="3200" spc="13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violations.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Use </a:t>
            </a:r>
            <a:r>
              <a:rPr sz="3200" b="1" spc="-5" dirty="0">
                <a:latin typeface="Trebuchet MS"/>
                <a:cs typeface="Trebuchet MS"/>
              </a:rPr>
              <a:t>positive tests </a:t>
            </a:r>
            <a:r>
              <a:rPr sz="3200" spc="-5" dirty="0">
                <a:latin typeface="Trebuchet MS"/>
                <a:cs typeface="Trebuchet MS"/>
              </a:rPr>
              <a:t>and </a:t>
            </a:r>
            <a:r>
              <a:rPr sz="3200" b="1" spc="-5" dirty="0">
                <a:latin typeface="Trebuchet MS"/>
                <a:cs typeface="Trebuchet MS"/>
              </a:rPr>
              <a:t>negative</a:t>
            </a:r>
            <a:r>
              <a:rPr sz="3200" b="1" spc="-2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tests</a:t>
            </a:r>
            <a:r>
              <a:rPr sz="3200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0" dirty="0">
                <a:latin typeface="Trebuchet MS"/>
                <a:cs typeface="Trebuchet MS"/>
              </a:rPr>
              <a:t>Test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boundaries.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Zero, One,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Full.</a:t>
            </a:r>
            <a:endParaRPr sz="3200">
              <a:latin typeface="Trebuchet MS"/>
              <a:cs typeface="Trebuchet MS"/>
            </a:endParaRPr>
          </a:p>
          <a:p>
            <a:pPr marL="1236980" lvl="2" indent="-3098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236980" algn="l"/>
              </a:tabLst>
            </a:pPr>
            <a:r>
              <a:rPr sz="3200" spc="-5" dirty="0">
                <a:latin typeface="Trebuchet MS"/>
                <a:cs typeface="Trebuchet MS"/>
              </a:rPr>
              <a:t>Search </a:t>
            </a:r>
            <a:r>
              <a:rPr sz="3200" dirty="0">
                <a:latin typeface="Trebuchet MS"/>
                <a:cs typeface="Trebuchet MS"/>
              </a:rPr>
              <a:t>an </a:t>
            </a:r>
            <a:r>
              <a:rPr sz="3200" spc="-5" dirty="0">
                <a:latin typeface="Trebuchet MS"/>
                <a:cs typeface="Trebuchet MS"/>
              </a:rPr>
              <a:t>empty collection.</a:t>
            </a:r>
            <a:endParaRPr sz="3200">
              <a:latin typeface="Trebuchet MS"/>
              <a:cs typeface="Trebuchet MS"/>
            </a:endParaRPr>
          </a:p>
          <a:p>
            <a:pPr marL="1236980" lvl="2" indent="-3098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236980" algn="l"/>
              </a:tabLst>
            </a:pPr>
            <a:r>
              <a:rPr sz="3200" dirty="0">
                <a:latin typeface="Trebuchet MS"/>
                <a:cs typeface="Trebuchet MS"/>
              </a:rPr>
              <a:t>Add to a </a:t>
            </a:r>
            <a:r>
              <a:rPr sz="3200" spc="-5" dirty="0">
                <a:latin typeface="Trebuchet MS"/>
                <a:cs typeface="Trebuchet MS"/>
              </a:rPr>
              <a:t>full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collection.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469900"/>
            <a:ext cx="2733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JUnit</a:t>
            </a:r>
            <a:r>
              <a:rPr spc="-155" dirty="0"/>
              <a:t> </a:t>
            </a:r>
            <a:r>
              <a:rPr spc="-114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412873"/>
            <a:ext cx="8082915" cy="2774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JUnit is a </a:t>
            </a:r>
            <a:r>
              <a:rPr sz="3200" spc="-5" dirty="0">
                <a:latin typeface="Trebuchet MS"/>
                <a:cs typeface="Trebuchet MS"/>
              </a:rPr>
              <a:t>Java test framework.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0" dirty="0">
                <a:latin typeface="Trebuchet MS"/>
                <a:cs typeface="Trebuchet MS"/>
              </a:rPr>
              <a:t>Test </a:t>
            </a:r>
            <a:r>
              <a:rPr sz="3200" spc="-5" dirty="0">
                <a:latin typeface="Trebuchet MS"/>
                <a:cs typeface="Trebuchet MS"/>
              </a:rPr>
              <a:t>classes contain test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methods.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0" dirty="0">
                <a:latin typeface="Trebuchet MS"/>
                <a:cs typeface="Trebuchet MS"/>
              </a:rPr>
              <a:t>Test </a:t>
            </a:r>
            <a:r>
              <a:rPr sz="3200" spc="-5" dirty="0">
                <a:latin typeface="Trebuchet MS"/>
                <a:cs typeface="Trebuchet MS"/>
              </a:rPr>
              <a:t>cases are methods that contain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tests.</a:t>
            </a:r>
            <a:endParaRPr sz="3200">
              <a:latin typeface="Trebuchet MS"/>
              <a:cs typeface="Trebuchet MS"/>
            </a:endParaRPr>
          </a:p>
          <a:p>
            <a:pPr marL="360680" marR="697865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Assertions </a:t>
            </a:r>
            <a:r>
              <a:rPr sz="3200" dirty="0">
                <a:latin typeface="Trebuchet MS"/>
                <a:cs typeface="Trebuchet MS"/>
              </a:rPr>
              <a:t>are used to assert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expected  method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results.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1525524"/>
            <a:ext cx="7633970" cy="44831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550" dirty="0">
                <a:latin typeface="Courier New"/>
                <a:cs typeface="Courier New"/>
              </a:rPr>
              <a:t>@Test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550" dirty="0">
                <a:latin typeface="Courier New"/>
                <a:cs typeface="Courier New"/>
              </a:rPr>
              <a:t>public void testMultiply() </a:t>
            </a:r>
            <a:r>
              <a:rPr sz="2550" spc="5" dirty="0">
                <a:latin typeface="Courier New"/>
                <a:cs typeface="Courier New"/>
              </a:rPr>
              <a:t>{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597535">
              <a:lnSpc>
                <a:spcPct val="100000"/>
              </a:lnSpc>
            </a:pPr>
            <a:r>
              <a:rPr sz="2550" dirty="0">
                <a:solidFill>
                  <a:srgbClr val="7C9647"/>
                </a:solidFill>
                <a:latin typeface="Courier New"/>
                <a:cs typeface="Courier New"/>
              </a:rPr>
              <a:t>//MyClass is </a:t>
            </a:r>
            <a:r>
              <a:rPr sz="2550" spc="5" dirty="0">
                <a:solidFill>
                  <a:srgbClr val="7C9647"/>
                </a:solidFill>
                <a:latin typeface="Courier New"/>
                <a:cs typeface="Courier New"/>
              </a:rPr>
              <a:t>tested</a:t>
            </a:r>
            <a:endParaRPr sz="2550">
              <a:latin typeface="Courier New"/>
              <a:cs typeface="Courier New"/>
            </a:endParaRPr>
          </a:p>
          <a:p>
            <a:pPr marL="597535">
              <a:lnSpc>
                <a:spcPct val="100000"/>
              </a:lnSpc>
              <a:spcBef>
                <a:spcPts val="440"/>
              </a:spcBef>
            </a:pPr>
            <a:r>
              <a:rPr sz="2550" dirty="0">
                <a:latin typeface="Courier New"/>
                <a:cs typeface="Courier New"/>
              </a:rPr>
              <a:t>MyClass tester </a:t>
            </a:r>
            <a:r>
              <a:rPr sz="2550" spc="5" dirty="0">
                <a:latin typeface="Courier New"/>
                <a:cs typeface="Courier New"/>
              </a:rPr>
              <a:t>= </a:t>
            </a:r>
            <a:r>
              <a:rPr sz="2550" dirty="0">
                <a:latin typeface="Courier New"/>
                <a:cs typeface="Courier New"/>
              </a:rPr>
              <a:t>new</a:t>
            </a:r>
            <a:r>
              <a:rPr sz="2550" spc="-15" dirty="0">
                <a:latin typeface="Courier New"/>
                <a:cs typeface="Courier New"/>
              </a:rPr>
              <a:t> </a:t>
            </a:r>
            <a:r>
              <a:rPr sz="2550" dirty="0">
                <a:latin typeface="Courier New"/>
                <a:cs typeface="Courier New"/>
              </a:rPr>
              <a:t>MyClass();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597535" marR="5080">
              <a:lnSpc>
                <a:spcPct val="114399"/>
              </a:lnSpc>
            </a:pPr>
            <a:r>
              <a:rPr sz="2550" u="heavy" dirty="0">
                <a:solidFill>
                  <a:srgbClr val="7C9647"/>
                </a:solidFill>
                <a:uFill>
                  <a:solidFill>
                    <a:srgbClr val="4F81BD"/>
                  </a:solidFill>
                </a:uFill>
                <a:latin typeface="Courier New"/>
                <a:cs typeface="Courier New"/>
              </a:rPr>
              <a:t>//Check if m</a:t>
            </a:r>
            <a:r>
              <a:rPr sz="2550" dirty="0">
                <a:solidFill>
                  <a:srgbClr val="7C9647"/>
                </a:solidFill>
                <a:latin typeface="Courier New"/>
                <a:cs typeface="Courier New"/>
              </a:rPr>
              <a:t>ultiply(10,5) returns </a:t>
            </a:r>
            <a:r>
              <a:rPr sz="2550" spc="5" dirty="0">
                <a:solidFill>
                  <a:srgbClr val="7C9647"/>
                </a:solidFill>
                <a:latin typeface="Courier New"/>
                <a:cs typeface="Courier New"/>
              </a:rPr>
              <a:t>50  </a:t>
            </a:r>
            <a:r>
              <a:rPr sz="2550" dirty="0">
                <a:latin typeface="Courier New"/>
                <a:cs typeface="Courier New"/>
              </a:rPr>
              <a:t>assertEquals("Result",</a:t>
            </a:r>
            <a:r>
              <a:rPr sz="2550" spc="-5" dirty="0">
                <a:latin typeface="Courier New"/>
                <a:cs typeface="Courier New"/>
              </a:rPr>
              <a:t> </a:t>
            </a:r>
            <a:r>
              <a:rPr sz="2550" spc="5" dirty="0">
                <a:latin typeface="Courier New"/>
                <a:cs typeface="Courier New"/>
              </a:rPr>
              <a:t>50,</a:t>
            </a:r>
            <a:endParaRPr sz="255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40"/>
              </a:spcBef>
            </a:pPr>
            <a:r>
              <a:rPr sz="2550" dirty="0">
                <a:latin typeface="Courier New"/>
                <a:cs typeface="Courier New"/>
              </a:rPr>
              <a:t>tester.multiply(10,</a:t>
            </a:r>
            <a:r>
              <a:rPr sz="2550" spc="-10" dirty="0">
                <a:latin typeface="Courier New"/>
                <a:cs typeface="Courier New"/>
              </a:rPr>
              <a:t> </a:t>
            </a:r>
            <a:r>
              <a:rPr sz="2550" dirty="0">
                <a:latin typeface="Courier New"/>
                <a:cs typeface="Courier New"/>
              </a:rPr>
              <a:t>5));</a:t>
            </a:r>
            <a:endParaRPr sz="2550">
              <a:latin typeface="Courier New"/>
              <a:cs typeface="Courier New"/>
            </a:endParaRPr>
          </a:p>
          <a:p>
            <a:pPr marL="207645">
              <a:lnSpc>
                <a:spcPct val="100000"/>
              </a:lnSpc>
              <a:spcBef>
                <a:spcPts val="440"/>
              </a:spcBef>
            </a:pPr>
            <a:r>
              <a:rPr sz="2550" spc="5" dirty="0">
                <a:latin typeface="Courier New"/>
                <a:cs typeface="Courier New"/>
              </a:rPr>
              <a:t>}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374" y="1497737"/>
            <a:ext cx="1329296" cy="685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174" y="1525536"/>
            <a:ext cx="1228090" cy="584200"/>
          </a:xfrm>
          <a:custGeom>
            <a:avLst/>
            <a:gdLst/>
            <a:ahLst/>
            <a:cxnLst/>
            <a:rect l="l" t="t" r="r" b="b"/>
            <a:pathLst>
              <a:path w="1228089" h="584200">
                <a:moveTo>
                  <a:pt x="0" y="97328"/>
                </a:moveTo>
                <a:lnTo>
                  <a:pt x="6971" y="59443"/>
                </a:lnTo>
                <a:lnTo>
                  <a:pt x="25985" y="28506"/>
                </a:lnTo>
                <a:lnTo>
                  <a:pt x="54185" y="7648"/>
                </a:lnTo>
                <a:lnTo>
                  <a:pt x="88718" y="0"/>
                </a:lnTo>
                <a:lnTo>
                  <a:pt x="1138979" y="0"/>
                </a:lnTo>
                <a:lnTo>
                  <a:pt x="1173513" y="7648"/>
                </a:lnTo>
                <a:lnTo>
                  <a:pt x="1201713" y="28506"/>
                </a:lnTo>
                <a:lnTo>
                  <a:pt x="1220726" y="59443"/>
                </a:lnTo>
                <a:lnTo>
                  <a:pt x="1227698" y="97328"/>
                </a:lnTo>
                <a:lnTo>
                  <a:pt x="1227698" y="486642"/>
                </a:lnTo>
                <a:lnTo>
                  <a:pt x="1220726" y="524526"/>
                </a:lnTo>
                <a:lnTo>
                  <a:pt x="1201713" y="555463"/>
                </a:lnTo>
                <a:lnTo>
                  <a:pt x="1173513" y="576321"/>
                </a:lnTo>
                <a:lnTo>
                  <a:pt x="1138979" y="583970"/>
                </a:lnTo>
                <a:lnTo>
                  <a:pt x="88718" y="583970"/>
                </a:lnTo>
                <a:lnTo>
                  <a:pt x="54185" y="576321"/>
                </a:lnTo>
                <a:lnTo>
                  <a:pt x="25985" y="555463"/>
                </a:lnTo>
                <a:lnTo>
                  <a:pt x="6971" y="524526"/>
                </a:lnTo>
                <a:lnTo>
                  <a:pt x="0" y="486642"/>
                </a:lnTo>
                <a:lnTo>
                  <a:pt x="0" y="97328"/>
                </a:lnTo>
                <a:close/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00" y="469900"/>
            <a:ext cx="3308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45" dirty="0"/>
              <a:t> </a:t>
            </a:r>
            <a:r>
              <a:rPr spc="-140" dirty="0"/>
              <a:t>Test</a:t>
            </a:r>
          </a:p>
        </p:txBody>
      </p:sp>
      <p:sp>
        <p:nvSpPr>
          <p:cNvPr id="6" name="object 6"/>
          <p:cNvSpPr/>
          <p:nvPr/>
        </p:nvSpPr>
        <p:spPr>
          <a:xfrm>
            <a:off x="960452" y="4688358"/>
            <a:ext cx="2571635" cy="556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69900"/>
            <a:ext cx="4722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spc="-140" dirty="0"/>
              <a:t>Test</a:t>
            </a:r>
            <a:r>
              <a:rPr spc="-13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579880"/>
            <a:ext cx="6463030" cy="4429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dirty="0">
                <a:latin typeface="Courier New"/>
                <a:cs typeface="Courier New"/>
              </a:rPr>
              <a:t>import static</a:t>
            </a:r>
            <a:r>
              <a:rPr sz="2550" spc="-45" dirty="0">
                <a:latin typeface="Courier New"/>
                <a:cs typeface="Courier New"/>
              </a:rPr>
              <a:t> </a:t>
            </a:r>
            <a:r>
              <a:rPr sz="2550" dirty="0">
                <a:latin typeface="Courier New"/>
                <a:cs typeface="Courier New"/>
              </a:rPr>
              <a:t>org.junit.Assert.*;</a:t>
            </a:r>
            <a:endParaRPr sz="2550">
              <a:latin typeface="Courier New"/>
              <a:cs typeface="Courier New"/>
            </a:endParaRPr>
          </a:p>
          <a:p>
            <a:pPr marL="469900" marR="1370330" indent="-457834">
              <a:lnSpc>
                <a:spcPts val="7000"/>
              </a:lnSpc>
              <a:spcBef>
                <a:spcPts val="890"/>
              </a:spcBef>
            </a:pPr>
            <a:r>
              <a:rPr sz="2550" dirty="0">
                <a:latin typeface="Courier New"/>
                <a:cs typeface="Courier New"/>
              </a:rPr>
              <a:t>public class CommandTest </a:t>
            </a:r>
            <a:r>
              <a:rPr sz="2550" spc="5" dirty="0">
                <a:latin typeface="Courier New"/>
                <a:cs typeface="Courier New"/>
              </a:rPr>
              <a:t>{  public</a:t>
            </a:r>
            <a:r>
              <a:rPr sz="2550" spc="-15" dirty="0">
                <a:latin typeface="Courier New"/>
                <a:cs typeface="Courier New"/>
              </a:rPr>
              <a:t> </a:t>
            </a:r>
            <a:r>
              <a:rPr sz="2550" spc="5" dirty="0">
                <a:latin typeface="Courier New"/>
                <a:cs typeface="Courier New"/>
              </a:rPr>
              <a:t>CommandTest()</a:t>
            </a:r>
            <a:endParaRPr sz="2550">
              <a:latin typeface="Courier New"/>
              <a:cs typeface="Courier New"/>
            </a:endParaRPr>
          </a:p>
          <a:p>
            <a:pPr marL="469900">
              <a:lnSpc>
                <a:spcPts val="2710"/>
              </a:lnSpc>
            </a:pPr>
            <a:r>
              <a:rPr sz="2550" spc="5" dirty="0">
                <a:latin typeface="Courier New"/>
                <a:cs typeface="Courier New"/>
              </a:rPr>
              <a:t>{</a:t>
            </a:r>
            <a:endParaRPr sz="25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9"/>
              </a:spcBef>
            </a:pPr>
            <a:r>
              <a:rPr sz="2550" spc="5" dirty="0">
                <a:latin typeface="Courier New"/>
                <a:cs typeface="Courier New"/>
              </a:rPr>
              <a:t>//nothing for</a:t>
            </a:r>
            <a:r>
              <a:rPr sz="2550" spc="-10" dirty="0">
                <a:latin typeface="Courier New"/>
                <a:cs typeface="Courier New"/>
              </a:rPr>
              <a:t> </a:t>
            </a:r>
            <a:r>
              <a:rPr sz="2550" spc="5" dirty="0">
                <a:latin typeface="Courier New"/>
                <a:cs typeface="Courier New"/>
              </a:rPr>
              <a:t>now</a:t>
            </a:r>
            <a:endParaRPr sz="25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2550" spc="5" dirty="0">
                <a:latin typeface="Courier New"/>
                <a:cs typeface="Courier New"/>
              </a:rPr>
              <a:t>}</a:t>
            </a:r>
            <a:endParaRPr sz="25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2550" spc="5" dirty="0">
                <a:latin typeface="Courier New"/>
                <a:cs typeface="Courier New"/>
              </a:rPr>
              <a:t>//test cases</a:t>
            </a:r>
            <a:r>
              <a:rPr sz="2550" spc="-10" dirty="0">
                <a:latin typeface="Courier New"/>
                <a:cs typeface="Courier New"/>
              </a:rPr>
              <a:t> </a:t>
            </a:r>
            <a:r>
              <a:rPr sz="2550" spc="5" dirty="0">
                <a:latin typeface="Courier New"/>
                <a:cs typeface="Courier New"/>
              </a:rPr>
              <a:t>omitted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550" spc="5" dirty="0">
                <a:latin typeface="Courier New"/>
                <a:cs typeface="Courier New"/>
              </a:rPr>
              <a:t>}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00" y="1543876"/>
            <a:ext cx="6548564" cy="61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571675"/>
            <a:ext cx="6447155" cy="513715"/>
          </a:xfrm>
          <a:custGeom>
            <a:avLst/>
            <a:gdLst/>
            <a:ahLst/>
            <a:cxnLst/>
            <a:rect l="l" t="t" r="r" b="b"/>
            <a:pathLst>
              <a:path w="6447155" h="513714">
                <a:moveTo>
                  <a:pt x="0" y="85615"/>
                </a:moveTo>
                <a:lnTo>
                  <a:pt x="11669" y="52289"/>
                </a:lnTo>
                <a:lnTo>
                  <a:pt x="43493" y="25076"/>
                </a:lnTo>
                <a:lnTo>
                  <a:pt x="90694" y="6728"/>
                </a:lnTo>
                <a:lnTo>
                  <a:pt x="148496" y="0"/>
                </a:lnTo>
                <a:lnTo>
                  <a:pt x="6298463" y="0"/>
                </a:lnTo>
                <a:lnTo>
                  <a:pt x="6356267" y="6728"/>
                </a:lnTo>
                <a:lnTo>
                  <a:pt x="6403470" y="25076"/>
                </a:lnTo>
                <a:lnTo>
                  <a:pt x="6435294" y="52289"/>
                </a:lnTo>
                <a:lnTo>
                  <a:pt x="6446964" y="85615"/>
                </a:lnTo>
                <a:lnTo>
                  <a:pt x="6446964" y="428073"/>
                </a:lnTo>
                <a:lnTo>
                  <a:pt x="6435294" y="461398"/>
                </a:lnTo>
                <a:lnTo>
                  <a:pt x="6403470" y="488612"/>
                </a:lnTo>
                <a:lnTo>
                  <a:pt x="6356267" y="506960"/>
                </a:lnTo>
                <a:lnTo>
                  <a:pt x="6298463" y="513688"/>
                </a:lnTo>
                <a:lnTo>
                  <a:pt x="148496" y="513688"/>
                </a:lnTo>
                <a:lnTo>
                  <a:pt x="90694" y="506960"/>
                </a:lnTo>
                <a:lnTo>
                  <a:pt x="43493" y="488612"/>
                </a:lnTo>
                <a:lnTo>
                  <a:pt x="11669" y="461398"/>
                </a:lnTo>
                <a:lnTo>
                  <a:pt x="0" y="428072"/>
                </a:lnTo>
                <a:lnTo>
                  <a:pt x="0" y="85615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469900"/>
            <a:ext cx="2543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352550"/>
          <a:ext cx="8230234" cy="529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fail(String)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 marR="165735" algn="just">
                        <a:lnSpc>
                          <a:spcPts val="2300"/>
                        </a:lnSpc>
                        <a:spcBef>
                          <a:spcPts val="54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Let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the method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fail.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Might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2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used  to check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that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certain part of the  code is not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reached.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marL="57150" marR="1230630">
                        <a:lnSpc>
                          <a:spcPts val="23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assertTrue(true)</a:t>
                      </a:r>
                      <a:r>
                        <a:rPr sz="20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/ 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assertTrue(false)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5880" marR="245745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Checks whether condition is true/  false.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marL="57150" marR="468630">
                        <a:lnSpc>
                          <a:spcPts val="23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assertsEquals(expected,  actual)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5" dirty="0">
                          <a:latin typeface="Trebuchet MS"/>
                          <a:cs typeface="Trebuchet MS"/>
                        </a:rPr>
                        <a:t>Tests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that two values are the</a:t>
                      </a:r>
                      <a:r>
                        <a:rPr sz="20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same.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805">
                <a:tc>
                  <a:txBody>
                    <a:bodyPr/>
                    <a:lstStyle/>
                    <a:p>
                      <a:pPr marL="57150" marR="773430">
                        <a:lnSpc>
                          <a:spcPts val="2300"/>
                        </a:lnSpc>
                        <a:spcBef>
                          <a:spcPts val="28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assertNull(object),  assertNotNull(object)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5880" marR="636270">
                        <a:lnSpc>
                          <a:spcPts val="23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Checks that the object is (not)  null.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05">
                <a:tc>
                  <a:txBody>
                    <a:bodyPr/>
                    <a:lstStyle/>
                    <a:p>
                      <a:pPr marL="57150" marR="925830">
                        <a:lnSpc>
                          <a:spcPts val="2300"/>
                        </a:lnSpc>
                        <a:spcBef>
                          <a:spcPts val="259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assertSame(expected,  actual), 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assertNotSame(e,a)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 marR="142875">
                        <a:lnSpc>
                          <a:spcPts val="23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Checks that both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variables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refer to  the same/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different</a:t>
                      </a:r>
                      <a:r>
                        <a:rPr sz="2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object.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469900"/>
            <a:ext cx="151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</a:t>
            </a:r>
            <a:r>
              <a:rPr dirty="0"/>
              <a:t>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4464"/>
            <a:ext cx="8011795" cy="44196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22580" indent="-30988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spc="-15" dirty="0">
                <a:latin typeface="Trebuchet MS"/>
                <a:cs typeface="Trebuchet MS"/>
              </a:rPr>
              <a:t>Programs </a:t>
            </a:r>
            <a:r>
              <a:rPr sz="2900" spc="5" dirty="0">
                <a:latin typeface="Trebuchet MS"/>
                <a:cs typeface="Trebuchet MS"/>
              </a:rPr>
              <a:t>are </a:t>
            </a:r>
            <a:r>
              <a:rPr sz="2900" dirty="0">
                <a:latin typeface="Trebuchet MS"/>
                <a:cs typeface="Trebuchet MS"/>
              </a:rPr>
              <a:t>continuously</a:t>
            </a:r>
            <a:r>
              <a:rPr sz="2900" spc="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changed.</a:t>
            </a:r>
            <a:endParaRPr sz="2900">
              <a:latin typeface="Trebuchet MS"/>
              <a:cs typeface="Trebuchet MS"/>
            </a:endParaRPr>
          </a:p>
          <a:p>
            <a:pPr marL="322580" marR="2032635" indent="-309880">
              <a:lnSpc>
                <a:spcPts val="3300"/>
              </a:lnSpc>
              <a:spcBef>
                <a:spcPts val="78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dirty="0">
                <a:latin typeface="Trebuchet MS"/>
                <a:cs typeface="Trebuchet MS"/>
              </a:rPr>
              <a:t>Code must be understandable and  maintainable.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ts val="3390"/>
              </a:lnSpc>
              <a:spcBef>
                <a:spcPts val="44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dirty="0">
                <a:latin typeface="Trebuchet MS"/>
                <a:cs typeface="Trebuchet MS"/>
              </a:rPr>
              <a:t>Good </a:t>
            </a:r>
            <a:r>
              <a:rPr sz="2900" spc="5" dirty="0">
                <a:latin typeface="Trebuchet MS"/>
                <a:cs typeface="Trebuchet MS"/>
              </a:rPr>
              <a:t>quality code </a:t>
            </a:r>
            <a:r>
              <a:rPr sz="2900" dirty="0">
                <a:latin typeface="Trebuchet MS"/>
                <a:cs typeface="Trebuchet MS"/>
              </a:rPr>
              <a:t>avoids duplication,</a:t>
            </a:r>
            <a:r>
              <a:rPr sz="2900" spc="2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displays</a:t>
            </a:r>
            <a:endParaRPr sz="2900">
              <a:latin typeface="Trebuchet MS"/>
              <a:cs typeface="Trebuchet MS"/>
            </a:endParaRPr>
          </a:p>
          <a:p>
            <a:pPr marL="322580">
              <a:lnSpc>
                <a:spcPts val="3390"/>
              </a:lnSpc>
            </a:pPr>
            <a:r>
              <a:rPr sz="2900" b="1" dirty="0">
                <a:latin typeface="Trebuchet MS"/>
                <a:cs typeface="Trebuchet MS"/>
              </a:rPr>
              <a:t>high cohesion</a:t>
            </a:r>
            <a:r>
              <a:rPr sz="2900" dirty="0">
                <a:latin typeface="Trebuchet MS"/>
                <a:cs typeface="Trebuchet MS"/>
              </a:rPr>
              <a:t>, </a:t>
            </a:r>
            <a:r>
              <a:rPr sz="2900" b="1" spc="5" dirty="0">
                <a:latin typeface="Trebuchet MS"/>
                <a:cs typeface="Trebuchet MS"/>
              </a:rPr>
              <a:t>low</a:t>
            </a:r>
            <a:r>
              <a:rPr sz="2900" b="1" spc="-5" dirty="0">
                <a:latin typeface="Trebuchet MS"/>
                <a:cs typeface="Trebuchet MS"/>
              </a:rPr>
              <a:t> </a:t>
            </a:r>
            <a:r>
              <a:rPr sz="2900" b="1" spc="5" dirty="0">
                <a:latin typeface="Trebuchet MS"/>
                <a:cs typeface="Trebuchet MS"/>
              </a:rPr>
              <a:t>coupling</a:t>
            </a:r>
            <a:r>
              <a:rPr sz="2900" spc="5" dirty="0">
                <a:latin typeface="Trebuchet MS"/>
                <a:cs typeface="Trebuchet MS"/>
              </a:rPr>
              <a:t>.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dirty="0">
                <a:latin typeface="Trebuchet MS"/>
                <a:cs typeface="Trebuchet MS"/>
              </a:rPr>
              <a:t>Methods:</a:t>
            </a:r>
            <a:endParaRPr sz="2900">
              <a:latin typeface="Trebuchet MS"/>
              <a:cs typeface="Trebuchet MS"/>
            </a:endParaRPr>
          </a:p>
          <a:p>
            <a:pPr marL="767080" lvl="1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sz="2900" spc="5" dirty="0">
                <a:latin typeface="Trebuchet MS"/>
                <a:cs typeface="Trebuchet MS"/>
              </a:rPr>
              <a:t>Thinking</a:t>
            </a:r>
            <a:r>
              <a:rPr sz="2900" spc="-5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ahead.</a:t>
            </a:r>
            <a:endParaRPr sz="2900">
              <a:latin typeface="Trebuchet MS"/>
              <a:cs typeface="Trebuchet MS"/>
            </a:endParaRPr>
          </a:p>
          <a:p>
            <a:pPr marL="767080" lvl="1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sz="2900" spc="-5" dirty="0">
                <a:latin typeface="Trebuchet MS"/>
                <a:cs typeface="Trebuchet MS"/>
              </a:rPr>
              <a:t>Responsibility-driven </a:t>
            </a:r>
            <a:r>
              <a:rPr sz="2900" dirty="0">
                <a:latin typeface="Trebuchet MS"/>
                <a:cs typeface="Trebuchet MS"/>
              </a:rPr>
              <a:t>design</a:t>
            </a:r>
            <a:endParaRPr sz="2900">
              <a:latin typeface="Trebuchet MS"/>
              <a:cs typeface="Trebuchet MS"/>
            </a:endParaRPr>
          </a:p>
          <a:p>
            <a:pPr marL="767080" lvl="1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sz="2900" spc="-5" dirty="0">
                <a:latin typeface="Trebuchet MS"/>
                <a:cs typeface="Trebuchet MS"/>
              </a:rPr>
              <a:t>(Refactoring.)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469900"/>
            <a:ext cx="3093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@nnotations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594546"/>
            <a:ext cx="7776845" cy="24911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60680" marR="5080" indent="-347980">
              <a:lnSpc>
                <a:spcPct val="96000"/>
              </a:lnSpc>
              <a:spcBef>
                <a:spcPts val="25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Annotations provide information about </a:t>
            </a:r>
            <a:r>
              <a:rPr sz="3200" dirty="0">
                <a:latin typeface="Trebuchet MS"/>
                <a:cs typeface="Trebuchet MS"/>
              </a:rPr>
              <a:t>a  </a:t>
            </a:r>
            <a:r>
              <a:rPr sz="3200" spc="-5" dirty="0">
                <a:latin typeface="Trebuchet MS"/>
                <a:cs typeface="Trebuchet MS"/>
              </a:rPr>
              <a:t>program </a:t>
            </a:r>
            <a:r>
              <a:rPr sz="3200" dirty="0">
                <a:latin typeface="Trebuchet MS"/>
                <a:cs typeface="Trebuchet MS"/>
              </a:rPr>
              <a:t>that is </a:t>
            </a:r>
            <a:r>
              <a:rPr sz="3200" spc="-5" dirty="0">
                <a:latin typeface="Trebuchet MS"/>
                <a:cs typeface="Trebuchet MS"/>
              </a:rPr>
              <a:t>not part of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program  itself.</a:t>
            </a:r>
            <a:endParaRPr sz="3200">
              <a:latin typeface="Trebuchet MS"/>
              <a:cs typeface="Trebuchet MS"/>
            </a:endParaRPr>
          </a:p>
          <a:p>
            <a:pPr marL="360680" marR="60833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They </a:t>
            </a:r>
            <a:r>
              <a:rPr sz="3200" spc="-5" dirty="0">
                <a:latin typeface="Trebuchet MS"/>
                <a:cs typeface="Trebuchet MS"/>
              </a:rPr>
              <a:t>have </a:t>
            </a:r>
            <a:r>
              <a:rPr sz="3200" dirty="0">
                <a:latin typeface="Trebuchet MS"/>
                <a:cs typeface="Trebuchet MS"/>
              </a:rPr>
              <a:t>no </a:t>
            </a:r>
            <a:r>
              <a:rPr sz="3200" spc="-5" dirty="0">
                <a:latin typeface="Trebuchet MS"/>
                <a:cs typeface="Trebuchet MS"/>
              </a:rPr>
              <a:t>direct effect on </a:t>
            </a:r>
            <a:r>
              <a:rPr sz="3200" dirty="0">
                <a:latin typeface="Trebuchet MS"/>
                <a:cs typeface="Trebuchet MS"/>
              </a:rPr>
              <a:t>the  </a:t>
            </a:r>
            <a:r>
              <a:rPr sz="3200" spc="-5" dirty="0">
                <a:latin typeface="Trebuchet MS"/>
                <a:cs typeface="Trebuchet MS"/>
              </a:rPr>
              <a:t>operation </a:t>
            </a:r>
            <a:r>
              <a:rPr sz="3200" dirty="0">
                <a:latin typeface="Trebuchet MS"/>
                <a:cs typeface="Trebuchet MS"/>
              </a:rPr>
              <a:t>of the </a:t>
            </a:r>
            <a:r>
              <a:rPr sz="3200" spc="-5" dirty="0">
                <a:latin typeface="Trebuchet MS"/>
                <a:cs typeface="Trebuchet MS"/>
              </a:rPr>
              <a:t>code </a:t>
            </a:r>
            <a:r>
              <a:rPr sz="3200" dirty="0">
                <a:latin typeface="Trebuchet MS"/>
                <a:cs typeface="Trebuchet MS"/>
              </a:rPr>
              <a:t>they</a:t>
            </a:r>
            <a:r>
              <a:rPr sz="3200" spc="-5" dirty="0">
                <a:latin typeface="Trebuchet MS"/>
                <a:cs typeface="Trebuchet MS"/>
              </a:rPr>
              <a:t> annotate.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469900"/>
            <a:ext cx="6149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of</a:t>
            </a:r>
            <a:r>
              <a:rPr spc="-270" dirty="0"/>
              <a:t> </a:t>
            </a:r>
            <a:r>
              <a:rPr spc="-5" dirty="0"/>
              <a:t>Annotations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2400300"/>
          </a:xfrm>
          <a:custGeom>
            <a:avLst/>
            <a:gdLst/>
            <a:ahLst/>
            <a:cxnLst/>
            <a:rect l="l" t="t" r="r" b="b"/>
            <a:pathLst>
              <a:path w="8229600" h="2400300">
                <a:moveTo>
                  <a:pt x="0" y="0"/>
                </a:moveTo>
                <a:lnTo>
                  <a:pt x="8229600" y="0"/>
                </a:lnTo>
                <a:lnTo>
                  <a:pt x="8229600" y="2400007"/>
                </a:lnTo>
                <a:lnTo>
                  <a:pt x="0" y="2400007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3035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10" y="4700955"/>
            <a:ext cx="7221855" cy="1259840"/>
          </a:xfrm>
          <a:custGeom>
            <a:avLst/>
            <a:gdLst/>
            <a:ahLst/>
            <a:cxnLst/>
            <a:rect l="l" t="t" r="r" b="b"/>
            <a:pathLst>
              <a:path w="7221855" h="1259839">
                <a:moveTo>
                  <a:pt x="0" y="0"/>
                </a:moveTo>
                <a:lnTo>
                  <a:pt x="7221491" y="0"/>
                </a:lnTo>
                <a:lnTo>
                  <a:pt x="7221491" y="1259845"/>
                </a:lnTo>
                <a:lnTo>
                  <a:pt x="0" y="125984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" y="4370755"/>
            <a:ext cx="7780299" cy="1894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400" y="1525879"/>
            <a:ext cx="6061075" cy="43573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635"/>
              </a:spcBef>
            </a:pPr>
            <a:r>
              <a:rPr sz="2550" spc="5" dirty="0">
                <a:latin typeface="Courier New"/>
                <a:cs typeface="Courier New"/>
              </a:rPr>
              <a:t>@Author(</a:t>
            </a:r>
            <a:endParaRPr sz="2550">
              <a:latin typeface="Courier New"/>
              <a:cs typeface="Courier New"/>
            </a:endParaRPr>
          </a:p>
          <a:p>
            <a:pPr marL="702310" marR="53975">
              <a:lnSpc>
                <a:spcPts val="3700"/>
              </a:lnSpc>
              <a:spcBef>
                <a:spcPts val="130"/>
              </a:spcBef>
            </a:pPr>
            <a:r>
              <a:rPr sz="2550" spc="10" dirty="0">
                <a:latin typeface="Courier New"/>
                <a:cs typeface="Courier New"/>
              </a:rPr>
              <a:t>name = "Benjamin </a:t>
            </a:r>
            <a:r>
              <a:rPr sz="2550" spc="5" dirty="0">
                <a:latin typeface="Courier New"/>
                <a:cs typeface="Courier New"/>
              </a:rPr>
              <a:t>Franklin",  </a:t>
            </a:r>
            <a:r>
              <a:rPr sz="2550" spc="10" dirty="0">
                <a:latin typeface="Courier New"/>
                <a:cs typeface="Courier New"/>
              </a:rPr>
              <a:t>date =</a:t>
            </a:r>
            <a:r>
              <a:rPr sz="2550" dirty="0">
                <a:latin typeface="Courier New"/>
                <a:cs typeface="Courier New"/>
              </a:rPr>
              <a:t> </a:t>
            </a:r>
            <a:r>
              <a:rPr sz="2550" spc="5" dirty="0">
                <a:latin typeface="Courier New"/>
                <a:cs typeface="Courier New"/>
              </a:rPr>
              <a:t>"3/27/2003"</a:t>
            </a:r>
            <a:endParaRPr sz="2550">
              <a:latin typeface="Courier New"/>
              <a:cs typeface="Courier New"/>
            </a:endParaRPr>
          </a:p>
          <a:p>
            <a:pPr marL="570865">
              <a:lnSpc>
                <a:spcPct val="100000"/>
              </a:lnSpc>
              <a:spcBef>
                <a:spcPts val="409"/>
              </a:spcBef>
            </a:pPr>
            <a:r>
              <a:rPr sz="2550" spc="10" dirty="0">
                <a:latin typeface="Courier New"/>
                <a:cs typeface="Courier New"/>
              </a:rPr>
              <a:t>)</a:t>
            </a:r>
            <a:endParaRPr sz="255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  <a:spcBef>
                <a:spcPts val="540"/>
              </a:spcBef>
            </a:pPr>
            <a:r>
              <a:rPr sz="2550" spc="10" dirty="0">
                <a:latin typeface="Courier New"/>
                <a:cs typeface="Courier New"/>
              </a:rPr>
              <a:t>class MyClass() {</a:t>
            </a:r>
            <a:r>
              <a:rPr sz="2550" spc="-10" dirty="0">
                <a:latin typeface="Courier New"/>
                <a:cs typeface="Courier New"/>
              </a:rPr>
              <a:t> </a:t>
            </a:r>
            <a:r>
              <a:rPr sz="2550" spc="10" dirty="0">
                <a:latin typeface="Courier New"/>
                <a:cs typeface="Courier New"/>
              </a:rPr>
              <a:t>}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060"/>
              </a:lnSpc>
            </a:pPr>
            <a:r>
              <a:rPr sz="2600" spc="-5" dirty="0">
                <a:latin typeface="Courier New"/>
                <a:cs typeface="Courier New"/>
              </a:rPr>
              <a:t>@SuppressWarnings(value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  <a:p>
            <a:pPr marL="12700" marR="5080" indent="3657600">
              <a:lnSpc>
                <a:spcPts val="3000"/>
              </a:lnSpc>
              <a:spcBef>
                <a:spcPts val="140"/>
              </a:spcBef>
            </a:pPr>
            <a:r>
              <a:rPr sz="2600" spc="-5" dirty="0">
                <a:latin typeface="Courier New"/>
                <a:cs typeface="Courier New"/>
              </a:rPr>
              <a:t>"unchecked")  void myMethod() </a:t>
            </a:r>
            <a:r>
              <a:rPr sz="2600" dirty="0">
                <a:latin typeface="Courier New"/>
                <a:cs typeface="Courier New"/>
              </a:rPr>
              <a:t>{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469900"/>
            <a:ext cx="4922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Uses of</a:t>
            </a:r>
            <a:r>
              <a:rPr spc="-310" dirty="0"/>
              <a:t> </a:t>
            </a:r>
            <a:r>
              <a:rPr spc="-5" dirty="0"/>
              <a:t>Annotations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50111"/>
            <a:ext cx="8079740" cy="43688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spc="10" dirty="0">
                <a:latin typeface="Trebuchet MS"/>
                <a:cs typeface="Trebuchet MS"/>
              </a:rPr>
              <a:t>Information </a:t>
            </a:r>
            <a:r>
              <a:rPr sz="2500" spc="5" dirty="0">
                <a:latin typeface="Trebuchet MS"/>
                <a:cs typeface="Trebuchet MS"/>
              </a:rPr>
              <a:t>for </a:t>
            </a:r>
            <a:r>
              <a:rPr sz="2500" spc="10" dirty="0">
                <a:latin typeface="Trebuchet MS"/>
                <a:cs typeface="Trebuchet MS"/>
              </a:rPr>
              <a:t>the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compiler</a:t>
            </a:r>
            <a:endParaRPr sz="2500">
              <a:latin typeface="Trebuchet MS"/>
              <a:cs typeface="Trebuchet MS"/>
            </a:endParaRPr>
          </a:p>
          <a:p>
            <a:pPr marL="825500" lvl="1" indent="-35560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825500" algn="l"/>
                <a:tab pos="826135" algn="l"/>
              </a:tabLst>
            </a:pPr>
            <a:r>
              <a:rPr sz="2500" spc="10" dirty="0">
                <a:latin typeface="Trebuchet MS"/>
                <a:cs typeface="Trebuchet MS"/>
              </a:rPr>
              <a:t>e.g. detect errors or suppress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warnings.</a:t>
            </a:r>
            <a:endParaRPr sz="2500">
              <a:latin typeface="Trebuchet MS"/>
              <a:cs typeface="Trebuchet MS"/>
            </a:endParaRPr>
          </a:p>
          <a:p>
            <a:pPr marL="284480" indent="-2717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spc="10" dirty="0">
                <a:latin typeface="Trebuchet MS"/>
                <a:cs typeface="Trebuchet MS"/>
              </a:rPr>
              <a:t>Compiler-time </a:t>
            </a:r>
            <a:r>
              <a:rPr sz="2500" spc="15" dirty="0">
                <a:latin typeface="Trebuchet MS"/>
                <a:cs typeface="Trebuchet MS"/>
              </a:rPr>
              <a:t>and </a:t>
            </a:r>
            <a:r>
              <a:rPr sz="2500" spc="10" dirty="0">
                <a:latin typeface="Trebuchet MS"/>
                <a:cs typeface="Trebuchet MS"/>
              </a:rPr>
              <a:t>deployment-time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processing</a:t>
            </a:r>
            <a:endParaRPr sz="2500">
              <a:latin typeface="Trebuchet MS"/>
              <a:cs typeface="Trebuchet MS"/>
            </a:endParaRPr>
          </a:p>
          <a:p>
            <a:pPr marL="728980" marR="5080" lvl="1" indent="-259079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28980" algn="l"/>
              </a:tabLst>
            </a:pPr>
            <a:r>
              <a:rPr sz="2500" spc="10" dirty="0">
                <a:latin typeface="Trebuchet MS"/>
                <a:cs typeface="Trebuchet MS"/>
              </a:rPr>
              <a:t>E.g. Software </a:t>
            </a:r>
            <a:r>
              <a:rPr sz="2500" spc="5" dirty="0">
                <a:latin typeface="Trebuchet MS"/>
                <a:cs typeface="Trebuchet MS"/>
              </a:rPr>
              <a:t>tools </a:t>
            </a:r>
            <a:r>
              <a:rPr sz="2500" spc="10" dirty="0">
                <a:latin typeface="Trebuchet MS"/>
                <a:cs typeface="Trebuchet MS"/>
              </a:rPr>
              <a:t>process annotation information  to generate documentation, XML </a:t>
            </a:r>
            <a:r>
              <a:rPr sz="2500" spc="5" dirty="0">
                <a:latin typeface="Trebuchet MS"/>
                <a:cs typeface="Trebuchet MS"/>
              </a:rPr>
              <a:t>files,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etc.</a:t>
            </a:r>
            <a:endParaRPr sz="2500">
              <a:latin typeface="Trebuchet MS"/>
              <a:cs typeface="Trebuchet MS"/>
            </a:endParaRPr>
          </a:p>
          <a:p>
            <a:pPr marL="284480" indent="-2717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dirty="0">
                <a:latin typeface="Trebuchet MS"/>
                <a:cs typeface="Trebuchet MS"/>
              </a:rPr>
              <a:t>Runtime </a:t>
            </a:r>
            <a:r>
              <a:rPr sz="2500" spc="10" dirty="0">
                <a:latin typeface="Trebuchet MS"/>
                <a:cs typeface="Trebuchet MS"/>
              </a:rPr>
              <a:t>processing</a:t>
            </a:r>
            <a:endParaRPr sz="2500">
              <a:latin typeface="Trebuchet MS"/>
              <a:cs typeface="Trebuchet MS"/>
            </a:endParaRPr>
          </a:p>
          <a:p>
            <a:pPr marL="728980" marR="104775" lvl="1" indent="-259079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28980" algn="l"/>
              </a:tabLst>
            </a:pPr>
            <a:r>
              <a:rPr sz="2500" spc="15" dirty="0">
                <a:latin typeface="Trebuchet MS"/>
                <a:cs typeface="Trebuchet MS"/>
              </a:rPr>
              <a:t>Some </a:t>
            </a:r>
            <a:r>
              <a:rPr sz="2500" spc="10" dirty="0">
                <a:latin typeface="Trebuchet MS"/>
                <a:cs typeface="Trebuchet MS"/>
              </a:rPr>
              <a:t>annotations are available to be </a:t>
            </a:r>
            <a:r>
              <a:rPr sz="2500" spc="15" dirty="0">
                <a:latin typeface="Trebuchet MS"/>
                <a:cs typeface="Trebuchet MS"/>
              </a:rPr>
              <a:t>examined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at  runtime (e.g.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sequencing).</a:t>
            </a:r>
            <a:endParaRPr sz="2500">
              <a:latin typeface="Trebuchet MS"/>
              <a:cs typeface="Trebuchet MS"/>
            </a:endParaRPr>
          </a:p>
          <a:p>
            <a:pPr marL="284480" marR="430530" indent="-2717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spc="10" dirty="0">
                <a:latin typeface="Trebuchet MS"/>
                <a:cs typeface="Trebuchet MS"/>
              </a:rPr>
              <a:t>applied to declarations of </a:t>
            </a:r>
            <a:r>
              <a:rPr sz="2500" spc="5" dirty="0">
                <a:latin typeface="Trebuchet MS"/>
                <a:cs typeface="Trebuchet MS"/>
              </a:rPr>
              <a:t>classes, fields, </a:t>
            </a:r>
            <a:r>
              <a:rPr sz="2500" spc="10" dirty="0">
                <a:latin typeface="Trebuchet MS"/>
                <a:cs typeface="Trebuchet MS"/>
              </a:rPr>
              <a:t>methods,  etc.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469900"/>
            <a:ext cx="6457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JUnit </a:t>
            </a:r>
            <a:r>
              <a:rPr spc="-5" dirty="0"/>
              <a:t>Method</a:t>
            </a:r>
            <a:r>
              <a:rPr spc="-280" dirty="0"/>
              <a:t> </a:t>
            </a:r>
            <a:r>
              <a:rPr spc="-5" dirty="0"/>
              <a:t>Annotations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96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Annotation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@Test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100" spc="-5" dirty="0">
                          <a:latin typeface="Trebuchet MS"/>
                          <a:cs typeface="Trebuchet MS"/>
                        </a:rPr>
                        <a:t>Identifies this method as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test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method.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marL="57150" marR="793115">
                        <a:lnSpc>
                          <a:spcPts val="2300"/>
                        </a:lnSpc>
                        <a:spcBef>
                          <a:spcPts val="22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@Test(timeout=  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100)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39370">
                        <a:lnSpc>
                          <a:spcPts val="2500"/>
                        </a:lnSpc>
                        <a:spcBef>
                          <a:spcPts val="459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Fails, if the method takes longer than</a:t>
                      </a:r>
                      <a:r>
                        <a:rPr sz="21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100 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milliseconds.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marL="57150">
                        <a:lnSpc>
                          <a:spcPts val="2460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@Before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64769">
                        <a:lnSpc>
                          <a:spcPts val="2500"/>
                        </a:lnSpc>
                        <a:spcBef>
                          <a:spcPts val="439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will be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executed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before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sz="2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test  (e.g. read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input</a:t>
                      </a:r>
                      <a:r>
                        <a:rPr sz="2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data).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@After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255904">
                        <a:lnSpc>
                          <a:spcPts val="2500"/>
                        </a:lnSpc>
                        <a:spcBef>
                          <a:spcPts val="42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will be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executed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after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sz="2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test  (e.g.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delete temporary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data).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600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@Ignore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611505" algn="just">
                        <a:lnSpc>
                          <a:spcPts val="2500"/>
                        </a:lnSpc>
                        <a:spcBef>
                          <a:spcPts val="400"/>
                        </a:spcBef>
                      </a:pPr>
                      <a:r>
                        <a:rPr sz="2100" spc="-70" dirty="0">
                          <a:latin typeface="Trebuchet MS"/>
                          <a:cs typeface="Trebuchet MS"/>
                        </a:rPr>
                        <a:t>Test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will be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ignored (e.g.test  case not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adapted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yet, long</a:t>
                      </a:r>
                      <a:r>
                        <a:rPr sz="21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execution  time).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marL="57150">
                        <a:lnSpc>
                          <a:spcPts val="2500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@Before/AfterClass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62230">
                        <a:lnSpc>
                          <a:spcPts val="2500"/>
                        </a:lnSpc>
                        <a:spcBef>
                          <a:spcPts val="48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will be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executed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before/ after </a:t>
                      </a:r>
                      <a:r>
                        <a:rPr sz="2100" dirty="0">
                          <a:latin typeface="Trebuchet MS"/>
                          <a:cs typeface="Trebuchet MS"/>
                        </a:rPr>
                        <a:t>all  </a:t>
                      </a:r>
                      <a:r>
                        <a:rPr sz="2100" spc="-5" dirty="0">
                          <a:latin typeface="Trebuchet MS"/>
                          <a:cs typeface="Trebuchet MS"/>
                        </a:rPr>
                        <a:t>tests.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000500"/>
            <a:ext cx="4476750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20" dirty="0">
                <a:solidFill>
                  <a:srgbClr val="888888"/>
                </a:solidFill>
                <a:latin typeface="Trebuchet MS"/>
                <a:cs typeface="Trebuchet MS"/>
              </a:rPr>
              <a:t>World </a:t>
            </a:r>
            <a:r>
              <a:rPr sz="2000" spc="-5" dirty="0">
                <a:solidFill>
                  <a:srgbClr val="888888"/>
                </a:solidFill>
                <a:latin typeface="Trebuchet MS"/>
                <a:cs typeface="Trebuchet MS"/>
              </a:rPr>
              <a:t>of</a:t>
            </a:r>
            <a:r>
              <a:rPr sz="2000" spc="1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rebuchet MS"/>
                <a:cs typeface="Trebuchet MS"/>
              </a:rPr>
              <a:t>Zuul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5" dirty="0">
                <a:latin typeface="Trebuchet MS"/>
                <a:cs typeface="Trebuchet MS"/>
              </a:rPr>
              <a:t>LIVE</a:t>
            </a:r>
            <a:r>
              <a:rPr sz="4000" b="1" spc="-75" dirty="0">
                <a:latin typeface="Trebuchet MS"/>
                <a:cs typeface="Trebuchet MS"/>
              </a:rPr>
              <a:t> </a:t>
            </a:r>
            <a:r>
              <a:rPr sz="4000" b="1" spc="-45" dirty="0">
                <a:latin typeface="Trebuchet MS"/>
                <a:cs typeface="Trebuchet MS"/>
              </a:rPr>
              <a:t>REFACTORING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7300" y="317500"/>
            <a:ext cx="6451600" cy="34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7900" y="0"/>
            <a:ext cx="6896100" cy="410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69900"/>
            <a:ext cx="6560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Demo: Further</a:t>
            </a:r>
            <a:r>
              <a:rPr spc="-60" dirty="0"/>
              <a:t> </a:t>
            </a:r>
            <a:r>
              <a:rPr spc="-5" dirty="0"/>
              <a:t>decoupling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933573"/>
            <a:ext cx="8014334" cy="173291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Using Enumerated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Types:</a:t>
            </a:r>
            <a:endParaRPr sz="3200">
              <a:latin typeface="Trebuchet MS"/>
              <a:cs typeface="Trebuchet MS"/>
            </a:endParaRPr>
          </a:p>
          <a:p>
            <a:pPr marL="817880" lvl="1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sz="3200" spc="-25" dirty="0">
                <a:latin typeface="Trebuchet MS"/>
                <a:cs typeface="Trebuchet MS"/>
              </a:rPr>
              <a:t>Reduce </a:t>
            </a:r>
            <a:r>
              <a:rPr sz="3200" dirty="0">
                <a:latin typeface="Trebuchet MS"/>
                <a:cs typeface="Trebuchet MS"/>
              </a:rPr>
              <a:t>the use </a:t>
            </a:r>
            <a:r>
              <a:rPr sz="3200" spc="-5" dirty="0">
                <a:latin typeface="Trebuchet MS"/>
                <a:cs typeface="Trebuchet MS"/>
              </a:rPr>
              <a:t>of </a:t>
            </a:r>
            <a:r>
              <a:rPr sz="3200" dirty="0">
                <a:latin typeface="Trebuchet MS"/>
                <a:cs typeface="Trebuchet MS"/>
              </a:rPr>
              <a:t>magic strings as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keys</a:t>
            </a:r>
            <a:endParaRPr sz="3200">
              <a:latin typeface="Trebuchet MS"/>
              <a:cs typeface="Trebuchet MS"/>
            </a:endParaRPr>
          </a:p>
          <a:p>
            <a:pPr marL="817880" lvl="1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sz="3200" spc="-5" dirty="0">
                <a:latin typeface="Trebuchet MS"/>
                <a:cs typeface="Trebuchet MS"/>
              </a:rPr>
              <a:t>Language independence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6BE4-1637-48D0-9E1C-87E35320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9900"/>
            <a:ext cx="4921885" cy="695960"/>
          </a:xfrm>
        </p:spPr>
        <p:txBody>
          <a:bodyPr/>
          <a:lstStyle/>
          <a:p>
            <a:r>
              <a:rPr lang="en-US" dirty="0"/>
              <a:t>Past Exam-Q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6B8DD-9B34-4149-ABA1-B37D3B7A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219" y="1573060"/>
            <a:ext cx="8163560" cy="1938992"/>
          </a:xfrm>
        </p:spPr>
        <p:txBody>
          <a:bodyPr/>
          <a:lstStyle/>
          <a:p>
            <a:r>
              <a:rPr lang="en-GB" dirty="0"/>
              <a:t>public class Calculator {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    public int addition(int a, int b){</a:t>
            </a:r>
            <a:endParaRPr lang="en-US" dirty="0"/>
          </a:p>
          <a:p>
            <a:r>
              <a:rPr lang="en-GB" dirty="0"/>
              <a:t>        return a + b;</a:t>
            </a:r>
            <a:endParaRPr lang="en-US" dirty="0"/>
          </a:p>
          <a:p>
            <a:r>
              <a:rPr lang="en-GB" dirty="0"/>
              <a:t>    }</a:t>
            </a:r>
            <a:endParaRPr lang="en-US" dirty="0"/>
          </a:p>
          <a:p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1FF263-4FFE-4846-8B09-62811FB4C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09677"/>
              </p:ext>
            </p:extLst>
          </p:nvPr>
        </p:nvGraphicFramePr>
        <p:xfrm>
          <a:off x="304800" y="3512052"/>
          <a:ext cx="8077200" cy="179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9474">
                  <a:extLst>
                    <a:ext uri="{9D8B030D-6E8A-4147-A177-3AD203B41FA5}">
                      <a16:colId xmlns:a16="http://schemas.microsoft.com/office/drawing/2014/main" val="1347091448"/>
                    </a:ext>
                  </a:extLst>
                </a:gridCol>
                <a:gridCol w="817726">
                  <a:extLst>
                    <a:ext uri="{9D8B030D-6E8A-4147-A177-3AD203B41FA5}">
                      <a16:colId xmlns:a16="http://schemas.microsoft.com/office/drawing/2014/main" val="32225376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6647815" algn="r"/>
                        </a:tabLst>
                      </a:pPr>
                      <a:r>
                        <a:rPr lang="en-GB" sz="1000" b="1">
                          <a:effectLst/>
                        </a:rPr>
                        <a:t>Complete the following code fragment to test whether the addition method works.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6647815" algn="r"/>
                        </a:tabLst>
                      </a:pPr>
                      <a:r>
                        <a:rPr lang="en-GB" sz="10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22695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E9CD9F-2313-481F-AC7C-FEADFAE25742}"/>
              </a:ext>
            </a:extLst>
          </p:cNvPr>
          <p:cNvSpPr/>
          <p:nvPr/>
        </p:nvSpPr>
        <p:spPr>
          <a:xfrm>
            <a:off x="1165542" y="3919252"/>
            <a:ext cx="75974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latin typeface="Courier"/>
                <a:ea typeface="Times New Roman" panose="02020603050405020304" pitchFamily="18" charset="0"/>
              </a:rPr>
              <a:t>import </a:t>
            </a:r>
            <a:r>
              <a:rPr lang="en-GB" dirty="0" err="1">
                <a:latin typeface="Courier"/>
                <a:ea typeface="Times New Roman" panose="02020603050405020304" pitchFamily="18" charset="0"/>
              </a:rPr>
              <a:t>org.junit</a:t>
            </a:r>
            <a:r>
              <a:rPr lang="en-GB" dirty="0">
                <a:latin typeface="Courier"/>
                <a:ea typeface="Times New Roman" panose="02020603050405020304" pitchFamily="18" charset="0"/>
              </a:rPr>
              <a:t>.*;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Courier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Courier"/>
                <a:ea typeface="Times New Roman" panose="02020603050405020304" pitchFamily="18" charset="0"/>
              </a:rPr>
              <a:t>public class </a:t>
            </a:r>
            <a:r>
              <a:rPr lang="en-GB" dirty="0" err="1">
                <a:latin typeface="Courier"/>
                <a:ea typeface="Times New Roman" panose="02020603050405020304" pitchFamily="18" charset="0"/>
              </a:rPr>
              <a:t>MyTest</a:t>
            </a:r>
            <a:r>
              <a:rPr lang="en-GB" dirty="0">
                <a:latin typeface="Courier"/>
                <a:ea typeface="Times New Roman" panose="02020603050405020304" pitchFamily="18" charset="0"/>
              </a:rPr>
              <a:t>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Courier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Courier"/>
                <a:ea typeface="Times New Roman" panose="02020603050405020304" pitchFamily="18" charset="0"/>
              </a:rPr>
              <a:t>    @Test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Courier"/>
                <a:ea typeface="Times New Roman" panose="02020603050405020304" pitchFamily="18" charset="0"/>
              </a:rPr>
              <a:t>    public void </a:t>
            </a:r>
            <a:r>
              <a:rPr lang="en-GB" dirty="0" err="1">
                <a:latin typeface="Courier"/>
                <a:ea typeface="Times New Roman" panose="02020603050405020304" pitchFamily="18" charset="0"/>
              </a:rPr>
              <a:t>testAddition</a:t>
            </a:r>
            <a:r>
              <a:rPr lang="en-GB" dirty="0">
                <a:latin typeface="Courier"/>
                <a:ea typeface="Times New Roman" panose="02020603050405020304" pitchFamily="18" charset="0"/>
              </a:rPr>
              <a:t>()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ourier"/>
                <a:ea typeface="Times New Roman" panose="02020603050405020304" pitchFamily="18" charset="0"/>
              </a:rPr>
              <a:t>                    ………………………………………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Courier"/>
                <a:ea typeface="Times New Roman" panose="02020603050405020304" pitchFamily="18" charset="0"/>
              </a:rPr>
              <a:t>   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Courier"/>
                <a:ea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7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469900"/>
            <a:ext cx="2313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8140700" cy="41929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752475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5" dirty="0">
                <a:latin typeface="Trebuchet MS"/>
                <a:cs typeface="Trebuchet MS"/>
              </a:rPr>
              <a:t>Refactoring </a:t>
            </a:r>
            <a:r>
              <a:rPr sz="3200" spc="-5" dirty="0">
                <a:latin typeface="Trebuchet MS"/>
                <a:cs typeface="Trebuchet MS"/>
              </a:rPr>
              <a:t>code can introduce logical  errors (bugs).</a:t>
            </a:r>
            <a:endParaRPr sz="3200" dirty="0">
              <a:latin typeface="Trebuchet MS"/>
              <a:cs typeface="Trebuchet MS"/>
            </a:endParaRPr>
          </a:p>
          <a:p>
            <a:pPr marL="360680" marR="41275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Automatic regression </a:t>
            </a:r>
            <a:r>
              <a:rPr sz="3200" dirty="0">
                <a:latin typeface="Trebuchet MS"/>
                <a:cs typeface="Trebuchet MS"/>
              </a:rPr>
              <a:t>testing is a </a:t>
            </a:r>
            <a:r>
              <a:rPr sz="3200" spc="-5" dirty="0">
                <a:latin typeface="Trebuchet MS"/>
                <a:cs typeface="Trebuchet MS"/>
              </a:rPr>
              <a:t>way </a:t>
            </a:r>
            <a:r>
              <a:rPr sz="3200" dirty="0">
                <a:latin typeface="Trebuchet MS"/>
                <a:cs typeface="Trebuchet MS"/>
              </a:rPr>
              <a:t>to  </a:t>
            </a:r>
            <a:r>
              <a:rPr sz="3200" spc="-5" dirty="0">
                <a:latin typeface="Trebuchet MS"/>
                <a:cs typeface="Trebuchet MS"/>
              </a:rPr>
              <a:t>ensure that the functionality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-5" dirty="0">
                <a:latin typeface="Trebuchet MS"/>
                <a:cs typeface="Trebuchet MS"/>
              </a:rPr>
              <a:t> preserved.</a:t>
            </a:r>
            <a:endParaRPr sz="3200" dirty="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JUnit </a:t>
            </a:r>
            <a:r>
              <a:rPr sz="3200" dirty="0">
                <a:latin typeface="Trebuchet MS"/>
                <a:cs typeface="Trebuchet MS"/>
              </a:rPr>
              <a:t>tests are a unit testing </a:t>
            </a:r>
            <a:r>
              <a:rPr sz="3200" spc="-5" dirty="0">
                <a:latin typeface="Trebuchet MS"/>
                <a:cs typeface="Trebuchet MS"/>
              </a:rPr>
              <a:t>framework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  </a:t>
            </a:r>
            <a:r>
              <a:rPr sz="3200" spc="-5" dirty="0">
                <a:latin typeface="Trebuchet MS"/>
                <a:cs typeface="Trebuchet MS"/>
              </a:rPr>
              <a:t>Java.</a:t>
            </a:r>
            <a:endParaRPr sz="3200" dirty="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dirty="0">
                <a:latin typeface="Trebuchet MS"/>
                <a:cs typeface="Trebuchet MS"/>
              </a:rPr>
              <a:t>xUnit, </a:t>
            </a:r>
            <a:r>
              <a:rPr sz="3200" spc="-5" dirty="0">
                <a:latin typeface="Trebuchet MS"/>
                <a:cs typeface="Trebuchet MS"/>
              </a:rPr>
              <a:t>Jwalk, CppUnit etc.</a:t>
            </a:r>
            <a:endParaRPr sz="3200" dirty="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40" dirty="0">
                <a:latin typeface="Trebuchet MS"/>
                <a:cs typeface="Trebuchet MS"/>
              </a:rPr>
              <a:t>Test-driven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development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73060"/>
            <a:ext cx="8026400" cy="43719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0979" indent="-20827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20979" algn="l"/>
              </a:tabLst>
            </a:pPr>
            <a:r>
              <a:rPr sz="2925" spc="-30" baseline="1424" dirty="0">
                <a:latin typeface="Trebuchet MS"/>
                <a:cs typeface="Trebuchet MS"/>
              </a:rPr>
              <a:t>Read</a:t>
            </a:r>
            <a:r>
              <a:rPr sz="2925" spc="-7" baseline="1424" dirty="0">
                <a:latin typeface="Trebuchet MS"/>
                <a:cs typeface="Trebuchet MS"/>
              </a:rPr>
              <a:t> Chapters:</a:t>
            </a:r>
            <a:endParaRPr sz="2925" baseline="1424">
              <a:latin typeface="Trebuchet MS"/>
              <a:cs typeface="Trebuchet MS"/>
            </a:endParaRPr>
          </a:p>
          <a:p>
            <a:pPr marL="739775" lvl="1" indent="-26987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739775" algn="l"/>
                <a:tab pos="740410" algn="l"/>
              </a:tabLst>
            </a:pPr>
            <a:r>
              <a:rPr sz="2925" baseline="1424" dirty="0">
                <a:latin typeface="Trebuchet MS"/>
                <a:cs typeface="Trebuchet MS"/>
              </a:rPr>
              <a:t>7.3 “Unit</a:t>
            </a:r>
            <a:r>
              <a:rPr sz="2925" spc="-60" baseline="1424" dirty="0">
                <a:latin typeface="Trebuchet MS"/>
                <a:cs typeface="Trebuchet MS"/>
              </a:rPr>
              <a:t> </a:t>
            </a:r>
            <a:r>
              <a:rPr sz="2925" spc="-44" baseline="1424" dirty="0">
                <a:latin typeface="Trebuchet MS"/>
                <a:cs typeface="Trebuchet MS"/>
              </a:rPr>
              <a:t>Testing”</a:t>
            </a:r>
            <a:endParaRPr sz="2925" baseline="1424">
              <a:latin typeface="Trebuchet MS"/>
              <a:cs typeface="Trebuchet MS"/>
            </a:endParaRPr>
          </a:p>
          <a:p>
            <a:pPr marL="739775" lvl="1" indent="-26987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739775" algn="l"/>
                <a:tab pos="740410" algn="l"/>
              </a:tabLst>
            </a:pPr>
            <a:r>
              <a:rPr sz="1950" spc="-5" dirty="0">
                <a:latin typeface="Trebuchet MS"/>
                <a:cs typeface="Trebuchet MS"/>
              </a:rPr>
              <a:t>7.4 </a:t>
            </a:r>
            <a:r>
              <a:rPr sz="1950" spc="-55" dirty="0">
                <a:latin typeface="Trebuchet MS"/>
                <a:cs typeface="Trebuchet MS"/>
              </a:rPr>
              <a:t>“Test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Automation”</a:t>
            </a:r>
            <a:endParaRPr sz="19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208279" indent="-195580">
              <a:lnSpc>
                <a:spcPct val="100000"/>
              </a:lnSpc>
              <a:buFont typeface="Arial"/>
              <a:buChar char="•"/>
              <a:tabLst>
                <a:tab pos="208279" algn="l"/>
              </a:tabLst>
            </a:pPr>
            <a:r>
              <a:rPr sz="2925" spc="-7" baseline="1424" dirty="0">
                <a:latin typeface="Trebuchet MS"/>
                <a:cs typeface="Trebuchet MS"/>
              </a:rPr>
              <a:t>Optional </a:t>
            </a:r>
            <a:r>
              <a:rPr sz="2925" baseline="1424" dirty="0">
                <a:latin typeface="Trebuchet MS"/>
                <a:cs typeface="Trebuchet MS"/>
              </a:rPr>
              <a:t>challenge</a:t>
            </a:r>
            <a:endParaRPr sz="2925" baseline="1424">
              <a:latin typeface="Trebuchet MS"/>
              <a:cs typeface="Trebuchet MS"/>
            </a:endParaRPr>
          </a:p>
          <a:p>
            <a:pPr marL="665480" marR="5080" lvl="1" indent="-195580">
              <a:lnSpc>
                <a:spcPts val="2190"/>
              </a:lnSpc>
              <a:spcBef>
                <a:spcPts val="525"/>
              </a:spcBef>
              <a:buFont typeface="Arial"/>
              <a:buChar char="–"/>
              <a:tabLst>
                <a:tab pos="665480" algn="l"/>
              </a:tabLst>
            </a:pPr>
            <a:r>
              <a:rPr sz="1950" spc="-15" dirty="0">
                <a:latin typeface="Trebuchet MS"/>
                <a:cs typeface="Trebuchet MS"/>
              </a:rPr>
              <a:t>Refactor </a:t>
            </a:r>
            <a:r>
              <a:rPr sz="1950" spc="-20" dirty="0">
                <a:latin typeface="Trebuchet MS"/>
                <a:cs typeface="Trebuchet MS"/>
              </a:rPr>
              <a:t>World </a:t>
            </a:r>
            <a:r>
              <a:rPr sz="1950" spc="-5" dirty="0">
                <a:latin typeface="Trebuchet MS"/>
                <a:cs typeface="Trebuchet MS"/>
              </a:rPr>
              <a:t>of </a:t>
            </a:r>
            <a:r>
              <a:rPr sz="1950" dirty="0">
                <a:latin typeface="Trebuchet MS"/>
                <a:cs typeface="Trebuchet MS"/>
              </a:rPr>
              <a:t>Zuul to </a:t>
            </a:r>
            <a:r>
              <a:rPr sz="1950" spc="-5" dirty="0">
                <a:latin typeface="Trebuchet MS"/>
                <a:cs typeface="Trebuchet MS"/>
              </a:rPr>
              <a:t>use </a:t>
            </a:r>
            <a:r>
              <a:rPr sz="1950" dirty="0">
                <a:latin typeface="Trebuchet MS"/>
                <a:cs typeface="Trebuchet MS"/>
              </a:rPr>
              <a:t>an enum </a:t>
            </a:r>
            <a:r>
              <a:rPr sz="1950" spc="-5" dirty="0">
                <a:latin typeface="Trebuchet MS"/>
                <a:cs typeface="Trebuchet MS"/>
              </a:rPr>
              <a:t>for directions: north, east,  </a:t>
            </a:r>
            <a:r>
              <a:rPr sz="1950" dirty="0">
                <a:latin typeface="Trebuchet MS"/>
                <a:cs typeface="Trebuchet MS"/>
              </a:rPr>
              <a:t>south,</a:t>
            </a:r>
            <a:r>
              <a:rPr sz="1950" spc="-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west.</a:t>
            </a:r>
            <a:endParaRPr sz="19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550">
              <a:latin typeface="Times New Roman"/>
              <a:cs typeface="Times New Roman"/>
            </a:endParaRPr>
          </a:p>
          <a:p>
            <a:pPr marL="220979" indent="-208279">
              <a:lnSpc>
                <a:spcPct val="100000"/>
              </a:lnSpc>
              <a:buFont typeface="Arial"/>
              <a:buChar char="•"/>
              <a:tabLst>
                <a:tab pos="220979" algn="l"/>
              </a:tabLst>
            </a:pPr>
            <a:r>
              <a:rPr sz="2925" baseline="1424" dirty="0">
                <a:latin typeface="Trebuchet MS"/>
                <a:cs typeface="Trebuchet MS"/>
              </a:rPr>
              <a:t>Other</a:t>
            </a:r>
            <a:r>
              <a:rPr sz="2925" spc="-7" baseline="1424" dirty="0">
                <a:latin typeface="Trebuchet MS"/>
                <a:cs typeface="Trebuchet MS"/>
              </a:rPr>
              <a:t> </a:t>
            </a:r>
            <a:r>
              <a:rPr sz="2925" baseline="1424" dirty="0">
                <a:latin typeface="Trebuchet MS"/>
                <a:cs typeface="Trebuchet MS"/>
              </a:rPr>
              <a:t>references:</a:t>
            </a:r>
            <a:endParaRPr sz="2925" baseline="1424">
              <a:latin typeface="Trebuchet MS"/>
              <a:cs typeface="Trebuchet MS"/>
            </a:endParaRPr>
          </a:p>
          <a:p>
            <a:pPr marL="665480" lvl="1" indent="-19558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665480" algn="l"/>
              </a:tabLst>
            </a:pPr>
            <a:r>
              <a:rPr sz="1950" spc="-5" dirty="0">
                <a:latin typeface="Trebuchet MS"/>
                <a:cs typeface="Trebuchet MS"/>
              </a:rPr>
              <a:t>Lars </a:t>
            </a:r>
            <a:r>
              <a:rPr sz="1950" spc="-25" dirty="0">
                <a:latin typeface="Trebuchet MS"/>
                <a:cs typeface="Trebuchet MS"/>
              </a:rPr>
              <a:t>Vogel. </a:t>
            </a:r>
            <a:r>
              <a:rPr sz="1950" spc="-5" dirty="0">
                <a:latin typeface="Trebuchet MS"/>
                <a:cs typeface="Trebuchet MS"/>
              </a:rPr>
              <a:t>JUnit </a:t>
            </a:r>
            <a:r>
              <a:rPr sz="1950" dirty="0">
                <a:latin typeface="Trebuchet MS"/>
                <a:cs typeface="Trebuchet MS"/>
              </a:rPr>
              <a:t>- </a:t>
            </a:r>
            <a:r>
              <a:rPr sz="1950" spc="-30" dirty="0">
                <a:latin typeface="Trebuchet MS"/>
                <a:cs typeface="Trebuchet MS"/>
              </a:rPr>
              <a:t>Tutorial. </a:t>
            </a:r>
            <a:r>
              <a:rPr sz="1950" spc="-20" dirty="0">
                <a:latin typeface="Trebuchet MS"/>
                <a:cs typeface="Trebuchet MS"/>
              </a:rPr>
              <a:t>Version </a:t>
            </a:r>
            <a:r>
              <a:rPr sz="1950" dirty="0">
                <a:latin typeface="Trebuchet MS"/>
                <a:cs typeface="Trebuchet MS"/>
              </a:rPr>
              <a:t>2.3,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2012.</a:t>
            </a:r>
            <a:endParaRPr sz="1950">
              <a:latin typeface="Trebuchet MS"/>
              <a:cs typeface="Trebuchet MS"/>
            </a:endParaRPr>
          </a:p>
          <a:p>
            <a:pPr marL="665480" lvl="1" indent="-195580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665480" algn="l"/>
              </a:tabLst>
            </a:pPr>
            <a:r>
              <a:rPr sz="2925" spc="-7" baseline="2849" dirty="0">
                <a:latin typeface="Trebuchet MS"/>
                <a:cs typeface="Trebuchet MS"/>
                <a:hlinkClick r:id="rId2"/>
              </a:rPr>
              <a:t>http://www.vogella.com/articles/JUnit/article.html</a:t>
            </a:r>
            <a:endParaRPr sz="2925" baseline="2849">
              <a:latin typeface="Trebuchet MS"/>
              <a:cs typeface="Trebuchet MS"/>
            </a:endParaRPr>
          </a:p>
          <a:p>
            <a:pPr marL="665480" lvl="1" indent="-195580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665480" algn="l"/>
              </a:tabLst>
            </a:pPr>
            <a:r>
              <a:rPr sz="2925" baseline="1424" dirty="0">
                <a:latin typeface="Trebuchet MS"/>
                <a:cs typeface="Trebuchet MS"/>
              </a:rPr>
              <a:t>https://github.com/kentbeck/junit/wiki</a:t>
            </a:r>
            <a:endParaRPr sz="2925" baseline="1424">
              <a:latin typeface="Trebuchet MS"/>
              <a:cs typeface="Trebuchet MS"/>
            </a:endParaRPr>
          </a:p>
          <a:p>
            <a:pPr marL="665480" lvl="1" indent="-195580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665480" algn="l"/>
              </a:tabLst>
            </a:pPr>
            <a:r>
              <a:rPr sz="1950" dirty="0">
                <a:latin typeface="Trebuchet MS"/>
                <a:cs typeface="Trebuchet MS"/>
              </a:rPr>
              <a:t>SD3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5814695" cy="1231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340"/>
              </a:spcBef>
            </a:pPr>
            <a:r>
              <a:rPr sz="4000" b="1" spc="-5" dirty="0">
                <a:latin typeface="Trebuchet MS"/>
                <a:cs typeface="Trebuchet MS"/>
              </a:rPr>
              <a:t>CONTINUING </a:t>
            </a:r>
            <a:r>
              <a:rPr sz="4000" b="1" dirty="0">
                <a:latin typeface="Trebuchet MS"/>
                <a:cs typeface="Trebuchet MS"/>
              </a:rPr>
              <a:t>FROM </a:t>
            </a:r>
            <a:r>
              <a:rPr sz="4000" b="1" spc="-5" dirty="0">
                <a:latin typeface="Trebuchet MS"/>
                <a:cs typeface="Trebuchet MS"/>
              </a:rPr>
              <a:t>LAST  LECTURE…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469900"/>
            <a:ext cx="4591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Enumerated</a:t>
            </a:r>
            <a:r>
              <a:rPr spc="-125" dirty="0"/>
              <a:t> </a:t>
            </a:r>
            <a:r>
              <a:rPr spc="-10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3873"/>
            <a:ext cx="7940675" cy="42729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language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feature.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86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Uses enum instead of class to introduce </a:t>
            </a:r>
            <a:r>
              <a:rPr sz="3200" dirty="0">
                <a:latin typeface="Trebuchet MS"/>
                <a:cs typeface="Trebuchet MS"/>
              </a:rPr>
              <a:t>a  </a:t>
            </a:r>
            <a:r>
              <a:rPr sz="3200" spc="-5" dirty="0">
                <a:latin typeface="Trebuchet MS"/>
                <a:cs typeface="Trebuchet MS"/>
              </a:rPr>
              <a:t>type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name.</a:t>
            </a:r>
            <a:endParaRPr sz="3200">
              <a:latin typeface="Trebuchet MS"/>
              <a:cs typeface="Trebuchet MS"/>
            </a:endParaRPr>
          </a:p>
          <a:p>
            <a:pPr marL="360680" marR="56769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Their </a:t>
            </a:r>
            <a:r>
              <a:rPr sz="3200" spc="-5" dirty="0">
                <a:latin typeface="Trebuchet MS"/>
                <a:cs typeface="Trebuchet MS"/>
              </a:rPr>
              <a:t>simplest use </a:t>
            </a:r>
            <a:r>
              <a:rPr sz="3200" dirty="0">
                <a:latin typeface="Trebuchet MS"/>
                <a:cs typeface="Trebuchet MS"/>
              </a:rPr>
              <a:t>is to </a:t>
            </a:r>
            <a:r>
              <a:rPr sz="3200" spc="-5" dirty="0">
                <a:latin typeface="Trebuchet MS"/>
                <a:cs typeface="Trebuchet MS"/>
              </a:rPr>
              <a:t>define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set </a:t>
            </a:r>
            <a:r>
              <a:rPr sz="3200" dirty="0">
                <a:latin typeface="Trebuchet MS"/>
                <a:cs typeface="Trebuchet MS"/>
              </a:rPr>
              <a:t>of  </a:t>
            </a:r>
            <a:r>
              <a:rPr sz="3200" spc="-5" dirty="0">
                <a:latin typeface="Trebuchet MS"/>
                <a:cs typeface="Trebuchet MS"/>
              </a:rPr>
              <a:t>significant </a:t>
            </a:r>
            <a:r>
              <a:rPr sz="3200" dirty="0">
                <a:latin typeface="Trebuchet MS"/>
                <a:cs typeface="Trebuchet MS"/>
              </a:rPr>
              <a:t>names.</a:t>
            </a:r>
            <a:endParaRPr sz="320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Alternative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static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constants.</a:t>
            </a:r>
            <a:endParaRPr sz="3200">
              <a:latin typeface="Trebuchet MS"/>
              <a:cs typeface="Trebuchet MS"/>
            </a:endParaRPr>
          </a:p>
          <a:p>
            <a:pPr marL="792480" marR="374015" lvl="1" indent="-322580">
              <a:lnSpc>
                <a:spcPts val="3700"/>
              </a:lnSpc>
              <a:spcBef>
                <a:spcPts val="800"/>
              </a:spcBef>
              <a:buFont typeface="Arial"/>
              <a:buChar char="–"/>
              <a:tabLst>
                <a:tab pos="792480" algn="l"/>
              </a:tabLst>
            </a:pPr>
            <a:r>
              <a:rPr sz="3200" dirty="0">
                <a:latin typeface="Trebuchet MS"/>
                <a:cs typeface="Trebuchet MS"/>
              </a:rPr>
              <a:t>When </a:t>
            </a:r>
            <a:r>
              <a:rPr sz="3200" spc="-5" dirty="0">
                <a:latin typeface="Trebuchet MS"/>
                <a:cs typeface="Trebuchet MS"/>
              </a:rPr>
              <a:t>the constants’ </a:t>
            </a:r>
            <a:r>
              <a:rPr sz="3200" dirty="0">
                <a:latin typeface="Trebuchet MS"/>
                <a:cs typeface="Trebuchet MS"/>
              </a:rPr>
              <a:t>values </a:t>
            </a:r>
            <a:r>
              <a:rPr sz="3200" spc="-5" dirty="0">
                <a:latin typeface="Trebuchet MS"/>
                <a:cs typeface="Trebuchet MS"/>
              </a:rPr>
              <a:t>would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be  </a:t>
            </a:r>
            <a:r>
              <a:rPr sz="3200" spc="-45" dirty="0">
                <a:latin typeface="Trebuchet MS"/>
                <a:cs typeface="Trebuchet MS"/>
              </a:rPr>
              <a:t>arbitrary.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69900"/>
            <a:ext cx="6243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5160" algn="l"/>
                <a:tab pos="5117465" algn="l"/>
              </a:tabLst>
            </a:pPr>
            <a:r>
              <a:rPr dirty="0"/>
              <a:t>A</a:t>
            </a:r>
            <a:r>
              <a:rPr spc="-245" dirty="0"/>
              <a:t> </a:t>
            </a:r>
            <a:r>
              <a:rPr spc="-5" dirty="0"/>
              <a:t>b</a:t>
            </a:r>
            <a:r>
              <a:rPr dirty="0"/>
              <a:t>a</a:t>
            </a:r>
            <a:r>
              <a:rPr spc="-5" dirty="0"/>
              <a:t>s</a:t>
            </a:r>
            <a:r>
              <a:rPr dirty="0"/>
              <a:t>ic	enu</a:t>
            </a:r>
            <a:r>
              <a:rPr spc="-5" dirty="0"/>
              <a:t>m</a:t>
            </a:r>
            <a:r>
              <a:rPr dirty="0"/>
              <a:t>erated	ty</a:t>
            </a:r>
            <a:r>
              <a:rPr spc="-5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38526" y="1412875"/>
            <a:ext cx="7666990" cy="2098040"/>
          </a:xfrm>
          <a:custGeom>
            <a:avLst/>
            <a:gdLst/>
            <a:ahLst/>
            <a:cxnLst/>
            <a:rect l="l" t="t" r="r" b="b"/>
            <a:pathLst>
              <a:path w="7666990" h="2098040">
                <a:moveTo>
                  <a:pt x="0" y="0"/>
                </a:moveTo>
                <a:lnTo>
                  <a:pt x="7666943" y="0"/>
                </a:lnTo>
                <a:lnTo>
                  <a:pt x="7666943" y="2098040"/>
                </a:lnTo>
                <a:lnTo>
                  <a:pt x="0" y="20980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126" y="1082675"/>
            <a:ext cx="8225751" cy="2733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00" y="1409700"/>
            <a:ext cx="738695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sz="2300" spc="-5" dirty="0">
                <a:latin typeface="Courier New"/>
                <a:cs typeface="Courier New"/>
              </a:rPr>
              <a:t>public enum</a:t>
            </a:r>
            <a:r>
              <a:rPr sz="2300" spc="-15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CommandWord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300" dirty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  <a:p>
            <a:pPr marL="713740">
              <a:lnSpc>
                <a:spcPts val="2600"/>
              </a:lnSpc>
            </a:pPr>
            <a:r>
              <a:rPr sz="2300" spc="-5" dirty="0">
                <a:solidFill>
                  <a:srgbClr val="7C9647"/>
                </a:solidFill>
                <a:latin typeface="Courier New"/>
                <a:cs typeface="Courier New"/>
              </a:rPr>
              <a:t>// </a:t>
            </a:r>
            <a:r>
              <a:rPr sz="2300" dirty="0">
                <a:solidFill>
                  <a:srgbClr val="7C9647"/>
                </a:solidFill>
                <a:latin typeface="Courier New"/>
                <a:cs typeface="Courier New"/>
              </a:rPr>
              <a:t>A </a:t>
            </a:r>
            <a:r>
              <a:rPr sz="2300" spc="-5" dirty="0">
                <a:solidFill>
                  <a:srgbClr val="7C9647"/>
                </a:solidFill>
                <a:latin typeface="Courier New"/>
                <a:cs typeface="Courier New"/>
              </a:rPr>
              <a:t>value for each command</a:t>
            </a:r>
            <a:r>
              <a:rPr sz="2300" spc="-55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7C9647"/>
                </a:solidFill>
                <a:latin typeface="Courier New"/>
                <a:cs typeface="Courier New"/>
              </a:rPr>
              <a:t>word,</a:t>
            </a:r>
            <a:endParaRPr sz="2300">
              <a:latin typeface="Courier New"/>
              <a:cs typeface="Courier New"/>
            </a:endParaRPr>
          </a:p>
          <a:p>
            <a:pPr marL="713740" marR="5080">
              <a:lnSpc>
                <a:spcPts val="2600"/>
              </a:lnSpc>
              <a:spcBef>
                <a:spcPts val="140"/>
              </a:spcBef>
            </a:pPr>
            <a:r>
              <a:rPr sz="2300" spc="-5" dirty="0">
                <a:solidFill>
                  <a:srgbClr val="7C9647"/>
                </a:solidFill>
                <a:latin typeface="Courier New"/>
                <a:cs typeface="Courier New"/>
              </a:rPr>
              <a:t>// plus one for unrecognised commands.  </a:t>
            </a:r>
            <a:r>
              <a:rPr sz="2300" spc="-5" dirty="0">
                <a:latin typeface="Courier New"/>
                <a:cs typeface="Courier New"/>
              </a:rPr>
              <a:t>GO, QUIT, HELP,</a:t>
            </a:r>
            <a:r>
              <a:rPr sz="2300" spc="-20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UNKNOWN;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540"/>
              </a:lnSpc>
            </a:pPr>
            <a:r>
              <a:rPr sz="2300" dirty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4305300"/>
            <a:ext cx="693356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Trebuchet MS"/>
                <a:cs typeface="Trebuchet MS"/>
              </a:rPr>
              <a:t>Each </a:t>
            </a:r>
            <a:r>
              <a:rPr sz="2700" dirty="0">
                <a:latin typeface="Trebuchet MS"/>
                <a:cs typeface="Trebuchet MS"/>
              </a:rPr>
              <a:t>name </a:t>
            </a:r>
            <a:r>
              <a:rPr sz="2700" spc="-5" dirty="0">
                <a:latin typeface="Trebuchet MS"/>
                <a:cs typeface="Trebuchet MS"/>
              </a:rPr>
              <a:t>represents </a:t>
            </a:r>
            <a:r>
              <a:rPr sz="2700" dirty="0">
                <a:latin typeface="Trebuchet MS"/>
                <a:cs typeface="Trebuchet MS"/>
              </a:rPr>
              <a:t>an </a:t>
            </a:r>
            <a:r>
              <a:rPr sz="2700" spc="-5" dirty="0">
                <a:latin typeface="Trebuchet MS"/>
                <a:cs typeface="Trebuchet MS"/>
              </a:rPr>
              <a:t>object </a:t>
            </a:r>
            <a:r>
              <a:rPr sz="2700" dirty="0">
                <a:latin typeface="Trebuchet MS"/>
                <a:cs typeface="Trebuchet MS"/>
              </a:rPr>
              <a:t>of the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Courier New"/>
                <a:cs typeface="Courier New"/>
              </a:rPr>
              <a:t>enum</a:t>
            </a:r>
            <a:endParaRPr sz="2700">
              <a:latin typeface="Courier New"/>
              <a:cs typeface="Courier New"/>
            </a:endParaRPr>
          </a:p>
          <a:p>
            <a:pPr marL="12700" marR="955675">
              <a:lnSpc>
                <a:spcPts val="3300"/>
              </a:lnSpc>
              <a:spcBef>
                <a:spcPts val="120"/>
              </a:spcBef>
            </a:pPr>
            <a:r>
              <a:rPr sz="2700" spc="-5" dirty="0">
                <a:latin typeface="Trebuchet MS"/>
                <a:cs typeface="Trebuchet MS"/>
              </a:rPr>
              <a:t>type, </a:t>
            </a:r>
            <a:r>
              <a:rPr sz="2700" dirty="0">
                <a:latin typeface="Trebuchet MS"/>
                <a:cs typeface="Trebuchet MS"/>
              </a:rPr>
              <a:t>e.g., </a:t>
            </a:r>
            <a:r>
              <a:rPr sz="2700" spc="-5" dirty="0">
                <a:latin typeface="Courier New"/>
                <a:cs typeface="Courier New"/>
              </a:rPr>
              <a:t>CommandWord.HELP</a:t>
            </a:r>
            <a:r>
              <a:rPr sz="2700" spc="-5" dirty="0">
                <a:latin typeface="Trebuchet MS"/>
                <a:cs typeface="Trebuchet MS"/>
              </a:rPr>
              <a:t>.  Enum objects are not created</a:t>
            </a:r>
            <a:r>
              <a:rPr sz="2700" spc="20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directly.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469900"/>
            <a:ext cx="3785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on</a:t>
            </a:r>
            <a:r>
              <a:rPr spc="-70" dirty="0"/>
              <a:t> </a:t>
            </a:r>
            <a:r>
              <a:rPr spc="-5" dirty="0"/>
              <a:t>Enums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835846"/>
            <a:ext cx="8049259" cy="20212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147955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Check out the official </a:t>
            </a:r>
            <a:r>
              <a:rPr sz="3200" dirty="0">
                <a:latin typeface="Trebuchet MS"/>
                <a:cs typeface="Trebuchet MS"/>
              </a:rPr>
              <a:t>Oracle </a:t>
            </a:r>
            <a:r>
              <a:rPr sz="3200" spc="-5" dirty="0">
                <a:latin typeface="Trebuchet MS"/>
                <a:cs typeface="Trebuchet MS"/>
              </a:rPr>
              <a:t>Java  tutorial: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https://docs.oracle.com/javase/tutorial/  java/javaOO/enum.html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3295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rebuchet MS"/>
                <a:cs typeface="Trebuchet MS"/>
              </a:rPr>
              <a:t>RE</a:t>
            </a:r>
            <a:r>
              <a:rPr sz="4000" b="1" spc="-225" dirty="0">
                <a:latin typeface="Trebuchet MS"/>
                <a:cs typeface="Trebuchet MS"/>
              </a:rPr>
              <a:t>F</a:t>
            </a:r>
            <a:r>
              <a:rPr sz="4000" b="1" dirty="0">
                <a:latin typeface="Trebuchet MS"/>
                <a:cs typeface="Trebuchet MS"/>
              </a:rPr>
              <a:t>A</a:t>
            </a:r>
            <a:r>
              <a:rPr sz="4000" b="1" spc="-5" dirty="0">
                <a:latin typeface="Trebuchet MS"/>
                <a:cs typeface="Trebuchet MS"/>
              </a:rPr>
              <a:t>C</a:t>
            </a:r>
            <a:r>
              <a:rPr sz="4000" b="1" spc="-245" dirty="0">
                <a:latin typeface="Trebuchet MS"/>
                <a:cs typeface="Trebuchet MS"/>
              </a:rPr>
              <a:t>T</a:t>
            </a:r>
            <a:r>
              <a:rPr sz="4000" b="1" spc="-5" dirty="0">
                <a:latin typeface="Trebuchet MS"/>
                <a:cs typeface="Trebuchet MS"/>
              </a:rPr>
              <a:t>OR</a:t>
            </a:r>
            <a:r>
              <a:rPr sz="4000" b="1" dirty="0">
                <a:latin typeface="Trebuchet MS"/>
                <a:cs typeface="Trebuchet MS"/>
              </a:rPr>
              <a:t>ING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469900"/>
            <a:ext cx="2894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Refactoring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073846"/>
            <a:ext cx="7953375" cy="35325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81915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When </a:t>
            </a:r>
            <a:r>
              <a:rPr sz="3200" spc="-5" dirty="0">
                <a:latin typeface="Trebuchet MS"/>
                <a:cs typeface="Trebuchet MS"/>
              </a:rPr>
              <a:t>classes are maintained, often code  is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added.</a:t>
            </a:r>
            <a:endParaRPr sz="3200">
              <a:latin typeface="Trebuchet MS"/>
              <a:cs typeface="Trebuchet MS"/>
            </a:endParaRPr>
          </a:p>
          <a:p>
            <a:pPr marL="360680" marR="835025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Classes and methods tend to become  </a:t>
            </a:r>
            <a:r>
              <a:rPr sz="3200" spc="-65" dirty="0">
                <a:latin typeface="Trebuchet MS"/>
                <a:cs typeface="Trebuchet MS"/>
              </a:rPr>
              <a:t>longer.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Every now </a:t>
            </a:r>
            <a:r>
              <a:rPr sz="3200" dirty="0">
                <a:latin typeface="Trebuchet MS"/>
                <a:cs typeface="Trebuchet MS"/>
              </a:rPr>
              <a:t>and then, </a:t>
            </a:r>
            <a:r>
              <a:rPr sz="3200" spc="-5" dirty="0">
                <a:latin typeface="Trebuchet MS"/>
                <a:cs typeface="Trebuchet MS"/>
              </a:rPr>
              <a:t>classes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methods  should be refactored </a:t>
            </a:r>
            <a:r>
              <a:rPr sz="3200" dirty="0">
                <a:latin typeface="Trebuchet MS"/>
                <a:cs typeface="Trebuchet MS"/>
              </a:rPr>
              <a:t>to maintain high  </a:t>
            </a:r>
            <a:r>
              <a:rPr sz="3200" spc="-5" dirty="0">
                <a:latin typeface="Trebuchet MS"/>
                <a:cs typeface="Trebuchet MS"/>
              </a:rPr>
              <a:t>cohesion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low coupling.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469900"/>
            <a:ext cx="5859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0" algn="l"/>
              </a:tabLst>
            </a:pPr>
            <a:r>
              <a:rPr spc="-18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dirty="0"/>
              <a:t>a</a:t>
            </a:r>
            <a:r>
              <a:rPr spc="-5" dirty="0"/>
              <a:t>c</a:t>
            </a:r>
            <a:r>
              <a:rPr dirty="0"/>
              <a:t>t</a:t>
            </a:r>
            <a:r>
              <a:rPr spc="-5" dirty="0"/>
              <a:t>o</a:t>
            </a:r>
            <a:r>
              <a:rPr dirty="0"/>
              <a:t>ring and	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315146"/>
            <a:ext cx="7628255" cy="30626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When </a:t>
            </a:r>
            <a:r>
              <a:rPr sz="3200" spc="-5" dirty="0">
                <a:latin typeface="Trebuchet MS"/>
                <a:cs typeface="Trebuchet MS"/>
              </a:rPr>
              <a:t>refactoring code, separate </a:t>
            </a:r>
            <a:r>
              <a:rPr sz="3200" dirty="0">
                <a:latin typeface="Trebuchet MS"/>
                <a:cs typeface="Trebuchet MS"/>
              </a:rPr>
              <a:t>the  </a:t>
            </a:r>
            <a:r>
              <a:rPr sz="3200" spc="-5" dirty="0">
                <a:latin typeface="Trebuchet MS"/>
                <a:cs typeface="Trebuchet MS"/>
              </a:rPr>
              <a:t>refactoring from </a:t>
            </a:r>
            <a:r>
              <a:rPr sz="3200" dirty="0">
                <a:latin typeface="Trebuchet MS"/>
                <a:cs typeface="Trebuchet MS"/>
              </a:rPr>
              <a:t>making </a:t>
            </a:r>
            <a:r>
              <a:rPr sz="3200" spc="-5" dirty="0">
                <a:latin typeface="Trebuchet MS"/>
                <a:cs typeface="Trebuchet MS"/>
              </a:rPr>
              <a:t>other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changes.</a:t>
            </a:r>
            <a:endParaRPr sz="3200">
              <a:latin typeface="Trebuchet MS"/>
              <a:cs typeface="Trebuchet MS"/>
            </a:endParaRPr>
          </a:p>
          <a:p>
            <a:pPr marL="360680" marR="497840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First </a:t>
            </a:r>
            <a:r>
              <a:rPr sz="3200" spc="-5" dirty="0">
                <a:latin typeface="Trebuchet MS"/>
                <a:cs typeface="Trebuchet MS"/>
              </a:rPr>
              <a:t>do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refactoring </a:t>
            </a:r>
            <a:r>
              <a:rPr sz="3200" spc="-85" dirty="0">
                <a:latin typeface="Trebuchet MS"/>
                <a:cs typeface="Trebuchet MS"/>
              </a:rPr>
              <a:t>only, </a:t>
            </a:r>
            <a:r>
              <a:rPr sz="3200" spc="-5" dirty="0">
                <a:latin typeface="Trebuchet MS"/>
                <a:cs typeface="Trebuchet MS"/>
              </a:rPr>
              <a:t>without  changing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functionality.</a:t>
            </a:r>
            <a:endParaRPr sz="3200">
              <a:latin typeface="Trebuchet MS"/>
              <a:cs typeface="Trebuchet MS"/>
            </a:endParaRPr>
          </a:p>
          <a:p>
            <a:pPr marL="360680" marR="748665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0" dirty="0">
                <a:latin typeface="Trebuchet MS"/>
                <a:cs typeface="Trebuchet MS"/>
              </a:rPr>
              <a:t>Test </a:t>
            </a:r>
            <a:r>
              <a:rPr sz="3200" spc="-5" dirty="0">
                <a:latin typeface="Trebuchet MS"/>
                <a:cs typeface="Trebuchet MS"/>
              </a:rPr>
              <a:t>before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after refactoring </a:t>
            </a:r>
            <a:r>
              <a:rPr sz="3200" dirty="0">
                <a:latin typeface="Trebuchet MS"/>
                <a:cs typeface="Trebuchet MS"/>
              </a:rPr>
              <a:t>to  ensure that </a:t>
            </a:r>
            <a:r>
              <a:rPr sz="3200" spc="-5" dirty="0">
                <a:latin typeface="Trebuchet MS"/>
                <a:cs typeface="Trebuchet MS"/>
              </a:rPr>
              <a:t>nothing was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broken.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1120</Words>
  <Application>Microsoft Office PowerPoint</Application>
  <PresentationFormat>On-screen Show (4:3)</PresentationFormat>
  <Paragraphs>221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Times New Roman</vt:lpstr>
      <vt:lpstr>Trebuchet MS</vt:lpstr>
      <vt:lpstr>Office Theme</vt:lpstr>
      <vt:lpstr>Software Development 2</vt:lpstr>
      <vt:lpstr>Recap</vt:lpstr>
      <vt:lpstr>CONTINUING FROM LAST  LECTURE…</vt:lpstr>
      <vt:lpstr>Enumerated Types</vt:lpstr>
      <vt:lpstr>A basic enumerated type</vt:lpstr>
      <vt:lpstr>More on Enums</vt:lpstr>
      <vt:lpstr>REFACTORING</vt:lpstr>
      <vt:lpstr>Refactoring</vt:lpstr>
      <vt:lpstr>Refactoring and testing</vt:lpstr>
      <vt:lpstr>PowerPoint Presentation</vt:lpstr>
      <vt:lpstr>Version control!</vt:lpstr>
      <vt:lpstr>Regression Testing</vt:lpstr>
      <vt:lpstr>Test harness</vt:lpstr>
      <vt:lpstr>Unit testing</vt:lpstr>
      <vt:lpstr>Testing fundamentals</vt:lpstr>
      <vt:lpstr>JUnit Tests</vt:lpstr>
      <vt:lpstr>Example Test</vt:lpstr>
      <vt:lpstr>Example Test Class</vt:lpstr>
      <vt:lpstr>Assertions</vt:lpstr>
      <vt:lpstr>@nnotations</vt:lpstr>
      <vt:lpstr>Examples of Annotations</vt:lpstr>
      <vt:lpstr>Uses of Annotations</vt:lpstr>
      <vt:lpstr>JUnit Method Annotations</vt:lpstr>
      <vt:lpstr>PowerPoint Presentation</vt:lpstr>
      <vt:lpstr>Demo: Further decoupling</vt:lpstr>
      <vt:lpstr>Past Exam-Q</vt:lpstr>
      <vt:lpstr>Summary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2</dc:title>
  <cp:lastModifiedBy>Kumar, Smitha</cp:lastModifiedBy>
  <cp:revision>5</cp:revision>
  <dcterms:created xsi:type="dcterms:W3CDTF">2019-01-21T06:34:25Z</dcterms:created>
  <dcterms:modified xsi:type="dcterms:W3CDTF">2019-01-21T10:34:50Z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2019-01-21T00:00:00Z</vt:filetime>
  </property>
</Properties>
</file>