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1515" y="469900"/>
            <a:ext cx="26809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030" y="1516380"/>
            <a:ext cx="8663939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55838" y="6438156"/>
            <a:ext cx="21082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501900"/>
            <a:ext cx="61804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8555" algn="l"/>
              </a:tabLst>
            </a:pPr>
            <a:r>
              <a:rPr dirty="0" spc="-5"/>
              <a:t>Software	Development</a:t>
            </a:r>
            <a:r>
              <a:rPr dirty="0" spc="-6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6100" y="3886200"/>
            <a:ext cx="2966720" cy="1656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888888"/>
                </a:solidFill>
                <a:latin typeface="Trebuchet MS"/>
                <a:cs typeface="Trebuchet MS"/>
              </a:rPr>
              <a:t>Abstract</a:t>
            </a:r>
            <a:r>
              <a:rPr dirty="0" sz="3200" spc="-50">
                <a:solidFill>
                  <a:srgbClr val="888888"/>
                </a:solidFill>
                <a:latin typeface="Trebuchet MS"/>
                <a:cs typeface="Trebuchet MS"/>
              </a:rPr>
              <a:t> </a:t>
            </a:r>
            <a:r>
              <a:rPr dirty="0" sz="3200" spc="-5">
                <a:solidFill>
                  <a:srgbClr val="888888"/>
                </a:solidFill>
                <a:latin typeface="Trebuchet MS"/>
                <a:cs typeface="Trebuchet MS"/>
              </a:rPr>
              <a:t>Classes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</a:pPr>
            <a:r>
              <a:rPr dirty="0" sz="3200">
                <a:solidFill>
                  <a:srgbClr val="888888"/>
                </a:solidFill>
                <a:latin typeface="Trebuchet MS"/>
                <a:cs typeface="Trebuchet MS"/>
              </a:rPr>
              <a:t>F27SB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0" y="685800"/>
            <a:ext cx="3644900" cy="8305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01600" marR="5080" indent="-88900">
              <a:lnSpc>
                <a:spcPts val="3100"/>
              </a:lnSpc>
              <a:spcBef>
                <a:spcPts val="320"/>
              </a:spcBef>
            </a:pPr>
            <a:r>
              <a:rPr dirty="0" sz="2700" spc="-15" b="1">
                <a:latin typeface="Trebuchet MS"/>
                <a:cs typeface="Trebuchet MS"/>
              </a:rPr>
              <a:t>Socrative </a:t>
            </a:r>
            <a:r>
              <a:rPr dirty="0" sz="2700" spc="-5" b="1">
                <a:latin typeface="Trebuchet MS"/>
                <a:cs typeface="Trebuchet MS"/>
              </a:rPr>
              <a:t>room:</a:t>
            </a:r>
            <a:r>
              <a:rPr dirty="0" sz="2700" spc="-75" b="1">
                <a:latin typeface="Trebuchet MS"/>
                <a:cs typeface="Trebuchet MS"/>
              </a:rPr>
              <a:t> </a:t>
            </a:r>
            <a:r>
              <a:rPr dirty="0" sz="2700" spc="-5" b="1">
                <a:latin typeface="Trebuchet MS"/>
                <a:cs typeface="Trebuchet MS"/>
              </a:rPr>
              <a:t>F27SB  Quiz is already</a:t>
            </a:r>
            <a:r>
              <a:rPr dirty="0" sz="2700" spc="-30" b="1">
                <a:latin typeface="Trebuchet MS"/>
                <a:cs typeface="Trebuchet MS"/>
              </a:rPr>
              <a:t> </a:t>
            </a:r>
            <a:r>
              <a:rPr dirty="0" sz="2700" spc="-5" b="1">
                <a:latin typeface="Trebuchet MS"/>
                <a:cs typeface="Trebuchet MS"/>
              </a:rPr>
              <a:t>active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469900"/>
            <a:ext cx="7512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060" algn="l"/>
              </a:tabLst>
            </a:pPr>
            <a:r>
              <a:rPr dirty="0"/>
              <a:t>The	</a:t>
            </a:r>
            <a:r>
              <a:rPr dirty="0" spc="-5"/>
              <a:t>foxes-and-rabbits</a:t>
            </a:r>
            <a:r>
              <a:rPr dirty="0" spc="-20"/>
              <a:t> </a:t>
            </a:r>
            <a:r>
              <a:rPr dirty="0" spc="-5"/>
              <a:t>project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346200"/>
            <a:ext cx="74676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469900"/>
            <a:ext cx="5869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Main classes of</a:t>
            </a:r>
            <a:r>
              <a:rPr dirty="0" spc="-40"/>
              <a:t> </a:t>
            </a:r>
            <a:r>
              <a:rPr dirty="0" spc="-5"/>
              <a:t>interest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465580"/>
            <a:ext cx="7950834" cy="40640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Courier New"/>
                <a:cs typeface="Courier New"/>
              </a:rPr>
              <a:t>Fox</a:t>
            </a:r>
            <a:endParaRPr sz="3200">
              <a:latin typeface="Courier New"/>
              <a:cs typeface="Courier New"/>
            </a:endParaRPr>
          </a:p>
          <a:p>
            <a:pPr lvl="1" marL="792480" indent="-32258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Simple model of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type of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predator.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Courier New"/>
                <a:cs typeface="Courier New"/>
              </a:rPr>
              <a:t>Rabbit</a:t>
            </a:r>
            <a:endParaRPr sz="3200">
              <a:latin typeface="Courier New"/>
              <a:cs typeface="Courier New"/>
            </a:endParaRPr>
          </a:p>
          <a:p>
            <a:pPr lvl="1" marL="792480" indent="-322580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Simple model of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type of</a:t>
            </a:r>
            <a:r>
              <a:rPr dirty="0" sz="3200" spc="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prey.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Courier New"/>
                <a:cs typeface="Courier New"/>
              </a:rPr>
              <a:t>Simulator</a:t>
            </a:r>
            <a:endParaRPr sz="3200">
              <a:latin typeface="Courier New"/>
              <a:cs typeface="Courier New"/>
            </a:endParaRPr>
          </a:p>
          <a:p>
            <a:pPr lvl="1" marL="792480" indent="-32258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>
                <a:latin typeface="Trebuchet MS"/>
                <a:cs typeface="Trebuchet MS"/>
              </a:rPr>
              <a:t>Manages the </a:t>
            </a:r>
            <a:r>
              <a:rPr dirty="0" sz="3200" spc="-5">
                <a:latin typeface="Trebuchet MS"/>
                <a:cs typeface="Trebuchet MS"/>
              </a:rPr>
              <a:t>overall simulation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task.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Holds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collection of foxes </a:t>
            </a:r>
            <a:r>
              <a:rPr dirty="0" sz="3200">
                <a:latin typeface="Trebuchet MS"/>
                <a:cs typeface="Trebuchet MS"/>
              </a:rPr>
              <a:t>and </a:t>
            </a:r>
            <a:r>
              <a:rPr dirty="0" sz="3200" spc="-5">
                <a:latin typeface="Trebuchet MS"/>
                <a:cs typeface="Trebuchet MS"/>
              </a:rPr>
              <a:t>rabbits.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469900"/>
            <a:ext cx="5504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060" algn="l"/>
              </a:tabLst>
            </a:pPr>
            <a:r>
              <a:rPr dirty="0"/>
              <a:t>The	remaining</a:t>
            </a:r>
            <a:r>
              <a:rPr dirty="0" spc="-70"/>
              <a:t> </a:t>
            </a:r>
            <a:r>
              <a:rPr dirty="0" spc="-5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465580"/>
            <a:ext cx="7680325" cy="44323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Courier New"/>
                <a:cs typeface="Courier New"/>
              </a:rPr>
              <a:t>Field</a:t>
            </a:r>
            <a:endParaRPr sz="3200">
              <a:latin typeface="Courier New"/>
              <a:cs typeface="Courier New"/>
            </a:endParaRPr>
          </a:p>
          <a:p>
            <a:pPr lvl="1" marL="792480" indent="-322580">
              <a:lnSpc>
                <a:spcPct val="100000"/>
              </a:lnSpc>
              <a:spcBef>
                <a:spcPts val="8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15">
                <a:latin typeface="Trebuchet MS"/>
                <a:cs typeface="Trebuchet MS"/>
              </a:rPr>
              <a:t>Represents </a:t>
            </a:r>
            <a:r>
              <a:rPr dirty="0" sz="3200">
                <a:latin typeface="Trebuchet MS"/>
                <a:cs typeface="Trebuchet MS"/>
              </a:rPr>
              <a:t>a 2D </a:t>
            </a:r>
            <a:r>
              <a:rPr dirty="0" sz="3200" spc="-5">
                <a:latin typeface="Trebuchet MS"/>
                <a:cs typeface="Trebuchet MS"/>
              </a:rPr>
              <a:t>field.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Courier New"/>
                <a:cs typeface="Courier New"/>
              </a:rPr>
              <a:t>Location</a:t>
            </a:r>
            <a:endParaRPr sz="3200">
              <a:latin typeface="Courier New"/>
              <a:cs typeface="Courier New"/>
            </a:endParaRPr>
          </a:p>
          <a:p>
            <a:pPr lvl="1" marL="792480" indent="-322580">
              <a:lnSpc>
                <a:spcPct val="100000"/>
              </a:lnSpc>
              <a:spcBef>
                <a:spcPts val="9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15">
                <a:latin typeface="Trebuchet MS"/>
                <a:cs typeface="Trebuchet MS"/>
              </a:rPr>
              <a:t>Represents </a:t>
            </a:r>
            <a:r>
              <a:rPr dirty="0" sz="3200">
                <a:latin typeface="Trebuchet MS"/>
                <a:cs typeface="Trebuchet MS"/>
              </a:rPr>
              <a:t>a 2D </a:t>
            </a:r>
            <a:r>
              <a:rPr dirty="0" sz="3200" spc="-5">
                <a:latin typeface="Trebuchet MS"/>
                <a:cs typeface="Trebuchet MS"/>
              </a:rPr>
              <a:t>position.</a:t>
            </a:r>
            <a:endParaRPr sz="3200">
              <a:latin typeface="Trebuchet MS"/>
              <a:cs typeface="Trebuchet MS"/>
            </a:endParaRPr>
          </a:p>
          <a:p>
            <a:pPr marL="360680" marR="971550" indent="-347980">
              <a:lnSpc>
                <a:spcPts val="3700"/>
              </a:lnSpc>
              <a:spcBef>
                <a:spcPts val="6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Courier New"/>
                <a:cs typeface="Courier New"/>
              </a:rPr>
              <a:t>SimulatorView, FieldStats,  Counter</a:t>
            </a:r>
            <a:endParaRPr sz="3200">
              <a:latin typeface="Courier New"/>
              <a:cs typeface="Courier New"/>
            </a:endParaRPr>
          </a:p>
          <a:p>
            <a:pPr lvl="1" marL="792480" marR="5080" indent="-322580">
              <a:lnSpc>
                <a:spcPts val="3700"/>
              </a:lnSpc>
              <a:spcBef>
                <a:spcPts val="100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Maintain statistics and present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view  </a:t>
            </a:r>
            <a:r>
              <a:rPr dirty="0" sz="3200">
                <a:latin typeface="Trebuchet MS"/>
                <a:cs typeface="Trebuchet MS"/>
              </a:rPr>
              <a:t>of the</a:t>
            </a:r>
            <a:r>
              <a:rPr dirty="0" sz="3200" spc="-5">
                <a:latin typeface="Trebuchet MS"/>
                <a:cs typeface="Trebuchet MS"/>
              </a:rPr>
              <a:t> field.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69900"/>
            <a:ext cx="3944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40"/>
              <a:t>Rabbit’s</a:t>
            </a:r>
            <a:r>
              <a:rPr dirty="0" spc="-340"/>
              <a:t> </a:t>
            </a:r>
            <a:r>
              <a:rPr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871898" y="1658239"/>
            <a:ext cx="7263130" cy="4434840"/>
          </a:xfrm>
          <a:custGeom>
            <a:avLst/>
            <a:gdLst/>
            <a:ahLst/>
            <a:cxnLst/>
            <a:rect l="l" t="t" r="r" b="b"/>
            <a:pathLst>
              <a:path w="7263130" h="4434840">
                <a:moveTo>
                  <a:pt x="0" y="0"/>
                </a:moveTo>
                <a:lnTo>
                  <a:pt x="7263023" y="0"/>
                </a:lnTo>
                <a:lnTo>
                  <a:pt x="7263023" y="4434838"/>
                </a:lnTo>
                <a:lnTo>
                  <a:pt x="0" y="4434838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2498" y="1328038"/>
            <a:ext cx="7821815" cy="506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400" y="1663700"/>
            <a:ext cx="7021195" cy="436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public class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Rabbit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//Static fields</a:t>
            </a:r>
            <a:r>
              <a:rPr dirty="0" sz="1800" spc="-1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omitted.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//Individual characteristics (instance</a:t>
            </a:r>
            <a:r>
              <a:rPr dirty="0" sz="1800" spc="-8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fields).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61340" marR="3844925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rabbit's</a:t>
            </a:r>
            <a:r>
              <a:rPr dirty="0" sz="1800" spc="-9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7C9647"/>
                </a:solidFill>
                <a:latin typeface="Courier New"/>
                <a:cs typeface="Courier New"/>
              </a:rPr>
              <a:t>age.  </a:t>
            </a:r>
            <a:r>
              <a:rPr dirty="0" sz="1800" spc="-5">
                <a:latin typeface="Courier New"/>
                <a:cs typeface="Courier New"/>
              </a:rPr>
              <a:t>private int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age;</a:t>
            </a:r>
            <a:endParaRPr sz="1800">
              <a:latin typeface="Courier New"/>
              <a:cs typeface="Courier New"/>
            </a:endParaRPr>
          </a:p>
          <a:p>
            <a:pPr marL="561340" marR="1376045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//Whether the rabbit is alive or not.  </a:t>
            </a:r>
            <a:r>
              <a:rPr dirty="0" sz="1800" spc="-5">
                <a:latin typeface="Courier New"/>
                <a:cs typeface="Courier New"/>
              </a:rPr>
              <a:t>private boolean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alive;</a:t>
            </a:r>
            <a:endParaRPr sz="1800">
              <a:latin typeface="Courier New"/>
              <a:cs typeface="Courier New"/>
            </a:endParaRPr>
          </a:p>
          <a:p>
            <a:pPr marL="561340" marR="288544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rabbit's position  </a:t>
            </a:r>
            <a:r>
              <a:rPr dirty="0" sz="1800" spc="-5">
                <a:latin typeface="Courier New"/>
                <a:cs typeface="Courier New"/>
              </a:rPr>
              <a:t>private Location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location;</a:t>
            </a:r>
            <a:endParaRPr sz="1800">
              <a:latin typeface="Courier New"/>
              <a:cs typeface="Courier New"/>
            </a:endParaRPr>
          </a:p>
          <a:p>
            <a:pPr marL="561340" marR="370840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field occupied  </a:t>
            </a:r>
            <a:r>
              <a:rPr dirty="0" sz="1800" spc="-5">
                <a:latin typeface="Courier New"/>
                <a:cs typeface="Courier New"/>
              </a:rPr>
              <a:t>private Field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field;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//Methods</a:t>
            </a:r>
            <a:r>
              <a:rPr dirty="0" sz="1800" spc="-1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7C9647"/>
                </a:solidFill>
                <a:latin typeface="Courier New"/>
                <a:cs typeface="Courier New"/>
              </a:rPr>
              <a:t>omitted.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469900"/>
            <a:ext cx="5147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40"/>
              <a:t>Rabbit’s</a:t>
            </a:r>
            <a:r>
              <a:rPr dirty="0" spc="-315"/>
              <a:t> </a:t>
            </a:r>
            <a:r>
              <a:rPr dirty="0" spc="-5"/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469072"/>
            <a:ext cx="8096884" cy="392112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1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Managed </a:t>
            </a:r>
            <a:r>
              <a:rPr dirty="0" sz="3200" spc="-5">
                <a:latin typeface="Trebuchet MS"/>
                <a:cs typeface="Trebuchet MS"/>
              </a:rPr>
              <a:t>from </a:t>
            </a: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>
                <a:latin typeface="Courier New"/>
                <a:cs typeface="Courier New"/>
              </a:rPr>
              <a:t>run</a:t>
            </a:r>
            <a:r>
              <a:rPr dirty="0" sz="3200" spc="-975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method.</a:t>
            </a:r>
            <a:endParaRPr sz="3200">
              <a:latin typeface="Trebuchet MS"/>
              <a:cs typeface="Trebuchet MS"/>
            </a:endParaRPr>
          </a:p>
          <a:p>
            <a:pPr marL="360680" marR="1077595" indent="-347980">
              <a:lnSpc>
                <a:spcPts val="3829"/>
              </a:lnSpc>
              <a:spcBef>
                <a:spcPts val="117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Courier New"/>
                <a:cs typeface="Courier New"/>
              </a:rPr>
              <a:t>age</a:t>
            </a:r>
            <a:r>
              <a:rPr dirty="0" sz="3200" spc="-990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incremented at each simulation </a:t>
            </a:r>
            <a:r>
              <a:rPr dirty="0" sz="3200" spc="-5">
                <a:latin typeface="Trebuchet MS"/>
                <a:cs typeface="Trebuchet MS"/>
              </a:rPr>
              <a:t> ‘step’.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rabbit could die </a:t>
            </a:r>
            <a:r>
              <a:rPr dirty="0" sz="3200">
                <a:latin typeface="Trebuchet MS"/>
                <a:cs typeface="Trebuchet MS"/>
              </a:rPr>
              <a:t>at this</a:t>
            </a:r>
            <a:r>
              <a:rPr dirty="0" sz="3200" spc="-17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point.</a:t>
            </a:r>
            <a:endParaRPr sz="3200">
              <a:latin typeface="Trebuchet MS"/>
              <a:cs typeface="Trebuchet MS"/>
            </a:endParaRPr>
          </a:p>
          <a:p>
            <a:pPr marL="360680" marR="32893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Rabbits </a:t>
            </a:r>
            <a:r>
              <a:rPr dirty="0" sz="3200">
                <a:latin typeface="Trebuchet MS"/>
                <a:cs typeface="Trebuchet MS"/>
              </a:rPr>
              <a:t>that are </a:t>
            </a:r>
            <a:r>
              <a:rPr dirty="0" sz="3200" spc="-5">
                <a:latin typeface="Trebuchet MS"/>
                <a:cs typeface="Trebuchet MS"/>
              </a:rPr>
              <a:t>old enough </a:t>
            </a:r>
            <a:r>
              <a:rPr dirty="0" sz="3200">
                <a:latin typeface="Trebuchet MS"/>
                <a:cs typeface="Trebuchet MS"/>
              </a:rPr>
              <a:t>might </a:t>
            </a:r>
            <a:r>
              <a:rPr dirty="0" sz="3200" spc="-5">
                <a:latin typeface="Trebuchet MS"/>
                <a:cs typeface="Trebuchet MS"/>
              </a:rPr>
              <a:t>breed  at each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step.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464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New rabbits could be born at this</a:t>
            </a:r>
            <a:r>
              <a:rPr dirty="0" sz="3200" spc="-3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point.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469900"/>
            <a:ext cx="54502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Rabbit</a:t>
            </a:r>
            <a:r>
              <a:rPr dirty="0" spc="-35"/>
              <a:t> </a:t>
            </a:r>
            <a:r>
              <a:rPr dirty="0" spc="-5"/>
              <a:t>simplifications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133473"/>
            <a:ext cx="7427595" cy="33331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Rabbits do not have different</a:t>
            </a:r>
            <a:r>
              <a:rPr dirty="0" sz="3200" spc="3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genders.</a:t>
            </a:r>
            <a:endParaRPr sz="32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630"/>
              </a:spcBef>
            </a:pPr>
            <a:r>
              <a:rPr dirty="0" sz="3200">
                <a:latin typeface="Arial"/>
                <a:cs typeface="Arial"/>
              </a:rPr>
              <a:t>– </a:t>
            </a:r>
            <a:r>
              <a:rPr dirty="0" sz="3200" spc="-5">
                <a:latin typeface="Trebuchet MS"/>
                <a:cs typeface="Trebuchet MS"/>
              </a:rPr>
              <a:t>In effect, all are</a:t>
            </a:r>
            <a:r>
              <a:rPr dirty="0" sz="3200" spc="-15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female.</a:t>
            </a:r>
            <a:endParaRPr sz="3200">
              <a:latin typeface="Trebuchet MS"/>
              <a:cs typeface="Trebuchet MS"/>
            </a:endParaRPr>
          </a:p>
          <a:p>
            <a:pPr marL="360680" marR="184150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 spc="-5">
                <a:latin typeface="Trebuchet MS"/>
                <a:cs typeface="Trebuchet MS"/>
              </a:rPr>
              <a:t>same rabbit could breed </a:t>
            </a:r>
            <a:r>
              <a:rPr dirty="0" sz="3200">
                <a:latin typeface="Trebuchet MS"/>
                <a:cs typeface="Trebuchet MS"/>
              </a:rPr>
              <a:t>at </a:t>
            </a:r>
            <a:r>
              <a:rPr dirty="0" sz="3200" spc="-5">
                <a:latin typeface="Trebuchet MS"/>
                <a:cs typeface="Trebuchet MS"/>
              </a:rPr>
              <a:t>every  step.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All rabbits die </a:t>
            </a:r>
            <a:r>
              <a:rPr dirty="0" sz="3200">
                <a:latin typeface="Trebuchet MS"/>
                <a:cs typeface="Trebuchet MS"/>
              </a:rPr>
              <a:t>at the same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age.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Others?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1953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65"/>
              <a:t>Fox’s</a:t>
            </a:r>
            <a:r>
              <a:rPr dirty="0" spc="-330"/>
              <a:t> </a:t>
            </a:r>
            <a:r>
              <a:rPr dirty="0"/>
              <a:t>state</a:t>
            </a:r>
          </a:p>
        </p:txBody>
      </p:sp>
      <p:sp>
        <p:nvSpPr>
          <p:cNvPr id="3" name="object 3"/>
          <p:cNvSpPr/>
          <p:nvPr/>
        </p:nvSpPr>
        <p:spPr>
          <a:xfrm>
            <a:off x="1420329" y="1320800"/>
            <a:ext cx="6577330" cy="4688840"/>
          </a:xfrm>
          <a:custGeom>
            <a:avLst/>
            <a:gdLst/>
            <a:ahLst/>
            <a:cxnLst/>
            <a:rect l="l" t="t" r="r" b="b"/>
            <a:pathLst>
              <a:path w="6577330" h="4688840">
                <a:moveTo>
                  <a:pt x="0" y="0"/>
                </a:moveTo>
                <a:lnTo>
                  <a:pt x="6577101" y="0"/>
                </a:lnTo>
                <a:lnTo>
                  <a:pt x="6577101" y="4688840"/>
                </a:lnTo>
                <a:lnTo>
                  <a:pt x="0" y="4688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0923" y="990600"/>
            <a:ext cx="7135914" cy="532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60500" y="1320800"/>
            <a:ext cx="6335395" cy="461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public class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Fox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//Static fields</a:t>
            </a:r>
            <a:r>
              <a:rPr dirty="0" sz="1800" spc="-1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omitted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61340" marR="357124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fox's</a:t>
            </a:r>
            <a:r>
              <a:rPr dirty="0" sz="1800" spc="-9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age.  </a:t>
            </a:r>
            <a:r>
              <a:rPr dirty="0" sz="1800" spc="-5">
                <a:latin typeface="Courier New"/>
                <a:cs typeface="Courier New"/>
              </a:rPr>
              <a:t>private int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age;</a:t>
            </a:r>
            <a:endParaRPr sz="1800">
              <a:latin typeface="Courier New"/>
              <a:cs typeface="Courier New"/>
            </a:endParaRPr>
          </a:p>
          <a:p>
            <a:pPr marL="561340" marR="110236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//Whether the fox is alive or not.  </a:t>
            </a:r>
            <a:r>
              <a:rPr dirty="0" sz="1800" spc="-5">
                <a:latin typeface="Courier New"/>
                <a:cs typeface="Courier New"/>
              </a:rPr>
              <a:t>private boolean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alive;</a:t>
            </a:r>
            <a:endParaRPr sz="1800">
              <a:latin typeface="Courier New"/>
              <a:cs typeface="Courier New"/>
            </a:endParaRPr>
          </a:p>
          <a:p>
            <a:pPr marL="561340" marR="219964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fox's position  </a:t>
            </a:r>
            <a:r>
              <a:rPr dirty="0" sz="1800" spc="-5">
                <a:latin typeface="Courier New"/>
                <a:cs typeface="Courier New"/>
              </a:rPr>
              <a:t>private Location</a:t>
            </a:r>
            <a:r>
              <a:rPr dirty="0" sz="1800" spc="-9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location;</a:t>
            </a:r>
            <a:endParaRPr sz="1800">
              <a:latin typeface="Courier New"/>
              <a:cs typeface="Courier New"/>
            </a:endParaRPr>
          </a:p>
          <a:p>
            <a:pPr marL="561340" marR="302260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field occupied  </a:t>
            </a:r>
            <a:r>
              <a:rPr dirty="0" sz="1800" spc="-5">
                <a:latin typeface="Courier New"/>
                <a:cs typeface="Courier New"/>
              </a:rPr>
              <a:t>private Field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field;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18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//The fox's food level, which is</a:t>
            </a:r>
            <a:r>
              <a:rPr dirty="0" sz="1800" spc="-7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increased</a:t>
            </a:r>
            <a:endParaRPr sz="1800">
              <a:latin typeface="Courier New"/>
              <a:cs typeface="Courier New"/>
            </a:endParaRPr>
          </a:p>
          <a:p>
            <a:pPr marL="561340" marR="2748280">
              <a:lnSpc>
                <a:spcPts val="2000"/>
              </a:lnSpc>
              <a:spcBef>
                <a:spcPts val="120"/>
              </a:spcBef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//by eating rabbits.  </a:t>
            </a:r>
            <a:r>
              <a:rPr dirty="0" sz="1800" spc="-5">
                <a:latin typeface="Courier New"/>
                <a:cs typeface="Courier New"/>
              </a:rPr>
              <a:t>private int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foodLevel;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//Methods</a:t>
            </a:r>
            <a:r>
              <a:rPr dirty="0" sz="1800" spc="-1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omitted.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900" y="469900"/>
            <a:ext cx="43980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65"/>
              <a:t>Fox’s</a:t>
            </a:r>
            <a:r>
              <a:rPr dirty="0" spc="-300"/>
              <a:t> </a:t>
            </a:r>
            <a:r>
              <a:rPr dirty="0" spc="-5"/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595879"/>
            <a:ext cx="7889240" cy="23749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Managed </a:t>
            </a:r>
            <a:r>
              <a:rPr dirty="0" sz="3200" spc="-5">
                <a:latin typeface="Trebuchet MS"/>
                <a:cs typeface="Trebuchet MS"/>
              </a:rPr>
              <a:t>from </a:t>
            </a: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>
                <a:latin typeface="Courier New"/>
                <a:cs typeface="Courier New"/>
              </a:rPr>
              <a:t>hunt</a:t>
            </a:r>
            <a:r>
              <a:rPr dirty="0" sz="3200" spc="-975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method.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Foxes also </a:t>
            </a:r>
            <a:r>
              <a:rPr dirty="0" sz="3200">
                <a:latin typeface="Trebuchet MS"/>
                <a:cs typeface="Trebuchet MS"/>
              </a:rPr>
              <a:t>age and </a:t>
            </a:r>
            <a:r>
              <a:rPr dirty="0" sz="3200" spc="-5">
                <a:latin typeface="Trebuchet MS"/>
                <a:cs typeface="Trebuchet MS"/>
              </a:rPr>
              <a:t>breed.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They </a:t>
            </a:r>
            <a:r>
              <a:rPr dirty="0" sz="3200" spc="-5">
                <a:latin typeface="Trebuchet MS"/>
                <a:cs typeface="Trebuchet MS"/>
              </a:rPr>
              <a:t>become </a:t>
            </a:r>
            <a:r>
              <a:rPr dirty="0" sz="3200" spc="-60">
                <a:latin typeface="Trebuchet MS"/>
                <a:cs typeface="Trebuchet MS"/>
              </a:rPr>
              <a:t>hungry.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They hunt for </a:t>
            </a:r>
            <a:r>
              <a:rPr dirty="0" sz="3200" spc="-5">
                <a:latin typeface="Trebuchet MS"/>
                <a:cs typeface="Trebuchet MS"/>
              </a:rPr>
              <a:t>food </a:t>
            </a:r>
            <a:r>
              <a:rPr dirty="0" sz="3200">
                <a:latin typeface="Trebuchet MS"/>
                <a:cs typeface="Trebuchet MS"/>
              </a:rPr>
              <a:t>in </a:t>
            </a:r>
            <a:r>
              <a:rPr dirty="0" sz="3200" spc="-5">
                <a:latin typeface="Trebuchet MS"/>
                <a:cs typeface="Trebuchet MS"/>
              </a:rPr>
              <a:t>adjacent</a:t>
            </a:r>
            <a:r>
              <a:rPr dirty="0" sz="3200" spc="-3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locations.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69900"/>
            <a:ext cx="5328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</a:tabLst>
            </a:pPr>
            <a:r>
              <a:rPr dirty="0" spc="-5"/>
              <a:t>static	</a:t>
            </a:r>
            <a:r>
              <a:rPr dirty="0"/>
              <a:t>final</a:t>
            </a:r>
            <a:r>
              <a:rPr dirty="0" spc="-55"/>
              <a:t> </a:t>
            </a:r>
            <a:r>
              <a:rPr dirty="0" spc="-5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7677784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5080" indent="-347980">
              <a:lnSpc>
                <a:spcPts val="4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Courier New"/>
                <a:cs typeface="Courier New"/>
              </a:rPr>
              <a:t>static</a:t>
            </a:r>
            <a:r>
              <a:rPr dirty="0" sz="3200" spc="-1005">
                <a:latin typeface="Courier New"/>
                <a:cs typeface="Courier New"/>
              </a:rPr>
              <a:t> </a:t>
            </a:r>
            <a:r>
              <a:rPr dirty="0" sz="3200">
                <a:latin typeface="Trebuchet MS"/>
                <a:cs typeface="Trebuchet MS"/>
              </a:rPr>
              <a:t>= </a:t>
            </a:r>
            <a:r>
              <a:rPr dirty="0" sz="3200" spc="-5">
                <a:latin typeface="Trebuchet MS"/>
                <a:cs typeface="Trebuchet MS"/>
              </a:rPr>
              <a:t>variables that are common to  all objects. </a:t>
            </a:r>
            <a:r>
              <a:rPr dirty="0" sz="3200">
                <a:latin typeface="Trebuchet MS"/>
                <a:cs typeface="Trebuchet MS"/>
              </a:rPr>
              <a:t>-&gt; </a:t>
            </a:r>
            <a:r>
              <a:rPr dirty="0" sz="3200" spc="-5">
                <a:latin typeface="Trebuchet MS"/>
                <a:cs typeface="Trebuchet MS"/>
              </a:rPr>
              <a:t>“Class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field”</a:t>
            </a:r>
            <a:endParaRPr sz="3200">
              <a:latin typeface="Trebuchet MS"/>
              <a:cs typeface="Trebuchet MS"/>
            </a:endParaRPr>
          </a:p>
          <a:p>
            <a:pPr marL="360680" marR="337820" indent="-347980">
              <a:lnSpc>
                <a:spcPts val="3829"/>
              </a:lnSpc>
              <a:spcBef>
                <a:spcPts val="70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Courier New"/>
                <a:cs typeface="Courier New"/>
              </a:rPr>
              <a:t>final</a:t>
            </a:r>
            <a:r>
              <a:rPr dirty="0" sz="3200" spc="-994">
                <a:latin typeface="Courier New"/>
                <a:cs typeface="Courier New"/>
              </a:rPr>
              <a:t> </a:t>
            </a:r>
            <a:r>
              <a:rPr dirty="0" sz="3200">
                <a:latin typeface="Trebuchet MS"/>
                <a:cs typeface="Trebuchet MS"/>
              </a:rPr>
              <a:t>= </a:t>
            </a:r>
            <a:r>
              <a:rPr dirty="0" sz="3200" spc="-5">
                <a:latin typeface="Trebuchet MS"/>
                <a:cs typeface="Trebuchet MS"/>
              </a:rPr>
              <a:t>the value of this field cannot </a:t>
            </a:r>
            <a:r>
              <a:rPr dirty="0" sz="3200" spc="-5">
                <a:latin typeface="Trebuchet MS"/>
                <a:cs typeface="Trebuchet MS"/>
              </a:rPr>
              <a:t> changed. </a:t>
            </a:r>
            <a:r>
              <a:rPr dirty="0" sz="3200">
                <a:latin typeface="Trebuchet MS"/>
                <a:cs typeface="Trebuchet MS"/>
              </a:rPr>
              <a:t>-&gt;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“Constant”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103" y="4608829"/>
            <a:ext cx="6965950" cy="777240"/>
          </a:xfrm>
          <a:custGeom>
            <a:avLst/>
            <a:gdLst/>
            <a:ahLst/>
            <a:cxnLst/>
            <a:rect l="l" t="t" r="r" b="b"/>
            <a:pathLst>
              <a:path w="6965950" h="777239">
                <a:moveTo>
                  <a:pt x="0" y="0"/>
                </a:moveTo>
                <a:lnTo>
                  <a:pt x="6965795" y="0"/>
                </a:lnTo>
                <a:lnTo>
                  <a:pt x="6965795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9703" y="4278629"/>
            <a:ext cx="7524597" cy="1412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5589" y="4610100"/>
            <a:ext cx="6685915" cy="7061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320"/>
              </a:spcBef>
            </a:pPr>
            <a:r>
              <a:rPr dirty="0" sz="2300" spc="-5">
                <a:solidFill>
                  <a:srgbClr val="7C9647"/>
                </a:solidFill>
                <a:latin typeface="Courier New"/>
                <a:cs typeface="Courier New"/>
              </a:rPr>
              <a:t>//The age to which </a:t>
            </a:r>
            <a:r>
              <a:rPr dirty="0" sz="2300">
                <a:solidFill>
                  <a:srgbClr val="7C9647"/>
                </a:solidFill>
                <a:latin typeface="Courier New"/>
                <a:cs typeface="Courier New"/>
              </a:rPr>
              <a:t>a </a:t>
            </a:r>
            <a:r>
              <a:rPr dirty="0" sz="2300" spc="-5">
                <a:solidFill>
                  <a:srgbClr val="7C9647"/>
                </a:solidFill>
                <a:latin typeface="Courier New"/>
                <a:cs typeface="Courier New"/>
              </a:rPr>
              <a:t>fox can live.  </a:t>
            </a:r>
            <a:r>
              <a:rPr dirty="0" sz="2300" spc="-5">
                <a:latin typeface="Courier New"/>
                <a:cs typeface="Courier New"/>
              </a:rPr>
              <a:t>private static final int MAX_AGE </a:t>
            </a:r>
            <a:r>
              <a:rPr dirty="0" sz="2300">
                <a:latin typeface="Courier New"/>
                <a:cs typeface="Courier New"/>
              </a:rPr>
              <a:t>=</a:t>
            </a:r>
            <a:r>
              <a:rPr dirty="0" sz="2300" spc="-80">
                <a:latin typeface="Courier New"/>
                <a:cs typeface="Courier New"/>
              </a:rPr>
              <a:t> </a:t>
            </a:r>
            <a:r>
              <a:rPr dirty="0" sz="2300">
                <a:latin typeface="Courier New"/>
                <a:cs typeface="Courier New"/>
              </a:rPr>
              <a:t>40;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69900"/>
            <a:ext cx="53282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0515" algn="l"/>
              </a:tabLst>
            </a:pPr>
            <a:r>
              <a:rPr dirty="0" spc="-5"/>
              <a:t>static	</a:t>
            </a:r>
            <a:r>
              <a:rPr dirty="0"/>
              <a:t>final</a:t>
            </a:r>
            <a:r>
              <a:rPr dirty="0" spc="-55"/>
              <a:t> </a:t>
            </a:r>
            <a:r>
              <a:rPr dirty="0" spc="-5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044700"/>
            <a:ext cx="7852409" cy="3599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5080" indent="-347980">
              <a:lnSpc>
                <a:spcPts val="4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Only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use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>
                <a:latin typeface="Courier New"/>
                <a:cs typeface="Courier New"/>
              </a:rPr>
              <a:t>static</a:t>
            </a:r>
            <a:r>
              <a:rPr dirty="0" sz="3200" spc="-969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and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>
                <a:latin typeface="Courier New"/>
                <a:cs typeface="Courier New"/>
              </a:rPr>
              <a:t>final</a:t>
            </a:r>
            <a:r>
              <a:rPr dirty="0" sz="3200" spc="-969">
                <a:latin typeface="Courier New"/>
                <a:cs typeface="Courier New"/>
              </a:rPr>
              <a:t> </a:t>
            </a:r>
            <a:r>
              <a:rPr dirty="0" sz="3200">
                <a:latin typeface="Trebuchet MS"/>
                <a:cs typeface="Trebuchet MS"/>
              </a:rPr>
              <a:t>if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you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know  what you’re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doing.</a:t>
            </a:r>
            <a:endParaRPr sz="3200">
              <a:latin typeface="Trebuchet MS"/>
              <a:cs typeface="Trebuchet MS"/>
            </a:endParaRPr>
          </a:p>
          <a:p>
            <a:pPr marL="360680" marR="295910" indent="-347980">
              <a:lnSpc>
                <a:spcPct val="99000"/>
              </a:lnSpc>
              <a:spcBef>
                <a:spcPts val="53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 b="1">
                <a:latin typeface="Trebuchet MS"/>
                <a:cs typeface="Trebuchet MS"/>
              </a:rPr>
              <a:t>If Eclipse tells you </a:t>
            </a:r>
            <a:r>
              <a:rPr dirty="0" sz="3200" b="1">
                <a:latin typeface="Trebuchet MS"/>
                <a:cs typeface="Trebuchet MS"/>
              </a:rPr>
              <a:t>to make </a:t>
            </a:r>
            <a:r>
              <a:rPr dirty="0" sz="3200" spc="-5" b="1">
                <a:latin typeface="Trebuchet MS"/>
                <a:cs typeface="Trebuchet MS"/>
              </a:rPr>
              <a:t>something  </a:t>
            </a:r>
            <a:r>
              <a:rPr dirty="0" sz="3200" b="1">
                <a:latin typeface="Courier New"/>
                <a:cs typeface="Courier New"/>
              </a:rPr>
              <a:t>static</a:t>
            </a:r>
            <a:r>
              <a:rPr dirty="0" sz="3200" b="1">
                <a:latin typeface="Trebuchet MS"/>
                <a:cs typeface="Trebuchet MS"/>
              </a:rPr>
              <a:t>, </a:t>
            </a:r>
            <a:r>
              <a:rPr dirty="0" sz="3200" spc="-5" b="1">
                <a:latin typeface="Trebuchet MS"/>
                <a:cs typeface="Trebuchet MS"/>
              </a:rPr>
              <a:t>there is (almost) always  something else</a:t>
            </a:r>
            <a:r>
              <a:rPr dirty="0" sz="3200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wrong:</a:t>
            </a:r>
            <a:endParaRPr sz="3200">
              <a:latin typeface="Trebuchet MS"/>
              <a:cs typeface="Trebuchet MS"/>
            </a:endParaRPr>
          </a:p>
          <a:p>
            <a:pPr lvl="1" marL="817880" marR="74295" indent="-347980">
              <a:lnSpc>
                <a:spcPts val="3700"/>
              </a:lnSpc>
              <a:spcBef>
                <a:spcPts val="90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 sz="3200" spc="-5">
                <a:latin typeface="Trebuchet MS"/>
                <a:cs typeface="Trebuchet MS"/>
              </a:rPr>
              <a:t>Most likely </a:t>
            </a:r>
            <a:r>
              <a:rPr dirty="0" sz="3200">
                <a:latin typeface="Trebuchet MS"/>
                <a:cs typeface="Trebuchet MS"/>
              </a:rPr>
              <a:t>just </a:t>
            </a:r>
            <a:r>
              <a:rPr dirty="0" sz="3200" spc="-5">
                <a:latin typeface="Trebuchet MS"/>
                <a:cs typeface="Trebuchet MS"/>
              </a:rPr>
              <a:t>forgotten </a:t>
            </a:r>
            <a:r>
              <a:rPr dirty="0" sz="3200">
                <a:latin typeface="Trebuchet MS"/>
                <a:cs typeface="Trebuchet MS"/>
              </a:rPr>
              <a:t>to </a:t>
            </a:r>
            <a:r>
              <a:rPr dirty="0" sz="3200" spc="-5">
                <a:latin typeface="Trebuchet MS"/>
                <a:cs typeface="Trebuchet MS"/>
              </a:rPr>
              <a:t>create </a:t>
            </a:r>
            <a:r>
              <a:rPr dirty="0" sz="3200">
                <a:latin typeface="Trebuchet MS"/>
                <a:cs typeface="Trebuchet MS"/>
              </a:rPr>
              <a:t>an  </a:t>
            </a:r>
            <a:r>
              <a:rPr dirty="0" sz="3200" spc="-5">
                <a:latin typeface="Trebuchet MS"/>
                <a:cs typeface="Trebuchet MS"/>
              </a:rPr>
              <a:t>instance of your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class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6276" y="3090468"/>
            <a:ext cx="8107514" cy="168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0977" y="3114319"/>
            <a:ext cx="8022945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800" y="469900"/>
            <a:ext cx="52355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Review </a:t>
            </a:r>
            <a:r>
              <a:rPr dirty="0" spc="-5"/>
              <a:t>(last</a:t>
            </a:r>
            <a:r>
              <a:rPr dirty="0" spc="5"/>
              <a:t> </a:t>
            </a:r>
            <a:r>
              <a:rPr dirty="0" spc="-5"/>
              <a:t>lecture)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0519"/>
            <a:ext cx="8124190" cy="424815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335280" marR="320675" indent="-322580">
              <a:lnSpc>
                <a:spcPts val="3600"/>
              </a:lnSpc>
              <a:spcBef>
                <a:spcPts val="259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50" spc="-10">
                <a:latin typeface="Trebuchet MS"/>
                <a:cs typeface="Trebuchet MS"/>
              </a:rPr>
              <a:t>The declared </a:t>
            </a:r>
            <a:r>
              <a:rPr dirty="0" sz="3050" spc="-5">
                <a:latin typeface="Trebuchet MS"/>
                <a:cs typeface="Trebuchet MS"/>
              </a:rPr>
              <a:t>type of </a:t>
            </a:r>
            <a:r>
              <a:rPr dirty="0" sz="3050" spc="-10">
                <a:latin typeface="Trebuchet MS"/>
                <a:cs typeface="Trebuchet MS"/>
              </a:rPr>
              <a:t>a variable </a:t>
            </a:r>
            <a:r>
              <a:rPr dirty="0" sz="3050" spc="-5">
                <a:latin typeface="Trebuchet MS"/>
                <a:cs typeface="Trebuchet MS"/>
              </a:rPr>
              <a:t>is its static  </a:t>
            </a:r>
            <a:r>
              <a:rPr dirty="0" sz="3050" spc="-10">
                <a:latin typeface="Trebuchet MS"/>
                <a:cs typeface="Trebuchet MS"/>
              </a:rPr>
              <a:t>type.</a:t>
            </a:r>
            <a:endParaRPr sz="3050">
              <a:latin typeface="Trebuchet MS"/>
              <a:cs typeface="Trebuchet MS"/>
            </a:endParaRPr>
          </a:p>
          <a:p>
            <a:pPr lvl="1" marL="779780" indent="-30988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79780" algn="l"/>
              </a:tabLst>
            </a:pPr>
            <a:r>
              <a:rPr dirty="0" sz="3050" spc="-10">
                <a:latin typeface="Trebuchet MS"/>
                <a:cs typeface="Trebuchet MS"/>
              </a:rPr>
              <a:t>Compilers check </a:t>
            </a:r>
            <a:r>
              <a:rPr dirty="0" sz="3050" spc="-5">
                <a:latin typeface="Trebuchet MS"/>
                <a:cs typeface="Trebuchet MS"/>
              </a:rPr>
              <a:t>static</a:t>
            </a:r>
            <a:r>
              <a:rPr dirty="0" sz="3050" spc="-10">
                <a:latin typeface="Trebuchet MS"/>
                <a:cs typeface="Trebuchet MS"/>
              </a:rPr>
              <a:t> types.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50" spc="-10">
                <a:latin typeface="Trebuchet MS"/>
                <a:cs typeface="Trebuchet MS"/>
              </a:rPr>
              <a:t>The </a:t>
            </a:r>
            <a:r>
              <a:rPr dirty="0" sz="3050" spc="-5">
                <a:latin typeface="Trebuchet MS"/>
                <a:cs typeface="Trebuchet MS"/>
              </a:rPr>
              <a:t>type of </a:t>
            </a:r>
            <a:r>
              <a:rPr dirty="0" sz="3050" spc="-10">
                <a:latin typeface="Trebuchet MS"/>
                <a:cs typeface="Trebuchet MS"/>
              </a:rPr>
              <a:t>an object </a:t>
            </a:r>
            <a:r>
              <a:rPr dirty="0" sz="3050" spc="-5">
                <a:latin typeface="Trebuchet MS"/>
                <a:cs typeface="Trebuchet MS"/>
              </a:rPr>
              <a:t>is its </a:t>
            </a:r>
            <a:r>
              <a:rPr dirty="0" sz="3050" spc="-10">
                <a:latin typeface="Trebuchet MS"/>
                <a:cs typeface="Trebuchet MS"/>
              </a:rPr>
              <a:t>dynamic</a:t>
            </a:r>
            <a:r>
              <a:rPr dirty="0" sz="3050">
                <a:latin typeface="Trebuchet MS"/>
                <a:cs typeface="Trebuchet MS"/>
              </a:rPr>
              <a:t> </a:t>
            </a:r>
            <a:r>
              <a:rPr dirty="0" sz="3050" spc="-5">
                <a:latin typeface="Trebuchet MS"/>
                <a:cs typeface="Trebuchet MS"/>
              </a:rPr>
              <a:t>type.</a:t>
            </a:r>
            <a:endParaRPr sz="3050">
              <a:latin typeface="Trebuchet MS"/>
              <a:cs typeface="Trebuchet MS"/>
            </a:endParaRPr>
          </a:p>
          <a:p>
            <a:pPr lvl="1" marL="779780" indent="-309880">
              <a:lnSpc>
                <a:spcPct val="100000"/>
              </a:lnSpc>
              <a:spcBef>
                <a:spcPts val="740"/>
              </a:spcBef>
              <a:buFont typeface="Arial"/>
              <a:buChar char="–"/>
              <a:tabLst>
                <a:tab pos="779780" algn="l"/>
              </a:tabLst>
            </a:pPr>
            <a:r>
              <a:rPr dirty="0" sz="3050" spc="-10">
                <a:latin typeface="Trebuchet MS"/>
                <a:cs typeface="Trebuchet MS"/>
              </a:rPr>
              <a:t>Dynamic types are used at</a:t>
            </a:r>
            <a:r>
              <a:rPr dirty="0" sz="3050" spc="-15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runtime.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50" spc="-10">
                <a:latin typeface="Trebuchet MS"/>
                <a:cs typeface="Trebuchet MS"/>
              </a:rPr>
              <a:t>Methods may be overridden </a:t>
            </a:r>
            <a:r>
              <a:rPr dirty="0" sz="3050" spc="-5">
                <a:latin typeface="Trebuchet MS"/>
                <a:cs typeface="Trebuchet MS"/>
              </a:rPr>
              <a:t>in </a:t>
            </a:r>
            <a:r>
              <a:rPr dirty="0" sz="3050" spc="-10">
                <a:latin typeface="Trebuchet MS"/>
                <a:cs typeface="Trebuchet MS"/>
              </a:rPr>
              <a:t>a</a:t>
            </a:r>
            <a:r>
              <a:rPr dirty="0" sz="3050" spc="2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subclass.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50" spc="-10">
                <a:latin typeface="Trebuchet MS"/>
                <a:cs typeface="Trebuchet MS"/>
              </a:rPr>
              <a:t>Method lookup starts </a:t>
            </a:r>
            <a:r>
              <a:rPr dirty="0" sz="3050" spc="-5">
                <a:latin typeface="Trebuchet MS"/>
                <a:cs typeface="Trebuchet MS"/>
              </a:rPr>
              <a:t>with </a:t>
            </a:r>
            <a:r>
              <a:rPr dirty="0" sz="3050" spc="-10">
                <a:latin typeface="Trebuchet MS"/>
                <a:cs typeface="Trebuchet MS"/>
              </a:rPr>
              <a:t>the dynamic</a:t>
            </a:r>
            <a:r>
              <a:rPr dirty="0" sz="305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type.</a:t>
            </a:r>
            <a:endParaRPr sz="3050">
              <a:latin typeface="Trebuchet MS"/>
              <a:cs typeface="Trebuchet MS"/>
            </a:endParaRPr>
          </a:p>
          <a:p>
            <a:pPr marL="335280" indent="-32258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50" spc="-25">
                <a:latin typeface="Trebuchet MS"/>
                <a:cs typeface="Trebuchet MS"/>
              </a:rPr>
              <a:t>Protected </a:t>
            </a:r>
            <a:r>
              <a:rPr dirty="0" sz="3050" spc="-10">
                <a:latin typeface="Trebuchet MS"/>
                <a:cs typeface="Trebuchet MS"/>
              </a:rPr>
              <a:t>access supports</a:t>
            </a:r>
            <a:r>
              <a:rPr dirty="0" sz="3050" spc="10">
                <a:latin typeface="Trebuchet MS"/>
                <a:cs typeface="Trebuchet MS"/>
              </a:rPr>
              <a:t> </a:t>
            </a:r>
            <a:r>
              <a:rPr dirty="0" sz="3050" spc="-5">
                <a:latin typeface="Trebuchet MS"/>
                <a:cs typeface="Trebuchet MS"/>
              </a:rPr>
              <a:t>inheritance.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2557145" cy="1054100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5">
                <a:solidFill>
                  <a:srgbClr val="888888"/>
                </a:solidFill>
              </a:rPr>
              <a:t>Interlude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4000" spc="-75" b="1">
                <a:latin typeface="Trebuchet MS"/>
                <a:cs typeface="Trebuchet MS"/>
              </a:rPr>
              <a:t>ITERATORS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469900"/>
            <a:ext cx="2181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Iterator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8156575" cy="445008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Used to traverse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collections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Curser </a:t>
            </a:r>
            <a:r>
              <a:rPr dirty="0" sz="3200">
                <a:latin typeface="Trebuchet MS"/>
                <a:cs typeface="Trebuchet MS"/>
              </a:rPr>
              <a:t>running </a:t>
            </a:r>
            <a:r>
              <a:rPr dirty="0" sz="3200" spc="-5">
                <a:latin typeface="Trebuchet MS"/>
                <a:cs typeface="Trebuchet MS"/>
              </a:rPr>
              <a:t>along </a:t>
            </a: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 spc="-5">
                <a:latin typeface="Trebuchet MS"/>
                <a:cs typeface="Trebuchet MS"/>
              </a:rPr>
              <a:t>data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entries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Three operations:</a:t>
            </a:r>
            <a:endParaRPr sz="3200">
              <a:latin typeface="Trebuchet MS"/>
              <a:cs typeface="Trebuchet MS"/>
            </a:endParaRPr>
          </a:p>
          <a:p>
            <a:pPr lvl="1" marL="817880" marR="5080" indent="-34798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 sz="3200">
                <a:latin typeface="Courier New"/>
                <a:cs typeface="Courier New"/>
              </a:rPr>
              <a:t>hasNext</a:t>
            </a:r>
            <a:r>
              <a:rPr dirty="0" sz="3200">
                <a:latin typeface="Trebuchet MS"/>
                <a:cs typeface="Trebuchet MS"/>
              </a:rPr>
              <a:t>: </a:t>
            </a:r>
            <a:r>
              <a:rPr dirty="0" sz="3200" spc="-20">
                <a:latin typeface="Trebuchet MS"/>
                <a:cs typeface="Trebuchet MS"/>
              </a:rPr>
              <a:t>Returns </a:t>
            </a:r>
            <a:r>
              <a:rPr dirty="0" sz="3200" spc="-5">
                <a:latin typeface="Trebuchet MS"/>
                <a:cs typeface="Trebuchet MS"/>
              </a:rPr>
              <a:t>true/false depending </a:t>
            </a:r>
            <a:r>
              <a:rPr dirty="0" sz="3200" spc="-5">
                <a:latin typeface="Trebuchet MS"/>
                <a:cs typeface="Trebuchet MS"/>
              </a:rPr>
              <a:t> on </a:t>
            </a:r>
            <a:r>
              <a:rPr dirty="0" sz="3200">
                <a:latin typeface="Trebuchet MS"/>
                <a:cs typeface="Trebuchet MS"/>
              </a:rPr>
              <a:t>if there is a next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  <a:p>
            <a:pPr lvl="1" marL="817880" marR="687070" indent="-347980">
              <a:lnSpc>
                <a:spcPts val="3820"/>
              </a:lnSpc>
              <a:spcBef>
                <a:spcPts val="88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 baseline="1736" sz="4800">
                <a:latin typeface="Courier New"/>
                <a:cs typeface="Courier New"/>
              </a:rPr>
              <a:t>next</a:t>
            </a:r>
            <a:r>
              <a:rPr dirty="0" baseline="1736" sz="4800">
                <a:latin typeface="Trebuchet MS"/>
                <a:cs typeface="Trebuchet MS"/>
              </a:rPr>
              <a:t>: </a:t>
            </a:r>
            <a:r>
              <a:rPr dirty="0" baseline="1736" sz="4800" spc="-7">
                <a:latin typeface="Trebuchet MS"/>
                <a:cs typeface="Trebuchet MS"/>
              </a:rPr>
              <a:t>Moves the curser forward and </a:t>
            </a:r>
            <a:r>
              <a:rPr dirty="0" sz="3200" spc="-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returns the new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element</a:t>
            </a:r>
            <a:endParaRPr sz="3200">
              <a:latin typeface="Trebuchet MS"/>
              <a:cs typeface="Trebuchet MS"/>
            </a:endParaRPr>
          </a:p>
          <a:p>
            <a:pPr lvl="1" marL="817880" indent="-3479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 baseline="1736" sz="4800">
                <a:latin typeface="Courier New"/>
                <a:cs typeface="Courier New"/>
              </a:rPr>
              <a:t>remove</a:t>
            </a:r>
            <a:r>
              <a:rPr dirty="0" baseline="1736" sz="4800">
                <a:latin typeface="Trebuchet MS"/>
                <a:cs typeface="Trebuchet MS"/>
              </a:rPr>
              <a:t>: </a:t>
            </a:r>
            <a:r>
              <a:rPr dirty="0" baseline="1736" sz="4800" spc="-7">
                <a:latin typeface="Trebuchet MS"/>
                <a:cs typeface="Trebuchet MS"/>
              </a:rPr>
              <a:t>removes the</a:t>
            </a:r>
            <a:r>
              <a:rPr dirty="0" baseline="1736" sz="4800" spc="-44">
                <a:latin typeface="Trebuchet MS"/>
                <a:cs typeface="Trebuchet MS"/>
              </a:rPr>
              <a:t> </a:t>
            </a:r>
            <a:r>
              <a:rPr dirty="0" baseline="1736" sz="4800" spc="-7">
                <a:latin typeface="Trebuchet MS"/>
                <a:cs typeface="Trebuchet MS"/>
              </a:rPr>
              <a:t>element</a:t>
            </a:r>
            <a:endParaRPr baseline="1736"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469900"/>
            <a:ext cx="2181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Iterator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22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054100"/>
            <a:ext cx="65405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2900" y="4713665"/>
            <a:ext cx="13716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700" y="4741468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1206500" y="224231"/>
                </a:moveTo>
                <a:lnTo>
                  <a:pt x="63500" y="224231"/>
                </a:lnTo>
                <a:lnTo>
                  <a:pt x="38783" y="229222"/>
                </a:lnTo>
                <a:lnTo>
                  <a:pt x="18598" y="242831"/>
                </a:lnTo>
                <a:lnTo>
                  <a:pt x="4990" y="263016"/>
                </a:lnTo>
                <a:lnTo>
                  <a:pt x="0" y="287731"/>
                </a:lnTo>
                <a:lnTo>
                  <a:pt x="0" y="1054097"/>
                </a:lnTo>
                <a:lnTo>
                  <a:pt x="4990" y="1078814"/>
                </a:lnTo>
                <a:lnTo>
                  <a:pt x="18598" y="1098998"/>
                </a:lnTo>
                <a:lnTo>
                  <a:pt x="38783" y="1112607"/>
                </a:lnTo>
                <a:lnTo>
                  <a:pt x="63500" y="1117597"/>
                </a:lnTo>
                <a:lnTo>
                  <a:pt x="1206500" y="1117597"/>
                </a:lnTo>
                <a:lnTo>
                  <a:pt x="1231214" y="1112607"/>
                </a:lnTo>
                <a:lnTo>
                  <a:pt x="1251399" y="1098998"/>
                </a:lnTo>
                <a:lnTo>
                  <a:pt x="1265009" y="1078814"/>
                </a:lnTo>
                <a:lnTo>
                  <a:pt x="1270000" y="1054097"/>
                </a:lnTo>
                <a:lnTo>
                  <a:pt x="1270000" y="287731"/>
                </a:lnTo>
                <a:lnTo>
                  <a:pt x="1265009" y="263016"/>
                </a:lnTo>
                <a:lnTo>
                  <a:pt x="1251399" y="242831"/>
                </a:lnTo>
                <a:lnTo>
                  <a:pt x="1231214" y="229222"/>
                </a:lnTo>
                <a:lnTo>
                  <a:pt x="1206500" y="224231"/>
                </a:lnTo>
                <a:close/>
              </a:path>
              <a:path w="1270000" h="1117600">
                <a:moveTo>
                  <a:pt x="608012" y="0"/>
                </a:moveTo>
                <a:lnTo>
                  <a:pt x="481012" y="224231"/>
                </a:lnTo>
                <a:lnTo>
                  <a:pt x="735012" y="224231"/>
                </a:lnTo>
                <a:lnTo>
                  <a:pt x="608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700" y="4741464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608012" y="0"/>
                </a:moveTo>
                <a:lnTo>
                  <a:pt x="481012" y="224235"/>
                </a:lnTo>
                <a:lnTo>
                  <a:pt x="63500" y="224235"/>
                </a:lnTo>
                <a:lnTo>
                  <a:pt x="38782" y="229225"/>
                </a:lnTo>
                <a:lnTo>
                  <a:pt x="18598" y="242833"/>
                </a:lnTo>
                <a:lnTo>
                  <a:pt x="4990" y="263017"/>
                </a:lnTo>
                <a:lnTo>
                  <a:pt x="0" y="287735"/>
                </a:lnTo>
                <a:lnTo>
                  <a:pt x="0" y="1054099"/>
                </a:lnTo>
                <a:lnTo>
                  <a:pt x="4990" y="1078817"/>
                </a:lnTo>
                <a:lnTo>
                  <a:pt x="18598" y="1099001"/>
                </a:lnTo>
                <a:lnTo>
                  <a:pt x="38782" y="1112609"/>
                </a:lnTo>
                <a:lnTo>
                  <a:pt x="63500" y="1117599"/>
                </a:lnTo>
                <a:lnTo>
                  <a:pt x="1206500" y="1117599"/>
                </a:lnTo>
                <a:lnTo>
                  <a:pt x="1231216" y="1112609"/>
                </a:lnTo>
                <a:lnTo>
                  <a:pt x="1251401" y="1099001"/>
                </a:lnTo>
                <a:lnTo>
                  <a:pt x="1265009" y="1078817"/>
                </a:lnTo>
                <a:lnTo>
                  <a:pt x="1270000" y="1054099"/>
                </a:lnTo>
                <a:lnTo>
                  <a:pt x="1270000" y="287735"/>
                </a:lnTo>
                <a:lnTo>
                  <a:pt x="1265009" y="263017"/>
                </a:lnTo>
                <a:lnTo>
                  <a:pt x="1251401" y="242833"/>
                </a:lnTo>
                <a:lnTo>
                  <a:pt x="1231216" y="229225"/>
                </a:lnTo>
                <a:lnTo>
                  <a:pt x="1206500" y="224235"/>
                </a:lnTo>
                <a:lnTo>
                  <a:pt x="735012" y="224235"/>
                </a:lnTo>
                <a:lnTo>
                  <a:pt x="608012" y="0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3400" y="5219700"/>
            <a:ext cx="990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rebuchet MS"/>
                <a:cs typeface="Trebuchet MS"/>
              </a:rPr>
              <a:t>Ite</a:t>
            </a:r>
            <a:r>
              <a:rPr dirty="0" sz="2200" spc="-5">
                <a:latin typeface="Trebuchet MS"/>
                <a:cs typeface="Trebuchet MS"/>
              </a:rPr>
              <a:t>rato</a:t>
            </a:r>
            <a:r>
              <a:rPr dirty="0" sz="220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3147" y="5991145"/>
            <a:ext cx="2058035" cy="777240"/>
          </a:xfrm>
          <a:custGeom>
            <a:avLst/>
            <a:gdLst/>
            <a:ahLst/>
            <a:cxnLst/>
            <a:rect l="l" t="t" r="r" b="b"/>
            <a:pathLst>
              <a:path w="2058035" h="777240">
                <a:moveTo>
                  <a:pt x="0" y="0"/>
                </a:moveTo>
                <a:lnTo>
                  <a:pt x="2057704" y="0"/>
                </a:lnTo>
                <a:lnTo>
                  <a:pt x="2057704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3747" y="5660945"/>
            <a:ext cx="2616517" cy="1197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94100" y="5981700"/>
            <a:ext cx="177863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dirty="0" sz="2300" spc="-5">
                <a:latin typeface="Courier New"/>
                <a:cs typeface="Courier New"/>
              </a:rPr>
              <a:t>hasNext();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dirty="0" sz="2300" spc="-5">
                <a:latin typeface="Courier New"/>
                <a:cs typeface="Courier New"/>
              </a:rPr>
              <a:t>&gt;&gt;</a:t>
            </a:r>
            <a:r>
              <a:rPr dirty="0" sz="2300" spc="-30">
                <a:latin typeface="Courier New"/>
                <a:cs typeface="Courier New"/>
              </a:rPr>
              <a:t> </a:t>
            </a:r>
            <a:r>
              <a:rPr dirty="0" sz="2300">
                <a:latin typeface="Courier New"/>
                <a:cs typeface="Courier New"/>
              </a:rPr>
              <a:t>true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469900"/>
            <a:ext cx="2181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Iterator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054100"/>
            <a:ext cx="65405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91218" y="6016545"/>
            <a:ext cx="3460115" cy="777240"/>
          </a:xfrm>
          <a:custGeom>
            <a:avLst/>
            <a:gdLst/>
            <a:ahLst/>
            <a:cxnLst/>
            <a:rect l="l" t="t" r="r" b="b"/>
            <a:pathLst>
              <a:path w="3460115" h="777240">
                <a:moveTo>
                  <a:pt x="0" y="0"/>
                </a:moveTo>
                <a:lnTo>
                  <a:pt x="3460013" y="0"/>
                </a:lnTo>
                <a:lnTo>
                  <a:pt x="3460013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1818" y="5686345"/>
            <a:ext cx="4018826" cy="1171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35300" y="6007100"/>
            <a:ext cx="335597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dirty="0" sz="2300" spc="-5">
                <a:latin typeface="Courier New"/>
                <a:cs typeface="Courier New"/>
              </a:rPr>
              <a:t>next();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dirty="0" sz="2300" spc="-5">
                <a:latin typeface="Courier New"/>
                <a:cs typeface="Courier New"/>
              </a:rPr>
              <a:t>&gt;&gt;</a:t>
            </a:r>
            <a:r>
              <a:rPr dirty="0" sz="2300" spc="-95">
                <a:latin typeface="Courier New"/>
                <a:cs typeface="Courier New"/>
              </a:rPr>
              <a:t> </a:t>
            </a:r>
            <a:r>
              <a:rPr dirty="0" sz="2300">
                <a:latin typeface="Courier New"/>
                <a:cs typeface="Courier New"/>
              </a:rPr>
              <a:t>MorningBlues.mp3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" y="4713665"/>
            <a:ext cx="1371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3700" y="4741468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1206500" y="224231"/>
                </a:moveTo>
                <a:lnTo>
                  <a:pt x="63500" y="224231"/>
                </a:lnTo>
                <a:lnTo>
                  <a:pt x="38783" y="229222"/>
                </a:lnTo>
                <a:lnTo>
                  <a:pt x="18598" y="242831"/>
                </a:lnTo>
                <a:lnTo>
                  <a:pt x="4990" y="263016"/>
                </a:lnTo>
                <a:lnTo>
                  <a:pt x="0" y="287731"/>
                </a:lnTo>
                <a:lnTo>
                  <a:pt x="0" y="1054097"/>
                </a:lnTo>
                <a:lnTo>
                  <a:pt x="4990" y="1078814"/>
                </a:lnTo>
                <a:lnTo>
                  <a:pt x="18598" y="1098998"/>
                </a:lnTo>
                <a:lnTo>
                  <a:pt x="38783" y="1112607"/>
                </a:lnTo>
                <a:lnTo>
                  <a:pt x="63500" y="1117597"/>
                </a:lnTo>
                <a:lnTo>
                  <a:pt x="1206500" y="1117597"/>
                </a:lnTo>
                <a:lnTo>
                  <a:pt x="1231214" y="1112607"/>
                </a:lnTo>
                <a:lnTo>
                  <a:pt x="1251399" y="1098998"/>
                </a:lnTo>
                <a:lnTo>
                  <a:pt x="1265009" y="1078814"/>
                </a:lnTo>
                <a:lnTo>
                  <a:pt x="1270000" y="1054097"/>
                </a:lnTo>
                <a:lnTo>
                  <a:pt x="1270000" y="287731"/>
                </a:lnTo>
                <a:lnTo>
                  <a:pt x="1265009" y="263016"/>
                </a:lnTo>
                <a:lnTo>
                  <a:pt x="1251399" y="242831"/>
                </a:lnTo>
                <a:lnTo>
                  <a:pt x="1231214" y="229222"/>
                </a:lnTo>
                <a:lnTo>
                  <a:pt x="1206500" y="224231"/>
                </a:lnTo>
                <a:close/>
              </a:path>
              <a:path w="1270000" h="1117600">
                <a:moveTo>
                  <a:pt x="608012" y="0"/>
                </a:moveTo>
                <a:lnTo>
                  <a:pt x="481012" y="224231"/>
                </a:lnTo>
                <a:lnTo>
                  <a:pt x="735012" y="224231"/>
                </a:lnTo>
                <a:lnTo>
                  <a:pt x="608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3700" y="4741464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608012" y="0"/>
                </a:moveTo>
                <a:lnTo>
                  <a:pt x="481012" y="224235"/>
                </a:lnTo>
                <a:lnTo>
                  <a:pt x="63500" y="224235"/>
                </a:lnTo>
                <a:lnTo>
                  <a:pt x="38782" y="229225"/>
                </a:lnTo>
                <a:lnTo>
                  <a:pt x="18598" y="242833"/>
                </a:lnTo>
                <a:lnTo>
                  <a:pt x="4990" y="263017"/>
                </a:lnTo>
                <a:lnTo>
                  <a:pt x="0" y="287735"/>
                </a:lnTo>
                <a:lnTo>
                  <a:pt x="0" y="1054099"/>
                </a:lnTo>
                <a:lnTo>
                  <a:pt x="4990" y="1078817"/>
                </a:lnTo>
                <a:lnTo>
                  <a:pt x="18598" y="1099001"/>
                </a:lnTo>
                <a:lnTo>
                  <a:pt x="38782" y="1112609"/>
                </a:lnTo>
                <a:lnTo>
                  <a:pt x="63500" y="1117599"/>
                </a:lnTo>
                <a:lnTo>
                  <a:pt x="1206500" y="1117599"/>
                </a:lnTo>
                <a:lnTo>
                  <a:pt x="1231216" y="1112609"/>
                </a:lnTo>
                <a:lnTo>
                  <a:pt x="1251401" y="1099001"/>
                </a:lnTo>
                <a:lnTo>
                  <a:pt x="1265009" y="1078817"/>
                </a:lnTo>
                <a:lnTo>
                  <a:pt x="1270000" y="1054099"/>
                </a:lnTo>
                <a:lnTo>
                  <a:pt x="1270000" y="287735"/>
                </a:lnTo>
                <a:lnTo>
                  <a:pt x="1265009" y="263017"/>
                </a:lnTo>
                <a:lnTo>
                  <a:pt x="1251401" y="242833"/>
                </a:lnTo>
                <a:lnTo>
                  <a:pt x="1231216" y="229225"/>
                </a:lnTo>
                <a:lnTo>
                  <a:pt x="1206500" y="224235"/>
                </a:lnTo>
                <a:lnTo>
                  <a:pt x="735012" y="224235"/>
                </a:lnTo>
                <a:lnTo>
                  <a:pt x="608012" y="0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3400" y="5219700"/>
            <a:ext cx="990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rebuchet MS"/>
                <a:cs typeface="Trebuchet MS"/>
              </a:rPr>
              <a:t>Ite</a:t>
            </a:r>
            <a:r>
              <a:rPr dirty="0" sz="2200" spc="-5">
                <a:latin typeface="Trebuchet MS"/>
                <a:cs typeface="Trebuchet MS"/>
              </a:rPr>
              <a:t>rato</a:t>
            </a:r>
            <a:r>
              <a:rPr dirty="0" sz="220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469900"/>
            <a:ext cx="2181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Iterator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054100"/>
            <a:ext cx="65405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2970" y="4713665"/>
            <a:ext cx="13716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93770" y="4741468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1206500" y="224231"/>
                </a:moveTo>
                <a:lnTo>
                  <a:pt x="63500" y="224231"/>
                </a:lnTo>
                <a:lnTo>
                  <a:pt x="38785" y="229222"/>
                </a:lnTo>
                <a:lnTo>
                  <a:pt x="18600" y="242831"/>
                </a:lnTo>
                <a:lnTo>
                  <a:pt x="4990" y="263016"/>
                </a:lnTo>
                <a:lnTo>
                  <a:pt x="0" y="287731"/>
                </a:lnTo>
                <a:lnTo>
                  <a:pt x="0" y="1054097"/>
                </a:lnTo>
                <a:lnTo>
                  <a:pt x="4990" y="1078814"/>
                </a:lnTo>
                <a:lnTo>
                  <a:pt x="18600" y="1098998"/>
                </a:lnTo>
                <a:lnTo>
                  <a:pt x="38785" y="1112607"/>
                </a:lnTo>
                <a:lnTo>
                  <a:pt x="63500" y="1117597"/>
                </a:lnTo>
                <a:lnTo>
                  <a:pt x="1206500" y="1117597"/>
                </a:lnTo>
                <a:lnTo>
                  <a:pt x="1231220" y="1112607"/>
                </a:lnTo>
                <a:lnTo>
                  <a:pt x="1251404" y="1098998"/>
                </a:lnTo>
                <a:lnTo>
                  <a:pt x="1265010" y="1078814"/>
                </a:lnTo>
                <a:lnTo>
                  <a:pt x="1270000" y="1054097"/>
                </a:lnTo>
                <a:lnTo>
                  <a:pt x="1270000" y="287731"/>
                </a:lnTo>
                <a:lnTo>
                  <a:pt x="1265010" y="263016"/>
                </a:lnTo>
                <a:lnTo>
                  <a:pt x="1251404" y="242831"/>
                </a:lnTo>
                <a:lnTo>
                  <a:pt x="1231220" y="229222"/>
                </a:lnTo>
                <a:lnTo>
                  <a:pt x="1206500" y="224231"/>
                </a:lnTo>
                <a:close/>
              </a:path>
              <a:path w="1270000" h="1117600">
                <a:moveTo>
                  <a:pt x="608012" y="0"/>
                </a:moveTo>
                <a:lnTo>
                  <a:pt x="481012" y="224231"/>
                </a:lnTo>
                <a:lnTo>
                  <a:pt x="735012" y="224231"/>
                </a:lnTo>
                <a:lnTo>
                  <a:pt x="608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3770" y="4741464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608012" y="0"/>
                </a:moveTo>
                <a:lnTo>
                  <a:pt x="481012" y="224235"/>
                </a:lnTo>
                <a:lnTo>
                  <a:pt x="63500" y="224235"/>
                </a:lnTo>
                <a:lnTo>
                  <a:pt x="38782" y="229225"/>
                </a:lnTo>
                <a:lnTo>
                  <a:pt x="18598" y="242833"/>
                </a:lnTo>
                <a:lnTo>
                  <a:pt x="4990" y="263017"/>
                </a:lnTo>
                <a:lnTo>
                  <a:pt x="0" y="287735"/>
                </a:lnTo>
                <a:lnTo>
                  <a:pt x="0" y="1054099"/>
                </a:lnTo>
                <a:lnTo>
                  <a:pt x="4990" y="1078817"/>
                </a:lnTo>
                <a:lnTo>
                  <a:pt x="18598" y="1099001"/>
                </a:lnTo>
                <a:lnTo>
                  <a:pt x="38782" y="1112609"/>
                </a:lnTo>
                <a:lnTo>
                  <a:pt x="63500" y="1117599"/>
                </a:lnTo>
                <a:lnTo>
                  <a:pt x="1206500" y="1117599"/>
                </a:lnTo>
                <a:lnTo>
                  <a:pt x="1231216" y="1112609"/>
                </a:lnTo>
                <a:lnTo>
                  <a:pt x="1251401" y="1099001"/>
                </a:lnTo>
                <a:lnTo>
                  <a:pt x="1265009" y="1078817"/>
                </a:lnTo>
                <a:lnTo>
                  <a:pt x="1270000" y="1054099"/>
                </a:lnTo>
                <a:lnTo>
                  <a:pt x="1270000" y="287735"/>
                </a:lnTo>
                <a:lnTo>
                  <a:pt x="1265009" y="263017"/>
                </a:lnTo>
                <a:lnTo>
                  <a:pt x="1251401" y="242833"/>
                </a:lnTo>
                <a:lnTo>
                  <a:pt x="1231216" y="229225"/>
                </a:lnTo>
                <a:lnTo>
                  <a:pt x="1206500" y="224235"/>
                </a:lnTo>
                <a:lnTo>
                  <a:pt x="735012" y="224235"/>
                </a:lnTo>
                <a:lnTo>
                  <a:pt x="608012" y="0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36900" y="5219700"/>
            <a:ext cx="990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rebuchet MS"/>
                <a:cs typeface="Trebuchet MS"/>
              </a:rPr>
              <a:t>Ite</a:t>
            </a:r>
            <a:r>
              <a:rPr dirty="0" sz="2200" spc="-5">
                <a:latin typeface="Trebuchet MS"/>
                <a:cs typeface="Trebuchet MS"/>
              </a:rPr>
              <a:t>rato</a:t>
            </a:r>
            <a:r>
              <a:rPr dirty="0" sz="220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3147" y="5991145"/>
            <a:ext cx="2058035" cy="777240"/>
          </a:xfrm>
          <a:custGeom>
            <a:avLst/>
            <a:gdLst/>
            <a:ahLst/>
            <a:cxnLst/>
            <a:rect l="l" t="t" r="r" b="b"/>
            <a:pathLst>
              <a:path w="2058035" h="777240">
                <a:moveTo>
                  <a:pt x="0" y="0"/>
                </a:moveTo>
                <a:lnTo>
                  <a:pt x="2057704" y="0"/>
                </a:lnTo>
                <a:lnTo>
                  <a:pt x="2057704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3747" y="5660945"/>
            <a:ext cx="2616517" cy="1197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94100" y="5981700"/>
            <a:ext cx="177863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dirty="0" sz="2300" spc="-5">
                <a:latin typeface="Courier New"/>
                <a:cs typeface="Courier New"/>
              </a:rPr>
              <a:t>hasNext();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dirty="0" sz="2300" spc="-5">
                <a:latin typeface="Courier New"/>
                <a:cs typeface="Courier New"/>
              </a:rPr>
              <a:t>&gt;&gt;</a:t>
            </a:r>
            <a:r>
              <a:rPr dirty="0" sz="2300" spc="-30">
                <a:latin typeface="Courier New"/>
                <a:cs typeface="Courier New"/>
              </a:rPr>
              <a:t> </a:t>
            </a:r>
            <a:r>
              <a:rPr dirty="0" sz="2300">
                <a:latin typeface="Courier New"/>
                <a:cs typeface="Courier New"/>
              </a:rPr>
              <a:t>true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469900"/>
            <a:ext cx="2181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Iterator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054100"/>
            <a:ext cx="65405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7849" y="6016545"/>
            <a:ext cx="2408555" cy="777240"/>
          </a:xfrm>
          <a:custGeom>
            <a:avLst/>
            <a:gdLst/>
            <a:ahLst/>
            <a:cxnLst/>
            <a:rect l="l" t="t" r="r" b="b"/>
            <a:pathLst>
              <a:path w="2408554" h="777240">
                <a:moveTo>
                  <a:pt x="0" y="0"/>
                </a:moveTo>
                <a:lnTo>
                  <a:pt x="2408301" y="0"/>
                </a:lnTo>
                <a:lnTo>
                  <a:pt x="2408301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8449" y="5686345"/>
            <a:ext cx="2967088" cy="1171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16300" y="6007100"/>
            <a:ext cx="230441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dirty="0" sz="2300" spc="-5">
                <a:latin typeface="Courier New"/>
                <a:cs typeface="Courier New"/>
              </a:rPr>
              <a:t>next();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dirty="0" sz="2300" spc="-5">
                <a:latin typeface="Courier New"/>
                <a:cs typeface="Courier New"/>
              </a:rPr>
              <a:t>&gt;&gt;</a:t>
            </a:r>
            <a:r>
              <a:rPr dirty="0" sz="2300" spc="-95">
                <a:latin typeface="Courier New"/>
                <a:cs typeface="Courier New"/>
              </a:rPr>
              <a:t> </a:t>
            </a:r>
            <a:r>
              <a:rPr dirty="0" sz="2300">
                <a:latin typeface="Courier New"/>
                <a:cs typeface="Courier New"/>
              </a:rPr>
              <a:t>DontGo.mp3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2970" y="4713665"/>
            <a:ext cx="13716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93770" y="4741468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1206500" y="224231"/>
                </a:moveTo>
                <a:lnTo>
                  <a:pt x="63500" y="224231"/>
                </a:lnTo>
                <a:lnTo>
                  <a:pt x="38785" y="229222"/>
                </a:lnTo>
                <a:lnTo>
                  <a:pt x="18600" y="242831"/>
                </a:lnTo>
                <a:lnTo>
                  <a:pt x="4990" y="263016"/>
                </a:lnTo>
                <a:lnTo>
                  <a:pt x="0" y="287731"/>
                </a:lnTo>
                <a:lnTo>
                  <a:pt x="0" y="1054097"/>
                </a:lnTo>
                <a:lnTo>
                  <a:pt x="4990" y="1078814"/>
                </a:lnTo>
                <a:lnTo>
                  <a:pt x="18600" y="1098998"/>
                </a:lnTo>
                <a:lnTo>
                  <a:pt x="38785" y="1112607"/>
                </a:lnTo>
                <a:lnTo>
                  <a:pt x="63500" y="1117597"/>
                </a:lnTo>
                <a:lnTo>
                  <a:pt x="1206500" y="1117597"/>
                </a:lnTo>
                <a:lnTo>
                  <a:pt x="1231220" y="1112607"/>
                </a:lnTo>
                <a:lnTo>
                  <a:pt x="1251404" y="1098998"/>
                </a:lnTo>
                <a:lnTo>
                  <a:pt x="1265010" y="1078814"/>
                </a:lnTo>
                <a:lnTo>
                  <a:pt x="1270000" y="1054097"/>
                </a:lnTo>
                <a:lnTo>
                  <a:pt x="1270000" y="287731"/>
                </a:lnTo>
                <a:lnTo>
                  <a:pt x="1265010" y="263016"/>
                </a:lnTo>
                <a:lnTo>
                  <a:pt x="1251404" y="242831"/>
                </a:lnTo>
                <a:lnTo>
                  <a:pt x="1231220" y="229222"/>
                </a:lnTo>
                <a:lnTo>
                  <a:pt x="1206500" y="224231"/>
                </a:lnTo>
                <a:close/>
              </a:path>
              <a:path w="1270000" h="1117600">
                <a:moveTo>
                  <a:pt x="608012" y="0"/>
                </a:moveTo>
                <a:lnTo>
                  <a:pt x="481012" y="224231"/>
                </a:lnTo>
                <a:lnTo>
                  <a:pt x="735012" y="224231"/>
                </a:lnTo>
                <a:lnTo>
                  <a:pt x="608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93770" y="4741464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608012" y="0"/>
                </a:moveTo>
                <a:lnTo>
                  <a:pt x="481012" y="224235"/>
                </a:lnTo>
                <a:lnTo>
                  <a:pt x="63500" y="224235"/>
                </a:lnTo>
                <a:lnTo>
                  <a:pt x="38782" y="229225"/>
                </a:lnTo>
                <a:lnTo>
                  <a:pt x="18598" y="242833"/>
                </a:lnTo>
                <a:lnTo>
                  <a:pt x="4990" y="263017"/>
                </a:lnTo>
                <a:lnTo>
                  <a:pt x="0" y="287735"/>
                </a:lnTo>
                <a:lnTo>
                  <a:pt x="0" y="1054099"/>
                </a:lnTo>
                <a:lnTo>
                  <a:pt x="4990" y="1078817"/>
                </a:lnTo>
                <a:lnTo>
                  <a:pt x="18598" y="1099001"/>
                </a:lnTo>
                <a:lnTo>
                  <a:pt x="38782" y="1112609"/>
                </a:lnTo>
                <a:lnTo>
                  <a:pt x="63500" y="1117599"/>
                </a:lnTo>
                <a:lnTo>
                  <a:pt x="1206500" y="1117599"/>
                </a:lnTo>
                <a:lnTo>
                  <a:pt x="1231216" y="1112609"/>
                </a:lnTo>
                <a:lnTo>
                  <a:pt x="1251401" y="1099001"/>
                </a:lnTo>
                <a:lnTo>
                  <a:pt x="1265009" y="1078817"/>
                </a:lnTo>
                <a:lnTo>
                  <a:pt x="1270000" y="1054099"/>
                </a:lnTo>
                <a:lnTo>
                  <a:pt x="1270000" y="287735"/>
                </a:lnTo>
                <a:lnTo>
                  <a:pt x="1265009" y="263017"/>
                </a:lnTo>
                <a:lnTo>
                  <a:pt x="1251401" y="242833"/>
                </a:lnTo>
                <a:lnTo>
                  <a:pt x="1231216" y="229225"/>
                </a:lnTo>
                <a:lnTo>
                  <a:pt x="1206500" y="224235"/>
                </a:lnTo>
                <a:lnTo>
                  <a:pt x="735012" y="224235"/>
                </a:lnTo>
                <a:lnTo>
                  <a:pt x="608012" y="0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36900" y="5219700"/>
            <a:ext cx="990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rebuchet MS"/>
                <a:cs typeface="Trebuchet MS"/>
              </a:rPr>
              <a:t>Ite</a:t>
            </a:r>
            <a:r>
              <a:rPr dirty="0" sz="2200" spc="-5">
                <a:latin typeface="Trebuchet MS"/>
                <a:cs typeface="Trebuchet MS"/>
              </a:rPr>
              <a:t>rato</a:t>
            </a:r>
            <a:r>
              <a:rPr dirty="0" sz="220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800" y="469900"/>
            <a:ext cx="21818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Iterator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26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1054100"/>
            <a:ext cx="65405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2038" y="4715798"/>
            <a:ext cx="13716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42838" y="4743602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1206500" y="224231"/>
                </a:moveTo>
                <a:lnTo>
                  <a:pt x="63500" y="224231"/>
                </a:lnTo>
                <a:lnTo>
                  <a:pt x="38785" y="229222"/>
                </a:lnTo>
                <a:lnTo>
                  <a:pt x="18600" y="242831"/>
                </a:lnTo>
                <a:lnTo>
                  <a:pt x="4990" y="263016"/>
                </a:lnTo>
                <a:lnTo>
                  <a:pt x="0" y="287731"/>
                </a:lnTo>
                <a:lnTo>
                  <a:pt x="0" y="1054096"/>
                </a:lnTo>
                <a:lnTo>
                  <a:pt x="4990" y="1078813"/>
                </a:lnTo>
                <a:lnTo>
                  <a:pt x="18600" y="1098997"/>
                </a:lnTo>
                <a:lnTo>
                  <a:pt x="38785" y="1112606"/>
                </a:lnTo>
                <a:lnTo>
                  <a:pt x="63500" y="1117596"/>
                </a:lnTo>
                <a:lnTo>
                  <a:pt x="1206500" y="1117596"/>
                </a:lnTo>
                <a:lnTo>
                  <a:pt x="1231220" y="1112606"/>
                </a:lnTo>
                <a:lnTo>
                  <a:pt x="1251404" y="1098997"/>
                </a:lnTo>
                <a:lnTo>
                  <a:pt x="1265010" y="1078813"/>
                </a:lnTo>
                <a:lnTo>
                  <a:pt x="1270000" y="1054096"/>
                </a:lnTo>
                <a:lnTo>
                  <a:pt x="1270000" y="287731"/>
                </a:lnTo>
                <a:lnTo>
                  <a:pt x="1265010" y="263016"/>
                </a:lnTo>
                <a:lnTo>
                  <a:pt x="1251404" y="242831"/>
                </a:lnTo>
                <a:lnTo>
                  <a:pt x="1231220" y="229222"/>
                </a:lnTo>
                <a:lnTo>
                  <a:pt x="1206500" y="224231"/>
                </a:lnTo>
                <a:close/>
              </a:path>
              <a:path w="1270000" h="1117600">
                <a:moveTo>
                  <a:pt x="608012" y="0"/>
                </a:moveTo>
                <a:lnTo>
                  <a:pt x="481012" y="224231"/>
                </a:lnTo>
                <a:lnTo>
                  <a:pt x="735012" y="224231"/>
                </a:lnTo>
                <a:lnTo>
                  <a:pt x="608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2838" y="4743598"/>
            <a:ext cx="1270000" cy="1117600"/>
          </a:xfrm>
          <a:custGeom>
            <a:avLst/>
            <a:gdLst/>
            <a:ahLst/>
            <a:cxnLst/>
            <a:rect l="l" t="t" r="r" b="b"/>
            <a:pathLst>
              <a:path w="1270000" h="1117600">
                <a:moveTo>
                  <a:pt x="608012" y="0"/>
                </a:moveTo>
                <a:lnTo>
                  <a:pt x="481012" y="224235"/>
                </a:lnTo>
                <a:lnTo>
                  <a:pt x="63500" y="224235"/>
                </a:lnTo>
                <a:lnTo>
                  <a:pt x="38782" y="229225"/>
                </a:lnTo>
                <a:lnTo>
                  <a:pt x="18598" y="242833"/>
                </a:lnTo>
                <a:lnTo>
                  <a:pt x="4990" y="263017"/>
                </a:lnTo>
                <a:lnTo>
                  <a:pt x="0" y="287735"/>
                </a:lnTo>
                <a:lnTo>
                  <a:pt x="0" y="1054099"/>
                </a:lnTo>
                <a:lnTo>
                  <a:pt x="4990" y="1078817"/>
                </a:lnTo>
                <a:lnTo>
                  <a:pt x="18598" y="1099001"/>
                </a:lnTo>
                <a:lnTo>
                  <a:pt x="38782" y="1112609"/>
                </a:lnTo>
                <a:lnTo>
                  <a:pt x="63500" y="1117599"/>
                </a:lnTo>
                <a:lnTo>
                  <a:pt x="1206500" y="1117599"/>
                </a:lnTo>
                <a:lnTo>
                  <a:pt x="1231216" y="1112609"/>
                </a:lnTo>
                <a:lnTo>
                  <a:pt x="1251401" y="1099001"/>
                </a:lnTo>
                <a:lnTo>
                  <a:pt x="1265009" y="1078817"/>
                </a:lnTo>
                <a:lnTo>
                  <a:pt x="1270000" y="1054099"/>
                </a:lnTo>
                <a:lnTo>
                  <a:pt x="1270000" y="287735"/>
                </a:lnTo>
                <a:lnTo>
                  <a:pt x="1265009" y="263017"/>
                </a:lnTo>
                <a:lnTo>
                  <a:pt x="1251401" y="242833"/>
                </a:lnTo>
                <a:lnTo>
                  <a:pt x="1231216" y="229225"/>
                </a:lnTo>
                <a:lnTo>
                  <a:pt x="1206500" y="224235"/>
                </a:lnTo>
                <a:lnTo>
                  <a:pt x="735012" y="224235"/>
                </a:lnTo>
                <a:lnTo>
                  <a:pt x="608012" y="0"/>
                </a:lnTo>
                <a:close/>
              </a:path>
            </a:pathLst>
          </a:custGeom>
          <a:ln w="25400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81700" y="5232400"/>
            <a:ext cx="990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rebuchet MS"/>
                <a:cs typeface="Trebuchet MS"/>
              </a:rPr>
              <a:t>Ite</a:t>
            </a:r>
            <a:r>
              <a:rPr dirty="0" sz="2200" spc="-5">
                <a:latin typeface="Trebuchet MS"/>
                <a:cs typeface="Trebuchet MS"/>
              </a:rPr>
              <a:t>rato</a:t>
            </a:r>
            <a:r>
              <a:rPr dirty="0" sz="2200">
                <a:latin typeface="Trebuchet MS"/>
                <a:cs typeface="Trebuchet MS"/>
              </a:rPr>
              <a:t>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3147" y="5991145"/>
            <a:ext cx="2058035" cy="777240"/>
          </a:xfrm>
          <a:custGeom>
            <a:avLst/>
            <a:gdLst/>
            <a:ahLst/>
            <a:cxnLst/>
            <a:rect l="l" t="t" r="r" b="b"/>
            <a:pathLst>
              <a:path w="2058035" h="777240">
                <a:moveTo>
                  <a:pt x="0" y="0"/>
                </a:moveTo>
                <a:lnTo>
                  <a:pt x="2057704" y="0"/>
                </a:lnTo>
                <a:lnTo>
                  <a:pt x="2057704" y="777240"/>
                </a:lnTo>
                <a:lnTo>
                  <a:pt x="0" y="7772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63747" y="5660945"/>
            <a:ext cx="2616517" cy="1197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594100" y="5981700"/>
            <a:ext cx="1778635" cy="70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dirty="0" sz="2300" spc="-5">
                <a:latin typeface="Courier New"/>
                <a:cs typeface="Courier New"/>
              </a:rPr>
              <a:t>hasNext();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dirty="0" sz="2300" spc="-5">
                <a:latin typeface="Courier New"/>
                <a:cs typeface="Courier New"/>
              </a:rPr>
              <a:t>&gt;&gt;</a:t>
            </a:r>
            <a:r>
              <a:rPr dirty="0" sz="2300" spc="-40">
                <a:latin typeface="Courier New"/>
                <a:cs typeface="Courier New"/>
              </a:rPr>
              <a:t> </a:t>
            </a:r>
            <a:r>
              <a:rPr dirty="0" sz="2300">
                <a:latin typeface="Courier New"/>
                <a:cs typeface="Courier New"/>
              </a:rPr>
              <a:t>false</a:t>
            </a:r>
            <a:endParaRPr sz="2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5460365" cy="1054100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35">
                <a:solidFill>
                  <a:srgbClr val="888888"/>
                </a:solidFill>
              </a:rPr>
              <a:t>Let’s </a:t>
            </a:r>
            <a:r>
              <a:rPr dirty="0" sz="2000" spc="-5">
                <a:solidFill>
                  <a:srgbClr val="888888"/>
                </a:solidFill>
              </a:rPr>
              <a:t>eat some</a:t>
            </a:r>
            <a:r>
              <a:rPr dirty="0" sz="2000" spc="25">
                <a:solidFill>
                  <a:srgbClr val="888888"/>
                </a:solidFill>
              </a:rPr>
              <a:t> </a:t>
            </a:r>
            <a:r>
              <a:rPr dirty="0" sz="2000" spc="-5">
                <a:solidFill>
                  <a:srgbClr val="888888"/>
                </a:solidFill>
              </a:rPr>
              <a:t>rabbits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4000" spc="-5" b="1">
                <a:latin typeface="Trebuchet MS"/>
                <a:cs typeface="Trebuchet MS"/>
              </a:rPr>
              <a:t>BACK </a:t>
            </a:r>
            <a:r>
              <a:rPr dirty="0" sz="4000" spc="-120" b="1">
                <a:latin typeface="Trebuchet MS"/>
                <a:cs typeface="Trebuchet MS"/>
              </a:rPr>
              <a:t>TO </a:t>
            </a:r>
            <a:r>
              <a:rPr dirty="0" sz="4000" spc="-5" b="1">
                <a:latin typeface="Trebuchet MS"/>
                <a:cs typeface="Trebuchet MS"/>
              </a:rPr>
              <a:t>THE</a:t>
            </a:r>
            <a:r>
              <a:rPr dirty="0" sz="4000" spc="-100" b="1">
                <a:latin typeface="Trebuchet MS"/>
                <a:cs typeface="Trebuchet MS"/>
              </a:rPr>
              <a:t> </a:t>
            </a:r>
            <a:r>
              <a:rPr dirty="0" sz="4000" spc="-5" b="1">
                <a:latin typeface="Trebuchet MS"/>
                <a:cs typeface="Trebuchet MS"/>
              </a:rPr>
              <a:t>EXAMPLE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69900"/>
            <a:ext cx="4878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5060" algn="l"/>
              </a:tabLst>
            </a:pPr>
            <a:r>
              <a:rPr dirty="0"/>
              <a:t>The	</a:t>
            </a:r>
            <a:r>
              <a:rPr dirty="0" spc="-5"/>
              <a:t>Simulator</a:t>
            </a:r>
            <a:r>
              <a:rPr dirty="0" spc="-5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49298"/>
            <a:ext cx="7899400" cy="439420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83845" algn="l"/>
                <a:tab pos="284480" algn="l"/>
              </a:tabLst>
            </a:pPr>
            <a:r>
              <a:rPr dirty="0" sz="2500" spc="-5">
                <a:latin typeface="Trebuchet MS"/>
                <a:cs typeface="Trebuchet MS"/>
              </a:rPr>
              <a:t>Three key</a:t>
            </a:r>
            <a:r>
              <a:rPr dirty="0" sz="2500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components:</a:t>
            </a:r>
            <a:endParaRPr sz="2500">
              <a:latin typeface="Trebuchet MS"/>
              <a:cs typeface="Trebuchet MS"/>
            </a:endParaRPr>
          </a:p>
          <a:p>
            <a:pPr lvl="1" marL="728980" indent="-259079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28980" algn="l"/>
              </a:tabLst>
            </a:pPr>
            <a:r>
              <a:rPr dirty="0" sz="2500" spc="-5">
                <a:latin typeface="Trebuchet MS"/>
                <a:cs typeface="Trebuchet MS"/>
              </a:rPr>
              <a:t>Setup in the</a:t>
            </a:r>
            <a:r>
              <a:rPr dirty="0" sz="2500" spc="-10">
                <a:latin typeface="Trebuchet MS"/>
                <a:cs typeface="Trebuchet MS"/>
              </a:rPr>
              <a:t> </a:t>
            </a:r>
            <a:r>
              <a:rPr dirty="0" sz="2500" spc="-35">
                <a:latin typeface="Trebuchet MS"/>
                <a:cs typeface="Trebuchet MS"/>
              </a:rPr>
              <a:t>constructor.</a:t>
            </a:r>
            <a:endParaRPr sz="2500">
              <a:latin typeface="Trebuchet MS"/>
              <a:cs typeface="Trebuchet MS"/>
            </a:endParaRPr>
          </a:p>
          <a:p>
            <a:pPr lvl="1" marL="728980" indent="-259079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28980" algn="l"/>
              </a:tabLst>
            </a:pPr>
            <a:r>
              <a:rPr dirty="0" baseline="2222" sz="3750" spc="-7">
                <a:latin typeface="Trebuchet MS"/>
                <a:cs typeface="Trebuchet MS"/>
              </a:rPr>
              <a:t>The </a:t>
            </a:r>
            <a:r>
              <a:rPr dirty="0" baseline="2222" sz="3750" spc="-7">
                <a:latin typeface="Courier New"/>
                <a:cs typeface="Courier New"/>
              </a:rPr>
              <a:t>populate</a:t>
            </a:r>
            <a:r>
              <a:rPr dirty="0" baseline="2222" sz="3750" spc="-1132">
                <a:latin typeface="Courier New"/>
                <a:cs typeface="Courier New"/>
              </a:rPr>
              <a:t> </a:t>
            </a:r>
            <a:r>
              <a:rPr dirty="0" baseline="2222" sz="3750" spc="-7">
                <a:latin typeface="Trebuchet MS"/>
                <a:cs typeface="Trebuchet MS"/>
              </a:rPr>
              <a:t>method.</a:t>
            </a:r>
            <a:endParaRPr baseline="2222" sz="3750">
              <a:latin typeface="Trebuchet MS"/>
              <a:cs typeface="Trebuchet MS"/>
            </a:endParaRPr>
          </a:p>
          <a:p>
            <a:pPr lvl="2" marL="1160780" indent="-23367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60780" algn="l"/>
              </a:tabLst>
            </a:pPr>
            <a:r>
              <a:rPr dirty="0" sz="2500" spc="-5">
                <a:latin typeface="Trebuchet MS"/>
                <a:cs typeface="Trebuchet MS"/>
              </a:rPr>
              <a:t>Generate class instances of foxes and</a:t>
            </a:r>
            <a:r>
              <a:rPr dirty="0" sz="2500" spc="-10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rabbits.</a:t>
            </a:r>
            <a:endParaRPr sz="2500">
              <a:latin typeface="Trebuchet MS"/>
              <a:cs typeface="Trebuchet MS"/>
            </a:endParaRPr>
          </a:p>
          <a:p>
            <a:pPr lvl="2" marL="1160780" indent="-233679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60780" algn="l"/>
              </a:tabLst>
            </a:pPr>
            <a:r>
              <a:rPr dirty="0" sz="2500" spc="-5">
                <a:latin typeface="Trebuchet MS"/>
                <a:cs typeface="Trebuchet MS"/>
              </a:rPr>
              <a:t>Each animal is given a random starting</a:t>
            </a:r>
            <a:r>
              <a:rPr dirty="0" sz="2500" spc="-15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age.</a:t>
            </a:r>
            <a:endParaRPr sz="2500">
              <a:latin typeface="Trebuchet MS"/>
              <a:cs typeface="Trebuchet MS"/>
            </a:endParaRPr>
          </a:p>
          <a:p>
            <a:pPr lvl="1" marL="728980" indent="-259079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28980" algn="l"/>
              </a:tabLst>
            </a:pPr>
            <a:r>
              <a:rPr dirty="0" baseline="2222" sz="3750" spc="-7">
                <a:latin typeface="Trebuchet MS"/>
                <a:cs typeface="Trebuchet MS"/>
              </a:rPr>
              <a:t>The </a:t>
            </a:r>
            <a:r>
              <a:rPr dirty="0" baseline="2222" sz="3750" spc="-7">
                <a:latin typeface="Courier New"/>
                <a:cs typeface="Courier New"/>
              </a:rPr>
              <a:t>simulateOneStep</a:t>
            </a:r>
            <a:r>
              <a:rPr dirty="0" baseline="2222" sz="3750" spc="-1132">
                <a:latin typeface="Courier New"/>
                <a:cs typeface="Courier New"/>
              </a:rPr>
              <a:t> </a:t>
            </a:r>
            <a:r>
              <a:rPr dirty="0" baseline="2222" sz="3750" spc="-7">
                <a:latin typeface="Trebuchet MS"/>
                <a:cs typeface="Trebuchet MS"/>
              </a:rPr>
              <a:t>method.</a:t>
            </a:r>
            <a:endParaRPr baseline="2222" sz="3750">
              <a:latin typeface="Trebuchet MS"/>
              <a:cs typeface="Trebuchet MS"/>
            </a:endParaRPr>
          </a:p>
          <a:p>
            <a:pPr lvl="2" marL="1160780" marR="5080" indent="-233679">
              <a:lnSpc>
                <a:spcPts val="2900"/>
              </a:lnSpc>
              <a:spcBef>
                <a:spcPts val="805"/>
              </a:spcBef>
              <a:buFont typeface="Arial"/>
              <a:buChar char="•"/>
              <a:tabLst>
                <a:tab pos="1160780" algn="l"/>
              </a:tabLst>
            </a:pPr>
            <a:r>
              <a:rPr dirty="0" sz="2500" spc="-5">
                <a:latin typeface="Trebuchet MS"/>
                <a:cs typeface="Trebuchet MS"/>
              </a:rPr>
              <a:t>Iterates over separate populations of foxes and  rabbits.</a:t>
            </a:r>
            <a:endParaRPr sz="2500">
              <a:latin typeface="Trebuchet MS"/>
              <a:cs typeface="Trebuchet MS"/>
            </a:endParaRPr>
          </a:p>
          <a:p>
            <a:pPr lvl="2" marL="1160780" indent="-233679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60780" algn="l"/>
              </a:tabLst>
            </a:pPr>
            <a:r>
              <a:rPr dirty="0" baseline="1111" sz="3750" spc="-179">
                <a:latin typeface="Trebuchet MS"/>
                <a:cs typeface="Trebuchet MS"/>
              </a:rPr>
              <a:t>Two</a:t>
            </a:r>
            <a:r>
              <a:rPr dirty="0" baseline="1111" sz="3750" spc="-7">
                <a:latin typeface="Trebuchet MS"/>
                <a:cs typeface="Trebuchet MS"/>
              </a:rPr>
              <a:t> </a:t>
            </a:r>
            <a:r>
              <a:rPr dirty="0" baseline="1111" sz="3750" spc="-7">
                <a:latin typeface="Courier New"/>
                <a:cs typeface="Courier New"/>
              </a:rPr>
              <a:t>Field</a:t>
            </a:r>
            <a:r>
              <a:rPr dirty="0" baseline="1111" sz="3750" spc="-1125">
                <a:latin typeface="Courier New"/>
                <a:cs typeface="Courier New"/>
              </a:rPr>
              <a:t> </a:t>
            </a:r>
            <a:r>
              <a:rPr dirty="0" baseline="1111" sz="3750" spc="-15">
                <a:latin typeface="Trebuchet MS"/>
                <a:cs typeface="Trebuchet MS"/>
              </a:rPr>
              <a:t>objects</a:t>
            </a:r>
            <a:r>
              <a:rPr dirty="0" baseline="1111" sz="3750" spc="-7">
                <a:latin typeface="Trebuchet MS"/>
                <a:cs typeface="Trebuchet MS"/>
              </a:rPr>
              <a:t> </a:t>
            </a:r>
            <a:r>
              <a:rPr dirty="0" baseline="1111" sz="3750" spc="-15">
                <a:latin typeface="Trebuchet MS"/>
                <a:cs typeface="Trebuchet MS"/>
              </a:rPr>
              <a:t>are</a:t>
            </a:r>
            <a:r>
              <a:rPr dirty="0" baseline="1111" sz="3750" spc="-7">
                <a:latin typeface="Trebuchet MS"/>
                <a:cs typeface="Trebuchet MS"/>
              </a:rPr>
              <a:t> </a:t>
            </a:r>
            <a:r>
              <a:rPr dirty="0" baseline="1111" sz="3750" spc="-15">
                <a:latin typeface="Trebuchet MS"/>
                <a:cs typeface="Trebuchet MS"/>
              </a:rPr>
              <a:t>used:</a:t>
            </a:r>
            <a:r>
              <a:rPr dirty="0" baseline="1111" sz="3750" spc="15">
                <a:latin typeface="Trebuchet MS"/>
                <a:cs typeface="Trebuchet MS"/>
              </a:rPr>
              <a:t> </a:t>
            </a:r>
            <a:r>
              <a:rPr dirty="0" baseline="1111" sz="3750" spc="-7">
                <a:latin typeface="Courier New"/>
                <a:cs typeface="Courier New"/>
              </a:rPr>
              <a:t>field</a:t>
            </a:r>
            <a:r>
              <a:rPr dirty="0" baseline="1111" sz="3750" spc="-1125">
                <a:latin typeface="Courier New"/>
                <a:cs typeface="Courier New"/>
              </a:rPr>
              <a:t> </a:t>
            </a:r>
            <a:r>
              <a:rPr dirty="0" baseline="1111" sz="3750" spc="-15">
                <a:latin typeface="Trebuchet MS"/>
                <a:cs typeface="Trebuchet MS"/>
              </a:rPr>
              <a:t>and</a:t>
            </a:r>
            <a:endParaRPr baseline="1111" sz="3750">
              <a:latin typeface="Trebuchet MS"/>
              <a:cs typeface="Trebuchet MS"/>
            </a:endParaRPr>
          </a:p>
          <a:p>
            <a:pPr marL="1160780">
              <a:lnSpc>
                <a:spcPct val="100000"/>
              </a:lnSpc>
              <a:spcBef>
                <a:spcPts val="30"/>
              </a:spcBef>
            </a:pPr>
            <a:r>
              <a:rPr dirty="0" sz="2500" spc="-5">
                <a:latin typeface="Courier New"/>
                <a:cs typeface="Courier New"/>
              </a:rPr>
              <a:t>updatedField</a:t>
            </a:r>
            <a:r>
              <a:rPr dirty="0" sz="2500" spc="-5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469900"/>
            <a:ext cx="41109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update</a:t>
            </a:r>
            <a:r>
              <a:rPr dirty="0" spc="-85"/>
              <a:t> </a:t>
            </a:r>
            <a:r>
              <a:rPr dirty="0" spc="-5"/>
              <a:t>step</a:t>
            </a:r>
          </a:p>
        </p:txBody>
      </p:sp>
      <p:sp>
        <p:nvSpPr>
          <p:cNvPr id="3" name="object 3"/>
          <p:cNvSpPr/>
          <p:nvPr/>
        </p:nvSpPr>
        <p:spPr>
          <a:xfrm>
            <a:off x="97523" y="1614601"/>
            <a:ext cx="8949055" cy="4434840"/>
          </a:xfrm>
          <a:custGeom>
            <a:avLst/>
            <a:gdLst/>
            <a:ahLst/>
            <a:cxnLst/>
            <a:rect l="l" t="t" r="r" b="b"/>
            <a:pathLst>
              <a:path w="8949055" h="4434840">
                <a:moveTo>
                  <a:pt x="0" y="0"/>
                </a:moveTo>
                <a:lnTo>
                  <a:pt x="8948953" y="0"/>
                </a:lnTo>
                <a:lnTo>
                  <a:pt x="8948953" y="4434843"/>
                </a:lnTo>
                <a:lnTo>
                  <a:pt x="0" y="4434843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84401"/>
            <a:ext cx="9144000" cy="506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700" y="1612900"/>
            <a:ext cx="853122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for(Iterator&lt;Rabbit&gt; it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5">
                <a:latin typeface="Courier New"/>
                <a:cs typeface="Courier New"/>
              </a:rPr>
              <a:t>rabbits.iterator(); it.hasNext();)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561340" marR="4394835">
              <a:lnSpc>
                <a:spcPts val="2000"/>
              </a:lnSpc>
            </a:pPr>
            <a:r>
              <a:rPr dirty="0" sz="1800" spc="-5">
                <a:latin typeface="Courier New"/>
                <a:cs typeface="Courier New"/>
              </a:rPr>
              <a:t>Rabbit rabbit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5">
                <a:latin typeface="Courier New"/>
                <a:cs typeface="Courier New"/>
              </a:rPr>
              <a:t>it.next();  rabbit.run(newRabbits);  if(! rabbit.isAlive())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ts val="1880"/>
              </a:lnSpc>
            </a:pPr>
            <a:r>
              <a:rPr dirty="0" sz="1800" spc="-5">
                <a:latin typeface="Courier New"/>
                <a:cs typeface="Courier New"/>
              </a:rPr>
              <a:t>it.remove();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dirty="0" sz="180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dirty="0" sz="1800" spc="-5">
                <a:latin typeface="Courier New"/>
                <a:cs typeface="Courier New"/>
              </a:rPr>
              <a:t>for(Iterator&lt;Fox&gt; it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5">
                <a:latin typeface="Courier New"/>
                <a:cs typeface="Courier New"/>
              </a:rPr>
              <a:t>foxes.iterator(); it.hasNext();)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31" y="4406900"/>
            <a:ext cx="2906395" cy="131572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00"/>
              </a:spcBef>
            </a:pPr>
            <a:r>
              <a:rPr dirty="0" sz="1800" spc="-5">
                <a:latin typeface="Courier New"/>
                <a:cs typeface="Courier New"/>
              </a:rPr>
              <a:t>Fox fox </a:t>
            </a:r>
            <a:r>
              <a:rPr dirty="0" sz="1800">
                <a:latin typeface="Courier New"/>
                <a:cs typeface="Courier New"/>
              </a:rPr>
              <a:t>= </a:t>
            </a:r>
            <a:r>
              <a:rPr dirty="0" sz="1800" spc="-5">
                <a:latin typeface="Courier New"/>
                <a:cs typeface="Courier New"/>
              </a:rPr>
              <a:t>it.next();  fox.hunt(newFoxes);  if(! fox.isAlive())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1880"/>
              </a:lnSpc>
            </a:pPr>
            <a:r>
              <a:rPr dirty="0" sz="1800" spc="-5">
                <a:latin typeface="Courier New"/>
                <a:cs typeface="Courier New"/>
              </a:rPr>
              <a:t>it.remove();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5676900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8186" y="5193029"/>
            <a:ext cx="2345055" cy="548640"/>
          </a:xfrm>
          <a:custGeom>
            <a:avLst/>
            <a:gdLst/>
            <a:ahLst/>
            <a:cxnLst/>
            <a:rect l="l" t="t" r="r" b="b"/>
            <a:pathLst>
              <a:path w="2345054" h="548639">
                <a:moveTo>
                  <a:pt x="0" y="0"/>
                </a:moveTo>
                <a:lnTo>
                  <a:pt x="2344648" y="0"/>
                </a:lnTo>
                <a:lnTo>
                  <a:pt x="2344648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solidFill>
            <a:srgbClr val="FBC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12019" y="5135101"/>
            <a:ext cx="2462347" cy="668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59500" y="5283200"/>
            <a:ext cx="21386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rebuchet MS"/>
                <a:cs typeface="Trebuchet MS"/>
              </a:rPr>
              <a:t>Code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duplication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271272"/>
            <a:ext cx="7499984" cy="1089660"/>
          </a:xfrm>
          <a:prstGeom prst="rect"/>
        </p:spPr>
        <p:txBody>
          <a:bodyPr wrap="square" lIns="0" tIns="48894" rIns="0" bIns="0" rtlCol="0" vert="horz">
            <a:spAutoFit/>
          </a:bodyPr>
          <a:lstStyle/>
          <a:p>
            <a:pPr marL="2946400" marR="5080" indent="-2933700">
              <a:lnSpc>
                <a:spcPts val="4100"/>
              </a:lnSpc>
              <a:spcBef>
                <a:spcPts val="384"/>
              </a:spcBef>
            </a:pPr>
            <a:r>
              <a:rPr dirty="0" sz="3550" spc="5"/>
              <a:t>Further </a:t>
            </a:r>
            <a:r>
              <a:rPr dirty="0" sz="3550"/>
              <a:t>abstraction </a:t>
            </a:r>
            <a:r>
              <a:rPr dirty="0" sz="3550" spc="5"/>
              <a:t>techniques to </a:t>
            </a:r>
            <a:r>
              <a:rPr dirty="0" sz="3550"/>
              <a:t>be  </a:t>
            </a:r>
            <a:r>
              <a:rPr dirty="0" sz="3550" spc="5"/>
              <a:t>covered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490219" y="2933573"/>
            <a:ext cx="4046854" cy="1732914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20" b="1">
                <a:latin typeface="Trebuchet MS"/>
                <a:cs typeface="Trebuchet MS"/>
              </a:rPr>
              <a:t>Abstract</a:t>
            </a:r>
            <a:r>
              <a:rPr dirty="0" sz="3200" spc="-15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classes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Interfaces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Multiple</a:t>
            </a:r>
            <a:r>
              <a:rPr dirty="0" sz="3200" spc="-2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inheritance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469900"/>
            <a:ext cx="57785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Room </a:t>
            </a:r>
            <a:r>
              <a:rPr dirty="0" spc="-5"/>
              <a:t>for</a:t>
            </a:r>
            <a:r>
              <a:rPr dirty="0" spc="5"/>
              <a:t> </a:t>
            </a:r>
            <a:r>
              <a:rPr dirty="0" spc="-5"/>
              <a:t>improvement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0200"/>
            <a:ext cx="7851775" cy="4132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26034" indent="-347980">
              <a:lnSpc>
                <a:spcPts val="4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Courier New"/>
                <a:cs typeface="Courier New"/>
              </a:rPr>
              <a:t>Fox</a:t>
            </a:r>
            <a:r>
              <a:rPr dirty="0" sz="3200" spc="-960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and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>
                <a:latin typeface="Courier New"/>
                <a:cs typeface="Courier New"/>
              </a:rPr>
              <a:t>Rabbit</a:t>
            </a:r>
            <a:r>
              <a:rPr dirty="0" sz="3200" spc="-960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have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strong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similarities  but do not have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common</a:t>
            </a:r>
            <a:r>
              <a:rPr dirty="0" sz="3200" spc="-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superclass.</a:t>
            </a:r>
            <a:endParaRPr sz="3200">
              <a:latin typeface="Trebuchet MS"/>
              <a:cs typeface="Trebuchet MS"/>
            </a:endParaRPr>
          </a:p>
          <a:p>
            <a:pPr marL="360680" marR="131445" indent="-347980">
              <a:lnSpc>
                <a:spcPts val="3700"/>
              </a:lnSpc>
              <a:spcBef>
                <a:spcPts val="74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 spc="-5">
                <a:latin typeface="Trebuchet MS"/>
                <a:cs typeface="Trebuchet MS"/>
              </a:rPr>
              <a:t>update </a:t>
            </a:r>
            <a:r>
              <a:rPr dirty="0" sz="3200">
                <a:latin typeface="Trebuchet MS"/>
                <a:cs typeface="Trebuchet MS"/>
              </a:rPr>
              <a:t>step </a:t>
            </a:r>
            <a:r>
              <a:rPr dirty="0" sz="3200" spc="-5">
                <a:latin typeface="Trebuchet MS"/>
                <a:cs typeface="Trebuchet MS"/>
              </a:rPr>
              <a:t>involves similar-looking  code</a:t>
            </a:r>
            <a:endParaRPr sz="3200">
              <a:latin typeface="Trebuchet MS"/>
              <a:cs typeface="Trebuchet MS"/>
            </a:endParaRPr>
          </a:p>
          <a:p>
            <a:pPr marL="360680" marR="1061085" indent="-347980">
              <a:lnSpc>
                <a:spcPts val="3679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 spc="-5">
                <a:latin typeface="Trebuchet MS"/>
                <a:cs typeface="Trebuchet MS"/>
              </a:rPr>
              <a:t>Simulator </a:t>
            </a:r>
            <a:r>
              <a:rPr dirty="0" sz="3200">
                <a:latin typeface="Trebuchet MS"/>
                <a:cs typeface="Trebuchet MS"/>
              </a:rPr>
              <a:t>is </a:t>
            </a:r>
            <a:r>
              <a:rPr dirty="0" sz="3200" spc="-5" b="1">
                <a:latin typeface="Trebuchet MS"/>
                <a:cs typeface="Trebuchet MS"/>
              </a:rPr>
              <a:t>tightly coupled </a:t>
            </a:r>
            <a:r>
              <a:rPr dirty="0" sz="3200" spc="-5">
                <a:latin typeface="Trebuchet MS"/>
                <a:cs typeface="Trebuchet MS"/>
              </a:rPr>
              <a:t>to  specific classes.</a:t>
            </a:r>
            <a:endParaRPr sz="3200">
              <a:latin typeface="Trebuchet MS"/>
              <a:cs typeface="Trebuchet MS"/>
            </a:endParaRPr>
          </a:p>
          <a:p>
            <a:pPr marL="792480" marR="5080" indent="-322580">
              <a:lnSpc>
                <a:spcPts val="3700"/>
              </a:lnSpc>
              <a:spcBef>
                <a:spcPts val="810"/>
              </a:spcBef>
            </a:pPr>
            <a:r>
              <a:rPr dirty="0" sz="3200">
                <a:latin typeface="Arial"/>
                <a:cs typeface="Arial"/>
              </a:rPr>
              <a:t>– </a:t>
            </a:r>
            <a:r>
              <a:rPr dirty="0" sz="3200" spc="-5">
                <a:latin typeface="Trebuchet MS"/>
                <a:cs typeface="Trebuchet MS"/>
              </a:rPr>
              <a:t>It ‘knows’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lot about the behaviour</a:t>
            </a:r>
            <a:r>
              <a:rPr dirty="0" sz="3200" spc="-27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of  foxes </a:t>
            </a:r>
            <a:r>
              <a:rPr dirty="0" sz="3200">
                <a:latin typeface="Trebuchet MS"/>
                <a:cs typeface="Trebuchet MS"/>
              </a:rPr>
              <a:t>and </a:t>
            </a:r>
            <a:r>
              <a:rPr dirty="0" sz="3200" spc="-5">
                <a:latin typeface="Trebuchet MS"/>
                <a:cs typeface="Trebuchet MS"/>
              </a:rPr>
              <a:t>rabbits.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8000" y="469900"/>
            <a:ext cx="55924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Better coding</a:t>
            </a:r>
            <a:r>
              <a:rPr dirty="0" spc="-25"/>
              <a:t> </a:t>
            </a:r>
            <a:r>
              <a:rPr dirty="0" spc="-5"/>
              <a:t>practise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516380"/>
            <a:ext cx="7970520" cy="43815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3200" spc="-20">
                <a:latin typeface="Trebuchet MS"/>
                <a:cs typeface="Trebuchet MS"/>
              </a:rPr>
              <a:t>Phenomena</a:t>
            </a:r>
            <a:r>
              <a:rPr dirty="0" sz="3200" spc="-5">
                <a:latin typeface="Trebuchet MS"/>
                <a:cs typeface="Trebuchet MS"/>
              </a:rPr>
              <a:t> like:</a:t>
            </a:r>
            <a:endParaRPr sz="3200">
              <a:latin typeface="Trebuchet MS"/>
              <a:cs typeface="Trebuchet MS"/>
            </a:endParaRPr>
          </a:p>
          <a:p>
            <a:pPr marL="787400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87400" algn="l"/>
              </a:tabLst>
            </a:pPr>
            <a:r>
              <a:rPr dirty="0" sz="3200" spc="-5">
                <a:latin typeface="Trebuchet MS"/>
                <a:cs typeface="Trebuchet MS"/>
              </a:rPr>
              <a:t>code duplication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and</a:t>
            </a:r>
            <a:endParaRPr sz="3200">
              <a:latin typeface="Trebuchet MS"/>
              <a:cs typeface="Trebuchet MS"/>
            </a:endParaRPr>
          </a:p>
          <a:p>
            <a:pPr marL="787400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87400" algn="l"/>
              </a:tabLst>
            </a:pPr>
            <a:r>
              <a:rPr dirty="0" sz="3200">
                <a:latin typeface="Trebuchet MS"/>
                <a:cs typeface="Trebuchet MS"/>
              </a:rPr>
              <a:t>tight</a:t>
            </a:r>
            <a:r>
              <a:rPr dirty="0" sz="3200" spc="-5">
                <a:latin typeface="Trebuchet MS"/>
                <a:cs typeface="Trebuchet MS"/>
              </a:rPr>
              <a:t> coupling</a:t>
            </a:r>
            <a:endParaRPr sz="3200">
              <a:latin typeface="Trebuchet MS"/>
              <a:cs typeface="Trebuchet MS"/>
            </a:endParaRPr>
          </a:p>
          <a:p>
            <a:pPr marL="12700" marR="187960">
              <a:lnSpc>
                <a:spcPts val="3700"/>
              </a:lnSpc>
              <a:spcBef>
                <a:spcPts val="900"/>
              </a:spcBef>
            </a:pPr>
            <a:r>
              <a:rPr dirty="0" sz="3200" spc="-5">
                <a:latin typeface="Trebuchet MS"/>
                <a:cs typeface="Trebuchet MS"/>
              </a:rPr>
              <a:t>indicate that this code doesn’t follow </a:t>
            </a:r>
            <a:r>
              <a:rPr dirty="0" sz="3200">
                <a:latin typeface="Trebuchet MS"/>
                <a:cs typeface="Trebuchet MS"/>
              </a:rPr>
              <a:t>OOP  </a:t>
            </a:r>
            <a:r>
              <a:rPr dirty="0" sz="3200" spc="-5">
                <a:latin typeface="Trebuchet MS"/>
                <a:cs typeface="Trebuchet MS"/>
              </a:rPr>
              <a:t>principles.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 marR="5080">
              <a:lnSpc>
                <a:spcPts val="3700"/>
              </a:lnSpc>
            </a:pPr>
            <a:r>
              <a:rPr dirty="0" sz="3200" spc="-5">
                <a:latin typeface="Trebuchet MS"/>
                <a:cs typeface="Trebuchet MS"/>
              </a:rPr>
              <a:t>How </a:t>
            </a:r>
            <a:r>
              <a:rPr dirty="0" sz="3200">
                <a:latin typeface="Trebuchet MS"/>
                <a:cs typeface="Trebuchet MS"/>
              </a:rPr>
              <a:t>can we </a:t>
            </a:r>
            <a:r>
              <a:rPr dirty="0" sz="3200" spc="-5">
                <a:latin typeface="Trebuchet MS"/>
                <a:cs typeface="Trebuchet MS"/>
              </a:rPr>
              <a:t>use inheritance to improve the  quality of the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code?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400" y="469900"/>
            <a:ext cx="55372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Animal</a:t>
            </a:r>
            <a:r>
              <a:rPr dirty="0" spc="-295"/>
              <a:t> </a:t>
            </a:r>
            <a:r>
              <a:rPr dirty="0" spc="-5"/>
              <a:t>superclass</a:t>
            </a:r>
          </a:p>
        </p:txBody>
      </p:sp>
      <p:sp>
        <p:nvSpPr>
          <p:cNvPr id="3" name="object 3"/>
          <p:cNvSpPr/>
          <p:nvPr/>
        </p:nvSpPr>
        <p:spPr>
          <a:xfrm>
            <a:off x="3286886" y="5243829"/>
            <a:ext cx="5680189" cy="1040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42725" y="5015229"/>
            <a:ext cx="1968500" cy="59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610870" indent="-34798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610235" algn="l"/>
                <a:tab pos="610870" algn="l"/>
              </a:tabLst>
            </a:pPr>
            <a:r>
              <a:rPr dirty="0" sz="3200" spc="-5"/>
              <a:t>Place common fields </a:t>
            </a:r>
            <a:r>
              <a:rPr dirty="0" sz="3200"/>
              <a:t>in</a:t>
            </a:r>
            <a:r>
              <a:rPr dirty="0" sz="3200" spc="-20"/>
              <a:t> </a:t>
            </a:r>
            <a:r>
              <a:rPr dirty="0" sz="3200">
                <a:latin typeface="Courier New"/>
                <a:cs typeface="Courier New"/>
              </a:rPr>
              <a:t>Animal</a:t>
            </a:r>
            <a:r>
              <a:rPr dirty="0" sz="3200"/>
              <a:t>:</a:t>
            </a:r>
            <a:endParaRPr sz="3200">
              <a:latin typeface="Courier New"/>
              <a:cs typeface="Courier New"/>
            </a:endParaRPr>
          </a:p>
          <a:p>
            <a:pPr lvl="1" marL="1042669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1042669" algn="l"/>
              </a:tabLst>
            </a:pPr>
            <a:r>
              <a:rPr dirty="0" sz="3200">
                <a:latin typeface="Courier New"/>
                <a:cs typeface="Courier New"/>
              </a:rPr>
              <a:t>field, </a:t>
            </a:r>
            <a:r>
              <a:rPr dirty="0" sz="3200" spc="-5">
                <a:latin typeface="Courier New"/>
                <a:cs typeface="Courier New"/>
              </a:rPr>
              <a:t>alive,</a:t>
            </a:r>
            <a:r>
              <a:rPr dirty="0" sz="3200" spc="-30">
                <a:latin typeface="Courier New"/>
                <a:cs typeface="Courier New"/>
              </a:rPr>
              <a:t> </a:t>
            </a:r>
            <a:r>
              <a:rPr dirty="0" sz="3200" spc="-5">
                <a:latin typeface="Courier New"/>
                <a:cs typeface="Courier New"/>
              </a:rPr>
              <a:t>location</a:t>
            </a:r>
            <a:endParaRPr sz="3200">
              <a:latin typeface="Courier New"/>
              <a:cs typeface="Courier New"/>
            </a:endParaRPr>
          </a:p>
          <a:p>
            <a:pPr marL="610870" marR="635000" indent="-347980">
              <a:lnSpc>
                <a:spcPts val="3679"/>
              </a:lnSpc>
              <a:spcBef>
                <a:spcPts val="1130"/>
              </a:spcBef>
              <a:buFont typeface="Arial"/>
              <a:buChar char="•"/>
              <a:tabLst>
                <a:tab pos="610235" algn="l"/>
                <a:tab pos="610870" algn="l"/>
              </a:tabLst>
            </a:pPr>
            <a:r>
              <a:rPr dirty="0" spc="-5"/>
              <a:t>Method </a:t>
            </a:r>
            <a:r>
              <a:rPr dirty="0"/>
              <a:t>renaming to </a:t>
            </a:r>
            <a:r>
              <a:rPr dirty="0" spc="-5"/>
              <a:t>support information  hiding:</a:t>
            </a:r>
          </a:p>
          <a:p>
            <a:pPr lvl="1" marL="1042669" indent="-32258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1042669" algn="l"/>
              </a:tabLst>
            </a:pPr>
            <a:r>
              <a:rPr dirty="0" sz="3200">
                <a:latin typeface="Courier New"/>
                <a:cs typeface="Courier New"/>
              </a:rPr>
              <a:t>run</a:t>
            </a:r>
            <a:r>
              <a:rPr dirty="0" sz="3200" spc="-965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and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>
                <a:latin typeface="Courier New"/>
                <a:cs typeface="Courier New"/>
              </a:rPr>
              <a:t>hunt</a:t>
            </a:r>
            <a:r>
              <a:rPr dirty="0" sz="3200" spc="-965">
                <a:latin typeface="Courier New"/>
                <a:cs typeface="Courier New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become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">
                <a:latin typeface="Courier New"/>
                <a:cs typeface="Courier New"/>
              </a:rPr>
              <a:t>act</a:t>
            </a:r>
            <a:r>
              <a:rPr dirty="0" sz="3200" spc="-5"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610870" marR="1325880" indent="-347980">
              <a:lnSpc>
                <a:spcPct val="104200"/>
              </a:lnSpc>
              <a:spcBef>
                <a:spcPts val="695"/>
              </a:spcBef>
              <a:buFont typeface="Arial"/>
              <a:buChar char="•"/>
              <a:tabLst>
                <a:tab pos="610235" algn="l"/>
                <a:tab pos="610870" algn="l"/>
              </a:tabLst>
            </a:pPr>
            <a:r>
              <a:rPr dirty="0" sz="3200">
                <a:latin typeface="Courier New"/>
                <a:cs typeface="Courier New"/>
              </a:rPr>
              <a:t>Simulator</a:t>
            </a:r>
            <a:r>
              <a:rPr dirty="0" sz="3200" spc="-969">
                <a:latin typeface="Courier New"/>
                <a:cs typeface="Courier New"/>
              </a:rPr>
              <a:t> </a:t>
            </a:r>
            <a:r>
              <a:rPr dirty="0" sz="3200" spc="-5"/>
              <a:t>can now be significantly  decoupled.</a:t>
            </a:r>
            <a:endParaRPr sz="3200">
              <a:latin typeface="Courier New"/>
              <a:cs typeface="Courier New"/>
            </a:endParaRPr>
          </a:p>
          <a:p>
            <a:pPr algn="ctr" marL="3102610">
              <a:lnSpc>
                <a:spcPct val="100000"/>
              </a:lnSpc>
              <a:spcBef>
                <a:spcPts val="60"/>
              </a:spcBef>
            </a:pPr>
            <a:r>
              <a:rPr dirty="0" sz="2200">
                <a:latin typeface="Courier New"/>
                <a:cs typeface="Courier New"/>
              </a:rPr>
              <a:t>age</a:t>
            </a:r>
            <a:r>
              <a:rPr dirty="0" sz="2200" spc="-670">
                <a:latin typeface="Courier New"/>
                <a:cs typeface="Courier New"/>
              </a:rPr>
              <a:t> </a:t>
            </a:r>
            <a:r>
              <a:rPr dirty="0" sz="2200" spc="-5"/>
              <a:t>could</a:t>
            </a:r>
            <a:r>
              <a:rPr dirty="0" sz="2200" spc="-15"/>
              <a:t> </a:t>
            </a:r>
            <a:r>
              <a:rPr dirty="0" sz="2200"/>
              <a:t>be</a:t>
            </a:r>
            <a:r>
              <a:rPr dirty="0" sz="2200" spc="-5"/>
              <a:t> </a:t>
            </a:r>
            <a:r>
              <a:rPr dirty="0" sz="2200"/>
              <a:t>place</a:t>
            </a:r>
            <a:r>
              <a:rPr dirty="0" sz="2200" spc="-10"/>
              <a:t> </a:t>
            </a:r>
            <a:r>
              <a:rPr dirty="0" sz="2200"/>
              <a:t>in</a:t>
            </a:r>
            <a:r>
              <a:rPr dirty="0" sz="2200" spc="-5"/>
              <a:t> </a:t>
            </a:r>
            <a:r>
              <a:rPr dirty="0" sz="2200">
                <a:latin typeface="Courier New"/>
                <a:cs typeface="Courier New"/>
              </a:rPr>
              <a:t>Animal</a:t>
            </a:r>
            <a:r>
              <a:rPr dirty="0" sz="2200" spc="-670">
                <a:latin typeface="Courier New"/>
                <a:cs typeface="Courier New"/>
              </a:rPr>
              <a:t> </a:t>
            </a:r>
            <a:r>
              <a:rPr dirty="0" sz="2200" spc="-5"/>
              <a:t>as</a:t>
            </a:r>
            <a:r>
              <a:rPr dirty="0" sz="2200" spc="-10"/>
              <a:t> </a:t>
            </a:r>
            <a:r>
              <a:rPr dirty="0" sz="2200"/>
              <a:t>well.</a:t>
            </a:r>
            <a:endParaRPr sz="2200">
              <a:latin typeface="Courier New"/>
              <a:cs typeface="Courier New"/>
            </a:endParaRPr>
          </a:p>
          <a:p>
            <a:pPr algn="ctr" marL="3112770">
              <a:lnSpc>
                <a:spcPct val="100000"/>
              </a:lnSpc>
              <a:spcBef>
                <a:spcPts val="60"/>
              </a:spcBef>
            </a:pPr>
            <a:r>
              <a:rPr dirty="0" sz="2200" spc="-15"/>
              <a:t>Requires </a:t>
            </a:r>
            <a:r>
              <a:rPr dirty="0" sz="2200"/>
              <a:t>more changes than I </a:t>
            </a:r>
            <a:r>
              <a:rPr dirty="0" sz="2200" spc="-5"/>
              <a:t>have </a:t>
            </a:r>
            <a:r>
              <a:rPr dirty="0" sz="2200"/>
              <a:t>time</a:t>
            </a:r>
            <a:r>
              <a:rPr dirty="0" sz="2200" spc="-40"/>
              <a:t> </a:t>
            </a:r>
            <a:r>
              <a:rPr dirty="0" sz="2200" spc="-75"/>
              <a:t>for.</a:t>
            </a:r>
            <a:endParaRPr sz="22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469900"/>
            <a:ext cx="74301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Revised </a:t>
            </a:r>
            <a:r>
              <a:rPr dirty="0" spc="-5"/>
              <a:t>(decoupled)</a:t>
            </a:r>
            <a:r>
              <a:rPr dirty="0" spc="30"/>
              <a:t> </a:t>
            </a:r>
            <a:r>
              <a:rPr dirty="0" spc="-5"/>
              <a:t>iteration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3073" y="2150745"/>
            <a:ext cx="8378190" cy="3545840"/>
          </a:xfrm>
          <a:custGeom>
            <a:avLst/>
            <a:gdLst/>
            <a:ahLst/>
            <a:cxnLst/>
            <a:rect l="l" t="t" r="r" b="b"/>
            <a:pathLst>
              <a:path w="8378190" h="3545840">
                <a:moveTo>
                  <a:pt x="0" y="0"/>
                </a:moveTo>
                <a:lnTo>
                  <a:pt x="8377855" y="0"/>
                </a:lnTo>
                <a:lnTo>
                  <a:pt x="8377855" y="3545840"/>
                </a:lnTo>
                <a:lnTo>
                  <a:pt x="0" y="3545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3673" y="1820545"/>
            <a:ext cx="8936647" cy="4180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800" y="2146300"/>
            <a:ext cx="8072755" cy="347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9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for(Iterator&lt;Animal&gt; it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4584700">
              <a:lnSpc>
                <a:spcPts val="2700"/>
              </a:lnSpc>
            </a:pPr>
            <a:r>
              <a:rPr dirty="0" sz="2400" spc="-5">
                <a:latin typeface="Courier New"/>
                <a:cs typeface="Courier New"/>
              </a:rPr>
              <a:t>animals.iterator();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>
                <a:latin typeface="Courier New"/>
                <a:cs typeface="Courier New"/>
              </a:rPr>
              <a:t>(while it.hasNext())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 marR="2199005">
              <a:lnSpc>
                <a:spcPts val="2700"/>
              </a:lnSpc>
              <a:spcBef>
                <a:spcPts val="150"/>
              </a:spcBef>
            </a:pPr>
            <a:r>
              <a:rPr dirty="0" sz="2400" spc="-5">
                <a:latin typeface="Courier New"/>
                <a:cs typeface="Courier New"/>
              </a:rPr>
              <a:t>Animal animal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iter.next();  animal.act(newAnimals);</a:t>
            </a:r>
            <a:endParaRPr sz="2400">
              <a:latin typeface="Courier New"/>
              <a:cs typeface="Courier New"/>
            </a:endParaRPr>
          </a:p>
          <a:p>
            <a:pPr marL="744220" marR="553085">
              <a:lnSpc>
                <a:spcPts val="2700"/>
              </a:lnSpc>
            </a:pPr>
            <a:r>
              <a:rPr dirty="0" sz="2400" spc="-5">
                <a:solidFill>
                  <a:srgbClr val="7C9647"/>
                </a:solidFill>
                <a:latin typeface="Courier New"/>
                <a:cs typeface="Courier New"/>
              </a:rPr>
              <a:t>//Remove dead animals from </a:t>
            </a:r>
            <a:r>
              <a:rPr dirty="0" sz="2400">
                <a:solidFill>
                  <a:srgbClr val="7C9647"/>
                </a:solidFill>
                <a:latin typeface="Courier New"/>
                <a:cs typeface="Courier New"/>
              </a:rPr>
              <a:t>simulation  </a:t>
            </a:r>
            <a:r>
              <a:rPr dirty="0" sz="2400" spc="-5">
                <a:latin typeface="Courier New"/>
                <a:cs typeface="Courier New"/>
              </a:rPr>
              <a:t>if(! animal.isAlive())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5740">
              <a:lnSpc>
                <a:spcPts val="2550"/>
              </a:lnSpc>
            </a:pPr>
            <a:r>
              <a:rPr dirty="0" sz="2400" spc="-5">
                <a:latin typeface="Courier New"/>
                <a:cs typeface="Courier New"/>
              </a:rPr>
              <a:t>it.remove();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ts val="270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469900"/>
            <a:ext cx="65278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act </a:t>
            </a:r>
            <a:r>
              <a:rPr dirty="0" spc="-5"/>
              <a:t>method </a:t>
            </a:r>
            <a:r>
              <a:rPr dirty="0"/>
              <a:t>of</a:t>
            </a:r>
            <a:r>
              <a:rPr dirty="0" spc="-285"/>
              <a:t> </a:t>
            </a:r>
            <a:r>
              <a:rPr dirty="0" spc="-5"/>
              <a:t>Animal</a:t>
            </a:r>
          </a:p>
        </p:txBody>
      </p:sp>
      <p:sp>
        <p:nvSpPr>
          <p:cNvPr id="3" name="object 3"/>
          <p:cNvSpPr/>
          <p:nvPr/>
        </p:nvSpPr>
        <p:spPr>
          <a:xfrm>
            <a:off x="498607" y="4107179"/>
            <a:ext cx="8147050" cy="1002030"/>
          </a:xfrm>
          <a:custGeom>
            <a:avLst/>
            <a:gdLst/>
            <a:ahLst/>
            <a:cxnLst/>
            <a:rect l="l" t="t" r="r" b="b"/>
            <a:pathLst>
              <a:path w="8147050" h="1002029">
                <a:moveTo>
                  <a:pt x="0" y="0"/>
                </a:moveTo>
                <a:lnTo>
                  <a:pt x="8146790" y="0"/>
                </a:lnTo>
                <a:lnTo>
                  <a:pt x="8146790" y="1001776"/>
                </a:lnTo>
                <a:lnTo>
                  <a:pt x="0" y="100177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9207" y="3776979"/>
            <a:ext cx="8705583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219" y="1603946"/>
            <a:ext cx="8098790" cy="34207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60680" marR="1208405" indent="-347980">
              <a:lnSpc>
                <a:spcPct val="96000"/>
              </a:lnSpc>
              <a:spcBef>
                <a:spcPts val="25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There </a:t>
            </a:r>
            <a:r>
              <a:rPr dirty="0" sz="3200">
                <a:latin typeface="Trebuchet MS"/>
                <a:cs typeface="Trebuchet MS"/>
              </a:rPr>
              <a:t>is no </a:t>
            </a:r>
            <a:r>
              <a:rPr dirty="0" sz="3200" spc="-5">
                <a:latin typeface="Trebuchet MS"/>
                <a:cs typeface="Trebuchet MS"/>
              </a:rPr>
              <a:t>obvious shared </a:t>
            </a:r>
            <a:r>
              <a:rPr dirty="0" sz="3200" spc="-5">
                <a:latin typeface="Trebuchet MS"/>
                <a:cs typeface="Trebuchet MS"/>
              </a:rPr>
              <a:t> implementation between Foxes </a:t>
            </a:r>
            <a:r>
              <a:rPr dirty="0" sz="3200">
                <a:latin typeface="Trebuchet MS"/>
                <a:cs typeface="Trebuchet MS"/>
              </a:rPr>
              <a:t>and  </a:t>
            </a:r>
            <a:r>
              <a:rPr dirty="0" sz="3200" spc="-5">
                <a:latin typeface="Trebuchet MS"/>
                <a:cs typeface="Trebuchet MS"/>
              </a:rPr>
              <a:t>Rabbits.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Define act as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abstract: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dirty="0" sz="2800" spc="-5">
                <a:latin typeface="Courier New"/>
                <a:cs typeface="Courier New"/>
              </a:rPr>
              <a:t>abstract public</a:t>
            </a:r>
            <a:r>
              <a:rPr dirty="0" sz="2800" spc="-15">
                <a:latin typeface="Courier New"/>
                <a:cs typeface="Courier New"/>
              </a:rPr>
              <a:t> </a:t>
            </a:r>
            <a:r>
              <a:rPr dirty="0" sz="2800" spc="-5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  <a:p>
            <a:pPr marL="1897380">
              <a:lnSpc>
                <a:spcPct val="100000"/>
              </a:lnSpc>
              <a:spcBef>
                <a:spcPts val="440"/>
              </a:spcBef>
            </a:pPr>
            <a:r>
              <a:rPr dirty="0" sz="2800" spc="-5">
                <a:latin typeface="Courier New"/>
                <a:cs typeface="Courier New"/>
              </a:rPr>
              <a:t>act(</a:t>
            </a:r>
            <a:r>
              <a:rPr dirty="0" sz="2800" spc="-5" i="1">
                <a:latin typeface="Courier New"/>
                <a:cs typeface="Courier New"/>
              </a:rPr>
              <a:t>List&lt;Animal&gt;</a:t>
            </a:r>
            <a:r>
              <a:rPr dirty="0" sz="2800" spc="-75" i="1">
                <a:latin typeface="Courier New"/>
                <a:cs typeface="Courier New"/>
              </a:rPr>
              <a:t> </a:t>
            </a:r>
            <a:r>
              <a:rPr dirty="0" sz="2800" i="1">
                <a:latin typeface="Courier New"/>
                <a:cs typeface="Courier New"/>
              </a:rPr>
              <a:t>newAnimals</a:t>
            </a:r>
            <a:r>
              <a:rPr dirty="0" sz="280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69900"/>
            <a:ext cx="44272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Abstract</a:t>
            </a:r>
            <a:r>
              <a:rPr dirty="0" spc="-40"/>
              <a:t> </a:t>
            </a:r>
            <a:r>
              <a:rPr dirty="0" spc="-5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498607" y="3903979"/>
            <a:ext cx="8147050" cy="1002030"/>
          </a:xfrm>
          <a:custGeom>
            <a:avLst/>
            <a:gdLst/>
            <a:ahLst/>
            <a:cxnLst/>
            <a:rect l="l" t="t" r="r" b="b"/>
            <a:pathLst>
              <a:path w="8147050" h="1002029">
                <a:moveTo>
                  <a:pt x="0" y="0"/>
                </a:moveTo>
                <a:lnTo>
                  <a:pt x="8146790" y="0"/>
                </a:lnTo>
                <a:lnTo>
                  <a:pt x="8146790" y="1001776"/>
                </a:lnTo>
                <a:lnTo>
                  <a:pt x="0" y="1001776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9207" y="3573779"/>
            <a:ext cx="8705583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219" y="1617078"/>
            <a:ext cx="8098790" cy="40836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35280" marR="763270" indent="-322580">
              <a:lnSpc>
                <a:spcPct val="101600"/>
              </a:lnSpc>
              <a:spcBef>
                <a:spcPts val="5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00">
                <a:latin typeface="Trebuchet MS"/>
                <a:cs typeface="Trebuchet MS"/>
              </a:rPr>
              <a:t>Abstract methods have </a:t>
            </a:r>
            <a:r>
              <a:rPr dirty="0" sz="3000">
                <a:latin typeface="Courier New"/>
                <a:cs typeface="Courier New"/>
              </a:rPr>
              <a:t>abstract</a:t>
            </a:r>
            <a:r>
              <a:rPr dirty="0" sz="3000" spc="-900">
                <a:latin typeface="Courier New"/>
                <a:cs typeface="Courier New"/>
              </a:rPr>
              <a:t> </a:t>
            </a:r>
            <a:r>
              <a:rPr dirty="0" sz="3000">
                <a:latin typeface="Trebuchet MS"/>
                <a:cs typeface="Trebuchet MS"/>
              </a:rPr>
              <a:t>in </a:t>
            </a:r>
            <a:r>
              <a:rPr dirty="0" sz="3000" spc="-5">
                <a:latin typeface="Trebuchet MS"/>
                <a:cs typeface="Trebuchet MS"/>
              </a:rPr>
              <a:t>the </a:t>
            </a:r>
            <a:r>
              <a:rPr dirty="0" sz="3000" spc="-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signature.</a:t>
            </a:r>
            <a:endParaRPr sz="3000">
              <a:latin typeface="Trebuchet MS"/>
              <a:cs typeface="Trebuchet MS"/>
            </a:endParaRPr>
          </a:p>
          <a:p>
            <a:pPr marL="335280" marR="787400" indent="-322580">
              <a:lnSpc>
                <a:spcPts val="3500"/>
              </a:lnSpc>
              <a:spcBef>
                <a:spcPts val="800"/>
              </a:spcBef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sz="3000">
                <a:latin typeface="Trebuchet MS"/>
                <a:cs typeface="Trebuchet MS"/>
              </a:rPr>
              <a:t>Abstract methods have no body (without  </a:t>
            </a:r>
            <a:r>
              <a:rPr dirty="0" sz="3000" spc="-5">
                <a:latin typeface="Trebuchet MS"/>
                <a:cs typeface="Trebuchet MS"/>
              </a:rPr>
              <a:t>braces, </a:t>
            </a:r>
            <a:r>
              <a:rPr dirty="0" sz="3000">
                <a:latin typeface="Trebuchet MS"/>
                <a:cs typeface="Trebuchet MS"/>
              </a:rPr>
              <a:t>and followed by a</a:t>
            </a:r>
            <a:r>
              <a:rPr dirty="0" sz="3000" spc="-2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semicolon).</a:t>
            </a:r>
            <a:endParaRPr sz="3000">
              <a:latin typeface="Trebuchet MS"/>
              <a:cs typeface="Trebuchet MS"/>
            </a:endParaRPr>
          </a:p>
          <a:p>
            <a:pPr marL="67945">
              <a:lnSpc>
                <a:spcPct val="100000"/>
              </a:lnSpc>
              <a:spcBef>
                <a:spcPts val="2800"/>
              </a:spcBef>
            </a:pPr>
            <a:r>
              <a:rPr dirty="0" sz="2800" spc="-5">
                <a:latin typeface="Courier New"/>
                <a:cs typeface="Courier New"/>
              </a:rPr>
              <a:t>abstract public</a:t>
            </a:r>
            <a:r>
              <a:rPr dirty="0" sz="2800" spc="-15">
                <a:latin typeface="Courier New"/>
                <a:cs typeface="Courier New"/>
              </a:rPr>
              <a:t> </a:t>
            </a:r>
            <a:r>
              <a:rPr dirty="0" sz="2800" spc="-5">
                <a:latin typeface="Courier New"/>
                <a:cs typeface="Courier New"/>
              </a:rPr>
              <a:t>void</a:t>
            </a:r>
            <a:endParaRPr sz="2800">
              <a:latin typeface="Courier New"/>
              <a:cs typeface="Courier New"/>
            </a:endParaRPr>
          </a:p>
          <a:p>
            <a:pPr marL="1897380">
              <a:lnSpc>
                <a:spcPct val="100000"/>
              </a:lnSpc>
              <a:spcBef>
                <a:spcPts val="440"/>
              </a:spcBef>
            </a:pPr>
            <a:r>
              <a:rPr dirty="0" sz="2800" spc="-5">
                <a:latin typeface="Courier New"/>
                <a:cs typeface="Courier New"/>
              </a:rPr>
              <a:t>act(</a:t>
            </a:r>
            <a:r>
              <a:rPr dirty="0" sz="2800" spc="-5" i="1">
                <a:latin typeface="Courier New"/>
                <a:cs typeface="Courier New"/>
              </a:rPr>
              <a:t>List&lt;Animal&gt;</a:t>
            </a:r>
            <a:r>
              <a:rPr dirty="0" sz="2800" spc="-75" i="1">
                <a:latin typeface="Courier New"/>
                <a:cs typeface="Courier New"/>
              </a:rPr>
              <a:t> </a:t>
            </a:r>
            <a:r>
              <a:rPr dirty="0" sz="2800" i="1">
                <a:latin typeface="Courier New"/>
                <a:cs typeface="Courier New"/>
              </a:rPr>
              <a:t>newAnimals</a:t>
            </a:r>
            <a:r>
              <a:rPr dirty="0" sz="280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Font typeface="Arial"/>
              <a:buChar char="•"/>
              <a:tabLst>
                <a:tab pos="334645" algn="l"/>
                <a:tab pos="335280" algn="l"/>
              </a:tabLst>
            </a:pPr>
            <a:r>
              <a:rPr dirty="0" baseline="1851" sz="4500">
                <a:latin typeface="Trebuchet MS"/>
                <a:cs typeface="Trebuchet MS"/>
              </a:rPr>
              <a:t>Abstract methods make the class</a:t>
            </a:r>
            <a:r>
              <a:rPr dirty="0" baseline="1851" sz="4500" spc="-7">
                <a:latin typeface="Trebuchet MS"/>
                <a:cs typeface="Trebuchet MS"/>
              </a:rPr>
              <a:t> </a:t>
            </a:r>
            <a:r>
              <a:rPr dirty="0" baseline="1851" sz="4500">
                <a:latin typeface="Courier New"/>
                <a:cs typeface="Courier New"/>
              </a:rPr>
              <a:t>abstract</a:t>
            </a:r>
            <a:r>
              <a:rPr dirty="0" baseline="1851" sz="4500">
                <a:latin typeface="Trebuchet MS"/>
                <a:cs typeface="Trebuchet MS"/>
              </a:rPr>
              <a:t>.</a:t>
            </a:r>
            <a:endParaRPr baseline="1851" sz="4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469900"/>
            <a:ext cx="4012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Abstract</a:t>
            </a:r>
            <a:r>
              <a:rPr dirty="0" spc="-45"/>
              <a:t> </a:t>
            </a:r>
            <a:r>
              <a:rPr dirty="0" spc="-5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23060"/>
            <a:ext cx="8114030" cy="442785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309880" marR="464184" indent="-297180">
              <a:lnSpc>
                <a:spcPts val="3200"/>
              </a:lnSpc>
              <a:spcBef>
                <a:spcPts val="259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 sz="2700" spc="5">
                <a:latin typeface="Trebuchet MS"/>
                <a:cs typeface="Trebuchet MS"/>
              </a:rPr>
              <a:t>Abstract classes cannot be instantiated, i.e. </a:t>
            </a:r>
            <a:r>
              <a:rPr dirty="0" sz="2700" spc="10">
                <a:latin typeface="Trebuchet MS"/>
                <a:cs typeface="Trebuchet MS"/>
              </a:rPr>
              <a:t>no  </a:t>
            </a:r>
            <a:r>
              <a:rPr dirty="0" sz="2700">
                <a:latin typeface="Trebuchet MS"/>
                <a:cs typeface="Trebuchet MS"/>
              </a:rPr>
              <a:t>instances </a:t>
            </a:r>
            <a:r>
              <a:rPr dirty="0" sz="2700" spc="5">
                <a:latin typeface="Trebuchet MS"/>
                <a:cs typeface="Trebuchet MS"/>
              </a:rPr>
              <a:t>of </a:t>
            </a:r>
            <a:r>
              <a:rPr dirty="0" sz="2700">
                <a:latin typeface="Trebuchet MS"/>
                <a:cs typeface="Trebuchet MS"/>
              </a:rPr>
              <a:t>this </a:t>
            </a:r>
            <a:r>
              <a:rPr dirty="0" sz="2700" spc="5">
                <a:latin typeface="Trebuchet MS"/>
                <a:cs typeface="Trebuchet MS"/>
              </a:rPr>
              <a:t>type can be</a:t>
            </a:r>
            <a:r>
              <a:rPr dirty="0" sz="2700" spc="-5">
                <a:latin typeface="Trebuchet MS"/>
                <a:cs typeface="Trebuchet MS"/>
              </a:rPr>
              <a:t> </a:t>
            </a:r>
            <a:r>
              <a:rPr dirty="0" sz="2700" spc="5">
                <a:latin typeface="Trebuchet MS"/>
                <a:cs typeface="Trebuchet MS"/>
              </a:rPr>
              <a:t>created.</a:t>
            </a:r>
            <a:endParaRPr sz="2700">
              <a:latin typeface="Trebuchet MS"/>
              <a:cs typeface="Trebuchet MS"/>
            </a:endParaRPr>
          </a:p>
          <a:p>
            <a:pPr marL="309880" marR="527050" indent="-297180">
              <a:lnSpc>
                <a:spcPts val="3200"/>
              </a:lnSpc>
              <a:spcBef>
                <a:spcPts val="60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 sz="2700">
                <a:latin typeface="Trebuchet MS"/>
                <a:cs typeface="Trebuchet MS"/>
              </a:rPr>
              <a:t>Its </a:t>
            </a:r>
            <a:r>
              <a:rPr dirty="0" sz="2700" spc="5">
                <a:latin typeface="Trebuchet MS"/>
                <a:cs typeface="Trebuchet MS"/>
              </a:rPr>
              <a:t>purpose is to serve as </a:t>
            </a:r>
            <a:r>
              <a:rPr dirty="0" sz="2700" spc="10">
                <a:latin typeface="Trebuchet MS"/>
                <a:cs typeface="Trebuchet MS"/>
              </a:rPr>
              <a:t>a </a:t>
            </a:r>
            <a:r>
              <a:rPr dirty="0" sz="2700" spc="5">
                <a:latin typeface="Trebuchet MS"/>
                <a:cs typeface="Trebuchet MS"/>
              </a:rPr>
              <a:t>superclass for </a:t>
            </a:r>
            <a:r>
              <a:rPr dirty="0" sz="2700">
                <a:latin typeface="Trebuchet MS"/>
                <a:cs typeface="Trebuchet MS"/>
              </a:rPr>
              <a:t>other  classes.</a:t>
            </a:r>
            <a:endParaRPr sz="2700">
              <a:latin typeface="Trebuchet MS"/>
              <a:cs typeface="Trebuchet MS"/>
            </a:endParaRPr>
          </a:p>
          <a:p>
            <a:pPr marL="309880" marR="2536825" indent="-297180">
              <a:lnSpc>
                <a:spcPts val="3200"/>
              </a:lnSpc>
              <a:spcBef>
                <a:spcPts val="70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 sz="2700" spc="5">
                <a:latin typeface="Trebuchet MS"/>
                <a:cs typeface="Trebuchet MS"/>
              </a:rPr>
              <a:t>Concrete subclasses complete </a:t>
            </a:r>
            <a:r>
              <a:rPr dirty="0" sz="2700">
                <a:latin typeface="Trebuchet MS"/>
                <a:cs typeface="Trebuchet MS"/>
              </a:rPr>
              <a:t>the  </a:t>
            </a:r>
            <a:r>
              <a:rPr dirty="0" sz="2700" spc="5">
                <a:latin typeface="Trebuchet MS"/>
                <a:cs typeface="Trebuchet MS"/>
              </a:rPr>
              <a:t>implementation.</a:t>
            </a:r>
            <a:endParaRPr sz="2700">
              <a:latin typeface="Trebuchet MS"/>
              <a:cs typeface="Trebuchet MS"/>
            </a:endParaRPr>
          </a:p>
          <a:p>
            <a:pPr marL="309880" marR="331470" indent="-297180">
              <a:lnSpc>
                <a:spcPts val="3200"/>
              </a:lnSpc>
              <a:spcBef>
                <a:spcPts val="60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 sz="2700" spc="10">
                <a:latin typeface="Trebuchet MS"/>
                <a:cs typeface="Trebuchet MS"/>
              </a:rPr>
              <a:t>A </a:t>
            </a:r>
            <a:r>
              <a:rPr dirty="0" sz="2700" spc="5">
                <a:latin typeface="Trebuchet MS"/>
                <a:cs typeface="Trebuchet MS"/>
              </a:rPr>
              <a:t>subclass must implement all abstract</a:t>
            </a:r>
            <a:r>
              <a:rPr dirty="0" sz="2700" spc="-145">
                <a:latin typeface="Trebuchet MS"/>
                <a:cs typeface="Trebuchet MS"/>
              </a:rPr>
              <a:t> </a:t>
            </a:r>
            <a:r>
              <a:rPr dirty="0" sz="2700" spc="5">
                <a:latin typeface="Trebuchet MS"/>
                <a:cs typeface="Trebuchet MS"/>
              </a:rPr>
              <a:t>methods  (otherwise </a:t>
            </a:r>
            <a:r>
              <a:rPr dirty="0" sz="2700">
                <a:latin typeface="Trebuchet MS"/>
                <a:cs typeface="Trebuchet MS"/>
              </a:rPr>
              <a:t>it will </a:t>
            </a:r>
            <a:r>
              <a:rPr dirty="0" sz="2700" spc="5">
                <a:latin typeface="Trebuchet MS"/>
                <a:cs typeface="Trebuchet MS"/>
              </a:rPr>
              <a:t>be </a:t>
            </a:r>
            <a:r>
              <a:rPr dirty="0" sz="2700">
                <a:latin typeface="Trebuchet MS"/>
                <a:cs typeface="Trebuchet MS"/>
              </a:rPr>
              <a:t>abstract</a:t>
            </a:r>
            <a:r>
              <a:rPr dirty="0" sz="2700" spc="5">
                <a:latin typeface="Trebuchet MS"/>
                <a:cs typeface="Trebuchet MS"/>
              </a:rPr>
              <a:t> itself.)</a:t>
            </a:r>
            <a:endParaRPr sz="2700">
              <a:latin typeface="Trebuchet MS"/>
              <a:cs typeface="Trebuchet MS"/>
            </a:endParaRPr>
          </a:p>
          <a:p>
            <a:pPr marL="309880" marR="5080" indent="-297180">
              <a:lnSpc>
                <a:spcPts val="3200"/>
              </a:lnSpc>
              <a:spcBef>
                <a:spcPts val="700"/>
              </a:spcBef>
              <a:buFont typeface="Arial"/>
              <a:buChar char="•"/>
              <a:tabLst>
                <a:tab pos="309245" algn="l"/>
                <a:tab pos="309880" algn="l"/>
              </a:tabLst>
            </a:pPr>
            <a:r>
              <a:rPr dirty="0" sz="2700" spc="5">
                <a:latin typeface="Trebuchet MS"/>
                <a:cs typeface="Trebuchet MS"/>
              </a:rPr>
              <a:t>Abstract classes </a:t>
            </a:r>
            <a:r>
              <a:rPr dirty="0" sz="2700" spc="10">
                <a:latin typeface="Trebuchet MS"/>
                <a:cs typeface="Trebuchet MS"/>
              </a:rPr>
              <a:t>may </a:t>
            </a:r>
            <a:r>
              <a:rPr dirty="0" sz="2700" spc="5">
                <a:latin typeface="Trebuchet MS"/>
                <a:cs typeface="Trebuchet MS"/>
              </a:rPr>
              <a:t>contain abstract </a:t>
            </a:r>
            <a:r>
              <a:rPr dirty="0" sz="2700" spc="10">
                <a:latin typeface="Trebuchet MS"/>
                <a:cs typeface="Trebuchet MS"/>
              </a:rPr>
              <a:t>methods  </a:t>
            </a:r>
            <a:r>
              <a:rPr dirty="0" sz="2700" spc="5">
                <a:latin typeface="Trebuchet MS"/>
                <a:cs typeface="Trebuchet MS"/>
              </a:rPr>
              <a:t>and also implemented </a:t>
            </a:r>
            <a:r>
              <a:rPr dirty="0" sz="2700" spc="10">
                <a:latin typeface="Trebuchet MS"/>
                <a:cs typeface="Trebuchet MS"/>
              </a:rPr>
              <a:t>methods </a:t>
            </a:r>
            <a:r>
              <a:rPr dirty="0" sz="2700" spc="5">
                <a:latin typeface="Trebuchet MS"/>
                <a:cs typeface="Trebuchet MS"/>
              </a:rPr>
              <a:t>(i.e. with </a:t>
            </a:r>
            <a:r>
              <a:rPr dirty="0" sz="2700" spc="10">
                <a:latin typeface="Trebuchet MS"/>
                <a:cs typeface="Trebuchet MS"/>
              </a:rPr>
              <a:t>a</a:t>
            </a:r>
            <a:r>
              <a:rPr dirty="0" sz="2700" spc="-10">
                <a:latin typeface="Trebuchet MS"/>
                <a:cs typeface="Trebuchet MS"/>
              </a:rPr>
              <a:t> </a:t>
            </a:r>
            <a:r>
              <a:rPr dirty="0" sz="2700" spc="5">
                <a:latin typeface="Trebuchet MS"/>
                <a:cs typeface="Trebuchet MS"/>
              </a:rPr>
              <a:t>body).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200" y="469900"/>
            <a:ext cx="41719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Animal</a:t>
            </a:r>
            <a:r>
              <a:rPr dirty="0" spc="-31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338019" y="1859279"/>
            <a:ext cx="8468360" cy="3164840"/>
          </a:xfrm>
          <a:custGeom>
            <a:avLst/>
            <a:gdLst/>
            <a:ahLst/>
            <a:cxnLst/>
            <a:rect l="l" t="t" r="r" b="b"/>
            <a:pathLst>
              <a:path w="8468360" h="3164840">
                <a:moveTo>
                  <a:pt x="0" y="0"/>
                </a:moveTo>
                <a:lnTo>
                  <a:pt x="8467957" y="0"/>
                </a:lnTo>
                <a:lnTo>
                  <a:pt x="8467957" y="3164840"/>
                </a:lnTo>
                <a:lnTo>
                  <a:pt x="0" y="316484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19" y="1529080"/>
            <a:ext cx="9026766" cy="379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000" y="1866900"/>
            <a:ext cx="7432675" cy="309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dirty="0" sz="1800" spc="-5">
                <a:latin typeface="Courier New"/>
                <a:cs typeface="Courier New"/>
              </a:rPr>
              <a:t>public abstract class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Animal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//fields</a:t>
            </a:r>
            <a:r>
              <a:rPr dirty="0" sz="1800" spc="-1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omitted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/**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Make this animal act </a:t>
            </a:r>
            <a:r>
              <a:rPr dirty="0" sz="1800">
                <a:solidFill>
                  <a:srgbClr val="7C9647"/>
                </a:solidFill>
                <a:latin typeface="Courier New"/>
                <a:cs typeface="Courier New"/>
              </a:rPr>
              <a:t>-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that is: make it</a:t>
            </a:r>
            <a:r>
              <a:rPr dirty="0" sz="1800" spc="-5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972819" indent="-274320">
              <a:lnSpc>
                <a:spcPts val="2000"/>
              </a:lnSpc>
              <a:buChar char="*"/>
              <a:tabLst>
                <a:tab pos="973455" algn="l"/>
              </a:tabLst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whatever it wants/needs to</a:t>
            </a:r>
            <a:r>
              <a:rPr dirty="0" sz="1800" spc="-20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do.</a:t>
            </a:r>
            <a:endParaRPr sz="1800">
              <a:latin typeface="Courier New"/>
              <a:cs typeface="Courier New"/>
            </a:endParaRPr>
          </a:p>
          <a:p>
            <a:pPr marL="698500">
              <a:lnSpc>
                <a:spcPts val="200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latin typeface="Courier New"/>
                <a:cs typeface="Courier New"/>
              </a:rPr>
              <a:t>abstract public void act(List&lt;Animal&gt;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newAnimals);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61340">
              <a:lnSpc>
                <a:spcPts val="2080"/>
              </a:lnSpc>
            </a:pPr>
            <a:r>
              <a:rPr dirty="0" sz="1800" spc="-5">
                <a:solidFill>
                  <a:srgbClr val="7C9647"/>
                </a:solidFill>
                <a:latin typeface="Courier New"/>
                <a:cs typeface="Courier New"/>
              </a:rPr>
              <a:t>//other methods</a:t>
            </a:r>
            <a:r>
              <a:rPr dirty="0" sz="1800" spc="-15">
                <a:solidFill>
                  <a:srgbClr val="7C9647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7C9647"/>
                </a:solidFill>
                <a:latin typeface="Courier New"/>
                <a:cs typeface="Courier New"/>
              </a:rPr>
              <a:t>omitted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8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469900"/>
            <a:ext cx="23139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8128634" cy="3532504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25">
                <a:latin typeface="Trebuchet MS"/>
                <a:cs typeface="Trebuchet MS"/>
              </a:rPr>
              <a:t>Version-1 </a:t>
            </a:r>
            <a:r>
              <a:rPr dirty="0" sz="3200" spc="-5">
                <a:latin typeface="Trebuchet MS"/>
                <a:cs typeface="Trebuchet MS"/>
              </a:rPr>
              <a:t>of </a:t>
            </a:r>
            <a:r>
              <a:rPr dirty="0" sz="3200">
                <a:latin typeface="Trebuchet MS"/>
                <a:cs typeface="Trebuchet MS"/>
              </a:rPr>
              <a:t>the </a:t>
            </a:r>
            <a:r>
              <a:rPr dirty="0" sz="3200" spc="-5">
                <a:latin typeface="Trebuchet MS"/>
                <a:cs typeface="Trebuchet MS"/>
              </a:rPr>
              <a:t>FoxesAndRabbits </a:t>
            </a:r>
            <a:r>
              <a:rPr dirty="0" sz="3200" spc="-5">
                <a:latin typeface="Trebuchet MS"/>
                <a:cs typeface="Trebuchet MS"/>
              </a:rPr>
              <a:t> simulation does </a:t>
            </a:r>
            <a:r>
              <a:rPr dirty="0" sz="3200">
                <a:latin typeface="Trebuchet MS"/>
                <a:cs typeface="Trebuchet MS"/>
              </a:rPr>
              <a:t>not follow </a:t>
            </a:r>
            <a:r>
              <a:rPr dirty="0" sz="3200" spc="-5">
                <a:latin typeface="Trebuchet MS"/>
                <a:cs typeface="Trebuchet MS"/>
              </a:rPr>
              <a:t>OOP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principles.</a:t>
            </a:r>
            <a:endParaRPr sz="3200">
              <a:latin typeface="Trebuchet MS"/>
              <a:cs typeface="Trebuchet MS"/>
            </a:endParaRPr>
          </a:p>
          <a:p>
            <a:pPr marL="360680" marR="278130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Code refactoring </a:t>
            </a:r>
            <a:r>
              <a:rPr dirty="0" sz="3200">
                <a:latin typeface="Trebuchet MS"/>
                <a:cs typeface="Trebuchet MS"/>
              </a:rPr>
              <a:t>in </a:t>
            </a:r>
            <a:r>
              <a:rPr dirty="0" sz="3200" spc="-25">
                <a:latin typeface="Trebuchet MS"/>
                <a:cs typeface="Trebuchet MS"/>
              </a:rPr>
              <a:t>Version-2: </a:t>
            </a:r>
            <a:r>
              <a:rPr dirty="0" sz="3200" spc="-5">
                <a:latin typeface="Trebuchet MS"/>
                <a:cs typeface="Trebuchet MS"/>
              </a:rPr>
              <a:t>Abstract  methods and classes help to </a:t>
            </a:r>
            <a:r>
              <a:rPr dirty="0" sz="3200">
                <a:latin typeface="Trebuchet MS"/>
                <a:cs typeface="Trebuchet MS"/>
              </a:rPr>
              <a:t>reduce </a:t>
            </a:r>
            <a:r>
              <a:rPr dirty="0" sz="3200" spc="-5">
                <a:latin typeface="Trebuchet MS"/>
                <a:cs typeface="Trebuchet MS"/>
              </a:rPr>
              <a:t>code  duplication </a:t>
            </a:r>
            <a:r>
              <a:rPr dirty="0" sz="3200">
                <a:latin typeface="Trebuchet MS"/>
                <a:cs typeface="Trebuchet MS"/>
              </a:rPr>
              <a:t>and </a:t>
            </a:r>
            <a:r>
              <a:rPr dirty="0" sz="3200" spc="-5">
                <a:latin typeface="Trebuchet MS"/>
                <a:cs typeface="Trebuchet MS"/>
              </a:rPr>
              <a:t>coupling.</a:t>
            </a:r>
            <a:endParaRPr sz="3200">
              <a:latin typeface="Trebuchet MS"/>
              <a:cs typeface="Trebuchet MS"/>
            </a:endParaRPr>
          </a:p>
          <a:p>
            <a:pPr marL="360680" marR="1623060" indent="-347980">
              <a:lnSpc>
                <a:spcPts val="3700"/>
              </a:lnSpc>
              <a:spcBef>
                <a:spcPts val="8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OOP principles </a:t>
            </a:r>
            <a:r>
              <a:rPr dirty="0" sz="3200">
                <a:latin typeface="Trebuchet MS"/>
                <a:cs typeface="Trebuchet MS"/>
              </a:rPr>
              <a:t>of </a:t>
            </a:r>
            <a:r>
              <a:rPr dirty="0" sz="3200" spc="-5">
                <a:latin typeface="Trebuchet MS"/>
                <a:cs typeface="Trebuchet MS"/>
              </a:rPr>
              <a:t>inheritance </a:t>
            </a:r>
            <a:r>
              <a:rPr dirty="0" sz="3200">
                <a:latin typeface="Trebuchet MS"/>
                <a:cs typeface="Trebuchet MS"/>
              </a:rPr>
              <a:t>and  </a:t>
            </a:r>
            <a:r>
              <a:rPr dirty="0" sz="3200" spc="-5">
                <a:latin typeface="Trebuchet MS"/>
                <a:cs typeface="Trebuchet MS"/>
              </a:rPr>
              <a:t>abstraction </a:t>
            </a:r>
            <a:r>
              <a:rPr dirty="0" sz="3200">
                <a:latin typeface="Trebuchet MS"/>
                <a:cs typeface="Trebuchet MS"/>
              </a:rPr>
              <a:t>&amp;</a:t>
            </a:r>
            <a:r>
              <a:rPr dirty="0" sz="3200" spc="-5">
                <a:latin typeface="Trebuchet MS"/>
                <a:cs typeface="Trebuchet MS"/>
              </a:rPr>
              <a:t> modularisation.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469900"/>
            <a:ext cx="3190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dirty="0" spc="-100"/>
              <a:t> </a:t>
            </a:r>
            <a:r>
              <a:rPr dirty="0"/>
              <a:t>remark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2835846"/>
            <a:ext cx="7801609" cy="202120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60680" marR="21209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100" b="1">
                <a:latin typeface="Trebuchet MS"/>
                <a:cs typeface="Trebuchet MS"/>
              </a:rPr>
              <a:t>You </a:t>
            </a:r>
            <a:r>
              <a:rPr dirty="0" sz="3200" spc="-5" b="1">
                <a:latin typeface="Trebuchet MS"/>
                <a:cs typeface="Trebuchet MS"/>
              </a:rPr>
              <a:t>will not be able </a:t>
            </a:r>
            <a:r>
              <a:rPr dirty="0" sz="3200" b="1">
                <a:latin typeface="Trebuchet MS"/>
                <a:cs typeface="Trebuchet MS"/>
              </a:rPr>
              <a:t>to </a:t>
            </a:r>
            <a:r>
              <a:rPr dirty="0" sz="3200" spc="-5" b="1">
                <a:latin typeface="Trebuchet MS"/>
                <a:cs typeface="Trebuchet MS"/>
              </a:rPr>
              <a:t>complete lab </a:t>
            </a:r>
            <a:r>
              <a:rPr dirty="0" sz="3200" b="1">
                <a:latin typeface="Trebuchet MS"/>
                <a:cs typeface="Trebuchet MS"/>
              </a:rPr>
              <a:t>4 </a:t>
            </a:r>
            <a:r>
              <a:rPr dirty="0" sz="3200" b="1">
                <a:latin typeface="Trebuchet MS"/>
                <a:cs typeface="Trebuchet MS"/>
              </a:rPr>
              <a:t> </a:t>
            </a:r>
            <a:r>
              <a:rPr dirty="0" sz="3200" spc="-5" b="1">
                <a:latin typeface="Trebuchet MS"/>
                <a:cs typeface="Trebuchet MS"/>
              </a:rPr>
              <a:t>within one lab</a:t>
            </a:r>
            <a:r>
              <a:rPr dirty="0" sz="3200" b="1">
                <a:latin typeface="Trebuchet MS"/>
                <a:cs typeface="Trebuchet MS"/>
              </a:rPr>
              <a:t> slot.</a:t>
            </a:r>
            <a:endParaRPr sz="3200">
              <a:latin typeface="Trebuchet MS"/>
              <a:cs typeface="Trebuchet MS"/>
            </a:endParaRPr>
          </a:p>
          <a:p>
            <a:pPr lvl="1" marL="817880" marR="5080" indent="-347980">
              <a:lnSpc>
                <a:spcPts val="3700"/>
              </a:lnSpc>
              <a:spcBef>
                <a:spcPts val="810"/>
              </a:spcBef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 sz="3200" spc="-100" b="1">
                <a:latin typeface="Trebuchet MS"/>
                <a:cs typeface="Trebuchet MS"/>
              </a:rPr>
              <a:t>You </a:t>
            </a:r>
            <a:r>
              <a:rPr dirty="0" sz="3200" spc="-5" b="1">
                <a:latin typeface="Trebuchet MS"/>
                <a:cs typeface="Trebuchet MS"/>
              </a:rPr>
              <a:t>will have </a:t>
            </a:r>
            <a:r>
              <a:rPr dirty="0" sz="3200" b="1">
                <a:latin typeface="Trebuchet MS"/>
                <a:cs typeface="Trebuchet MS"/>
              </a:rPr>
              <a:t>to </a:t>
            </a:r>
            <a:r>
              <a:rPr dirty="0" sz="3200" spc="-5" b="1">
                <a:latin typeface="Trebuchet MS"/>
                <a:cs typeface="Trebuchet MS"/>
              </a:rPr>
              <a:t>work on this </a:t>
            </a:r>
            <a:r>
              <a:rPr dirty="0" sz="3200" b="1">
                <a:latin typeface="Trebuchet MS"/>
                <a:cs typeface="Trebuchet MS"/>
              </a:rPr>
              <a:t>in </a:t>
            </a:r>
            <a:r>
              <a:rPr dirty="0" sz="3200" spc="-5" b="1">
                <a:latin typeface="Trebuchet MS"/>
                <a:cs typeface="Trebuchet MS"/>
              </a:rPr>
              <a:t>your  free time!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000500"/>
            <a:ext cx="2910840" cy="1054100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60">
                <a:solidFill>
                  <a:srgbClr val="888888"/>
                </a:solidFill>
              </a:rPr>
              <a:t>Today’s</a:t>
            </a:r>
            <a:r>
              <a:rPr dirty="0" sz="2000" spc="-5">
                <a:solidFill>
                  <a:srgbClr val="888888"/>
                </a:solidFill>
              </a:rPr>
              <a:t> example</a:t>
            </a:r>
            <a:endParaRPr sz="2000"/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4000" spc="-5" b="1">
                <a:latin typeface="Trebuchet MS"/>
                <a:cs typeface="Trebuchet MS"/>
              </a:rPr>
              <a:t>SIMUL</a:t>
            </a:r>
            <a:r>
              <a:rPr dirty="0" sz="4000" spc="-385" b="1">
                <a:latin typeface="Trebuchet MS"/>
                <a:cs typeface="Trebuchet MS"/>
              </a:rPr>
              <a:t>A</a:t>
            </a:r>
            <a:r>
              <a:rPr dirty="0" sz="4000" spc="-240" b="1">
                <a:latin typeface="Trebuchet MS"/>
                <a:cs typeface="Trebuchet MS"/>
              </a:rPr>
              <a:t>T</a:t>
            </a:r>
            <a:r>
              <a:rPr dirty="0" sz="4000" b="1">
                <a:latin typeface="Trebuchet MS"/>
                <a:cs typeface="Trebuchet MS"/>
              </a:rPr>
              <a:t>ORS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4419600"/>
            <a:ext cx="25069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65" b="1">
                <a:latin typeface="Trebuchet MS"/>
                <a:cs typeface="Trebuchet MS"/>
              </a:rPr>
              <a:t>THAT’S</a:t>
            </a:r>
            <a:r>
              <a:rPr dirty="0" sz="4000" spc="-90" b="1">
                <a:latin typeface="Trebuchet MS"/>
                <a:cs typeface="Trebuchet MS"/>
              </a:rPr>
              <a:t> </a:t>
            </a:r>
            <a:r>
              <a:rPr dirty="0" sz="4000" spc="-5" b="1">
                <a:latin typeface="Trebuchet MS"/>
                <a:cs typeface="Trebuchet MS"/>
              </a:rPr>
              <a:t>IT!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Homework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3585146"/>
            <a:ext cx="51098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35">
                <a:latin typeface="Trebuchet MS"/>
                <a:cs typeface="Trebuchet MS"/>
              </a:rPr>
              <a:t>Read </a:t>
            </a:r>
            <a:r>
              <a:rPr dirty="0" sz="3200" spc="-5">
                <a:latin typeface="Trebuchet MS"/>
                <a:cs typeface="Trebuchet MS"/>
              </a:rPr>
              <a:t>Chapters </a:t>
            </a:r>
            <a:r>
              <a:rPr dirty="0" sz="3200">
                <a:latin typeface="Trebuchet MS"/>
                <a:cs typeface="Trebuchet MS"/>
              </a:rPr>
              <a:t>10.1-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10.4.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8538" y="6428854"/>
            <a:ext cx="185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41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69900"/>
            <a:ext cx="28936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98675"/>
            <a:ext cx="8113395" cy="435546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22580" marR="5080" indent="-309880">
              <a:lnSpc>
                <a:spcPts val="3300"/>
              </a:lnSpc>
              <a:spcBef>
                <a:spcPts val="3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900" spc="-15">
                <a:latin typeface="Trebuchet MS"/>
                <a:cs typeface="Trebuchet MS"/>
              </a:rPr>
              <a:t>Programs </a:t>
            </a:r>
            <a:r>
              <a:rPr dirty="0" sz="2900">
                <a:latin typeface="Trebuchet MS"/>
                <a:cs typeface="Trebuchet MS"/>
              </a:rPr>
              <a:t>regularly </a:t>
            </a:r>
            <a:r>
              <a:rPr dirty="0" sz="2900" spc="5">
                <a:latin typeface="Trebuchet MS"/>
                <a:cs typeface="Trebuchet MS"/>
              </a:rPr>
              <a:t>used to simulate </a:t>
            </a:r>
            <a:r>
              <a:rPr dirty="0" sz="2900">
                <a:latin typeface="Trebuchet MS"/>
                <a:cs typeface="Trebuchet MS"/>
              </a:rPr>
              <a:t>real-world  activities.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>
                <a:latin typeface="Trebuchet MS"/>
                <a:cs typeface="Trebuchet MS"/>
              </a:rPr>
              <a:t>city</a:t>
            </a:r>
            <a:r>
              <a:rPr dirty="0" sz="2900" spc="-5">
                <a:latin typeface="Trebuchet MS"/>
                <a:cs typeface="Trebuchet MS"/>
              </a:rPr>
              <a:t> traffic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>
                <a:latin typeface="Trebuchet MS"/>
                <a:cs typeface="Trebuchet MS"/>
              </a:rPr>
              <a:t>the</a:t>
            </a:r>
            <a:r>
              <a:rPr dirty="0" sz="2900" spc="-5">
                <a:latin typeface="Trebuchet MS"/>
                <a:cs typeface="Trebuchet MS"/>
              </a:rPr>
              <a:t> </a:t>
            </a:r>
            <a:r>
              <a:rPr dirty="0" sz="2900" spc="5">
                <a:latin typeface="Trebuchet MS"/>
                <a:cs typeface="Trebuchet MS"/>
              </a:rPr>
              <a:t>weather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 spc="5">
                <a:latin typeface="Trebuchet MS"/>
                <a:cs typeface="Trebuchet MS"/>
              </a:rPr>
              <a:t>stock market</a:t>
            </a:r>
            <a:r>
              <a:rPr dirty="0" sz="2900">
                <a:latin typeface="Trebuchet MS"/>
                <a:cs typeface="Trebuchet MS"/>
              </a:rPr>
              <a:t> fluctuations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 spc="5">
                <a:latin typeface="Trebuchet MS"/>
                <a:cs typeface="Trebuchet MS"/>
              </a:rPr>
              <a:t>environmental</a:t>
            </a:r>
            <a:r>
              <a:rPr dirty="0" sz="2900" spc="-5">
                <a:latin typeface="Trebuchet MS"/>
                <a:cs typeface="Trebuchet MS"/>
              </a:rPr>
              <a:t> </a:t>
            </a:r>
            <a:r>
              <a:rPr dirty="0" sz="2900" spc="5">
                <a:latin typeface="Trebuchet MS"/>
                <a:cs typeface="Trebuchet MS"/>
              </a:rPr>
              <a:t>changes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>
                <a:latin typeface="Trebuchet MS"/>
                <a:cs typeface="Trebuchet MS"/>
              </a:rPr>
              <a:t>etc.</a:t>
            </a:r>
            <a:endParaRPr sz="2900">
              <a:latin typeface="Trebuchet MS"/>
              <a:cs typeface="Trebuchet MS"/>
            </a:endParaRPr>
          </a:p>
          <a:p>
            <a:pPr marL="322580" marR="1442085" indent="-309880">
              <a:lnSpc>
                <a:spcPts val="3300"/>
              </a:lnSpc>
              <a:spcBef>
                <a:spcPts val="78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900">
                <a:latin typeface="Trebuchet MS"/>
                <a:cs typeface="Trebuchet MS"/>
              </a:rPr>
              <a:t>Often </a:t>
            </a:r>
            <a:r>
              <a:rPr dirty="0" sz="2900" spc="5">
                <a:latin typeface="Trebuchet MS"/>
                <a:cs typeface="Trebuchet MS"/>
              </a:rPr>
              <a:t>implemented using</a:t>
            </a:r>
            <a:r>
              <a:rPr dirty="0" sz="2900" spc="-235">
                <a:latin typeface="Trebuchet MS"/>
                <a:cs typeface="Trebuchet MS"/>
              </a:rPr>
              <a:t> </a:t>
            </a:r>
            <a:r>
              <a:rPr dirty="0" sz="2900" spc="5">
                <a:latin typeface="Trebuchet MS"/>
                <a:cs typeface="Trebuchet MS"/>
              </a:rPr>
              <a:t>Agent-Based  </a:t>
            </a:r>
            <a:r>
              <a:rPr dirty="0" sz="2900">
                <a:latin typeface="Trebuchet MS"/>
                <a:cs typeface="Trebuchet MS"/>
              </a:rPr>
              <a:t>Modelling</a:t>
            </a:r>
            <a:r>
              <a:rPr dirty="0" sz="2900" spc="-5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(ABM).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69900"/>
            <a:ext cx="28936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Simulations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23873"/>
            <a:ext cx="7739380" cy="43745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They </a:t>
            </a:r>
            <a:r>
              <a:rPr dirty="0" sz="3200" spc="-5">
                <a:latin typeface="Trebuchet MS"/>
                <a:cs typeface="Trebuchet MS"/>
              </a:rPr>
              <a:t>are often only partial</a:t>
            </a:r>
            <a:r>
              <a:rPr dirty="0" sz="3200" spc="1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simulations.</a:t>
            </a:r>
            <a:endParaRPr sz="3200">
              <a:latin typeface="Trebuchet MS"/>
              <a:cs typeface="Trebuchet MS"/>
            </a:endParaRPr>
          </a:p>
          <a:p>
            <a:pPr marL="360680" indent="-34798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>
                <a:latin typeface="Trebuchet MS"/>
                <a:cs typeface="Trebuchet MS"/>
              </a:rPr>
              <a:t>They </a:t>
            </a:r>
            <a:r>
              <a:rPr dirty="0" sz="3200" spc="-5">
                <a:latin typeface="Trebuchet MS"/>
                <a:cs typeface="Trebuchet MS"/>
              </a:rPr>
              <a:t>often involve simplifications.</a:t>
            </a:r>
            <a:endParaRPr sz="3200">
              <a:latin typeface="Trebuchet MS"/>
              <a:cs typeface="Trebuchet MS"/>
            </a:endParaRPr>
          </a:p>
          <a:p>
            <a:pPr lvl="1" marL="792480" marR="619760" indent="-322580">
              <a:lnSpc>
                <a:spcPts val="3700"/>
              </a:lnSpc>
              <a:spcBef>
                <a:spcPts val="90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Greater </a:t>
            </a:r>
            <a:r>
              <a:rPr dirty="0" sz="3200">
                <a:latin typeface="Trebuchet MS"/>
                <a:cs typeface="Trebuchet MS"/>
              </a:rPr>
              <a:t>detail </a:t>
            </a:r>
            <a:r>
              <a:rPr dirty="0" sz="3200" spc="-5">
                <a:latin typeface="Trebuchet MS"/>
                <a:cs typeface="Trebuchet MS"/>
              </a:rPr>
              <a:t>has the potential to  provide greater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accuracy.</a:t>
            </a:r>
            <a:endParaRPr sz="3200">
              <a:latin typeface="Trebuchet MS"/>
              <a:cs typeface="Trebuchet MS"/>
            </a:endParaRPr>
          </a:p>
          <a:p>
            <a:pPr lvl="1" marL="792480" marR="5080" indent="-322580">
              <a:lnSpc>
                <a:spcPts val="3700"/>
              </a:lnSpc>
              <a:spcBef>
                <a:spcPts val="80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Greater </a:t>
            </a:r>
            <a:r>
              <a:rPr dirty="0" sz="3200">
                <a:latin typeface="Trebuchet MS"/>
                <a:cs typeface="Trebuchet MS"/>
              </a:rPr>
              <a:t>detail </a:t>
            </a:r>
            <a:r>
              <a:rPr dirty="0" sz="3200" spc="-5">
                <a:latin typeface="Trebuchet MS"/>
                <a:cs typeface="Trebuchet MS"/>
              </a:rPr>
              <a:t>typically requires more  resource</a:t>
            </a:r>
            <a:endParaRPr sz="3200">
              <a:latin typeface="Trebuchet MS"/>
              <a:cs typeface="Trebuchet MS"/>
            </a:endParaRPr>
          </a:p>
          <a:p>
            <a:pPr lvl="2" marL="1236980" indent="-30988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1236980" algn="l"/>
              </a:tabLst>
            </a:pPr>
            <a:r>
              <a:rPr dirty="0" sz="3200" spc="-20">
                <a:latin typeface="Trebuchet MS"/>
                <a:cs typeface="Trebuchet MS"/>
              </a:rPr>
              <a:t>Processing</a:t>
            </a:r>
            <a:r>
              <a:rPr dirty="0" sz="3200" spc="-5">
                <a:latin typeface="Trebuchet MS"/>
                <a:cs typeface="Trebuchet MS"/>
              </a:rPr>
              <a:t> power</a:t>
            </a:r>
            <a:endParaRPr sz="3200">
              <a:latin typeface="Trebuchet MS"/>
              <a:cs typeface="Trebuchet MS"/>
            </a:endParaRPr>
          </a:p>
          <a:p>
            <a:pPr lvl="2" marL="1236980" indent="-3098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1236980" algn="l"/>
              </a:tabLst>
            </a:pPr>
            <a:r>
              <a:rPr dirty="0" sz="3200" spc="-5">
                <a:latin typeface="Trebuchet MS"/>
                <a:cs typeface="Trebuchet MS"/>
              </a:rPr>
              <a:t>Simulation </a:t>
            </a:r>
            <a:r>
              <a:rPr dirty="0" sz="3200">
                <a:latin typeface="Trebuchet MS"/>
                <a:cs typeface="Trebuchet MS"/>
              </a:rPr>
              <a:t>time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469900"/>
            <a:ext cx="57435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 of</a:t>
            </a:r>
            <a:r>
              <a:rPr dirty="0" spc="-65"/>
              <a:t> </a:t>
            </a:r>
            <a:r>
              <a:rPr dirty="0" spc="-5"/>
              <a:t>simulations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534464"/>
            <a:ext cx="7981950" cy="44196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900">
                <a:latin typeface="Trebuchet MS"/>
                <a:cs typeface="Trebuchet MS"/>
              </a:rPr>
              <a:t>Support useful</a:t>
            </a:r>
            <a:r>
              <a:rPr dirty="0" sz="2900" spc="-5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prediction.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 spc="5">
                <a:latin typeface="Trebuchet MS"/>
                <a:cs typeface="Trebuchet MS"/>
              </a:rPr>
              <a:t>The</a:t>
            </a:r>
            <a:r>
              <a:rPr dirty="0" sz="2900">
                <a:latin typeface="Trebuchet MS"/>
                <a:cs typeface="Trebuchet MS"/>
              </a:rPr>
              <a:t> </a:t>
            </a:r>
            <a:r>
              <a:rPr dirty="0" sz="2900" spc="-45">
                <a:latin typeface="Trebuchet MS"/>
                <a:cs typeface="Trebuchet MS"/>
              </a:rPr>
              <a:t>weather.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900">
                <a:latin typeface="Trebuchet MS"/>
                <a:cs typeface="Trebuchet MS"/>
              </a:rPr>
              <a:t>Allow</a:t>
            </a:r>
            <a:r>
              <a:rPr dirty="0" sz="2900" spc="-5">
                <a:latin typeface="Trebuchet MS"/>
                <a:cs typeface="Trebuchet MS"/>
              </a:rPr>
              <a:t> </a:t>
            </a:r>
            <a:r>
              <a:rPr dirty="0" sz="2900" spc="5">
                <a:latin typeface="Trebuchet MS"/>
                <a:cs typeface="Trebuchet MS"/>
              </a:rPr>
              <a:t>experimentation.</a:t>
            </a:r>
            <a:endParaRPr sz="2900">
              <a:latin typeface="Trebuchet MS"/>
              <a:cs typeface="Trebuchet MS"/>
            </a:endParaRPr>
          </a:p>
          <a:p>
            <a:pPr lvl="1" marL="767080" indent="-297180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 spc="-70">
                <a:latin typeface="Trebuchet MS"/>
                <a:cs typeface="Trebuchet MS"/>
              </a:rPr>
              <a:t>Safer, </a:t>
            </a:r>
            <a:r>
              <a:rPr dirty="0" sz="2900" spc="-50">
                <a:latin typeface="Trebuchet MS"/>
                <a:cs typeface="Trebuchet MS"/>
              </a:rPr>
              <a:t>cheaper,</a:t>
            </a:r>
            <a:r>
              <a:rPr dirty="0" sz="2900" spc="65">
                <a:latin typeface="Trebuchet MS"/>
                <a:cs typeface="Trebuchet MS"/>
              </a:rPr>
              <a:t> </a:t>
            </a:r>
            <a:r>
              <a:rPr dirty="0" sz="2900" spc="-45">
                <a:latin typeface="Trebuchet MS"/>
                <a:cs typeface="Trebuchet MS"/>
              </a:rPr>
              <a:t>quicker.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900">
                <a:latin typeface="Trebuchet MS"/>
                <a:cs typeface="Trebuchet MS"/>
              </a:rPr>
              <a:t>Example:</a:t>
            </a:r>
            <a:endParaRPr sz="2900">
              <a:latin typeface="Trebuchet MS"/>
              <a:cs typeface="Trebuchet MS"/>
            </a:endParaRPr>
          </a:p>
          <a:p>
            <a:pPr lvl="1" marL="767080" marR="5080" indent="-297180">
              <a:lnSpc>
                <a:spcPts val="3300"/>
              </a:lnSpc>
              <a:spcBef>
                <a:spcPts val="780"/>
              </a:spcBef>
              <a:buFont typeface="Arial"/>
              <a:buChar char="–"/>
              <a:tabLst>
                <a:tab pos="767080" algn="l"/>
              </a:tabLst>
            </a:pPr>
            <a:r>
              <a:rPr dirty="0" sz="2900" spc="5">
                <a:latin typeface="Trebuchet MS"/>
                <a:cs typeface="Trebuchet MS"/>
              </a:rPr>
              <a:t>‘How </a:t>
            </a:r>
            <a:r>
              <a:rPr dirty="0" sz="2900">
                <a:latin typeface="Trebuchet MS"/>
                <a:cs typeface="Trebuchet MS"/>
              </a:rPr>
              <a:t>will the wildlife be affected if </a:t>
            </a:r>
            <a:r>
              <a:rPr dirty="0" sz="2900" spc="5">
                <a:latin typeface="Trebuchet MS"/>
                <a:cs typeface="Trebuchet MS"/>
              </a:rPr>
              <a:t>we </a:t>
            </a:r>
            <a:r>
              <a:rPr dirty="0" sz="2900">
                <a:latin typeface="Trebuchet MS"/>
                <a:cs typeface="Trebuchet MS"/>
              </a:rPr>
              <a:t>cut  </a:t>
            </a:r>
            <a:r>
              <a:rPr dirty="0" sz="2900" spc="5">
                <a:latin typeface="Trebuchet MS"/>
                <a:cs typeface="Trebuchet MS"/>
              </a:rPr>
              <a:t>a highway through the </a:t>
            </a:r>
            <a:r>
              <a:rPr dirty="0" sz="2900">
                <a:latin typeface="Trebuchet MS"/>
                <a:cs typeface="Trebuchet MS"/>
              </a:rPr>
              <a:t>middle of this  national</a:t>
            </a:r>
            <a:r>
              <a:rPr dirty="0" sz="2900" spc="-5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park?’</a:t>
            </a:r>
            <a:endParaRPr sz="2900">
              <a:latin typeface="Trebuchet MS"/>
              <a:cs typeface="Trebuchet MS"/>
            </a:endParaRPr>
          </a:p>
          <a:p>
            <a:pPr marL="322580" indent="-30988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dirty="0" sz="2900" spc="5">
                <a:latin typeface="Trebuchet MS"/>
                <a:cs typeface="Trebuchet MS"/>
              </a:rPr>
              <a:t>A </a:t>
            </a:r>
            <a:r>
              <a:rPr dirty="0" sz="2900">
                <a:latin typeface="Trebuchet MS"/>
                <a:cs typeface="Trebuchet MS"/>
              </a:rPr>
              <a:t>useful </a:t>
            </a:r>
            <a:r>
              <a:rPr dirty="0" sz="2900" spc="5">
                <a:latin typeface="Trebuchet MS"/>
                <a:cs typeface="Trebuchet MS"/>
              </a:rPr>
              <a:t>tool for</a:t>
            </a:r>
            <a:r>
              <a:rPr dirty="0" sz="2900" spc="-170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research.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0" y="1422400"/>
            <a:ext cx="31242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500" y="469900"/>
            <a:ext cx="64865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Predator-prey </a:t>
            </a:r>
            <a:r>
              <a:rPr dirty="0" spc="-5"/>
              <a:t>simulations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219" y="1603946"/>
            <a:ext cx="8115934" cy="429450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60680" marR="5080" indent="-347980">
              <a:lnSpc>
                <a:spcPts val="3670"/>
              </a:lnSpc>
              <a:spcBef>
                <a:spcPts val="360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 sz="3200" spc="-5">
                <a:latin typeface="Trebuchet MS"/>
                <a:cs typeface="Trebuchet MS"/>
              </a:rPr>
              <a:t>There </a:t>
            </a:r>
            <a:r>
              <a:rPr dirty="0" sz="3200">
                <a:latin typeface="Trebuchet MS"/>
                <a:cs typeface="Trebuchet MS"/>
              </a:rPr>
              <a:t>is </a:t>
            </a:r>
            <a:r>
              <a:rPr dirty="0" sz="3200" spc="-5">
                <a:latin typeface="Trebuchet MS"/>
                <a:cs typeface="Trebuchet MS"/>
              </a:rPr>
              <a:t>often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delicate balance </a:t>
            </a:r>
            <a:r>
              <a:rPr dirty="0" sz="3200">
                <a:latin typeface="Trebuchet MS"/>
                <a:cs typeface="Trebuchet MS"/>
              </a:rPr>
              <a:t>between 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species.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lot </a:t>
            </a:r>
            <a:r>
              <a:rPr dirty="0" sz="3200">
                <a:latin typeface="Trebuchet MS"/>
                <a:cs typeface="Trebuchet MS"/>
              </a:rPr>
              <a:t>of </a:t>
            </a:r>
            <a:r>
              <a:rPr dirty="0" sz="3200" spc="-5">
                <a:latin typeface="Trebuchet MS"/>
                <a:cs typeface="Trebuchet MS"/>
              </a:rPr>
              <a:t>prey means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lot </a:t>
            </a:r>
            <a:r>
              <a:rPr dirty="0" sz="3200">
                <a:latin typeface="Trebuchet MS"/>
                <a:cs typeface="Trebuchet MS"/>
              </a:rPr>
              <a:t>of</a:t>
            </a:r>
            <a:r>
              <a:rPr dirty="0" sz="3200" spc="-17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food.</a:t>
            </a:r>
            <a:endParaRPr sz="3200">
              <a:latin typeface="Trebuchet MS"/>
              <a:cs typeface="Trebuchet MS"/>
            </a:endParaRPr>
          </a:p>
          <a:p>
            <a:pPr lvl="1" marL="792480" marR="1614805" indent="-322580">
              <a:lnSpc>
                <a:spcPts val="3700"/>
              </a:lnSpc>
              <a:spcBef>
                <a:spcPts val="90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5">
                <a:latin typeface="Trebuchet MS"/>
                <a:cs typeface="Trebuchet MS"/>
              </a:rPr>
              <a:t>lot of food encourages</a:t>
            </a:r>
            <a:r>
              <a:rPr dirty="0" sz="3200" spc="-2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higher  </a:t>
            </a:r>
            <a:r>
              <a:rPr dirty="0" sz="3200" spc="-5">
                <a:latin typeface="Trebuchet MS"/>
                <a:cs typeface="Trebuchet MS"/>
              </a:rPr>
              <a:t>predator numbers.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More predators eat more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prey.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Less prey </a:t>
            </a:r>
            <a:r>
              <a:rPr dirty="0" sz="3200">
                <a:latin typeface="Trebuchet MS"/>
                <a:cs typeface="Trebuchet MS"/>
              </a:rPr>
              <a:t>means </a:t>
            </a:r>
            <a:r>
              <a:rPr dirty="0" sz="3200" spc="-5">
                <a:latin typeface="Trebuchet MS"/>
                <a:cs typeface="Trebuchet MS"/>
              </a:rPr>
              <a:t>less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food.</a:t>
            </a:r>
            <a:endParaRPr sz="3200">
              <a:latin typeface="Trebuchet MS"/>
              <a:cs typeface="Trebuchet MS"/>
            </a:endParaRPr>
          </a:p>
          <a:p>
            <a:pPr lvl="1" marL="792480" indent="-3225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92480" algn="l"/>
              </a:tabLst>
            </a:pPr>
            <a:r>
              <a:rPr dirty="0" sz="3200" spc="-5">
                <a:latin typeface="Trebuchet MS"/>
                <a:cs typeface="Trebuchet MS"/>
              </a:rPr>
              <a:t>Less food </a:t>
            </a:r>
            <a:r>
              <a:rPr dirty="0" sz="3200">
                <a:latin typeface="Trebuchet MS"/>
                <a:cs typeface="Trebuchet MS"/>
              </a:rPr>
              <a:t>means</a:t>
            </a:r>
            <a:r>
              <a:rPr dirty="0" sz="3200" spc="-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...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1158" y="6450856"/>
            <a:ext cx="80010" cy="17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65"/>
              </a:lnSpc>
            </a:pPr>
            <a:r>
              <a:rPr dirty="0" sz="1200">
                <a:solidFill>
                  <a:srgbClr val="888888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4900" y="5207000"/>
            <a:ext cx="2959100" cy="165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18668"/>
            <a:ext cx="8086725" cy="62230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00"/>
              <a:t>Idealised </a:t>
            </a:r>
            <a:r>
              <a:rPr dirty="0" sz="3900" spc="-25"/>
              <a:t>Predator-Prey</a:t>
            </a:r>
            <a:r>
              <a:rPr dirty="0" sz="3900" spc="-15"/>
              <a:t> </a:t>
            </a:r>
            <a:r>
              <a:rPr dirty="0" sz="3900" spc="-10"/>
              <a:t>Relationship</a:t>
            </a:r>
            <a:endParaRPr sz="3900"/>
          </a:p>
        </p:txBody>
      </p:sp>
      <p:sp>
        <p:nvSpPr>
          <p:cNvPr id="3" name="object 3"/>
          <p:cNvSpPr/>
          <p:nvPr/>
        </p:nvSpPr>
        <p:spPr>
          <a:xfrm>
            <a:off x="1734298" y="1808173"/>
            <a:ext cx="5629877" cy="4199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7434" y="1299883"/>
            <a:ext cx="6689128" cy="5160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2019-02-02T05:36:39Z</dcterms:created>
  <dcterms:modified xsi:type="dcterms:W3CDTF">2019-02-02T05:36:39Z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2019-02-02T00:00:00Z</vt:filetime>
  </property>
</Properties>
</file>