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03" autoAdjust="0"/>
  </p:normalViewPr>
  <p:slideViewPr>
    <p:cSldViewPr>
      <p:cViewPr varScale="1">
        <p:scale>
          <a:sx n="63" d="100"/>
          <a:sy n="63" d="100"/>
        </p:scale>
        <p:origin x="202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FBF4-9591-4748-9F50-57A4D78203E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2318-1B64-4666-952F-7BE50F67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visibility.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there are four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scope (default, private, protected and public) but only three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visibility modifiers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(private, protected and public).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don't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visibility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gets default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scope. It is only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accessible within the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2318-1B64-4666-952F-7BE50F6780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2318-1B64-4666-952F-7BE50F6780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854" y="492251"/>
            <a:ext cx="8162290" cy="669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9" y="1603946"/>
            <a:ext cx="7790815" cy="403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18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501900"/>
            <a:ext cx="6180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8555" algn="l"/>
              </a:tabLst>
            </a:pPr>
            <a:r>
              <a:rPr sz="4400" spc="-5" dirty="0"/>
              <a:t>Software	Development</a:t>
            </a:r>
            <a:r>
              <a:rPr sz="4400" spc="-60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87600" y="3886200"/>
            <a:ext cx="4359275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Trebuchet MS"/>
                <a:cs typeface="Trebuchet MS"/>
              </a:rPr>
              <a:t>Exploring</a:t>
            </a:r>
            <a:r>
              <a:rPr sz="3200" spc="-6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888888"/>
                </a:solidFill>
                <a:latin typeface="Trebuchet MS"/>
                <a:cs typeface="Trebuchet MS"/>
              </a:rPr>
              <a:t>Polymorphism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7620"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rebuchet MS"/>
                <a:cs typeface="Trebuchet MS"/>
              </a:rPr>
              <a:t>F27SB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5019040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Use private where</a:t>
            </a:r>
            <a:r>
              <a:rPr sz="2000" spc="-10" dirty="0">
                <a:solidFill>
                  <a:srgbClr val="888888"/>
                </a:solidFill>
              </a:rPr>
              <a:t> </a:t>
            </a:r>
            <a:r>
              <a:rPr sz="2000" spc="-5" dirty="0">
                <a:solidFill>
                  <a:srgbClr val="888888"/>
                </a:solidFill>
              </a:rPr>
              <a:t>possible!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5" dirty="0">
                <a:latin typeface="Trebuchet MS"/>
                <a:cs typeface="Trebuchet MS"/>
              </a:rPr>
              <a:t>VISIBILITY</a:t>
            </a:r>
            <a:r>
              <a:rPr sz="4000" b="1" spc="-10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MODIFIERS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469900"/>
            <a:ext cx="4241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4455" algn="l"/>
              </a:tabLst>
            </a:pPr>
            <a:r>
              <a:rPr sz="4400" spc="-210" dirty="0"/>
              <a:t>P</a:t>
            </a:r>
            <a:r>
              <a:rPr sz="4400" dirty="0"/>
              <a:t>rote</a:t>
            </a:r>
            <a:r>
              <a:rPr sz="4400" spc="-5" dirty="0"/>
              <a:t>c</a:t>
            </a:r>
            <a:r>
              <a:rPr sz="4400" dirty="0"/>
              <a:t>ted	a</a:t>
            </a:r>
            <a:r>
              <a:rPr sz="4400" spc="-5" dirty="0"/>
              <a:t>cc</a:t>
            </a:r>
            <a:r>
              <a:rPr sz="4400" dirty="0"/>
              <a:t>e</a:t>
            </a:r>
            <a:r>
              <a:rPr sz="4400" spc="-5" dirty="0"/>
              <a:t>s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620519"/>
            <a:ext cx="8121015" cy="40576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5280" marR="273685" indent="-322580">
              <a:lnSpc>
                <a:spcPts val="3600"/>
              </a:lnSpc>
              <a:spcBef>
                <a:spcPts val="259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30" dirty="0">
                <a:latin typeface="Trebuchet MS"/>
                <a:cs typeface="Trebuchet MS"/>
              </a:rPr>
              <a:t>Private </a:t>
            </a:r>
            <a:r>
              <a:rPr sz="3050" spc="-10" dirty="0">
                <a:latin typeface="Trebuchet MS"/>
                <a:cs typeface="Trebuchet MS"/>
              </a:rPr>
              <a:t>access </a:t>
            </a:r>
            <a:r>
              <a:rPr sz="3050" spc="-5" dirty="0">
                <a:latin typeface="Trebuchet MS"/>
                <a:cs typeface="Trebuchet MS"/>
              </a:rPr>
              <a:t>in the </a:t>
            </a:r>
            <a:r>
              <a:rPr sz="3050" spc="-10" dirty="0">
                <a:latin typeface="Trebuchet MS"/>
                <a:cs typeface="Trebuchet MS"/>
              </a:rPr>
              <a:t>superclass may be </a:t>
            </a:r>
            <a:r>
              <a:rPr sz="3050" spc="-5" dirty="0">
                <a:latin typeface="Trebuchet MS"/>
                <a:cs typeface="Trebuchet MS"/>
              </a:rPr>
              <a:t>too  </a:t>
            </a:r>
            <a:r>
              <a:rPr sz="3050" spc="-10" dirty="0">
                <a:latin typeface="Trebuchet MS"/>
                <a:cs typeface="Trebuchet MS"/>
              </a:rPr>
              <a:t>restrictive </a:t>
            </a:r>
            <a:r>
              <a:rPr sz="3050" spc="-5" dirty="0">
                <a:latin typeface="Trebuchet MS"/>
                <a:cs typeface="Trebuchet MS"/>
              </a:rPr>
              <a:t>for </a:t>
            </a:r>
            <a:r>
              <a:rPr sz="3050" spc="-10" dirty="0">
                <a:latin typeface="Trebuchet MS"/>
                <a:cs typeface="Trebuchet MS"/>
              </a:rPr>
              <a:t>a</a:t>
            </a:r>
            <a:r>
              <a:rPr sz="3050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subclass.</a:t>
            </a:r>
            <a:endParaRPr sz="3050">
              <a:latin typeface="Trebuchet MS"/>
              <a:cs typeface="Trebuchet MS"/>
            </a:endParaRPr>
          </a:p>
          <a:p>
            <a:pPr marL="335280" marR="1344295" indent="-322580">
              <a:lnSpc>
                <a:spcPts val="3600"/>
              </a:lnSpc>
              <a:spcBef>
                <a:spcPts val="7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" dirty="0">
                <a:latin typeface="Trebuchet MS"/>
                <a:cs typeface="Trebuchet MS"/>
              </a:rPr>
              <a:t>The closer inheritance relationship </a:t>
            </a:r>
            <a:r>
              <a:rPr sz="3050" spc="-5" dirty="0">
                <a:latin typeface="Trebuchet MS"/>
                <a:cs typeface="Trebuchet MS"/>
              </a:rPr>
              <a:t>is  </a:t>
            </a:r>
            <a:r>
              <a:rPr sz="3050" spc="-10" dirty="0">
                <a:latin typeface="Trebuchet MS"/>
                <a:cs typeface="Trebuchet MS"/>
              </a:rPr>
              <a:t>supported by </a:t>
            </a:r>
            <a:r>
              <a:rPr sz="3050" b="1" spc="-10" dirty="0">
                <a:latin typeface="Trebuchet MS"/>
                <a:cs typeface="Trebuchet MS"/>
              </a:rPr>
              <a:t>protected</a:t>
            </a:r>
            <a:r>
              <a:rPr sz="3050" b="1" spc="-1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access.</a:t>
            </a:r>
            <a:endParaRPr sz="3050">
              <a:latin typeface="Trebuchet MS"/>
              <a:cs typeface="Trebuchet MS"/>
            </a:endParaRPr>
          </a:p>
          <a:p>
            <a:pPr marL="335280" marR="765175" indent="-322580">
              <a:lnSpc>
                <a:spcPts val="3600"/>
              </a:lnSpc>
              <a:spcBef>
                <a:spcPts val="7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25" dirty="0">
                <a:latin typeface="Trebuchet MS"/>
                <a:cs typeface="Trebuchet MS"/>
              </a:rPr>
              <a:t>Protected </a:t>
            </a:r>
            <a:r>
              <a:rPr sz="3050" spc="-10" dirty="0">
                <a:latin typeface="Trebuchet MS"/>
                <a:cs typeface="Trebuchet MS"/>
              </a:rPr>
              <a:t>access </a:t>
            </a:r>
            <a:r>
              <a:rPr sz="3050" spc="-5" dirty="0">
                <a:latin typeface="Trebuchet MS"/>
                <a:cs typeface="Trebuchet MS"/>
              </a:rPr>
              <a:t>is </a:t>
            </a:r>
            <a:r>
              <a:rPr sz="3050" spc="-10" dirty="0">
                <a:latin typeface="Trebuchet MS"/>
                <a:cs typeface="Trebuchet MS"/>
              </a:rPr>
              <a:t>more restricted </a:t>
            </a:r>
            <a:r>
              <a:rPr sz="3050" spc="-5" dirty="0">
                <a:latin typeface="Trebuchet MS"/>
                <a:cs typeface="Trebuchet MS"/>
              </a:rPr>
              <a:t>than  </a:t>
            </a:r>
            <a:r>
              <a:rPr sz="3050" spc="-10" dirty="0">
                <a:latin typeface="Trebuchet MS"/>
                <a:cs typeface="Trebuchet MS"/>
              </a:rPr>
              <a:t>public access.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b="1" spc="-35" dirty="0">
                <a:latin typeface="Trebuchet MS"/>
                <a:cs typeface="Trebuchet MS"/>
              </a:rPr>
              <a:t>We </a:t>
            </a:r>
            <a:r>
              <a:rPr sz="3050" b="1" spc="-10" dirty="0">
                <a:latin typeface="Trebuchet MS"/>
                <a:cs typeface="Trebuchet MS"/>
              </a:rPr>
              <a:t>still recommend keeping fields</a:t>
            </a:r>
            <a:r>
              <a:rPr sz="3050" b="1" spc="35" dirty="0">
                <a:latin typeface="Trebuchet MS"/>
                <a:cs typeface="Trebuchet MS"/>
              </a:rPr>
              <a:t> </a:t>
            </a:r>
            <a:r>
              <a:rPr sz="3050" b="1" spc="-10" dirty="0">
                <a:latin typeface="Trebuchet MS"/>
                <a:cs typeface="Trebuchet MS"/>
              </a:rPr>
              <a:t>private.</a:t>
            </a:r>
            <a:endParaRPr sz="305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3050" spc="-10" dirty="0">
                <a:latin typeface="Arial"/>
                <a:cs typeface="Arial"/>
              </a:rPr>
              <a:t>– </a:t>
            </a:r>
            <a:r>
              <a:rPr sz="3050" spc="-10" dirty="0">
                <a:latin typeface="Trebuchet MS"/>
                <a:cs typeface="Trebuchet MS"/>
              </a:rPr>
              <a:t>Define protected accessors and</a:t>
            </a:r>
            <a:r>
              <a:rPr sz="3050" spc="-9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mutators.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469900"/>
            <a:ext cx="32753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Access</a:t>
            </a:r>
            <a:r>
              <a:rPr sz="4400" spc="-65" dirty="0"/>
              <a:t> </a:t>
            </a:r>
            <a:r>
              <a:rPr sz="4400" spc="-5" dirty="0"/>
              <a:t>levels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82700" y="1778000"/>
            <a:ext cx="7073900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69900"/>
            <a:ext cx="4117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Access</a:t>
            </a:r>
            <a:r>
              <a:rPr sz="4400" spc="-75" dirty="0"/>
              <a:t> </a:t>
            </a:r>
            <a:r>
              <a:rPr sz="4400" dirty="0"/>
              <a:t>Modifiers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89150"/>
          <a:ext cx="8229598" cy="276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Modifier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0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Package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Subclass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World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000" b="1" spc="-5" dirty="0">
                          <a:latin typeface="Trebuchet MS"/>
                          <a:cs typeface="Trebuchet MS"/>
                        </a:rPr>
                        <a:t>public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b="1" spc="-5" dirty="0">
                          <a:latin typeface="Trebuchet MS"/>
                          <a:cs typeface="Trebuchet MS"/>
                        </a:rPr>
                        <a:t>protected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N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000" b="1" spc="-5" dirty="0">
                          <a:latin typeface="Trebuchet MS"/>
                          <a:cs typeface="Trebuchet MS"/>
                        </a:rPr>
                        <a:t>(none)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N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N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000" b="1" spc="-5" dirty="0">
                          <a:latin typeface="Trebuchet MS"/>
                          <a:cs typeface="Trebuchet MS"/>
                        </a:rPr>
                        <a:t>private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Y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N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N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N</a:t>
                      </a: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69900"/>
            <a:ext cx="7934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Good practice for Access</a:t>
            </a:r>
            <a:r>
              <a:rPr sz="4400" spc="-295" dirty="0"/>
              <a:t> </a:t>
            </a:r>
            <a:r>
              <a:rPr sz="4400" spc="-5" dirty="0"/>
              <a:t>Levels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2023046"/>
            <a:ext cx="8065134" cy="36341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146685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 the most restrictive access level that  makes </a:t>
            </a:r>
            <a:r>
              <a:rPr sz="3200" dirty="0">
                <a:latin typeface="Trebuchet MS"/>
                <a:cs typeface="Trebuchet MS"/>
              </a:rPr>
              <a:t>sense </a:t>
            </a:r>
            <a:r>
              <a:rPr sz="3200" spc="-5" dirty="0">
                <a:latin typeface="Trebuchet MS"/>
                <a:cs typeface="Trebuchet MS"/>
              </a:rPr>
              <a:t>for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particular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member.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 private unless you have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good reason  not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40" dirty="0">
                <a:latin typeface="Trebuchet MS"/>
                <a:cs typeface="Trebuchet MS"/>
              </a:rPr>
              <a:t>Avoid </a:t>
            </a:r>
            <a:r>
              <a:rPr sz="3200" spc="-5" dirty="0">
                <a:latin typeface="Trebuchet MS"/>
                <a:cs typeface="Trebuchet MS"/>
              </a:rPr>
              <a:t>public fields except for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constants.</a:t>
            </a:r>
            <a:endParaRPr sz="3200">
              <a:latin typeface="Trebuchet MS"/>
              <a:cs typeface="Trebuchet MS"/>
            </a:endParaRPr>
          </a:p>
          <a:p>
            <a:pPr marL="360680" marR="24130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Public fields </a:t>
            </a:r>
            <a:r>
              <a:rPr sz="3200" dirty="0">
                <a:latin typeface="Trebuchet MS"/>
                <a:cs typeface="Trebuchet MS"/>
              </a:rPr>
              <a:t>tend to </a:t>
            </a:r>
            <a:r>
              <a:rPr sz="3200" spc="-5" dirty="0">
                <a:latin typeface="Trebuchet MS"/>
                <a:cs typeface="Trebuchet MS"/>
              </a:rPr>
              <a:t>limit your flexibility 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changing your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code.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636714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Some basics</a:t>
            </a:r>
            <a:r>
              <a:rPr sz="2000" dirty="0">
                <a:solidFill>
                  <a:srgbClr val="888888"/>
                </a:solidFill>
              </a:rPr>
              <a:t> </a:t>
            </a:r>
            <a:r>
              <a:rPr sz="2000" spc="-5" dirty="0">
                <a:solidFill>
                  <a:srgbClr val="888888"/>
                </a:solidFill>
              </a:rPr>
              <a:t>first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5" dirty="0">
                <a:latin typeface="Trebuchet MS"/>
                <a:cs typeface="Trebuchet MS"/>
              </a:rPr>
              <a:t>ACCESS LEVELS </a:t>
            </a:r>
            <a:r>
              <a:rPr sz="4000" b="1" dirty="0">
                <a:latin typeface="Trebuchet MS"/>
                <a:cs typeface="Trebuchet MS"/>
              </a:rPr>
              <a:t>AND</a:t>
            </a:r>
            <a:r>
              <a:rPr sz="4000" b="1" spc="-37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TYPES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469900"/>
            <a:ext cx="65093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The </a:t>
            </a:r>
            <a:r>
              <a:rPr sz="4400" spc="-5" dirty="0"/>
              <a:t>inheritance</a:t>
            </a:r>
            <a:r>
              <a:rPr sz="4400" spc="-15" dirty="0"/>
              <a:t> </a:t>
            </a:r>
            <a:r>
              <a:rPr sz="4400" spc="-5" dirty="0"/>
              <a:t>hierarchy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47900" y="1638300"/>
            <a:ext cx="5283200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69900"/>
            <a:ext cx="4572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Conflicting</a:t>
            </a:r>
            <a:r>
              <a:rPr sz="4400" spc="-50" dirty="0"/>
              <a:t> </a:t>
            </a:r>
            <a:r>
              <a:rPr sz="4400" spc="-5" dirty="0"/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1366" y="1450505"/>
            <a:ext cx="7705725" cy="2491740"/>
          </a:xfrm>
          <a:custGeom>
            <a:avLst/>
            <a:gdLst/>
            <a:ahLst/>
            <a:cxnLst/>
            <a:rect l="l" t="t" r="r" b="b"/>
            <a:pathLst>
              <a:path w="7705725" h="2491740">
                <a:moveTo>
                  <a:pt x="0" y="0"/>
                </a:moveTo>
                <a:lnTo>
                  <a:pt x="7705723" y="0"/>
                </a:lnTo>
                <a:lnTo>
                  <a:pt x="7705723" y="2491740"/>
                </a:lnTo>
                <a:lnTo>
                  <a:pt x="0" y="2491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966" y="1120305"/>
            <a:ext cx="8264525" cy="312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400" y="1473200"/>
            <a:ext cx="519874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Leonardo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Vinci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700"/>
              </a:lnSpc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Had a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great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idea this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morning.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7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But now I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forgot what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was. Something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to do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flying ...  40 seconds ago - 2 people like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this.</a:t>
            </a:r>
            <a:endParaRPr sz="1500">
              <a:latin typeface="Trebuchet MS"/>
              <a:cs typeface="Trebuchet MS"/>
            </a:endParaRPr>
          </a:p>
          <a:p>
            <a:pPr marR="3711575" algn="ctr">
              <a:lnSpc>
                <a:spcPts val="1660"/>
              </a:lnSpc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comments.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00" y="2768600"/>
            <a:ext cx="3497579" cy="1117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516380">
              <a:lnSpc>
                <a:spcPts val="1700"/>
              </a:lnSpc>
              <a:spcBef>
                <a:spcPts val="24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Alexander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Graham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Bell  [experiment.jpg]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700"/>
              </a:lnSpc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 think I might call this thing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'telephone'.  12 minutes ago - 4 people like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this.</a:t>
            </a:r>
            <a:endParaRPr sz="1500">
              <a:latin typeface="Trebuchet MS"/>
              <a:cs typeface="Trebuchet MS"/>
            </a:endParaRPr>
          </a:p>
          <a:p>
            <a:pPr marL="127000">
              <a:lnSpc>
                <a:spcPts val="1660"/>
              </a:lnSpc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comments.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3069" y="3106051"/>
            <a:ext cx="1598295" cy="383540"/>
          </a:xfrm>
          <a:prstGeom prst="rect">
            <a:avLst/>
          </a:prstGeom>
          <a:solidFill>
            <a:srgbClr val="FBCAA2"/>
          </a:solidFill>
        </p:spPr>
        <p:txBody>
          <a:bodyPr vert="horz" wrap="square" lIns="0" tIns="4318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Trebuchet MS"/>
                <a:cs typeface="Trebuchet MS"/>
              </a:rPr>
              <a:t>What </a:t>
            </a:r>
            <a:r>
              <a:rPr sz="1800" spc="-5" dirty="0">
                <a:latin typeface="Trebuchet MS"/>
                <a:cs typeface="Trebuchet MS"/>
              </a:rPr>
              <a:t>we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want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366" y="4431029"/>
            <a:ext cx="7705725" cy="1628139"/>
          </a:xfrm>
          <a:custGeom>
            <a:avLst/>
            <a:gdLst/>
            <a:ahLst/>
            <a:cxnLst/>
            <a:rect l="l" t="t" r="r" b="b"/>
            <a:pathLst>
              <a:path w="7705725" h="1628139">
                <a:moveTo>
                  <a:pt x="0" y="0"/>
                </a:moveTo>
                <a:lnTo>
                  <a:pt x="7705723" y="0"/>
                </a:lnTo>
                <a:lnTo>
                  <a:pt x="7705723" y="1628140"/>
                </a:lnTo>
                <a:lnTo>
                  <a:pt x="0" y="16281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966" y="4100829"/>
            <a:ext cx="8264525" cy="2263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400" y="4457700"/>
            <a:ext cx="314452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Leonardo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Vinci</a:t>
            </a:r>
            <a:endParaRPr sz="1500">
              <a:latin typeface="Trebuchet MS"/>
              <a:cs typeface="Trebuchet MS"/>
            </a:endParaRPr>
          </a:p>
          <a:p>
            <a:pPr marL="127000" marR="5080" indent="-114935">
              <a:lnSpc>
                <a:spcPts val="17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40 seconds ago - 2 people like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this.  No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comments.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400" y="5321300"/>
            <a:ext cx="315722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Alexander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Graham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Bell</a:t>
            </a:r>
            <a:endParaRPr sz="1500">
              <a:latin typeface="Trebuchet MS"/>
              <a:cs typeface="Trebuchet MS"/>
            </a:endParaRPr>
          </a:p>
          <a:p>
            <a:pPr marL="127000" marR="5080" indent="-114935">
              <a:lnSpc>
                <a:spcPts val="17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12 minutes ago - 4 people like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this.  No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comments.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5121" y="5178018"/>
            <a:ext cx="1574165" cy="383540"/>
          </a:xfrm>
          <a:prstGeom prst="rect">
            <a:avLst/>
          </a:prstGeom>
          <a:solidFill>
            <a:srgbClr val="FBCAA2"/>
          </a:solidFill>
        </p:spPr>
        <p:txBody>
          <a:bodyPr vert="horz" wrap="square" lIns="0" tIns="412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rebuchet MS"/>
                <a:cs typeface="Trebuchet MS"/>
              </a:rPr>
              <a:t>What </a:t>
            </a:r>
            <a:r>
              <a:rPr sz="1800" spc="-5" dirty="0">
                <a:latin typeface="Trebuchet MS"/>
                <a:cs typeface="Trebuchet MS"/>
              </a:rPr>
              <a:t>we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469900"/>
            <a:ext cx="3203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The</a:t>
            </a:r>
            <a:r>
              <a:rPr sz="4400" spc="-75" dirty="0"/>
              <a:t> </a:t>
            </a:r>
            <a:r>
              <a:rPr sz="4400" spc="-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2264346"/>
            <a:ext cx="8103234" cy="31642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36195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display method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45" dirty="0">
                <a:latin typeface="Trebuchet MS"/>
                <a:cs typeface="Trebuchet MS"/>
              </a:rPr>
              <a:t>Post </a:t>
            </a:r>
            <a:r>
              <a:rPr sz="3200" spc="-5" dirty="0">
                <a:latin typeface="Trebuchet MS"/>
                <a:cs typeface="Trebuchet MS"/>
              </a:rPr>
              <a:t>only prints </a:t>
            </a:r>
            <a:r>
              <a:rPr sz="3200" dirty="0">
                <a:latin typeface="Trebuchet MS"/>
                <a:cs typeface="Trebuchet MS"/>
              </a:rPr>
              <a:t>the  </a:t>
            </a:r>
            <a:r>
              <a:rPr sz="3200" spc="-5" dirty="0">
                <a:latin typeface="Trebuchet MS"/>
                <a:cs typeface="Trebuchet MS"/>
              </a:rPr>
              <a:t>common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fields.</a:t>
            </a:r>
            <a:endParaRPr sz="3200" dirty="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Inheritance </a:t>
            </a:r>
            <a:r>
              <a:rPr sz="3200" dirty="0">
                <a:latin typeface="Trebuchet MS"/>
                <a:cs typeface="Trebuchet MS"/>
              </a:rPr>
              <a:t>is a </a:t>
            </a:r>
            <a:r>
              <a:rPr sz="3200" spc="-5" dirty="0">
                <a:latin typeface="Trebuchet MS"/>
                <a:cs typeface="Trebuchet MS"/>
              </a:rPr>
              <a:t>one-way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street:</a:t>
            </a:r>
            <a:endParaRPr sz="3200" dirty="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subclass </a:t>
            </a:r>
            <a:r>
              <a:rPr sz="3200" dirty="0">
                <a:latin typeface="Trebuchet MS"/>
                <a:cs typeface="Trebuchet MS"/>
              </a:rPr>
              <a:t>inherits the </a:t>
            </a:r>
            <a:r>
              <a:rPr sz="3200" spc="-5" dirty="0">
                <a:latin typeface="Trebuchet MS"/>
                <a:cs typeface="Trebuchet MS"/>
              </a:rPr>
              <a:t>superclass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fields.</a:t>
            </a:r>
            <a:endParaRPr sz="3200" dirty="0">
              <a:latin typeface="Trebuchet MS"/>
              <a:cs typeface="Trebuchet MS"/>
            </a:endParaRPr>
          </a:p>
          <a:p>
            <a:pPr marL="792480" marR="194310" lvl="1" indent="-322580">
              <a:lnSpc>
                <a:spcPts val="3700"/>
              </a:lnSpc>
              <a:spcBef>
                <a:spcPts val="900"/>
              </a:spcBef>
              <a:buFont typeface="Arial"/>
              <a:buChar char="–"/>
              <a:tabLst>
                <a:tab pos="792480" algn="l"/>
              </a:tabLst>
            </a:pP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superclass knows nothing about </a:t>
            </a:r>
            <a:r>
              <a:rPr sz="3200" dirty="0">
                <a:latin typeface="Trebuchet MS"/>
                <a:cs typeface="Trebuchet MS"/>
              </a:rPr>
              <a:t>its  </a:t>
            </a:r>
            <a:r>
              <a:rPr sz="3200" spc="-25" dirty="0">
                <a:latin typeface="Trebuchet MS"/>
                <a:cs typeface="Trebuchet MS"/>
              </a:rPr>
              <a:t>subclass’s</a:t>
            </a:r>
            <a:r>
              <a:rPr sz="3200" spc="-5" dirty="0">
                <a:latin typeface="Trebuchet MS"/>
                <a:cs typeface="Trebuchet MS"/>
              </a:rPr>
              <a:t> fields.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46990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2425" algn="l"/>
                <a:tab pos="2903855" algn="l"/>
                <a:tab pos="3982720" algn="l"/>
                <a:tab pos="6236970" algn="l"/>
              </a:tabLst>
            </a:pPr>
            <a:r>
              <a:rPr sz="4400" dirty="0"/>
              <a:t>Static	ty</a:t>
            </a:r>
            <a:r>
              <a:rPr sz="4400" spc="-5" dirty="0"/>
              <a:t>p</a:t>
            </a:r>
            <a:r>
              <a:rPr sz="4400" dirty="0"/>
              <a:t>e	and	</a:t>
            </a:r>
            <a:r>
              <a:rPr sz="4400" spc="-5" dirty="0"/>
              <a:t>d</a:t>
            </a:r>
            <a:r>
              <a:rPr sz="4400" dirty="0"/>
              <a:t>ynamic	ty</a:t>
            </a:r>
            <a:r>
              <a:rPr sz="4400" spc="-5" dirty="0"/>
              <a:t>p</a:t>
            </a:r>
            <a:r>
              <a:rPr sz="440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2213546"/>
            <a:ext cx="7677150" cy="32531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more complex type hierarchy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requires  further concepts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describe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Some </a:t>
            </a:r>
            <a:r>
              <a:rPr sz="3200" dirty="0">
                <a:latin typeface="Trebuchet MS"/>
                <a:cs typeface="Trebuchet MS"/>
              </a:rPr>
              <a:t>new </a:t>
            </a:r>
            <a:r>
              <a:rPr sz="3200" spc="-5" dirty="0">
                <a:latin typeface="Trebuchet MS"/>
                <a:cs typeface="Trebuchet MS"/>
              </a:rPr>
              <a:t>terminology: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static type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dynamic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type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method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dispatch/lookup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469900"/>
            <a:ext cx="5811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9585" algn="l"/>
              </a:tabLst>
            </a:pPr>
            <a:r>
              <a:rPr sz="4400" spc="-5" dirty="0"/>
              <a:t>Inheritance	hierarchies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23900" y="1651000"/>
            <a:ext cx="77089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5200" y="5384800"/>
            <a:ext cx="3686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Chicken is </a:t>
            </a:r>
            <a:r>
              <a:rPr sz="1800" dirty="0">
                <a:latin typeface="Trebuchet MS"/>
                <a:cs typeface="Trebuchet MS"/>
              </a:rPr>
              <a:t>a subtype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Animal: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980"/>
              </a:lnSpc>
            </a:pPr>
            <a:r>
              <a:rPr sz="1800" spc="-5" dirty="0">
                <a:latin typeface="Courier New"/>
                <a:cs typeface="Courier New"/>
              </a:rPr>
              <a:t>Animal </a:t>
            </a:r>
            <a:r>
              <a:rPr sz="1800" dirty="0">
                <a:latin typeface="Courier New"/>
                <a:cs typeface="Courier New"/>
              </a:rPr>
              <a:t>a = </a:t>
            </a:r>
            <a:r>
              <a:rPr sz="1800" spc="-5" dirty="0">
                <a:latin typeface="Courier New"/>
                <a:cs typeface="Courier New"/>
              </a:rPr>
              <a:t>new </a:t>
            </a:r>
            <a:r>
              <a:rPr sz="1800" dirty="0">
                <a:latin typeface="Courier New"/>
                <a:cs typeface="Courier New"/>
              </a:rPr>
              <a:t>Chicken();</a:t>
            </a:r>
            <a:r>
              <a:rPr sz="1800" spc="-880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DejaVu Sans"/>
                <a:cs typeface="DejaVu Sans"/>
              </a:rPr>
              <a:t>✔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1422400"/>
            <a:ext cx="2561590" cy="830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787400" marR="5080" indent="-774700">
              <a:lnSpc>
                <a:spcPts val="3100"/>
              </a:lnSpc>
              <a:spcBef>
                <a:spcPts val="320"/>
              </a:spcBef>
            </a:pPr>
            <a:r>
              <a:rPr sz="2700" b="1" spc="-15" dirty="0">
                <a:latin typeface="Trebuchet MS"/>
                <a:cs typeface="Trebuchet MS"/>
              </a:rPr>
              <a:t>Socrative</a:t>
            </a:r>
            <a:r>
              <a:rPr sz="2700" b="1" spc="-85" dirty="0">
                <a:latin typeface="Trebuchet MS"/>
                <a:cs typeface="Trebuchet MS"/>
              </a:rPr>
              <a:t> </a:t>
            </a:r>
            <a:r>
              <a:rPr sz="2700" b="1" spc="-5" dirty="0">
                <a:latin typeface="Trebuchet MS"/>
                <a:cs typeface="Trebuchet MS"/>
              </a:rPr>
              <a:t>room:  F27SB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82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2425" algn="l"/>
                <a:tab pos="2701290" algn="l"/>
                <a:tab pos="4954905" algn="l"/>
              </a:tabLst>
            </a:pPr>
            <a:r>
              <a:rPr sz="4400" dirty="0"/>
              <a:t>Static	and	</a:t>
            </a:r>
            <a:r>
              <a:rPr sz="4400" spc="-5" dirty="0"/>
              <a:t>d</a:t>
            </a:r>
            <a:r>
              <a:rPr sz="4400" dirty="0"/>
              <a:t>ynamic	ty</a:t>
            </a:r>
            <a:r>
              <a:rPr sz="4400" spc="-5" dirty="0"/>
              <a:t>p</a:t>
            </a:r>
            <a:r>
              <a:rPr sz="4400" dirty="0"/>
              <a:t>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41993" y="2771305"/>
            <a:ext cx="3460115" cy="447040"/>
          </a:xfrm>
          <a:custGeom>
            <a:avLst/>
            <a:gdLst/>
            <a:ahLst/>
            <a:cxnLst/>
            <a:rect l="l" t="t" r="r" b="b"/>
            <a:pathLst>
              <a:path w="3460115" h="447039">
                <a:moveTo>
                  <a:pt x="0" y="0"/>
                </a:moveTo>
                <a:lnTo>
                  <a:pt x="3460013" y="0"/>
                </a:lnTo>
                <a:lnTo>
                  <a:pt x="3460013" y="447039"/>
                </a:lnTo>
                <a:lnTo>
                  <a:pt x="0" y="4470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2593" y="2441105"/>
            <a:ext cx="4018826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7606" y="1829092"/>
            <a:ext cx="3890202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1409" y="4876800"/>
            <a:ext cx="4161790" cy="447040"/>
          </a:xfrm>
          <a:custGeom>
            <a:avLst/>
            <a:gdLst/>
            <a:ahLst/>
            <a:cxnLst/>
            <a:rect l="l" t="t" r="r" b="b"/>
            <a:pathLst>
              <a:path w="4161790" h="447039">
                <a:moveTo>
                  <a:pt x="0" y="0"/>
                </a:moveTo>
                <a:lnTo>
                  <a:pt x="4161180" y="0"/>
                </a:lnTo>
                <a:lnTo>
                  <a:pt x="4161180" y="447040"/>
                </a:lnTo>
                <a:lnTo>
                  <a:pt x="0" y="4470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2009" y="4546600"/>
            <a:ext cx="4719980" cy="1082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606" y="3881780"/>
            <a:ext cx="3890202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4487" y="3104781"/>
            <a:ext cx="920330" cy="660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2208" y="5445073"/>
            <a:ext cx="2768007" cy="681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0900" y="1257300"/>
            <a:ext cx="8073390" cy="47294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299200" marR="5080" indent="-774700">
              <a:lnSpc>
                <a:spcPts val="3100"/>
              </a:lnSpc>
              <a:spcBef>
                <a:spcPts val="320"/>
              </a:spcBef>
            </a:pPr>
            <a:r>
              <a:rPr sz="2700" b="1" spc="-15" dirty="0">
                <a:latin typeface="Trebuchet MS"/>
                <a:cs typeface="Trebuchet MS"/>
              </a:rPr>
              <a:t>Socrative</a:t>
            </a:r>
            <a:r>
              <a:rPr sz="2700" b="1" spc="-85" dirty="0">
                <a:latin typeface="Trebuchet MS"/>
                <a:cs typeface="Trebuchet MS"/>
              </a:rPr>
              <a:t> </a:t>
            </a:r>
            <a:r>
              <a:rPr sz="2700" b="1" spc="-5" dirty="0">
                <a:latin typeface="Trebuchet MS"/>
                <a:cs typeface="Trebuchet MS"/>
              </a:rPr>
              <a:t>room:  F27SB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2120"/>
              </a:lnSpc>
            </a:pPr>
            <a:r>
              <a:rPr sz="2700" dirty="0">
                <a:latin typeface="Trebuchet MS"/>
                <a:cs typeface="Trebuchet MS"/>
              </a:rPr>
              <a:t>What </a:t>
            </a:r>
            <a:r>
              <a:rPr sz="2700" spc="-5" dirty="0">
                <a:latin typeface="Trebuchet MS"/>
                <a:cs typeface="Trebuchet MS"/>
              </a:rPr>
              <a:t>is the type of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dirty="0">
                <a:latin typeface="Courier New"/>
                <a:cs typeface="Courier New"/>
              </a:rPr>
              <a:t>c1</a:t>
            </a:r>
            <a:r>
              <a:rPr sz="2700" dirty="0">
                <a:latin typeface="Trebuchet MS"/>
                <a:cs typeface="Trebuchet MS"/>
              </a:rPr>
              <a:t>?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R="645795" algn="ctr">
              <a:lnSpc>
                <a:spcPct val="100000"/>
              </a:lnSpc>
            </a:pPr>
            <a:r>
              <a:rPr sz="2300" spc="-5" dirty="0">
                <a:latin typeface="Courier New"/>
                <a:cs typeface="Courier New"/>
              </a:rPr>
              <a:t>Car c1 </a:t>
            </a:r>
            <a:r>
              <a:rPr sz="2300" dirty="0">
                <a:latin typeface="Courier New"/>
                <a:cs typeface="Courier New"/>
              </a:rPr>
              <a:t>= </a:t>
            </a:r>
            <a:r>
              <a:rPr sz="2300" spc="-5" dirty="0">
                <a:latin typeface="Courier New"/>
                <a:cs typeface="Courier New"/>
              </a:rPr>
              <a:t>new</a:t>
            </a:r>
            <a:r>
              <a:rPr sz="2300" spc="-3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Car();</a:t>
            </a:r>
            <a:endParaRPr sz="2300">
              <a:latin typeface="Courier New"/>
              <a:cs typeface="Courier New"/>
            </a:endParaRPr>
          </a:p>
          <a:p>
            <a:pPr marR="1364615" algn="r">
              <a:lnSpc>
                <a:spcPct val="100000"/>
              </a:lnSpc>
              <a:spcBef>
                <a:spcPts val="340"/>
              </a:spcBef>
            </a:pPr>
            <a:r>
              <a:rPr sz="2700" dirty="0">
                <a:latin typeface="Courier New"/>
                <a:cs typeface="Courier New"/>
              </a:rPr>
              <a:t>Car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Trebuchet MS"/>
                <a:cs typeface="Trebuchet MS"/>
              </a:rPr>
              <a:t>What </a:t>
            </a:r>
            <a:r>
              <a:rPr sz="2700" spc="-5" dirty="0">
                <a:latin typeface="Trebuchet MS"/>
                <a:cs typeface="Trebuchet MS"/>
              </a:rPr>
              <a:t>is the type of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dirty="0">
                <a:latin typeface="Courier New"/>
                <a:cs typeface="Courier New"/>
              </a:rPr>
              <a:t>v1</a:t>
            </a:r>
            <a:r>
              <a:rPr sz="2700" dirty="0">
                <a:latin typeface="Trebuchet MS"/>
                <a:cs typeface="Trebuchet MS"/>
              </a:rPr>
              <a:t>?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R="630555" algn="ctr">
              <a:lnSpc>
                <a:spcPct val="100000"/>
              </a:lnSpc>
            </a:pPr>
            <a:r>
              <a:rPr sz="2300" spc="-5" dirty="0">
                <a:latin typeface="Courier New"/>
                <a:cs typeface="Courier New"/>
              </a:rPr>
              <a:t>Vehicle v1 </a:t>
            </a:r>
            <a:r>
              <a:rPr sz="2300" dirty="0">
                <a:latin typeface="Courier New"/>
                <a:cs typeface="Courier New"/>
              </a:rPr>
              <a:t>= </a:t>
            </a:r>
            <a:r>
              <a:rPr sz="2300" spc="-5" dirty="0">
                <a:latin typeface="Courier New"/>
                <a:cs typeface="Courier New"/>
              </a:rPr>
              <a:t>new</a:t>
            </a:r>
            <a:r>
              <a:rPr sz="2300" spc="-3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Car();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4732655" algn="ctr">
              <a:lnSpc>
                <a:spcPct val="100000"/>
              </a:lnSpc>
            </a:pPr>
            <a:r>
              <a:rPr sz="2700" spc="-50" dirty="0">
                <a:latin typeface="Trebuchet MS"/>
                <a:cs typeface="Trebuchet MS"/>
              </a:rPr>
              <a:t>It’s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complicated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469900"/>
            <a:ext cx="3164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 </a:t>
            </a:r>
            <a:r>
              <a:rPr sz="4400" dirty="0"/>
              <a:t>a</a:t>
            </a:r>
            <a:r>
              <a:rPr sz="4400" spc="-85" dirty="0"/>
              <a:t> </a:t>
            </a:r>
            <a:r>
              <a:rPr sz="4400" spc="-5" dirty="0"/>
              <a:t>Nutshell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545793"/>
            <a:ext cx="7243445" cy="453136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3375" spc="-15" baseline="1234" dirty="0">
                <a:latin typeface="Trebuchet MS"/>
                <a:cs typeface="Trebuchet MS"/>
              </a:rPr>
              <a:t>“TYPE of </a:t>
            </a:r>
            <a:r>
              <a:rPr sz="3375" spc="-15" baseline="1234" dirty="0">
                <a:latin typeface="Courier New"/>
                <a:cs typeface="Courier New"/>
              </a:rPr>
              <a:t>v1</a:t>
            </a:r>
            <a:r>
              <a:rPr sz="3375" spc="-15" baseline="1234" dirty="0">
                <a:latin typeface="Trebuchet MS"/>
                <a:cs typeface="Trebuchet MS"/>
              </a:rPr>
              <a:t>” can mean two different</a:t>
            </a:r>
            <a:r>
              <a:rPr sz="3375" spc="60" baseline="1234" dirty="0">
                <a:latin typeface="Trebuchet MS"/>
                <a:cs typeface="Trebuchet MS"/>
              </a:rPr>
              <a:t> </a:t>
            </a:r>
            <a:r>
              <a:rPr sz="3375" spc="-15" baseline="1234" dirty="0">
                <a:latin typeface="Trebuchet MS"/>
                <a:cs typeface="Trebuchet MS"/>
              </a:rPr>
              <a:t>things:</a:t>
            </a:r>
            <a:endParaRPr sz="3375" baseline="1234" dirty="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3375" spc="-7" baseline="1234" dirty="0">
                <a:latin typeface="Trebuchet MS"/>
                <a:cs typeface="Trebuchet MS"/>
              </a:rPr>
              <a:t>“the </a:t>
            </a:r>
            <a:r>
              <a:rPr sz="3375" spc="-15" baseline="1234" dirty="0">
                <a:latin typeface="Trebuchet MS"/>
                <a:cs typeface="Trebuchet MS"/>
              </a:rPr>
              <a:t>type </a:t>
            </a:r>
            <a:r>
              <a:rPr sz="3375" spc="-7" baseline="1234" dirty="0">
                <a:latin typeface="Trebuchet MS"/>
                <a:cs typeface="Trebuchet MS"/>
              </a:rPr>
              <a:t>of </a:t>
            </a:r>
            <a:r>
              <a:rPr sz="3375" spc="-60" baseline="1234" dirty="0">
                <a:latin typeface="Trebuchet MS"/>
                <a:cs typeface="Trebuchet MS"/>
              </a:rPr>
              <a:t>VARIABLE </a:t>
            </a:r>
            <a:r>
              <a:rPr sz="3375" spc="-7" baseline="1234" dirty="0">
                <a:latin typeface="Trebuchet MS"/>
                <a:cs typeface="Trebuchet MS"/>
              </a:rPr>
              <a:t>of </a:t>
            </a:r>
            <a:r>
              <a:rPr sz="3375" spc="-15" baseline="1234" dirty="0">
                <a:latin typeface="Courier New"/>
                <a:cs typeface="Courier New"/>
              </a:rPr>
              <a:t>v1</a:t>
            </a:r>
            <a:r>
              <a:rPr sz="3375" spc="-975" baseline="1234" dirty="0">
                <a:latin typeface="Courier New"/>
                <a:cs typeface="Courier New"/>
              </a:rPr>
              <a:t> </a:t>
            </a:r>
            <a:r>
              <a:rPr sz="3375" spc="-15" baseline="1234" dirty="0">
                <a:latin typeface="Trebuchet MS"/>
                <a:cs typeface="Trebuchet MS"/>
              </a:rPr>
              <a:t>”</a:t>
            </a:r>
            <a:endParaRPr sz="3375" baseline="1234" dirty="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3375" spc="-15" baseline="1234" dirty="0">
                <a:latin typeface="Trebuchet MS"/>
                <a:cs typeface="Trebuchet MS"/>
              </a:rPr>
              <a:t>“the type of the OBJECT stored </a:t>
            </a:r>
            <a:r>
              <a:rPr sz="3375" spc="-7" baseline="1234" dirty="0">
                <a:latin typeface="Trebuchet MS"/>
                <a:cs typeface="Trebuchet MS"/>
              </a:rPr>
              <a:t>in</a:t>
            </a:r>
            <a:r>
              <a:rPr sz="3375" spc="-15" baseline="1234" dirty="0">
                <a:latin typeface="Trebuchet MS"/>
                <a:cs typeface="Trebuchet MS"/>
              </a:rPr>
              <a:t> </a:t>
            </a:r>
            <a:r>
              <a:rPr sz="3375" spc="-15" baseline="1234" dirty="0">
                <a:latin typeface="Courier New"/>
                <a:cs typeface="Courier New"/>
              </a:rPr>
              <a:t>v1</a:t>
            </a:r>
            <a:r>
              <a:rPr sz="3375" spc="-15" baseline="1234" dirty="0">
                <a:latin typeface="Trebuchet MS"/>
                <a:cs typeface="Trebuchet MS"/>
              </a:rPr>
              <a:t>”</a:t>
            </a:r>
            <a:endParaRPr sz="3375" baseline="1234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246379" indent="-233679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2250" spc="-15" dirty="0">
                <a:latin typeface="Courier New"/>
                <a:cs typeface="Courier New"/>
              </a:rPr>
              <a:t>Vehicle </a:t>
            </a:r>
            <a:r>
              <a:rPr sz="2250" spc="-10" dirty="0">
                <a:latin typeface="Courier New"/>
                <a:cs typeface="Courier New"/>
              </a:rPr>
              <a:t>v1 = new</a:t>
            </a:r>
            <a:r>
              <a:rPr sz="2250" spc="-15" dirty="0">
                <a:latin typeface="Courier New"/>
                <a:cs typeface="Courier New"/>
              </a:rPr>
              <a:t> Car();</a:t>
            </a:r>
            <a:endParaRPr sz="2250" dirty="0">
              <a:latin typeface="Courier New"/>
              <a:cs typeface="Courier New"/>
            </a:endParaRPr>
          </a:p>
          <a:p>
            <a:pPr marL="246379" indent="-233679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3375" spc="-112" baseline="1234" dirty="0">
                <a:latin typeface="Trebuchet MS"/>
                <a:cs typeface="Trebuchet MS"/>
              </a:rPr>
              <a:t>Type </a:t>
            </a:r>
            <a:r>
              <a:rPr sz="3375" spc="-15" baseline="1234" dirty="0">
                <a:latin typeface="Trebuchet MS"/>
                <a:cs typeface="Trebuchet MS"/>
              </a:rPr>
              <a:t>of variable </a:t>
            </a:r>
            <a:r>
              <a:rPr sz="3375" spc="-15" baseline="1234" dirty="0">
                <a:latin typeface="Courier New"/>
                <a:cs typeface="Courier New"/>
              </a:rPr>
              <a:t>v1 ==</a:t>
            </a:r>
            <a:r>
              <a:rPr sz="3375" spc="97" baseline="1234" dirty="0">
                <a:latin typeface="Courier New"/>
                <a:cs typeface="Courier New"/>
              </a:rPr>
              <a:t> </a:t>
            </a:r>
            <a:r>
              <a:rPr sz="3375" spc="-15" baseline="1234" dirty="0">
                <a:latin typeface="Courier New"/>
                <a:cs typeface="Courier New"/>
              </a:rPr>
              <a:t>Vehicle</a:t>
            </a:r>
            <a:endParaRPr sz="3375" baseline="1234" dirty="0">
              <a:latin typeface="Courier New"/>
              <a:cs typeface="Courier New"/>
            </a:endParaRPr>
          </a:p>
          <a:p>
            <a:pPr marL="246379" indent="-2336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3375" spc="-112" baseline="1234" dirty="0">
                <a:latin typeface="Trebuchet MS"/>
                <a:cs typeface="Trebuchet MS"/>
              </a:rPr>
              <a:t>Type </a:t>
            </a:r>
            <a:r>
              <a:rPr sz="3375" spc="-15" baseline="1234" dirty="0">
                <a:latin typeface="Trebuchet MS"/>
                <a:cs typeface="Trebuchet MS"/>
              </a:rPr>
              <a:t>of object </a:t>
            </a:r>
            <a:r>
              <a:rPr sz="3375" spc="-15" baseline="1234" dirty="0">
                <a:latin typeface="Courier New"/>
                <a:cs typeface="Courier New"/>
              </a:rPr>
              <a:t>v1 ==</a:t>
            </a:r>
            <a:r>
              <a:rPr sz="3375" spc="89" baseline="1234" dirty="0">
                <a:latin typeface="Courier New"/>
                <a:cs typeface="Courier New"/>
              </a:rPr>
              <a:t> </a:t>
            </a:r>
            <a:r>
              <a:rPr sz="3375" spc="-15" baseline="1234" dirty="0">
                <a:latin typeface="Courier New"/>
                <a:cs typeface="Courier New"/>
              </a:rPr>
              <a:t>Car</a:t>
            </a:r>
            <a:endParaRPr sz="3375" baseline="1234" dirty="0">
              <a:latin typeface="Courier New"/>
              <a:cs typeface="Courier New"/>
            </a:endParaRPr>
          </a:p>
          <a:p>
            <a:pPr marL="246379" indent="-233679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2250" spc="-30" dirty="0">
                <a:latin typeface="Trebuchet MS"/>
                <a:cs typeface="Trebuchet MS"/>
              </a:rPr>
              <a:t>Variable</a:t>
            </a:r>
            <a:r>
              <a:rPr sz="2250" spc="-10" dirty="0">
                <a:latin typeface="Trebuchet MS"/>
                <a:cs typeface="Trebuchet MS"/>
              </a:rPr>
              <a:t> polymorphism</a:t>
            </a:r>
            <a:endParaRPr sz="22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246379" indent="-233679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2250" spc="-75" dirty="0">
                <a:latin typeface="Trebuchet MS"/>
                <a:cs typeface="Trebuchet MS"/>
              </a:rPr>
              <a:t>Type </a:t>
            </a:r>
            <a:r>
              <a:rPr sz="2250" spc="-10" dirty="0">
                <a:latin typeface="Trebuchet MS"/>
                <a:cs typeface="Trebuchet MS"/>
              </a:rPr>
              <a:t>of variable = </a:t>
            </a:r>
            <a:r>
              <a:rPr sz="2250" b="1" spc="-80" dirty="0">
                <a:latin typeface="Trebuchet MS"/>
                <a:cs typeface="Trebuchet MS"/>
              </a:rPr>
              <a:t>STATIC</a:t>
            </a:r>
            <a:r>
              <a:rPr sz="2250" b="1" spc="75" dirty="0">
                <a:latin typeface="Trebuchet MS"/>
                <a:cs typeface="Trebuchet MS"/>
              </a:rPr>
              <a:t> </a:t>
            </a:r>
            <a:r>
              <a:rPr sz="2250" b="1" spc="-10" dirty="0">
                <a:latin typeface="Trebuchet MS"/>
                <a:cs typeface="Trebuchet MS"/>
              </a:rPr>
              <a:t>type</a:t>
            </a:r>
            <a:endParaRPr sz="2250" dirty="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2250" spc="-75" dirty="0">
                <a:latin typeface="Trebuchet MS"/>
                <a:cs typeface="Trebuchet MS"/>
              </a:rPr>
              <a:t>Type </a:t>
            </a:r>
            <a:r>
              <a:rPr sz="2250" spc="-10" dirty="0">
                <a:latin typeface="Trebuchet MS"/>
                <a:cs typeface="Trebuchet MS"/>
              </a:rPr>
              <a:t>of Object = </a:t>
            </a:r>
            <a:r>
              <a:rPr sz="2250" b="1" spc="-10" dirty="0">
                <a:latin typeface="Trebuchet MS"/>
                <a:cs typeface="Trebuchet MS"/>
              </a:rPr>
              <a:t>DYNAMIC type </a:t>
            </a:r>
            <a:r>
              <a:rPr sz="2250" spc="-5" dirty="0">
                <a:latin typeface="Trebuchet MS"/>
                <a:cs typeface="Trebuchet MS"/>
              </a:rPr>
              <a:t>(assigned at</a:t>
            </a:r>
            <a:r>
              <a:rPr sz="2250" spc="75" dirty="0">
                <a:latin typeface="Trebuchet MS"/>
                <a:cs typeface="Trebuchet MS"/>
              </a:rPr>
              <a:t> </a:t>
            </a:r>
            <a:r>
              <a:rPr sz="2250" spc="-5" dirty="0">
                <a:latin typeface="Trebuchet MS"/>
                <a:cs typeface="Trebuchet MS"/>
              </a:rPr>
              <a:t>runtime).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82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2425" algn="l"/>
                <a:tab pos="2701290" algn="l"/>
                <a:tab pos="4954905" algn="l"/>
              </a:tabLst>
            </a:pPr>
            <a:r>
              <a:rPr sz="4400" dirty="0"/>
              <a:t>Static	and	</a:t>
            </a:r>
            <a:r>
              <a:rPr sz="4400" spc="-5" dirty="0"/>
              <a:t>d</a:t>
            </a:r>
            <a:r>
              <a:rPr sz="4400" dirty="0"/>
              <a:t>ynamic	ty</a:t>
            </a:r>
            <a:r>
              <a:rPr sz="4400" spc="-5" dirty="0"/>
              <a:t>p</a:t>
            </a:r>
            <a:r>
              <a:rPr sz="4400" dirty="0"/>
              <a:t>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45108" y="4847602"/>
            <a:ext cx="4907280" cy="1259840"/>
          </a:xfrm>
          <a:custGeom>
            <a:avLst/>
            <a:gdLst/>
            <a:ahLst/>
            <a:cxnLst/>
            <a:rect l="l" t="t" r="r" b="b"/>
            <a:pathLst>
              <a:path w="4907280" h="1259839">
                <a:moveTo>
                  <a:pt x="0" y="0"/>
                </a:moveTo>
                <a:lnTo>
                  <a:pt x="4906938" y="0"/>
                </a:lnTo>
                <a:lnTo>
                  <a:pt x="4906938" y="1259839"/>
                </a:lnTo>
                <a:lnTo>
                  <a:pt x="0" y="1259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08" y="4517402"/>
            <a:ext cx="5465737" cy="189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ts val="3754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/>
              <a:t>The </a:t>
            </a:r>
            <a:r>
              <a:rPr sz="3200" b="1" dirty="0">
                <a:latin typeface="Trebuchet MS"/>
                <a:cs typeface="Trebuchet MS"/>
              </a:rPr>
              <a:t>declared </a:t>
            </a:r>
            <a:r>
              <a:rPr sz="3200" b="1" spc="-5" dirty="0">
                <a:latin typeface="Trebuchet MS"/>
                <a:cs typeface="Trebuchet MS"/>
              </a:rPr>
              <a:t>type </a:t>
            </a:r>
            <a:r>
              <a:rPr sz="3200" spc="-5" dirty="0"/>
              <a:t>of </a:t>
            </a:r>
            <a:r>
              <a:rPr sz="3200" dirty="0"/>
              <a:t>a </a:t>
            </a:r>
            <a:r>
              <a:rPr sz="3200" spc="-5" dirty="0"/>
              <a:t>variable </a:t>
            </a:r>
            <a:r>
              <a:rPr sz="3200" dirty="0"/>
              <a:t>is</a:t>
            </a:r>
            <a:r>
              <a:rPr sz="3200" spc="-50" dirty="0"/>
              <a:t> </a:t>
            </a:r>
            <a:r>
              <a:rPr sz="3200" dirty="0"/>
              <a:t>its</a:t>
            </a:r>
            <a:endParaRPr sz="3200">
              <a:latin typeface="Trebuchet MS"/>
              <a:cs typeface="Trebuchet MS"/>
            </a:endParaRPr>
          </a:p>
          <a:p>
            <a:pPr marL="360680">
              <a:lnSpc>
                <a:spcPts val="3754"/>
              </a:lnSpc>
            </a:pPr>
            <a:r>
              <a:rPr b="1" dirty="0">
                <a:latin typeface="Trebuchet MS"/>
                <a:cs typeface="Trebuchet MS"/>
              </a:rPr>
              <a:t>static</a:t>
            </a:r>
            <a:r>
              <a:rPr b="1" spc="-5" dirty="0">
                <a:latin typeface="Trebuchet MS"/>
                <a:cs typeface="Trebuchet MS"/>
              </a:rPr>
              <a:t> type</a:t>
            </a:r>
            <a:r>
              <a:rPr spc="-5" dirty="0"/>
              <a:t>.</a:t>
            </a:r>
          </a:p>
          <a:p>
            <a:pPr marL="360680" marR="50165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/>
              <a:t>The </a:t>
            </a:r>
            <a:r>
              <a:rPr b="1" spc="-5" dirty="0">
                <a:latin typeface="Trebuchet MS"/>
                <a:cs typeface="Trebuchet MS"/>
              </a:rPr>
              <a:t>type of the object </a:t>
            </a:r>
            <a:r>
              <a:rPr dirty="0"/>
              <a:t>a </a:t>
            </a:r>
            <a:r>
              <a:rPr spc="-5" dirty="0"/>
              <a:t>variable refers  </a:t>
            </a:r>
            <a:r>
              <a:rPr dirty="0"/>
              <a:t>to is its </a:t>
            </a:r>
            <a:r>
              <a:rPr b="1" spc="-5" dirty="0">
                <a:latin typeface="Trebuchet MS"/>
                <a:cs typeface="Trebuchet MS"/>
              </a:rPr>
              <a:t>dynamic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type</a:t>
            </a:r>
            <a:r>
              <a:rPr spc="-5" dirty="0"/>
              <a:t>.</a:t>
            </a:r>
          </a:p>
          <a:p>
            <a:pPr marL="360680" marR="508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/>
              <a:t>The </a:t>
            </a:r>
            <a:r>
              <a:rPr sz="3200" spc="-30" dirty="0"/>
              <a:t>compiler’s </a:t>
            </a:r>
            <a:r>
              <a:rPr sz="3200" spc="-5" dirty="0"/>
              <a:t>job </a:t>
            </a:r>
            <a:r>
              <a:rPr sz="3200" dirty="0"/>
              <a:t>is to check for </a:t>
            </a:r>
            <a:r>
              <a:rPr sz="3200" spc="-5" dirty="0"/>
              <a:t>static-  type</a:t>
            </a:r>
            <a:r>
              <a:rPr sz="3200" spc="-10" dirty="0"/>
              <a:t> </a:t>
            </a:r>
            <a:r>
              <a:rPr sz="3200" spc="-5" dirty="0"/>
              <a:t>violations.</a:t>
            </a:r>
            <a:endParaRPr sz="3200"/>
          </a:p>
          <a:p>
            <a:pPr marL="810260" marR="3009900" indent="-793115">
              <a:lnSpc>
                <a:spcPts val="3000"/>
              </a:lnSpc>
              <a:spcBef>
                <a:spcPts val="1660"/>
              </a:spcBef>
            </a:pPr>
            <a:r>
              <a:rPr sz="2600" spc="-5" dirty="0">
                <a:latin typeface="Courier New"/>
                <a:cs typeface="Courier New"/>
              </a:rPr>
              <a:t>for(Post post </a:t>
            </a:r>
            <a:r>
              <a:rPr sz="2600" dirty="0">
                <a:latin typeface="Courier New"/>
                <a:cs typeface="Courier New"/>
              </a:rPr>
              <a:t>: </a:t>
            </a:r>
            <a:r>
              <a:rPr sz="2600" spc="-5" dirty="0">
                <a:latin typeface="Courier New"/>
                <a:cs typeface="Courier New"/>
              </a:rPr>
              <a:t>posts) </a:t>
            </a:r>
            <a:r>
              <a:rPr sz="2600" dirty="0">
                <a:latin typeface="Courier New"/>
                <a:cs typeface="Courier New"/>
              </a:rPr>
              <a:t>{  post.display();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" y="5600700"/>
            <a:ext cx="2241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9777" y="5458104"/>
            <a:ext cx="4247197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9119" y="5229510"/>
            <a:ext cx="19685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78400" y="5613400"/>
            <a:ext cx="39414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Trebuchet MS"/>
                <a:cs typeface="Trebuchet MS"/>
              </a:rPr>
              <a:t>How </a:t>
            </a:r>
            <a:r>
              <a:rPr sz="2300" dirty="0">
                <a:latin typeface="Trebuchet MS"/>
                <a:cs typeface="Trebuchet MS"/>
              </a:rPr>
              <a:t>do we make </a:t>
            </a:r>
            <a:r>
              <a:rPr sz="2300" spc="-5" dirty="0">
                <a:latin typeface="Trebuchet MS"/>
                <a:cs typeface="Trebuchet MS"/>
              </a:rPr>
              <a:t>this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compile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1800" y="5956300"/>
            <a:ext cx="2869565" cy="7188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54000">
              <a:lnSpc>
                <a:spcPts val="2700"/>
              </a:lnSpc>
              <a:spcBef>
                <a:spcPts val="240"/>
              </a:spcBef>
            </a:pPr>
            <a:r>
              <a:rPr sz="2300" spc="-5" dirty="0">
                <a:latin typeface="Trebuchet MS"/>
                <a:cs typeface="Trebuchet MS"/>
              </a:rPr>
              <a:t>and also print the  required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information?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893" y="1701324"/>
            <a:ext cx="4458478" cy="344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800" y="469900"/>
            <a:ext cx="5986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0975" algn="l"/>
              </a:tabLst>
            </a:pPr>
            <a:r>
              <a:rPr sz="4400" spc="-5" dirty="0"/>
              <a:t>Overriding:</a:t>
            </a:r>
            <a:r>
              <a:rPr sz="4400" spc="20" dirty="0"/>
              <a:t> </a:t>
            </a:r>
            <a:r>
              <a:rPr sz="4400" dirty="0"/>
              <a:t>the	</a:t>
            </a:r>
            <a:r>
              <a:rPr sz="4400" spc="-5" dirty="0"/>
              <a:t>solution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511800" y="1953399"/>
            <a:ext cx="3287712" cy="1530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2596" y="1981291"/>
            <a:ext cx="3186430" cy="1428750"/>
          </a:xfrm>
          <a:custGeom>
            <a:avLst/>
            <a:gdLst/>
            <a:ahLst/>
            <a:cxnLst/>
            <a:rect l="l" t="t" r="r" b="b"/>
            <a:pathLst>
              <a:path w="3186429" h="1428750">
                <a:moveTo>
                  <a:pt x="1619081" y="0"/>
                </a:moveTo>
                <a:lnTo>
                  <a:pt x="1567037" y="0"/>
                </a:lnTo>
                <a:lnTo>
                  <a:pt x="1515014" y="757"/>
                </a:lnTo>
                <a:lnTo>
                  <a:pt x="1463059" y="2273"/>
                </a:lnTo>
                <a:lnTo>
                  <a:pt x="1411215" y="4546"/>
                </a:lnTo>
                <a:lnTo>
                  <a:pt x="1359528" y="7577"/>
                </a:lnTo>
                <a:lnTo>
                  <a:pt x="1308041" y="11366"/>
                </a:lnTo>
                <a:lnTo>
                  <a:pt x="1256801" y="15912"/>
                </a:lnTo>
                <a:lnTo>
                  <a:pt x="1205851" y="21217"/>
                </a:lnTo>
                <a:lnTo>
                  <a:pt x="1155236" y="27279"/>
                </a:lnTo>
                <a:lnTo>
                  <a:pt x="1105000" y="34099"/>
                </a:lnTo>
                <a:lnTo>
                  <a:pt x="1055189" y="41676"/>
                </a:lnTo>
                <a:lnTo>
                  <a:pt x="1005848" y="50011"/>
                </a:lnTo>
                <a:lnTo>
                  <a:pt x="957020" y="59105"/>
                </a:lnTo>
                <a:lnTo>
                  <a:pt x="908750" y="68955"/>
                </a:lnTo>
                <a:lnTo>
                  <a:pt x="861084" y="79564"/>
                </a:lnTo>
                <a:lnTo>
                  <a:pt x="814065" y="90930"/>
                </a:lnTo>
                <a:lnTo>
                  <a:pt x="767739" y="103054"/>
                </a:lnTo>
                <a:lnTo>
                  <a:pt x="722151" y="115936"/>
                </a:lnTo>
                <a:lnTo>
                  <a:pt x="677344" y="129576"/>
                </a:lnTo>
                <a:lnTo>
                  <a:pt x="633363" y="143973"/>
                </a:lnTo>
                <a:lnTo>
                  <a:pt x="590254" y="159128"/>
                </a:lnTo>
                <a:lnTo>
                  <a:pt x="548061" y="175041"/>
                </a:lnTo>
                <a:lnTo>
                  <a:pt x="506828" y="191712"/>
                </a:lnTo>
                <a:lnTo>
                  <a:pt x="466601" y="209140"/>
                </a:lnTo>
                <a:lnTo>
                  <a:pt x="416196" y="232783"/>
                </a:lnTo>
                <a:lnTo>
                  <a:pt x="368672" y="257183"/>
                </a:lnTo>
                <a:lnTo>
                  <a:pt x="324028" y="282296"/>
                </a:lnTo>
                <a:lnTo>
                  <a:pt x="282264" y="308079"/>
                </a:lnTo>
                <a:lnTo>
                  <a:pt x="243381" y="334485"/>
                </a:lnTo>
                <a:lnTo>
                  <a:pt x="207378" y="361471"/>
                </a:lnTo>
                <a:lnTo>
                  <a:pt x="174255" y="388992"/>
                </a:lnTo>
                <a:lnTo>
                  <a:pt x="144012" y="417004"/>
                </a:lnTo>
                <a:lnTo>
                  <a:pt x="116650" y="445461"/>
                </a:lnTo>
                <a:lnTo>
                  <a:pt x="70566" y="503535"/>
                </a:lnTo>
                <a:lnTo>
                  <a:pt x="36003" y="562857"/>
                </a:lnTo>
                <a:lnTo>
                  <a:pt x="12961" y="623071"/>
                </a:lnTo>
                <a:lnTo>
                  <a:pt x="1440" y="683819"/>
                </a:lnTo>
                <a:lnTo>
                  <a:pt x="0" y="714283"/>
                </a:lnTo>
                <a:lnTo>
                  <a:pt x="1440" y="744747"/>
                </a:lnTo>
                <a:lnTo>
                  <a:pt x="12961" y="805495"/>
                </a:lnTo>
                <a:lnTo>
                  <a:pt x="36003" y="865709"/>
                </a:lnTo>
                <a:lnTo>
                  <a:pt x="70566" y="925031"/>
                </a:lnTo>
                <a:lnTo>
                  <a:pt x="116650" y="983105"/>
                </a:lnTo>
                <a:lnTo>
                  <a:pt x="144012" y="1011562"/>
                </a:lnTo>
                <a:lnTo>
                  <a:pt x="174255" y="1039574"/>
                </a:lnTo>
                <a:lnTo>
                  <a:pt x="207378" y="1067095"/>
                </a:lnTo>
                <a:lnTo>
                  <a:pt x="243381" y="1094081"/>
                </a:lnTo>
                <a:lnTo>
                  <a:pt x="282264" y="1120487"/>
                </a:lnTo>
                <a:lnTo>
                  <a:pt x="324028" y="1146270"/>
                </a:lnTo>
                <a:lnTo>
                  <a:pt x="368672" y="1171383"/>
                </a:lnTo>
                <a:lnTo>
                  <a:pt x="416196" y="1195783"/>
                </a:lnTo>
                <a:lnTo>
                  <a:pt x="466601" y="1219425"/>
                </a:lnTo>
                <a:lnTo>
                  <a:pt x="506828" y="1236854"/>
                </a:lnTo>
                <a:lnTo>
                  <a:pt x="548061" y="1253525"/>
                </a:lnTo>
                <a:lnTo>
                  <a:pt x="590254" y="1269437"/>
                </a:lnTo>
                <a:lnTo>
                  <a:pt x="633363" y="1284593"/>
                </a:lnTo>
                <a:lnTo>
                  <a:pt x="677344" y="1298990"/>
                </a:lnTo>
                <a:lnTo>
                  <a:pt x="722151" y="1312630"/>
                </a:lnTo>
                <a:lnTo>
                  <a:pt x="767739" y="1325511"/>
                </a:lnTo>
                <a:lnTo>
                  <a:pt x="814065" y="1337636"/>
                </a:lnTo>
                <a:lnTo>
                  <a:pt x="861084" y="1349002"/>
                </a:lnTo>
                <a:lnTo>
                  <a:pt x="908750" y="1359611"/>
                </a:lnTo>
                <a:lnTo>
                  <a:pt x="957020" y="1369461"/>
                </a:lnTo>
                <a:lnTo>
                  <a:pt x="1005848" y="1378554"/>
                </a:lnTo>
                <a:lnTo>
                  <a:pt x="1055189" y="1386890"/>
                </a:lnTo>
                <a:lnTo>
                  <a:pt x="1105000" y="1394467"/>
                </a:lnTo>
                <a:lnTo>
                  <a:pt x="1155236" y="1401287"/>
                </a:lnTo>
                <a:lnTo>
                  <a:pt x="1205851" y="1407349"/>
                </a:lnTo>
                <a:lnTo>
                  <a:pt x="1256801" y="1412654"/>
                </a:lnTo>
                <a:lnTo>
                  <a:pt x="1308041" y="1417200"/>
                </a:lnTo>
                <a:lnTo>
                  <a:pt x="1359528" y="1420989"/>
                </a:lnTo>
                <a:lnTo>
                  <a:pt x="1411215" y="1424020"/>
                </a:lnTo>
                <a:lnTo>
                  <a:pt x="1463059" y="1426293"/>
                </a:lnTo>
                <a:lnTo>
                  <a:pt x="1515014" y="1427809"/>
                </a:lnTo>
                <a:lnTo>
                  <a:pt x="1567037" y="1428566"/>
                </a:lnTo>
                <a:lnTo>
                  <a:pt x="1619081" y="1428566"/>
                </a:lnTo>
                <a:lnTo>
                  <a:pt x="1671104" y="1427809"/>
                </a:lnTo>
                <a:lnTo>
                  <a:pt x="1723059" y="1426293"/>
                </a:lnTo>
                <a:lnTo>
                  <a:pt x="1774903" y="1424020"/>
                </a:lnTo>
                <a:lnTo>
                  <a:pt x="1826590" y="1420989"/>
                </a:lnTo>
                <a:lnTo>
                  <a:pt x="1878076" y="1417200"/>
                </a:lnTo>
                <a:lnTo>
                  <a:pt x="1929317" y="1412654"/>
                </a:lnTo>
                <a:lnTo>
                  <a:pt x="1980267" y="1407349"/>
                </a:lnTo>
                <a:lnTo>
                  <a:pt x="2030882" y="1401287"/>
                </a:lnTo>
                <a:lnTo>
                  <a:pt x="2081118" y="1394467"/>
                </a:lnTo>
                <a:lnTo>
                  <a:pt x="2130928" y="1386890"/>
                </a:lnTo>
                <a:lnTo>
                  <a:pt x="2180270" y="1378554"/>
                </a:lnTo>
                <a:lnTo>
                  <a:pt x="2229098" y="1369461"/>
                </a:lnTo>
                <a:lnTo>
                  <a:pt x="2277368" y="1359611"/>
                </a:lnTo>
                <a:lnTo>
                  <a:pt x="2325034" y="1349002"/>
                </a:lnTo>
                <a:lnTo>
                  <a:pt x="2372052" y="1337636"/>
                </a:lnTo>
                <a:lnTo>
                  <a:pt x="2418378" y="1325511"/>
                </a:lnTo>
                <a:lnTo>
                  <a:pt x="2463967" y="1312630"/>
                </a:lnTo>
                <a:lnTo>
                  <a:pt x="2508774" y="1298990"/>
                </a:lnTo>
                <a:lnTo>
                  <a:pt x="2552755" y="1284593"/>
                </a:lnTo>
                <a:lnTo>
                  <a:pt x="2595864" y="1269437"/>
                </a:lnTo>
                <a:lnTo>
                  <a:pt x="2638057" y="1253525"/>
                </a:lnTo>
                <a:lnTo>
                  <a:pt x="2679290" y="1236854"/>
                </a:lnTo>
                <a:lnTo>
                  <a:pt x="2719517" y="1219425"/>
                </a:lnTo>
                <a:lnTo>
                  <a:pt x="2769922" y="1195783"/>
                </a:lnTo>
                <a:lnTo>
                  <a:pt x="2817446" y="1171383"/>
                </a:lnTo>
                <a:lnTo>
                  <a:pt x="2862090" y="1146270"/>
                </a:lnTo>
                <a:lnTo>
                  <a:pt x="2903853" y="1120487"/>
                </a:lnTo>
                <a:lnTo>
                  <a:pt x="2942737" y="1094081"/>
                </a:lnTo>
                <a:lnTo>
                  <a:pt x="2978740" y="1067095"/>
                </a:lnTo>
                <a:lnTo>
                  <a:pt x="3011863" y="1039574"/>
                </a:lnTo>
                <a:lnTo>
                  <a:pt x="3042106" y="1011562"/>
                </a:lnTo>
                <a:lnTo>
                  <a:pt x="3069468" y="983105"/>
                </a:lnTo>
                <a:lnTo>
                  <a:pt x="3115552" y="925031"/>
                </a:lnTo>
                <a:lnTo>
                  <a:pt x="3150115" y="865709"/>
                </a:lnTo>
                <a:lnTo>
                  <a:pt x="3173157" y="805495"/>
                </a:lnTo>
                <a:lnTo>
                  <a:pt x="3184678" y="744747"/>
                </a:lnTo>
                <a:lnTo>
                  <a:pt x="3186118" y="714283"/>
                </a:lnTo>
                <a:lnTo>
                  <a:pt x="3184678" y="683819"/>
                </a:lnTo>
                <a:lnTo>
                  <a:pt x="3173157" y="623071"/>
                </a:lnTo>
                <a:lnTo>
                  <a:pt x="3150115" y="562857"/>
                </a:lnTo>
                <a:lnTo>
                  <a:pt x="3115552" y="503535"/>
                </a:lnTo>
                <a:lnTo>
                  <a:pt x="3069468" y="445461"/>
                </a:lnTo>
                <a:lnTo>
                  <a:pt x="3042106" y="417004"/>
                </a:lnTo>
                <a:lnTo>
                  <a:pt x="3011863" y="388992"/>
                </a:lnTo>
                <a:lnTo>
                  <a:pt x="2978740" y="361471"/>
                </a:lnTo>
                <a:lnTo>
                  <a:pt x="2942737" y="334485"/>
                </a:lnTo>
                <a:lnTo>
                  <a:pt x="2903853" y="308079"/>
                </a:lnTo>
                <a:lnTo>
                  <a:pt x="2862090" y="282296"/>
                </a:lnTo>
                <a:lnTo>
                  <a:pt x="2817446" y="257183"/>
                </a:lnTo>
                <a:lnTo>
                  <a:pt x="2769922" y="232783"/>
                </a:lnTo>
                <a:lnTo>
                  <a:pt x="2719517" y="209140"/>
                </a:lnTo>
                <a:lnTo>
                  <a:pt x="2679290" y="191712"/>
                </a:lnTo>
                <a:lnTo>
                  <a:pt x="2638057" y="175041"/>
                </a:lnTo>
                <a:lnTo>
                  <a:pt x="2595864" y="159128"/>
                </a:lnTo>
                <a:lnTo>
                  <a:pt x="2552755" y="143973"/>
                </a:lnTo>
                <a:lnTo>
                  <a:pt x="2508774" y="129576"/>
                </a:lnTo>
                <a:lnTo>
                  <a:pt x="2463967" y="115936"/>
                </a:lnTo>
                <a:lnTo>
                  <a:pt x="2418378" y="103054"/>
                </a:lnTo>
                <a:lnTo>
                  <a:pt x="2372052" y="90930"/>
                </a:lnTo>
                <a:lnTo>
                  <a:pt x="2325034" y="79564"/>
                </a:lnTo>
                <a:lnTo>
                  <a:pt x="2277368" y="68955"/>
                </a:lnTo>
                <a:lnTo>
                  <a:pt x="2229098" y="59105"/>
                </a:lnTo>
                <a:lnTo>
                  <a:pt x="2180270" y="50011"/>
                </a:lnTo>
                <a:lnTo>
                  <a:pt x="2130928" y="41676"/>
                </a:lnTo>
                <a:lnTo>
                  <a:pt x="2081118" y="34099"/>
                </a:lnTo>
                <a:lnTo>
                  <a:pt x="2030882" y="27279"/>
                </a:lnTo>
                <a:lnTo>
                  <a:pt x="1980267" y="21217"/>
                </a:lnTo>
                <a:lnTo>
                  <a:pt x="1929317" y="15912"/>
                </a:lnTo>
                <a:lnTo>
                  <a:pt x="1878076" y="11366"/>
                </a:lnTo>
                <a:lnTo>
                  <a:pt x="1826590" y="7577"/>
                </a:lnTo>
                <a:lnTo>
                  <a:pt x="1774903" y="4546"/>
                </a:lnTo>
                <a:lnTo>
                  <a:pt x="1723059" y="2273"/>
                </a:lnTo>
                <a:lnTo>
                  <a:pt x="1671104" y="757"/>
                </a:lnTo>
                <a:lnTo>
                  <a:pt x="16190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00" y="1981294"/>
            <a:ext cx="3186430" cy="1428750"/>
          </a:xfrm>
          <a:custGeom>
            <a:avLst/>
            <a:gdLst/>
            <a:ahLst/>
            <a:cxnLst/>
            <a:rect l="l" t="t" r="r" b="b"/>
            <a:pathLst>
              <a:path w="3186429" h="1428750">
                <a:moveTo>
                  <a:pt x="2719514" y="209235"/>
                </a:moveTo>
                <a:lnTo>
                  <a:pt x="2769918" y="232877"/>
                </a:lnTo>
                <a:lnTo>
                  <a:pt x="2817443" y="257277"/>
                </a:lnTo>
                <a:lnTo>
                  <a:pt x="2862087" y="282390"/>
                </a:lnTo>
                <a:lnTo>
                  <a:pt x="2903850" y="308173"/>
                </a:lnTo>
                <a:lnTo>
                  <a:pt x="2942734" y="334579"/>
                </a:lnTo>
                <a:lnTo>
                  <a:pt x="2978737" y="361565"/>
                </a:lnTo>
                <a:lnTo>
                  <a:pt x="3011860" y="389086"/>
                </a:lnTo>
                <a:lnTo>
                  <a:pt x="3042102" y="417097"/>
                </a:lnTo>
                <a:lnTo>
                  <a:pt x="3069465" y="445554"/>
                </a:lnTo>
                <a:lnTo>
                  <a:pt x="3115549" y="503628"/>
                </a:lnTo>
                <a:lnTo>
                  <a:pt x="3150112" y="562949"/>
                </a:lnTo>
                <a:lnTo>
                  <a:pt x="3173154" y="623163"/>
                </a:lnTo>
                <a:lnTo>
                  <a:pt x="3184675" y="683911"/>
                </a:lnTo>
                <a:lnTo>
                  <a:pt x="3186115" y="714374"/>
                </a:lnTo>
                <a:lnTo>
                  <a:pt x="3184675" y="744838"/>
                </a:lnTo>
                <a:lnTo>
                  <a:pt x="3173154" y="805586"/>
                </a:lnTo>
                <a:lnTo>
                  <a:pt x="3150112" y="865800"/>
                </a:lnTo>
                <a:lnTo>
                  <a:pt x="3115549" y="925121"/>
                </a:lnTo>
                <a:lnTo>
                  <a:pt x="3069465" y="983195"/>
                </a:lnTo>
                <a:lnTo>
                  <a:pt x="3042102" y="1011652"/>
                </a:lnTo>
                <a:lnTo>
                  <a:pt x="3011860" y="1039663"/>
                </a:lnTo>
                <a:lnTo>
                  <a:pt x="2978737" y="1067184"/>
                </a:lnTo>
                <a:lnTo>
                  <a:pt x="2942734" y="1094170"/>
                </a:lnTo>
                <a:lnTo>
                  <a:pt x="2903850" y="1120576"/>
                </a:lnTo>
                <a:lnTo>
                  <a:pt x="2862087" y="1146359"/>
                </a:lnTo>
                <a:lnTo>
                  <a:pt x="2817443" y="1171472"/>
                </a:lnTo>
                <a:lnTo>
                  <a:pt x="2769918" y="1195872"/>
                </a:lnTo>
                <a:lnTo>
                  <a:pt x="2719514" y="1219514"/>
                </a:lnTo>
                <a:lnTo>
                  <a:pt x="2679287" y="1236943"/>
                </a:lnTo>
                <a:lnTo>
                  <a:pt x="2638054" y="1253614"/>
                </a:lnTo>
                <a:lnTo>
                  <a:pt x="2595861" y="1269527"/>
                </a:lnTo>
                <a:lnTo>
                  <a:pt x="2552751" y="1284682"/>
                </a:lnTo>
                <a:lnTo>
                  <a:pt x="2508771" y="1299080"/>
                </a:lnTo>
                <a:lnTo>
                  <a:pt x="2463964" y="1312719"/>
                </a:lnTo>
                <a:lnTo>
                  <a:pt x="2418375" y="1325601"/>
                </a:lnTo>
                <a:lnTo>
                  <a:pt x="2372049" y="1337726"/>
                </a:lnTo>
                <a:lnTo>
                  <a:pt x="2325031" y="1349092"/>
                </a:lnTo>
                <a:lnTo>
                  <a:pt x="2277365" y="1359701"/>
                </a:lnTo>
                <a:lnTo>
                  <a:pt x="2229095" y="1369552"/>
                </a:lnTo>
                <a:lnTo>
                  <a:pt x="2180267" y="1378645"/>
                </a:lnTo>
                <a:lnTo>
                  <a:pt x="2130926" y="1386980"/>
                </a:lnTo>
                <a:lnTo>
                  <a:pt x="2081115" y="1394558"/>
                </a:lnTo>
                <a:lnTo>
                  <a:pt x="2030880" y="1401378"/>
                </a:lnTo>
                <a:lnTo>
                  <a:pt x="1980265" y="1407440"/>
                </a:lnTo>
                <a:lnTo>
                  <a:pt x="1929314" y="1412744"/>
                </a:lnTo>
                <a:lnTo>
                  <a:pt x="1878074" y="1417291"/>
                </a:lnTo>
                <a:lnTo>
                  <a:pt x="1826588" y="1421080"/>
                </a:lnTo>
                <a:lnTo>
                  <a:pt x="1774900" y="1424111"/>
                </a:lnTo>
                <a:lnTo>
                  <a:pt x="1723057" y="1426384"/>
                </a:lnTo>
                <a:lnTo>
                  <a:pt x="1671101" y="1427900"/>
                </a:lnTo>
                <a:lnTo>
                  <a:pt x="1619079" y="1428657"/>
                </a:lnTo>
                <a:lnTo>
                  <a:pt x="1567034" y="1428657"/>
                </a:lnTo>
                <a:lnTo>
                  <a:pt x="1515012" y="1427900"/>
                </a:lnTo>
                <a:lnTo>
                  <a:pt x="1463056" y="1426384"/>
                </a:lnTo>
                <a:lnTo>
                  <a:pt x="1411212" y="1424111"/>
                </a:lnTo>
                <a:lnTo>
                  <a:pt x="1359525" y="1421080"/>
                </a:lnTo>
                <a:lnTo>
                  <a:pt x="1308039" y="1417291"/>
                </a:lnTo>
                <a:lnTo>
                  <a:pt x="1256798" y="1412744"/>
                </a:lnTo>
                <a:lnTo>
                  <a:pt x="1205848" y="1407440"/>
                </a:lnTo>
                <a:lnTo>
                  <a:pt x="1155233" y="1401378"/>
                </a:lnTo>
                <a:lnTo>
                  <a:pt x="1104997" y="1394558"/>
                </a:lnTo>
                <a:lnTo>
                  <a:pt x="1055186" y="1386980"/>
                </a:lnTo>
                <a:lnTo>
                  <a:pt x="1005845" y="1378645"/>
                </a:lnTo>
                <a:lnTo>
                  <a:pt x="957016" y="1369552"/>
                </a:lnTo>
                <a:lnTo>
                  <a:pt x="908747" y="1359701"/>
                </a:lnTo>
                <a:lnTo>
                  <a:pt x="861080" y="1349092"/>
                </a:lnTo>
                <a:lnTo>
                  <a:pt x="814062" y="1337726"/>
                </a:lnTo>
                <a:lnTo>
                  <a:pt x="767735" y="1325601"/>
                </a:lnTo>
                <a:lnTo>
                  <a:pt x="722146" y="1312719"/>
                </a:lnTo>
                <a:lnTo>
                  <a:pt x="677339" y="1299080"/>
                </a:lnTo>
                <a:lnTo>
                  <a:pt x="633359" y="1284682"/>
                </a:lnTo>
                <a:lnTo>
                  <a:pt x="590249" y="1269527"/>
                </a:lnTo>
                <a:lnTo>
                  <a:pt x="548056" y="1253614"/>
                </a:lnTo>
                <a:lnTo>
                  <a:pt x="506823" y="1236943"/>
                </a:lnTo>
                <a:lnTo>
                  <a:pt x="466595" y="1219514"/>
                </a:lnTo>
                <a:lnTo>
                  <a:pt x="416191" y="1195872"/>
                </a:lnTo>
                <a:lnTo>
                  <a:pt x="368668" y="1171472"/>
                </a:lnTo>
                <a:lnTo>
                  <a:pt x="324024" y="1146359"/>
                </a:lnTo>
                <a:lnTo>
                  <a:pt x="282261" y="1120576"/>
                </a:lnTo>
                <a:lnTo>
                  <a:pt x="243378" y="1094170"/>
                </a:lnTo>
                <a:lnTo>
                  <a:pt x="207375" y="1067184"/>
                </a:lnTo>
                <a:lnTo>
                  <a:pt x="174253" y="1039663"/>
                </a:lnTo>
                <a:lnTo>
                  <a:pt x="144010" y="1011652"/>
                </a:lnTo>
                <a:lnTo>
                  <a:pt x="116648" y="983195"/>
                </a:lnTo>
                <a:lnTo>
                  <a:pt x="70565" y="925121"/>
                </a:lnTo>
                <a:lnTo>
                  <a:pt x="36002" y="865800"/>
                </a:lnTo>
                <a:lnTo>
                  <a:pt x="12960" y="805586"/>
                </a:lnTo>
                <a:lnTo>
                  <a:pt x="1440" y="744838"/>
                </a:lnTo>
                <a:lnTo>
                  <a:pt x="0" y="714374"/>
                </a:lnTo>
                <a:lnTo>
                  <a:pt x="1440" y="683911"/>
                </a:lnTo>
                <a:lnTo>
                  <a:pt x="12960" y="623163"/>
                </a:lnTo>
                <a:lnTo>
                  <a:pt x="36002" y="562949"/>
                </a:lnTo>
                <a:lnTo>
                  <a:pt x="70565" y="503628"/>
                </a:lnTo>
                <a:lnTo>
                  <a:pt x="116648" y="445554"/>
                </a:lnTo>
                <a:lnTo>
                  <a:pt x="144010" y="417097"/>
                </a:lnTo>
                <a:lnTo>
                  <a:pt x="174253" y="389086"/>
                </a:lnTo>
                <a:lnTo>
                  <a:pt x="207375" y="361565"/>
                </a:lnTo>
                <a:lnTo>
                  <a:pt x="243378" y="334579"/>
                </a:lnTo>
                <a:lnTo>
                  <a:pt x="282261" y="308173"/>
                </a:lnTo>
                <a:lnTo>
                  <a:pt x="324024" y="282390"/>
                </a:lnTo>
                <a:lnTo>
                  <a:pt x="368668" y="257277"/>
                </a:lnTo>
                <a:lnTo>
                  <a:pt x="416191" y="232877"/>
                </a:lnTo>
                <a:lnTo>
                  <a:pt x="466595" y="209235"/>
                </a:lnTo>
                <a:lnTo>
                  <a:pt x="506823" y="191806"/>
                </a:lnTo>
                <a:lnTo>
                  <a:pt x="548056" y="175136"/>
                </a:lnTo>
                <a:lnTo>
                  <a:pt x="590249" y="159223"/>
                </a:lnTo>
                <a:lnTo>
                  <a:pt x="633359" y="144068"/>
                </a:lnTo>
                <a:lnTo>
                  <a:pt x="677339" y="129670"/>
                </a:lnTo>
                <a:lnTo>
                  <a:pt x="722146" y="116031"/>
                </a:lnTo>
                <a:lnTo>
                  <a:pt x="767735" y="103149"/>
                </a:lnTo>
                <a:lnTo>
                  <a:pt x="814062" y="91025"/>
                </a:lnTo>
                <a:lnTo>
                  <a:pt x="861080" y="79658"/>
                </a:lnTo>
                <a:lnTo>
                  <a:pt x="908747" y="69050"/>
                </a:lnTo>
                <a:lnTo>
                  <a:pt x="957016" y="59199"/>
                </a:lnTo>
                <a:lnTo>
                  <a:pt x="1005845" y="50106"/>
                </a:lnTo>
                <a:lnTo>
                  <a:pt x="1055186" y="41771"/>
                </a:lnTo>
                <a:lnTo>
                  <a:pt x="1104997" y="34193"/>
                </a:lnTo>
                <a:lnTo>
                  <a:pt x="1155233" y="27373"/>
                </a:lnTo>
                <a:lnTo>
                  <a:pt x="1205848" y="21311"/>
                </a:lnTo>
                <a:lnTo>
                  <a:pt x="1256798" y="16007"/>
                </a:lnTo>
                <a:lnTo>
                  <a:pt x="1308039" y="11460"/>
                </a:lnTo>
                <a:lnTo>
                  <a:pt x="1359525" y="7672"/>
                </a:lnTo>
                <a:lnTo>
                  <a:pt x="1411212" y="4641"/>
                </a:lnTo>
                <a:lnTo>
                  <a:pt x="1463056" y="2367"/>
                </a:lnTo>
                <a:lnTo>
                  <a:pt x="1515012" y="852"/>
                </a:lnTo>
                <a:lnTo>
                  <a:pt x="1567034" y="94"/>
                </a:lnTo>
                <a:lnTo>
                  <a:pt x="1619079" y="94"/>
                </a:lnTo>
                <a:lnTo>
                  <a:pt x="1671101" y="852"/>
                </a:lnTo>
                <a:lnTo>
                  <a:pt x="1723057" y="2367"/>
                </a:lnTo>
                <a:lnTo>
                  <a:pt x="1774900" y="4641"/>
                </a:lnTo>
                <a:lnTo>
                  <a:pt x="1826588" y="7672"/>
                </a:lnTo>
                <a:lnTo>
                  <a:pt x="1878074" y="11460"/>
                </a:lnTo>
                <a:lnTo>
                  <a:pt x="1929314" y="16007"/>
                </a:lnTo>
                <a:lnTo>
                  <a:pt x="1980265" y="21311"/>
                </a:lnTo>
                <a:lnTo>
                  <a:pt x="2030880" y="27373"/>
                </a:lnTo>
                <a:lnTo>
                  <a:pt x="2081115" y="34193"/>
                </a:lnTo>
                <a:lnTo>
                  <a:pt x="2130926" y="41771"/>
                </a:lnTo>
                <a:lnTo>
                  <a:pt x="2180267" y="50106"/>
                </a:lnTo>
                <a:lnTo>
                  <a:pt x="2229095" y="59199"/>
                </a:lnTo>
                <a:lnTo>
                  <a:pt x="2277365" y="69050"/>
                </a:lnTo>
                <a:lnTo>
                  <a:pt x="2325031" y="79658"/>
                </a:lnTo>
                <a:lnTo>
                  <a:pt x="2372049" y="91025"/>
                </a:lnTo>
                <a:lnTo>
                  <a:pt x="2418375" y="103149"/>
                </a:lnTo>
                <a:lnTo>
                  <a:pt x="2463964" y="116031"/>
                </a:lnTo>
                <a:lnTo>
                  <a:pt x="2508771" y="129670"/>
                </a:lnTo>
                <a:lnTo>
                  <a:pt x="2552751" y="144068"/>
                </a:lnTo>
                <a:lnTo>
                  <a:pt x="2595861" y="159223"/>
                </a:lnTo>
                <a:lnTo>
                  <a:pt x="2638054" y="175136"/>
                </a:lnTo>
                <a:lnTo>
                  <a:pt x="2679287" y="191806"/>
                </a:lnTo>
                <a:lnTo>
                  <a:pt x="2719514" y="209235"/>
                </a:lnTo>
                <a:close/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83300" y="2184400"/>
            <a:ext cx="2136140" cy="993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latin typeface="Courier New"/>
                <a:cs typeface="Courier New"/>
              </a:rPr>
              <a:t>display</a:t>
            </a:r>
            <a:r>
              <a:rPr sz="2100" spc="-70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method </a:t>
            </a:r>
            <a:r>
              <a:rPr sz="210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in both super-  and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subclasses.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3391" y="2809875"/>
            <a:ext cx="1939304" cy="730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2282" y="2895600"/>
            <a:ext cx="1706880" cy="488950"/>
          </a:xfrm>
          <a:custGeom>
            <a:avLst/>
            <a:gdLst/>
            <a:ahLst/>
            <a:cxnLst/>
            <a:rect l="l" t="t" r="r" b="b"/>
            <a:pathLst>
              <a:path w="1706879" h="488950">
                <a:moveTo>
                  <a:pt x="1706518" y="0"/>
                </a:moveTo>
                <a:lnTo>
                  <a:pt x="12209" y="485122"/>
                </a:lnTo>
                <a:lnTo>
                  <a:pt x="0" y="488618"/>
                </a:lnTo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7284" y="3322116"/>
            <a:ext cx="133985" cy="117475"/>
          </a:xfrm>
          <a:custGeom>
            <a:avLst/>
            <a:gdLst/>
            <a:ahLst/>
            <a:cxnLst/>
            <a:rect l="l" t="t" r="r" b="b"/>
            <a:pathLst>
              <a:path w="133985" h="117475">
                <a:moveTo>
                  <a:pt x="100431" y="0"/>
                </a:moveTo>
                <a:lnTo>
                  <a:pt x="0" y="92163"/>
                </a:lnTo>
                <a:lnTo>
                  <a:pt x="133985" y="117208"/>
                </a:lnTo>
                <a:lnTo>
                  <a:pt x="10043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2073" y="2867253"/>
            <a:ext cx="1075249" cy="1971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4768" y="2924175"/>
            <a:ext cx="817244" cy="1719580"/>
          </a:xfrm>
          <a:custGeom>
            <a:avLst/>
            <a:gdLst/>
            <a:ahLst/>
            <a:cxnLst/>
            <a:rect l="l" t="t" r="r" b="b"/>
            <a:pathLst>
              <a:path w="817245" h="1719579">
                <a:moveTo>
                  <a:pt x="816732" y="0"/>
                </a:moveTo>
                <a:lnTo>
                  <a:pt x="5450" y="1707570"/>
                </a:lnTo>
                <a:lnTo>
                  <a:pt x="0" y="1719041"/>
                </a:lnTo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5156" y="4605578"/>
            <a:ext cx="110489" cy="136525"/>
          </a:xfrm>
          <a:custGeom>
            <a:avLst/>
            <a:gdLst/>
            <a:ahLst/>
            <a:cxnLst/>
            <a:rect l="l" t="t" r="r" b="b"/>
            <a:pathLst>
              <a:path w="110489" h="136525">
                <a:moveTo>
                  <a:pt x="0" y="0"/>
                </a:moveTo>
                <a:lnTo>
                  <a:pt x="2743" y="136283"/>
                </a:lnTo>
                <a:lnTo>
                  <a:pt x="110121" y="52324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3189" y="5258904"/>
            <a:ext cx="3477005" cy="1043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7455" y="5030301"/>
            <a:ext cx="1968500" cy="596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10200" y="5422900"/>
            <a:ext cx="3171825" cy="7188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 marR="5080" indent="-12700">
              <a:lnSpc>
                <a:spcPts val="2700"/>
              </a:lnSpc>
              <a:spcBef>
                <a:spcPts val="240"/>
              </a:spcBef>
            </a:pPr>
            <a:r>
              <a:rPr sz="2300" spc="-5" dirty="0">
                <a:latin typeface="Trebuchet MS"/>
                <a:cs typeface="Trebuchet MS"/>
              </a:rPr>
              <a:t>Satisfies both </a:t>
            </a:r>
            <a:r>
              <a:rPr sz="2300" dirty="0">
                <a:latin typeface="Trebuchet MS"/>
                <a:cs typeface="Trebuchet MS"/>
              </a:rPr>
              <a:t>static</a:t>
            </a:r>
            <a:r>
              <a:rPr sz="2300" spc="-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and  </a:t>
            </a:r>
            <a:r>
              <a:rPr sz="2300" spc="-5" dirty="0">
                <a:latin typeface="Trebuchet MS"/>
                <a:cs typeface="Trebuchet MS"/>
              </a:rPr>
              <a:t>dynamic type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checking.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5057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rebuchet MS"/>
                <a:cs typeface="Trebuchet MS"/>
              </a:rPr>
              <a:t>METHOD</a:t>
            </a:r>
            <a:r>
              <a:rPr sz="4000" b="1" spc="-7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OVERRIDING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469900"/>
            <a:ext cx="4638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Method</a:t>
            </a:r>
            <a:r>
              <a:rPr sz="4400" spc="-45" dirty="0"/>
              <a:t> </a:t>
            </a:r>
            <a:r>
              <a:rPr sz="4400" spc="-5" dirty="0"/>
              <a:t>Overriding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984946"/>
            <a:ext cx="8012430" cy="37230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220345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b="1" spc="-5" dirty="0">
                <a:latin typeface="Trebuchet MS"/>
                <a:cs typeface="Trebuchet MS"/>
              </a:rPr>
              <a:t>Superclass and subclass </a:t>
            </a:r>
            <a:r>
              <a:rPr sz="3200" spc="-5" dirty="0">
                <a:latin typeface="Trebuchet MS"/>
                <a:cs typeface="Trebuchet MS"/>
              </a:rPr>
              <a:t>define methods  with the </a:t>
            </a:r>
            <a:r>
              <a:rPr sz="3200" b="1" dirty="0">
                <a:latin typeface="Trebuchet MS"/>
                <a:cs typeface="Trebuchet MS"/>
              </a:rPr>
              <a:t>same </a:t>
            </a:r>
            <a:r>
              <a:rPr sz="3200" b="1" spc="-5" dirty="0">
                <a:latin typeface="Trebuchet MS"/>
                <a:cs typeface="Trebuchet MS"/>
              </a:rPr>
              <a:t>signature</a:t>
            </a:r>
            <a:r>
              <a:rPr sz="3200" spc="-5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Each </a:t>
            </a:r>
            <a:r>
              <a:rPr sz="3200" dirty="0">
                <a:latin typeface="Trebuchet MS"/>
                <a:cs typeface="Trebuchet MS"/>
              </a:rPr>
              <a:t>has access to the </a:t>
            </a:r>
            <a:r>
              <a:rPr sz="3200" spc="-5" dirty="0">
                <a:latin typeface="Trebuchet MS"/>
                <a:cs typeface="Trebuchet MS"/>
              </a:rPr>
              <a:t>fields </a:t>
            </a:r>
            <a:r>
              <a:rPr sz="3200" dirty="0">
                <a:latin typeface="Trebuchet MS"/>
                <a:cs typeface="Trebuchet MS"/>
              </a:rPr>
              <a:t>of its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class.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Superclass satisfies </a:t>
            </a:r>
            <a:r>
              <a:rPr sz="3200" dirty="0">
                <a:latin typeface="Trebuchet MS"/>
                <a:cs typeface="Trebuchet MS"/>
              </a:rPr>
              <a:t>static </a:t>
            </a:r>
            <a:r>
              <a:rPr sz="3200" spc="-5" dirty="0">
                <a:latin typeface="Trebuchet MS"/>
                <a:cs typeface="Trebuchet MS"/>
              </a:rPr>
              <a:t>type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check.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b="1" spc="-5" dirty="0">
                <a:latin typeface="Trebuchet MS"/>
                <a:cs typeface="Trebuchet MS"/>
              </a:rPr>
              <a:t>Subclass method is called at runtime </a:t>
            </a:r>
            <a:r>
              <a:rPr sz="3200" dirty="0">
                <a:latin typeface="Trebuchet MS"/>
                <a:cs typeface="Trebuchet MS"/>
              </a:rPr>
              <a:t>– it  </a:t>
            </a:r>
            <a:r>
              <a:rPr sz="3200" spc="-5" dirty="0">
                <a:latin typeface="Trebuchet MS"/>
                <a:cs typeface="Trebuchet MS"/>
              </a:rPr>
              <a:t>overrides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superclass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version.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What </a:t>
            </a:r>
            <a:r>
              <a:rPr sz="3200" spc="-5" dirty="0">
                <a:latin typeface="Trebuchet MS"/>
                <a:cs typeface="Trebuchet MS"/>
              </a:rPr>
              <a:t>becomes of the </a:t>
            </a:r>
            <a:r>
              <a:rPr sz="3200" dirty="0">
                <a:latin typeface="Trebuchet MS"/>
                <a:cs typeface="Trebuchet MS"/>
              </a:rPr>
              <a:t>superclass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version?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271272"/>
            <a:ext cx="3714115" cy="108966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93700" marR="5080" indent="-381000">
              <a:lnSpc>
                <a:spcPts val="4100"/>
              </a:lnSpc>
              <a:spcBef>
                <a:spcPts val="384"/>
              </a:spcBef>
            </a:pPr>
            <a:r>
              <a:rPr sz="3550" dirty="0"/>
              <a:t>Distinct static</a:t>
            </a:r>
            <a:r>
              <a:rPr sz="3550" spc="-60" dirty="0"/>
              <a:t> </a:t>
            </a:r>
            <a:r>
              <a:rPr sz="3550" dirty="0"/>
              <a:t>and  dynamic</a:t>
            </a:r>
            <a:r>
              <a:rPr sz="3550" spc="-20" dirty="0"/>
              <a:t> </a:t>
            </a:r>
            <a:r>
              <a:rPr sz="3550" dirty="0"/>
              <a:t>types</a:t>
            </a:r>
            <a:endParaRPr sz="3550"/>
          </a:p>
        </p:txBody>
      </p:sp>
      <p:sp>
        <p:nvSpPr>
          <p:cNvPr id="3" name="object 3"/>
          <p:cNvSpPr/>
          <p:nvPr/>
        </p:nvSpPr>
        <p:spPr>
          <a:xfrm>
            <a:off x="1307497" y="3009900"/>
            <a:ext cx="6579715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469900"/>
            <a:ext cx="3695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Method</a:t>
            </a:r>
            <a:r>
              <a:rPr sz="4400" spc="-60" dirty="0"/>
              <a:t> </a:t>
            </a:r>
            <a:r>
              <a:rPr sz="4400" spc="-5" dirty="0"/>
              <a:t>lookup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714500" y="2147044"/>
            <a:ext cx="5753100" cy="3084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6147" y="5445493"/>
            <a:ext cx="4356849" cy="1018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0315" y="5216889"/>
            <a:ext cx="1968500" cy="596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9800" y="5600700"/>
            <a:ext cx="4142104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Trebuchet MS"/>
                <a:cs typeface="Trebuchet MS"/>
              </a:rPr>
              <a:t>No </a:t>
            </a:r>
            <a:r>
              <a:rPr sz="2200" spc="-5" dirty="0">
                <a:latin typeface="Trebuchet MS"/>
                <a:cs typeface="Trebuchet MS"/>
              </a:rPr>
              <a:t>inheritance or polymorphism.  </a:t>
            </a:r>
            <a:r>
              <a:rPr sz="2200" dirty="0">
                <a:latin typeface="Trebuchet MS"/>
                <a:cs typeface="Trebuchet MS"/>
              </a:rPr>
              <a:t>The </a:t>
            </a:r>
            <a:r>
              <a:rPr sz="2200" spc="-5" dirty="0">
                <a:latin typeface="Trebuchet MS"/>
                <a:cs typeface="Trebuchet MS"/>
              </a:rPr>
              <a:t>obvious </a:t>
            </a:r>
            <a:r>
              <a:rPr sz="2200" dirty="0">
                <a:latin typeface="Trebuchet MS"/>
                <a:cs typeface="Trebuchet MS"/>
              </a:rPr>
              <a:t>method is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selected.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135" y="1613222"/>
            <a:ext cx="5157071" cy="3859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7800" y="469900"/>
            <a:ext cx="3695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Method</a:t>
            </a:r>
            <a:r>
              <a:rPr sz="4400" spc="-60" dirty="0"/>
              <a:t> </a:t>
            </a:r>
            <a:r>
              <a:rPr sz="4400" spc="-5" dirty="0"/>
              <a:t>lookup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778108" y="5351233"/>
            <a:ext cx="4111625" cy="1234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670" y="5122640"/>
            <a:ext cx="1968500" cy="596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38700" y="5511800"/>
            <a:ext cx="3949700" cy="9144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just">
              <a:lnSpc>
                <a:spcPts val="2300"/>
              </a:lnSpc>
              <a:spcBef>
                <a:spcPts val="259"/>
              </a:spcBef>
            </a:pPr>
            <a:r>
              <a:rPr sz="2000" dirty="0">
                <a:latin typeface="Trebuchet MS"/>
                <a:cs typeface="Trebuchet MS"/>
              </a:rPr>
              <a:t>Inheritance </a:t>
            </a:r>
            <a:r>
              <a:rPr sz="2000" spc="-5" dirty="0">
                <a:latin typeface="Trebuchet MS"/>
                <a:cs typeface="Trebuchet MS"/>
              </a:rPr>
              <a:t>but </a:t>
            </a:r>
            <a:r>
              <a:rPr sz="2000" dirty="0">
                <a:latin typeface="Trebuchet MS"/>
                <a:cs typeface="Trebuchet MS"/>
              </a:rPr>
              <a:t>no </a:t>
            </a:r>
            <a:r>
              <a:rPr sz="2000" spc="-5" dirty="0">
                <a:latin typeface="Trebuchet MS"/>
                <a:cs typeface="Trebuchet MS"/>
              </a:rPr>
              <a:t>overriding.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inheritance hierarchy is ascended,  </a:t>
            </a:r>
            <a:r>
              <a:rPr sz="2000" dirty="0">
                <a:latin typeface="Trebuchet MS"/>
                <a:cs typeface="Trebuchet MS"/>
              </a:rPr>
              <a:t>searching </a:t>
            </a: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match.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469900"/>
            <a:ext cx="3695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Method</a:t>
            </a:r>
            <a:r>
              <a:rPr sz="4400" spc="-60" dirty="0"/>
              <a:t> </a:t>
            </a:r>
            <a:r>
              <a:rPr sz="4400" spc="-5" dirty="0"/>
              <a:t>lookup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63134" y="1510762"/>
            <a:ext cx="4826869" cy="384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1902" y="5036096"/>
            <a:ext cx="3402012" cy="1310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8652" y="4807496"/>
            <a:ext cx="19685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00700" y="5194300"/>
            <a:ext cx="2632710" cy="9804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15900">
              <a:lnSpc>
                <a:spcPts val="2500"/>
              </a:lnSpc>
              <a:spcBef>
                <a:spcPts val="200"/>
              </a:spcBef>
            </a:pPr>
            <a:r>
              <a:rPr sz="2100" spc="-10" dirty="0">
                <a:latin typeface="Trebuchet MS"/>
                <a:cs typeface="Trebuchet MS"/>
              </a:rPr>
              <a:t>Polymorphism </a:t>
            </a:r>
            <a:r>
              <a:rPr sz="2100" dirty="0">
                <a:latin typeface="Trebuchet MS"/>
                <a:cs typeface="Trebuchet MS"/>
              </a:rPr>
              <a:t>and  </a:t>
            </a:r>
            <a:r>
              <a:rPr sz="2100" spc="-5" dirty="0">
                <a:latin typeface="Trebuchet MS"/>
                <a:cs typeface="Trebuchet MS"/>
              </a:rPr>
              <a:t>overriding. </a:t>
            </a:r>
            <a:r>
              <a:rPr sz="2100" dirty="0">
                <a:latin typeface="Trebuchet MS"/>
                <a:cs typeface="Trebuchet MS"/>
              </a:rPr>
              <a:t>The </a:t>
            </a:r>
            <a:r>
              <a:rPr sz="2100" spc="-5" dirty="0">
                <a:latin typeface="Trebuchet MS"/>
                <a:cs typeface="Trebuchet MS"/>
              </a:rPr>
              <a:t>‘first’  version </a:t>
            </a:r>
            <a:r>
              <a:rPr sz="2100" dirty="0">
                <a:latin typeface="Trebuchet MS"/>
                <a:cs typeface="Trebuchet MS"/>
              </a:rPr>
              <a:t>found is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used.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269" y="3322735"/>
            <a:ext cx="1319504" cy="979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434" y="3347478"/>
            <a:ext cx="1240069" cy="892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346519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Inheritance and</a:t>
            </a:r>
            <a:r>
              <a:rPr sz="2000" spc="-40" dirty="0">
                <a:solidFill>
                  <a:srgbClr val="888888"/>
                </a:solidFill>
              </a:rPr>
              <a:t> </a:t>
            </a:r>
            <a:r>
              <a:rPr sz="2000" spc="-10" dirty="0">
                <a:solidFill>
                  <a:srgbClr val="888888"/>
                </a:solidFill>
              </a:rPr>
              <a:t>Polymorphism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5" dirty="0">
                <a:latin typeface="Trebuchet MS"/>
                <a:cs typeface="Trebuchet MS"/>
              </a:rPr>
              <a:t>RECAP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6108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Method lookup</a:t>
            </a:r>
            <a:r>
              <a:rPr sz="4400" spc="-45" dirty="0"/>
              <a:t> </a:t>
            </a:r>
            <a:r>
              <a:rPr sz="4400" spc="-5" dirty="0"/>
              <a:t>summary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534464"/>
            <a:ext cx="7994015" cy="44196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22580" indent="-30988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spc="5" dirty="0">
                <a:latin typeface="Trebuchet MS"/>
                <a:cs typeface="Trebuchet MS"/>
              </a:rPr>
              <a:t>The </a:t>
            </a:r>
            <a:r>
              <a:rPr sz="2900" dirty="0">
                <a:latin typeface="Trebuchet MS"/>
                <a:cs typeface="Trebuchet MS"/>
              </a:rPr>
              <a:t>variable is accessed.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spc="5" dirty="0">
                <a:latin typeface="Trebuchet MS"/>
                <a:cs typeface="Trebuchet MS"/>
              </a:rPr>
              <a:t>The </a:t>
            </a:r>
            <a:r>
              <a:rPr sz="2900" dirty="0">
                <a:latin typeface="Trebuchet MS"/>
                <a:cs typeface="Trebuchet MS"/>
              </a:rPr>
              <a:t>object stored </a:t>
            </a:r>
            <a:r>
              <a:rPr sz="2900" spc="5" dirty="0">
                <a:latin typeface="Trebuchet MS"/>
                <a:cs typeface="Trebuchet MS"/>
              </a:rPr>
              <a:t>in the </a:t>
            </a:r>
            <a:r>
              <a:rPr sz="2900" dirty="0">
                <a:latin typeface="Trebuchet MS"/>
                <a:cs typeface="Trebuchet MS"/>
              </a:rPr>
              <a:t>variable is</a:t>
            </a:r>
            <a:r>
              <a:rPr sz="2900" spc="1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found.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spc="5" dirty="0">
                <a:latin typeface="Trebuchet MS"/>
                <a:cs typeface="Trebuchet MS"/>
              </a:rPr>
              <a:t>The </a:t>
            </a:r>
            <a:r>
              <a:rPr sz="2900" dirty="0">
                <a:latin typeface="Trebuchet MS"/>
                <a:cs typeface="Trebuchet MS"/>
              </a:rPr>
              <a:t>class </a:t>
            </a:r>
            <a:r>
              <a:rPr sz="2900" spc="5" dirty="0">
                <a:latin typeface="Trebuchet MS"/>
                <a:cs typeface="Trebuchet MS"/>
              </a:rPr>
              <a:t>of the </a:t>
            </a:r>
            <a:r>
              <a:rPr sz="2900" dirty="0">
                <a:latin typeface="Trebuchet MS"/>
                <a:cs typeface="Trebuchet MS"/>
              </a:rPr>
              <a:t>object is</a:t>
            </a:r>
            <a:r>
              <a:rPr sz="2900" spc="-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found.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spc="5" dirty="0">
                <a:latin typeface="Trebuchet MS"/>
                <a:cs typeface="Trebuchet MS"/>
              </a:rPr>
              <a:t>The </a:t>
            </a:r>
            <a:r>
              <a:rPr sz="2900" dirty="0">
                <a:latin typeface="Trebuchet MS"/>
                <a:cs typeface="Trebuchet MS"/>
              </a:rPr>
              <a:t>class is searched </a:t>
            </a:r>
            <a:r>
              <a:rPr sz="2900" spc="5" dirty="0">
                <a:latin typeface="Trebuchet MS"/>
                <a:cs typeface="Trebuchet MS"/>
              </a:rPr>
              <a:t>for a method</a:t>
            </a:r>
            <a:r>
              <a:rPr sz="2900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match.</a:t>
            </a:r>
            <a:endParaRPr sz="2900">
              <a:latin typeface="Trebuchet MS"/>
              <a:cs typeface="Trebuchet MS"/>
            </a:endParaRPr>
          </a:p>
          <a:p>
            <a:pPr marL="322580" marR="1382395" indent="-309880">
              <a:lnSpc>
                <a:spcPts val="3300"/>
              </a:lnSpc>
              <a:spcBef>
                <a:spcPts val="78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dirty="0">
                <a:latin typeface="Trebuchet MS"/>
                <a:cs typeface="Trebuchet MS"/>
              </a:rPr>
              <a:t>If no </a:t>
            </a:r>
            <a:r>
              <a:rPr sz="2900" spc="5" dirty="0">
                <a:latin typeface="Trebuchet MS"/>
                <a:cs typeface="Trebuchet MS"/>
              </a:rPr>
              <a:t>match </a:t>
            </a:r>
            <a:r>
              <a:rPr sz="2900" dirty="0">
                <a:latin typeface="Trebuchet MS"/>
                <a:cs typeface="Trebuchet MS"/>
              </a:rPr>
              <a:t>is found, the superclass is  searched.</a:t>
            </a:r>
            <a:endParaRPr sz="2900">
              <a:latin typeface="Trebuchet MS"/>
              <a:cs typeface="Trebuchet MS"/>
            </a:endParaRPr>
          </a:p>
          <a:p>
            <a:pPr marL="322580" marR="5080" indent="-309880">
              <a:lnSpc>
                <a:spcPts val="3300"/>
              </a:lnSpc>
              <a:spcBef>
                <a:spcPts val="70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spc="5" dirty="0">
                <a:latin typeface="Trebuchet MS"/>
                <a:cs typeface="Trebuchet MS"/>
              </a:rPr>
              <a:t>This </a:t>
            </a:r>
            <a:r>
              <a:rPr sz="2900" dirty="0">
                <a:latin typeface="Trebuchet MS"/>
                <a:cs typeface="Trebuchet MS"/>
              </a:rPr>
              <a:t>is </a:t>
            </a:r>
            <a:r>
              <a:rPr sz="2900" spc="5" dirty="0">
                <a:latin typeface="Trebuchet MS"/>
                <a:cs typeface="Trebuchet MS"/>
              </a:rPr>
              <a:t>repeated until a match </a:t>
            </a:r>
            <a:r>
              <a:rPr sz="2900" dirty="0">
                <a:latin typeface="Trebuchet MS"/>
                <a:cs typeface="Trebuchet MS"/>
              </a:rPr>
              <a:t>is found, </a:t>
            </a:r>
            <a:r>
              <a:rPr sz="2900" spc="5" dirty="0">
                <a:latin typeface="Trebuchet MS"/>
                <a:cs typeface="Trebuchet MS"/>
              </a:rPr>
              <a:t>or the  </a:t>
            </a:r>
            <a:r>
              <a:rPr sz="2900" dirty="0">
                <a:latin typeface="Trebuchet MS"/>
                <a:cs typeface="Trebuchet MS"/>
              </a:rPr>
              <a:t>class </a:t>
            </a:r>
            <a:r>
              <a:rPr sz="2900" spc="5" dirty="0">
                <a:latin typeface="Trebuchet MS"/>
                <a:cs typeface="Trebuchet MS"/>
              </a:rPr>
              <a:t>hierarchy </a:t>
            </a:r>
            <a:r>
              <a:rPr sz="2900" dirty="0">
                <a:latin typeface="Trebuchet MS"/>
                <a:cs typeface="Trebuchet MS"/>
              </a:rPr>
              <a:t>is</a:t>
            </a:r>
            <a:r>
              <a:rPr sz="2900" spc="-15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exhausted.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dirty="0">
                <a:latin typeface="Trebuchet MS"/>
                <a:cs typeface="Trebuchet MS"/>
              </a:rPr>
              <a:t>Overriding </a:t>
            </a:r>
            <a:r>
              <a:rPr sz="2900" spc="5" dirty="0">
                <a:latin typeface="Trebuchet MS"/>
                <a:cs typeface="Trebuchet MS"/>
              </a:rPr>
              <a:t>methods take</a:t>
            </a:r>
            <a:r>
              <a:rPr sz="2900" spc="-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precedence.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0" y="469900"/>
            <a:ext cx="5435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6840" algn="l"/>
              </a:tabLst>
            </a:pPr>
            <a:r>
              <a:rPr sz="4400" spc="-5" dirty="0"/>
              <a:t>Super</a:t>
            </a:r>
            <a:r>
              <a:rPr sz="4400" spc="15" dirty="0"/>
              <a:t> </a:t>
            </a:r>
            <a:r>
              <a:rPr sz="4400" spc="-5" dirty="0"/>
              <a:t>call	</a:t>
            </a:r>
            <a:r>
              <a:rPr sz="4400" dirty="0"/>
              <a:t>in</a:t>
            </a:r>
            <a:r>
              <a:rPr sz="4400" spc="-70" dirty="0"/>
              <a:t> </a:t>
            </a:r>
            <a:r>
              <a:rPr sz="4400" spc="-5" dirty="0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523873"/>
            <a:ext cx="7980680" cy="42729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Overridden methods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hidden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...</a:t>
            </a:r>
            <a:endParaRPr sz="3200">
              <a:latin typeface="Trebuchet MS"/>
              <a:cs typeface="Trebuchet MS"/>
            </a:endParaRPr>
          </a:p>
          <a:p>
            <a:pPr marL="360680" marR="389255" indent="-347980">
              <a:lnSpc>
                <a:spcPts val="3700"/>
              </a:lnSpc>
              <a:spcBef>
                <a:spcPts val="86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... but we often </a:t>
            </a:r>
            <a:r>
              <a:rPr sz="3200" dirty="0">
                <a:latin typeface="Trebuchet MS"/>
                <a:cs typeface="Trebuchet MS"/>
              </a:rPr>
              <a:t>still </a:t>
            </a:r>
            <a:r>
              <a:rPr sz="3200" spc="-5" dirty="0">
                <a:latin typeface="Trebuchet MS"/>
                <a:cs typeface="Trebuchet MS"/>
              </a:rPr>
              <a:t>want to be able to  call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them.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An </a:t>
            </a:r>
            <a:r>
              <a:rPr sz="3200" dirty="0">
                <a:latin typeface="Trebuchet MS"/>
                <a:cs typeface="Trebuchet MS"/>
              </a:rPr>
              <a:t>overridden </a:t>
            </a:r>
            <a:r>
              <a:rPr sz="3200" spc="-5" dirty="0">
                <a:latin typeface="Trebuchet MS"/>
                <a:cs typeface="Trebuchet MS"/>
              </a:rPr>
              <a:t>method can be called </a:t>
            </a:r>
            <a:r>
              <a:rPr sz="3200" dirty="0">
                <a:latin typeface="Trebuchet MS"/>
                <a:cs typeface="Trebuchet MS"/>
              </a:rPr>
              <a:t>from  </a:t>
            </a:r>
            <a:r>
              <a:rPr sz="3200" spc="-5" dirty="0">
                <a:latin typeface="Trebuchet MS"/>
                <a:cs typeface="Trebuchet MS"/>
              </a:rPr>
              <a:t>the method that overrides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it.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Courier New"/>
                <a:cs typeface="Courier New"/>
              </a:rPr>
              <a:t>super.method(...)</a:t>
            </a:r>
            <a:endParaRPr sz="3200">
              <a:latin typeface="Courier New"/>
              <a:cs typeface="Courier New"/>
            </a:endParaRPr>
          </a:p>
          <a:p>
            <a:pPr marL="792480" marR="1116330" lvl="1" indent="-322580">
              <a:lnSpc>
                <a:spcPts val="3700"/>
              </a:lnSpc>
              <a:spcBef>
                <a:spcPts val="110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Compare with the use of </a:t>
            </a:r>
            <a:r>
              <a:rPr sz="3200" dirty="0">
                <a:latin typeface="Trebuchet MS"/>
                <a:cs typeface="Trebuchet MS"/>
              </a:rPr>
              <a:t>super </a:t>
            </a:r>
            <a:r>
              <a:rPr sz="3200" spc="-5" dirty="0">
                <a:latin typeface="Trebuchet MS"/>
                <a:cs typeface="Trebuchet MS"/>
              </a:rPr>
              <a:t>in  constructors.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469900"/>
            <a:ext cx="7444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Calling </a:t>
            </a:r>
            <a:r>
              <a:rPr sz="4400" dirty="0"/>
              <a:t>an </a:t>
            </a:r>
            <a:r>
              <a:rPr sz="4400" spc="-5" dirty="0"/>
              <a:t>overridden</a:t>
            </a:r>
            <a:r>
              <a:rPr sz="4400" spc="-20" dirty="0"/>
              <a:t> </a:t>
            </a:r>
            <a:r>
              <a:rPr sz="4400" spc="-5" dirty="0"/>
              <a:t>method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23123" y="2349500"/>
            <a:ext cx="8098155" cy="2021839"/>
          </a:xfrm>
          <a:custGeom>
            <a:avLst/>
            <a:gdLst/>
            <a:ahLst/>
            <a:cxnLst/>
            <a:rect l="l" t="t" r="r" b="b"/>
            <a:pathLst>
              <a:path w="8098155" h="2021839">
                <a:moveTo>
                  <a:pt x="0" y="0"/>
                </a:moveTo>
                <a:lnTo>
                  <a:pt x="8097751" y="0"/>
                </a:lnTo>
                <a:lnTo>
                  <a:pt x="8097751" y="2021839"/>
                </a:lnTo>
                <a:lnTo>
                  <a:pt x="0" y="2021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723" y="2019300"/>
            <a:ext cx="8656548" cy="265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500" y="2349500"/>
            <a:ext cx="7738109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public void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display()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sz="220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 marR="5080">
              <a:lnSpc>
                <a:spcPts val="2500"/>
              </a:lnSpc>
              <a:spcBef>
                <a:spcPts val="130"/>
              </a:spcBef>
            </a:pPr>
            <a:r>
              <a:rPr sz="2200" spc="-5" dirty="0">
                <a:latin typeface="Courier New"/>
                <a:cs typeface="Courier New"/>
              </a:rPr>
              <a:t>System.out.println(" [" </a:t>
            </a:r>
            <a:r>
              <a:rPr sz="2200" dirty="0">
                <a:latin typeface="Courier New"/>
                <a:cs typeface="Courier New"/>
              </a:rPr>
              <a:t>+ </a:t>
            </a:r>
            <a:r>
              <a:rPr sz="2200" spc="-5" dirty="0">
                <a:latin typeface="Courier New"/>
                <a:cs typeface="Courier New"/>
              </a:rPr>
              <a:t>filename </a:t>
            </a:r>
            <a:r>
              <a:rPr sz="2200" dirty="0">
                <a:latin typeface="Courier New"/>
                <a:cs typeface="Courier New"/>
              </a:rPr>
              <a:t>+ </a:t>
            </a:r>
            <a:r>
              <a:rPr sz="2200" spc="-5" dirty="0">
                <a:latin typeface="Courier New"/>
                <a:cs typeface="Courier New"/>
              </a:rPr>
              <a:t>"]");  System.out.println(" </a:t>
            </a:r>
            <a:r>
              <a:rPr sz="2200" dirty="0">
                <a:latin typeface="Courier New"/>
                <a:cs typeface="Courier New"/>
              </a:rPr>
              <a:t>" + caption);  </a:t>
            </a:r>
            <a:r>
              <a:rPr sz="2200" spc="-5" dirty="0">
                <a:latin typeface="Courier New"/>
                <a:cs typeface="Courier New"/>
              </a:rPr>
              <a:t>super.display();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4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1960"/>
              </a:spcBef>
            </a:pPr>
            <a:r>
              <a:rPr sz="2300" spc="-5" dirty="0">
                <a:latin typeface="Trebuchet MS"/>
                <a:cs typeface="Trebuchet MS"/>
              </a:rPr>
              <a:t>(display method in </a:t>
            </a:r>
            <a:r>
              <a:rPr sz="2300" spc="-25" dirty="0">
                <a:latin typeface="Trebuchet MS"/>
                <a:cs typeface="Trebuchet MS"/>
              </a:rPr>
              <a:t>PhotoPost.</a:t>
            </a:r>
            <a:r>
              <a:rPr sz="2300" spc="-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)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400" y="469900"/>
            <a:ext cx="5531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Method</a:t>
            </a:r>
            <a:r>
              <a:rPr sz="4400" spc="-40" dirty="0"/>
              <a:t> </a:t>
            </a:r>
            <a:r>
              <a:rPr sz="4400" spc="-5" dirty="0"/>
              <a:t>polymorphism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816252"/>
            <a:ext cx="8124825" cy="40468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09880" marR="466090" indent="-297180">
              <a:lnSpc>
                <a:spcPts val="3180"/>
              </a:lnSpc>
              <a:spcBef>
                <a:spcPts val="37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800" spc="-55" dirty="0">
                <a:latin typeface="Trebuchet MS"/>
                <a:cs typeface="Trebuchet MS"/>
              </a:rPr>
              <a:t>We </a:t>
            </a:r>
            <a:r>
              <a:rPr sz="2800" spc="5" dirty="0">
                <a:latin typeface="Trebuchet MS"/>
                <a:cs typeface="Trebuchet MS"/>
              </a:rPr>
              <a:t>have been discussing polymorphic method  </a:t>
            </a:r>
            <a:r>
              <a:rPr sz="2800" dirty="0">
                <a:latin typeface="Trebuchet MS"/>
                <a:cs typeface="Trebuchet MS"/>
              </a:rPr>
              <a:t>dispatch.</a:t>
            </a:r>
            <a:endParaRPr sz="2800">
              <a:latin typeface="Trebuchet MS"/>
              <a:cs typeface="Trebuchet MS"/>
            </a:endParaRPr>
          </a:p>
          <a:p>
            <a:pPr marL="309880" marR="822960" indent="-297180">
              <a:lnSpc>
                <a:spcPts val="3200"/>
              </a:lnSpc>
              <a:spcBef>
                <a:spcPts val="70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800" spc="5" dirty="0">
                <a:latin typeface="Trebuchet MS"/>
                <a:cs typeface="Trebuchet MS"/>
              </a:rPr>
              <a:t>A polymorphic variable can store objects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  varying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types.</a:t>
            </a:r>
            <a:endParaRPr sz="2800">
              <a:latin typeface="Trebuchet MS"/>
              <a:cs typeface="Trebuchet MS"/>
            </a:endParaRPr>
          </a:p>
          <a:p>
            <a:pPr marL="309880" indent="-29718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800" spc="5" dirty="0">
                <a:latin typeface="Trebuchet MS"/>
                <a:cs typeface="Trebuchet MS"/>
              </a:rPr>
              <a:t>Method </a:t>
            </a:r>
            <a:r>
              <a:rPr sz="2800" dirty="0">
                <a:latin typeface="Trebuchet MS"/>
                <a:cs typeface="Trebuchet MS"/>
              </a:rPr>
              <a:t>calls </a:t>
            </a:r>
            <a:r>
              <a:rPr sz="2800" spc="5" dirty="0">
                <a:latin typeface="Trebuchet MS"/>
                <a:cs typeface="Trebuchet MS"/>
              </a:rPr>
              <a:t>are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polymorphic.</a:t>
            </a:r>
            <a:endParaRPr sz="2800">
              <a:latin typeface="Trebuchet MS"/>
              <a:cs typeface="Trebuchet MS"/>
            </a:endParaRPr>
          </a:p>
          <a:p>
            <a:pPr marL="754380" marR="5080" lvl="1" indent="-284480">
              <a:lnSpc>
                <a:spcPts val="3200"/>
              </a:lnSpc>
              <a:spcBef>
                <a:spcPts val="78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5" dirty="0">
                <a:latin typeface="Trebuchet MS"/>
                <a:cs typeface="Trebuchet MS"/>
              </a:rPr>
              <a:t>The actual method called depends on the  </a:t>
            </a:r>
            <a:r>
              <a:rPr sz="2800" dirty="0">
                <a:latin typeface="Trebuchet MS"/>
                <a:cs typeface="Trebuchet MS"/>
              </a:rPr>
              <a:t>dynamic object type. </a:t>
            </a:r>
            <a:r>
              <a:rPr sz="2800" spc="5" dirty="0">
                <a:latin typeface="Trebuchet MS"/>
                <a:cs typeface="Trebuchet MS"/>
              </a:rPr>
              <a:t>Determined </a:t>
            </a:r>
            <a:r>
              <a:rPr sz="2800" dirty="0">
                <a:latin typeface="Trebuchet MS"/>
                <a:cs typeface="Trebuchet MS"/>
              </a:rPr>
              <a:t>at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runtime.</a:t>
            </a:r>
            <a:endParaRPr sz="2800">
              <a:latin typeface="Trebuchet MS"/>
              <a:cs typeface="Trebuchet MS"/>
            </a:endParaRPr>
          </a:p>
          <a:p>
            <a:pPr marL="754380" marR="898525" lvl="1" indent="-284480">
              <a:lnSpc>
                <a:spcPts val="3180"/>
              </a:lnSpc>
              <a:spcBef>
                <a:spcPts val="6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5" dirty="0">
                <a:latin typeface="Trebuchet MS"/>
                <a:cs typeface="Trebuchet MS"/>
              </a:rPr>
              <a:t>Casting doesn’t make a difference. Only  relevant at </a:t>
            </a:r>
            <a:r>
              <a:rPr sz="2800" dirty="0">
                <a:latin typeface="Trebuchet MS"/>
                <a:cs typeface="Trebuchet MS"/>
              </a:rPr>
              <a:t>compile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time.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3934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rebuchet MS"/>
                <a:cs typeface="Trebuchet MS"/>
              </a:rPr>
              <a:t>MORE</a:t>
            </a:r>
            <a:r>
              <a:rPr sz="4000" b="1" spc="-9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EXAMPLES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85140"/>
            <a:ext cx="8108315" cy="662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50" spc="10" dirty="0"/>
              <a:t>Quiz: </a:t>
            </a:r>
            <a:r>
              <a:rPr sz="4150" spc="15" dirty="0"/>
              <a:t>Where </a:t>
            </a:r>
            <a:r>
              <a:rPr sz="4150" spc="5" dirty="0"/>
              <a:t>is </a:t>
            </a:r>
            <a:r>
              <a:rPr sz="4150" spc="10" dirty="0"/>
              <a:t>the </a:t>
            </a:r>
            <a:r>
              <a:rPr sz="4150" spc="15" dirty="0"/>
              <a:t>speak</a:t>
            </a:r>
            <a:r>
              <a:rPr sz="4150" spc="-55" dirty="0"/>
              <a:t> </a:t>
            </a:r>
            <a:r>
              <a:rPr sz="4150" spc="10" dirty="0"/>
              <a:t>method?</a:t>
            </a:r>
            <a:endParaRPr sz="4150"/>
          </a:p>
        </p:txBody>
      </p:sp>
      <p:sp>
        <p:nvSpPr>
          <p:cNvPr id="3" name="object 3"/>
          <p:cNvSpPr/>
          <p:nvPr/>
        </p:nvSpPr>
        <p:spPr>
          <a:xfrm>
            <a:off x="292100" y="3327400"/>
            <a:ext cx="51816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1270000"/>
            <a:ext cx="5054600" cy="290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200" y="939800"/>
            <a:ext cx="5384800" cy="3543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3900" y="1422400"/>
            <a:ext cx="2561590" cy="830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787400" marR="5080" indent="-774700">
              <a:lnSpc>
                <a:spcPts val="3100"/>
              </a:lnSpc>
              <a:spcBef>
                <a:spcPts val="320"/>
              </a:spcBef>
            </a:pPr>
            <a:r>
              <a:rPr sz="2700" b="1" spc="-15" dirty="0">
                <a:latin typeface="Trebuchet MS"/>
                <a:cs typeface="Trebuchet MS"/>
              </a:rPr>
              <a:t>Socrative</a:t>
            </a:r>
            <a:r>
              <a:rPr sz="2700" b="1" spc="-85" dirty="0">
                <a:latin typeface="Trebuchet MS"/>
                <a:cs typeface="Trebuchet MS"/>
              </a:rPr>
              <a:t> </a:t>
            </a:r>
            <a:r>
              <a:rPr sz="2700" b="1" spc="-5" dirty="0">
                <a:latin typeface="Trebuchet MS"/>
                <a:cs typeface="Trebuchet MS"/>
              </a:rPr>
              <a:t>room:  F27SB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239" y="2825572"/>
            <a:ext cx="902969" cy="251460"/>
          </a:xfrm>
          <a:prstGeom prst="rect">
            <a:avLst/>
          </a:prstGeom>
          <a:solidFill>
            <a:srgbClr val="DCB67F"/>
          </a:solidFill>
          <a:ln w="127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350"/>
              </a:spcBef>
            </a:pPr>
            <a:r>
              <a:rPr sz="1100" b="1" dirty="0">
                <a:latin typeface="Trebuchet MS"/>
                <a:cs typeface="Trebuchet MS"/>
              </a:rPr>
              <a:t>Duck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3532" y="4233938"/>
            <a:ext cx="5160010" cy="1069340"/>
          </a:xfrm>
          <a:custGeom>
            <a:avLst/>
            <a:gdLst/>
            <a:ahLst/>
            <a:cxnLst/>
            <a:rect l="l" t="t" r="r" b="b"/>
            <a:pathLst>
              <a:path w="5160009" h="1069339">
                <a:moveTo>
                  <a:pt x="0" y="0"/>
                </a:moveTo>
                <a:lnTo>
                  <a:pt x="5159552" y="0"/>
                </a:lnTo>
                <a:lnTo>
                  <a:pt x="5159552" y="1069340"/>
                </a:lnTo>
                <a:lnTo>
                  <a:pt x="0" y="10693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4132" y="3903738"/>
            <a:ext cx="5439867" cy="1704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0935" y="5657320"/>
            <a:ext cx="2687002" cy="10185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0193" y="5428720"/>
            <a:ext cx="1968500" cy="59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5900" y="4229100"/>
            <a:ext cx="4887595" cy="22783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5080" indent="-457200">
              <a:lnSpc>
                <a:spcPts val="2500"/>
              </a:lnSpc>
              <a:spcBef>
                <a:spcPts val="300"/>
              </a:spcBef>
            </a:pPr>
            <a:r>
              <a:rPr sz="2200" spc="-5" dirty="0">
                <a:latin typeface="Courier New"/>
                <a:cs typeface="Courier New"/>
              </a:rPr>
              <a:t>for(Animal animal </a:t>
            </a:r>
            <a:r>
              <a:rPr sz="2200" dirty="0">
                <a:latin typeface="Courier New"/>
                <a:cs typeface="Courier New"/>
              </a:rPr>
              <a:t>: </a:t>
            </a:r>
            <a:r>
              <a:rPr sz="2200" spc="-5" dirty="0">
                <a:latin typeface="Courier New"/>
                <a:cs typeface="Courier New"/>
              </a:rPr>
              <a:t>animals){  animal.speak();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4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2755900" marR="271780" indent="-596900">
              <a:lnSpc>
                <a:spcPts val="2600"/>
              </a:lnSpc>
              <a:spcBef>
                <a:spcPts val="2105"/>
              </a:spcBef>
            </a:pPr>
            <a:r>
              <a:rPr sz="2200" dirty="0">
                <a:latin typeface="Trebuchet MS"/>
                <a:cs typeface="Trebuchet MS"/>
              </a:rPr>
              <a:t>Might </a:t>
            </a:r>
            <a:r>
              <a:rPr sz="2200" spc="-5" dirty="0">
                <a:latin typeface="Trebuchet MS"/>
                <a:cs typeface="Trebuchet MS"/>
              </a:rPr>
              <a:t>be </a:t>
            </a:r>
            <a:r>
              <a:rPr sz="2200" dirty="0">
                <a:latin typeface="Trebuchet MS"/>
                <a:cs typeface="Trebuchet MS"/>
              </a:rPr>
              <a:t>more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than  one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class!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21766" y="2515044"/>
            <a:ext cx="1165860" cy="872490"/>
          </a:xfrm>
          <a:custGeom>
            <a:avLst/>
            <a:gdLst/>
            <a:ahLst/>
            <a:cxnLst/>
            <a:rect l="l" t="t" r="r" b="b"/>
            <a:pathLst>
              <a:path w="1165859" h="872489">
                <a:moveTo>
                  <a:pt x="0" y="0"/>
                </a:moveTo>
                <a:lnTo>
                  <a:pt x="1165339" y="0"/>
                </a:lnTo>
                <a:lnTo>
                  <a:pt x="1165339" y="872172"/>
                </a:lnTo>
                <a:lnTo>
                  <a:pt x="0" y="872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Example </a:t>
            </a:r>
            <a:r>
              <a:rPr spc="5" dirty="0"/>
              <a:t>for </a:t>
            </a:r>
            <a:r>
              <a:rPr spc="-10" dirty="0"/>
              <a:t>Polymorphic</a:t>
            </a:r>
            <a:r>
              <a:rPr spc="-55" dirty="0"/>
              <a:t> </a:t>
            </a:r>
            <a:r>
              <a:rPr spc="1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391834" y="4134586"/>
            <a:ext cx="8360409" cy="2174875"/>
          </a:xfrm>
          <a:custGeom>
            <a:avLst/>
            <a:gdLst/>
            <a:ahLst/>
            <a:cxnLst/>
            <a:rect l="l" t="t" r="r" b="b"/>
            <a:pathLst>
              <a:path w="8360409" h="2174875">
                <a:moveTo>
                  <a:pt x="0" y="0"/>
                </a:moveTo>
                <a:lnTo>
                  <a:pt x="8360332" y="0"/>
                </a:lnTo>
                <a:lnTo>
                  <a:pt x="8360332" y="2174703"/>
                </a:lnTo>
                <a:lnTo>
                  <a:pt x="0" y="217470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434" y="3804386"/>
            <a:ext cx="8919133" cy="2809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834" y="1553933"/>
            <a:ext cx="8360409" cy="2174240"/>
          </a:xfrm>
          <a:custGeom>
            <a:avLst/>
            <a:gdLst/>
            <a:ahLst/>
            <a:cxnLst/>
            <a:rect l="l" t="t" r="r" b="b"/>
            <a:pathLst>
              <a:path w="8360409" h="2174240">
                <a:moveTo>
                  <a:pt x="0" y="0"/>
                </a:moveTo>
                <a:lnTo>
                  <a:pt x="8360332" y="0"/>
                </a:lnTo>
                <a:lnTo>
                  <a:pt x="8360332" y="2174239"/>
                </a:lnTo>
                <a:lnTo>
                  <a:pt x="0" y="21742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434" y="1223733"/>
            <a:ext cx="8919133" cy="280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800" y="1549400"/>
            <a:ext cx="8072755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public class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Animal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7100" marR="5080" indent="-457200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Courier New"/>
                <a:cs typeface="Courier New"/>
              </a:rPr>
              <a:t>public void speak()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System.out.println(”Not much to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say…");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255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sz="2400" spc="-5" dirty="0">
                <a:latin typeface="Courier New"/>
                <a:cs typeface="Courier New"/>
              </a:rPr>
              <a:t>public class Duck extends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Animal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7100" marR="1833880" indent="-457200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Courier New"/>
                <a:cs typeface="Courier New"/>
              </a:rPr>
              <a:t>public void speak()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System.out.println(”Quack!");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255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Example </a:t>
            </a:r>
            <a:r>
              <a:rPr spc="5" dirty="0"/>
              <a:t>for </a:t>
            </a:r>
            <a:r>
              <a:rPr spc="-10" dirty="0"/>
              <a:t>Polymorphic</a:t>
            </a:r>
            <a:r>
              <a:rPr spc="-55" dirty="0"/>
              <a:t> </a:t>
            </a:r>
            <a:r>
              <a:rPr spc="1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2"/>
                </a:lnTo>
                <a:lnTo>
                  <a:pt x="0" y="4525962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53057"/>
            <a:ext cx="5482590" cy="44704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spc="-10" dirty="0">
                <a:latin typeface="Courier New"/>
                <a:cs typeface="Courier New"/>
              </a:rPr>
              <a:t>List&lt;Animal&gt; animals </a:t>
            </a:r>
            <a:r>
              <a:rPr sz="2150" spc="-5" dirty="0">
                <a:latin typeface="Courier New"/>
                <a:cs typeface="Courier New"/>
              </a:rPr>
              <a:t>=</a:t>
            </a:r>
            <a:endParaRPr sz="215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320"/>
              </a:spcBef>
            </a:pPr>
            <a:r>
              <a:rPr sz="2150" spc="-5" dirty="0">
                <a:latin typeface="Courier New"/>
                <a:cs typeface="Courier New"/>
              </a:rPr>
              <a:t>new</a:t>
            </a:r>
            <a:r>
              <a:rPr sz="2150" spc="-70" dirty="0">
                <a:latin typeface="Courier New"/>
                <a:cs typeface="Courier New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ArrayList&lt;Animals&gt;();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1376680">
              <a:lnSpc>
                <a:spcPct val="112400"/>
              </a:lnSpc>
            </a:pPr>
            <a:r>
              <a:rPr sz="2150" spc="-10" dirty="0">
                <a:latin typeface="Courier New"/>
                <a:cs typeface="Courier New"/>
              </a:rPr>
              <a:t>Animal duck </a:t>
            </a:r>
            <a:r>
              <a:rPr sz="2150" spc="-5" dirty="0">
                <a:latin typeface="Courier New"/>
                <a:cs typeface="Courier New"/>
              </a:rPr>
              <a:t>= </a:t>
            </a:r>
            <a:r>
              <a:rPr sz="2150" spc="-10" dirty="0">
                <a:latin typeface="Courier New"/>
                <a:cs typeface="Courier New"/>
              </a:rPr>
              <a:t>new Duck();  Animal cat </a:t>
            </a:r>
            <a:r>
              <a:rPr sz="2150" spc="-5" dirty="0">
                <a:latin typeface="Courier New"/>
                <a:cs typeface="Courier New"/>
              </a:rPr>
              <a:t>= </a:t>
            </a:r>
            <a:r>
              <a:rPr sz="2150" spc="-10" dirty="0">
                <a:latin typeface="Courier New"/>
                <a:cs typeface="Courier New"/>
              </a:rPr>
              <a:t>new</a:t>
            </a:r>
            <a:r>
              <a:rPr sz="2150" spc="-3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Cat();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520950">
              <a:lnSpc>
                <a:spcPct val="112400"/>
              </a:lnSpc>
            </a:pPr>
            <a:r>
              <a:rPr sz="2150" spc="-10" dirty="0">
                <a:latin typeface="Courier New"/>
                <a:cs typeface="Courier New"/>
              </a:rPr>
              <a:t>animals.add(duck);  animals.add(cat);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150" spc="-5" dirty="0">
                <a:latin typeface="Courier New"/>
                <a:cs typeface="Courier New"/>
              </a:rPr>
              <a:t>…</a:t>
            </a:r>
            <a:endParaRPr sz="2150">
              <a:latin typeface="Courier New"/>
              <a:cs typeface="Courier New"/>
            </a:endParaRPr>
          </a:p>
          <a:p>
            <a:pPr marL="469265" marR="723265" indent="-457200">
              <a:lnSpc>
                <a:spcPts val="3000"/>
              </a:lnSpc>
              <a:spcBef>
                <a:spcPts val="70"/>
              </a:spcBef>
            </a:pPr>
            <a:r>
              <a:rPr sz="2150" spc="-10" dirty="0">
                <a:latin typeface="Courier New"/>
                <a:cs typeface="Courier New"/>
              </a:rPr>
              <a:t>for(Animal animal </a:t>
            </a:r>
            <a:r>
              <a:rPr sz="2150" spc="-5" dirty="0">
                <a:latin typeface="Courier New"/>
                <a:cs typeface="Courier New"/>
              </a:rPr>
              <a:t>: </a:t>
            </a:r>
            <a:r>
              <a:rPr sz="2150" spc="-10" dirty="0">
                <a:latin typeface="Courier New"/>
                <a:cs typeface="Courier New"/>
              </a:rPr>
              <a:t>animals){  </a:t>
            </a:r>
            <a:r>
              <a:rPr sz="2150" spc="-5" dirty="0">
                <a:latin typeface="Courier New"/>
                <a:cs typeface="Courier New"/>
              </a:rPr>
              <a:t>animal.speak();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150" spc="-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481076"/>
            <a:ext cx="8149590" cy="682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dirty="0"/>
              <a:t>Subtyping </a:t>
            </a:r>
            <a:r>
              <a:rPr sz="4300" spc="5" dirty="0"/>
              <a:t>and method</a:t>
            </a:r>
            <a:r>
              <a:rPr sz="4300" spc="-15" dirty="0"/>
              <a:t> </a:t>
            </a:r>
            <a:r>
              <a:rPr sz="4300" dirty="0"/>
              <a:t>overriding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457200" y="1445260"/>
            <a:ext cx="8229600" cy="1932305"/>
          </a:xfrm>
          <a:custGeom>
            <a:avLst/>
            <a:gdLst/>
            <a:ahLst/>
            <a:cxnLst/>
            <a:rect l="l" t="t" r="r" b="b"/>
            <a:pathLst>
              <a:path w="8229600" h="1932304">
                <a:moveTo>
                  <a:pt x="0" y="0"/>
                </a:moveTo>
                <a:lnTo>
                  <a:pt x="8229600" y="0"/>
                </a:lnTo>
                <a:lnTo>
                  <a:pt x="8229600" y="1932254"/>
                </a:lnTo>
                <a:lnTo>
                  <a:pt x="0" y="19322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115060"/>
            <a:ext cx="8788400" cy="256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621328"/>
            <a:ext cx="8229600" cy="3037840"/>
          </a:xfrm>
          <a:custGeom>
            <a:avLst/>
            <a:gdLst/>
            <a:ahLst/>
            <a:cxnLst/>
            <a:rect l="l" t="t" r="r" b="b"/>
            <a:pathLst>
              <a:path w="8229600" h="3037840">
                <a:moveTo>
                  <a:pt x="0" y="0"/>
                </a:moveTo>
                <a:lnTo>
                  <a:pt x="8229600" y="0"/>
                </a:lnTo>
                <a:lnTo>
                  <a:pt x="8229600" y="3037834"/>
                </a:lnTo>
                <a:lnTo>
                  <a:pt x="0" y="303783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800" y="3291128"/>
            <a:ext cx="8788400" cy="3566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000" y="1447800"/>
            <a:ext cx="6426835" cy="514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public class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Mammal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309880" indent="-457200">
              <a:lnSpc>
                <a:spcPts val="23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public void act()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System.out.println("Mammals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act");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19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sz="2000" spc="-5" dirty="0">
                <a:latin typeface="Courier New"/>
                <a:cs typeface="Courier New"/>
              </a:rPr>
              <a:t>public class Cat extends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Mammal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080" indent="-457200">
              <a:lnSpc>
                <a:spcPts val="23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public void act()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System.out.println("Cats act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(up)");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24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marR="1223645" indent="-457200">
              <a:lnSpc>
                <a:spcPts val="2300"/>
              </a:lnSpc>
            </a:pPr>
            <a:r>
              <a:rPr sz="2000" spc="-5" dirty="0">
                <a:latin typeface="Courier New"/>
                <a:cs typeface="Courier New"/>
              </a:rPr>
              <a:t>public void purr()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System.out.println(“Purr!");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19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481076"/>
            <a:ext cx="8149590" cy="682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dirty="0"/>
              <a:t>Subtyping </a:t>
            </a:r>
            <a:r>
              <a:rPr sz="4300" spc="5" dirty="0"/>
              <a:t>and method</a:t>
            </a:r>
            <a:r>
              <a:rPr sz="4300" spc="-15" dirty="0"/>
              <a:t> </a:t>
            </a:r>
            <a:r>
              <a:rPr sz="4300" dirty="0"/>
              <a:t>overriding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899660"/>
          </a:xfrm>
          <a:custGeom>
            <a:avLst/>
            <a:gdLst/>
            <a:ahLst/>
            <a:cxnLst/>
            <a:rect l="l" t="t" r="r" b="b"/>
            <a:pathLst>
              <a:path w="8229600" h="4899660">
                <a:moveTo>
                  <a:pt x="0" y="0"/>
                </a:moveTo>
                <a:lnTo>
                  <a:pt x="8229600" y="0"/>
                </a:lnTo>
                <a:lnTo>
                  <a:pt x="8229600" y="4899480"/>
                </a:lnTo>
                <a:lnTo>
                  <a:pt x="0" y="489948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534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77339"/>
            <a:ext cx="6792595" cy="47371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public class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TestAnimals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public static void main(String[]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args){</a:t>
            </a:r>
            <a:endParaRPr sz="1600" dirty="0">
              <a:latin typeface="Courier New"/>
              <a:cs typeface="Courier New"/>
            </a:endParaRPr>
          </a:p>
          <a:p>
            <a:pPr marL="927100" marR="858519">
              <a:lnSpc>
                <a:spcPct val="114599"/>
              </a:lnSpc>
            </a:pPr>
            <a:r>
              <a:rPr sz="1600" spc="-5" dirty="0">
                <a:solidFill>
                  <a:srgbClr val="7C9647"/>
                </a:solidFill>
                <a:latin typeface="Courier New"/>
                <a:cs typeface="Courier New"/>
              </a:rPr>
              <a:t>//It's still </a:t>
            </a:r>
            <a:r>
              <a:rPr sz="1600" dirty="0">
                <a:solidFill>
                  <a:srgbClr val="7C9647"/>
                </a:solidFill>
                <a:latin typeface="Courier New"/>
                <a:cs typeface="Courier New"/>
              </a:rPr>
              <a:t>a </a:t>
            </a:r>
            <a:r>
              <a:rPr sz="1600" spc="-5" dirty="0">
                <a:solidFill>
                  <a:srgbClr val="7C9647"/>
                </a:solidFill>
                <a:latin typeface="Courier New"/>
                <a:cs typeface="Courier New"/>
              </a:rPr>
              <a:t>cat, but labeled as Mammal  </a:t>
            </a:r>
            <a:r>
              <a:rPr sz="1600" spc="-5" dirty="0">
                <a:latin typeface="Courier New"/>
                <a:cs typeface="Courier New"/>
              </a:rPr>
              <a:t>Mammal </a:t>
            </a:r>
            <a:r>
              <a:rPr sz="1600" dirty="0">
                <a:latin typeface="Courier New"/>
                <a:cs typeface="Courier New"/>
              </a:rPr>
              <a:t>m =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Cat();</a:t>
            </a:r>
            <a:endParaRPr sz="1600" dirty="0">
              <a:latin typeface="Courier New"/>
              <a:cs typeface="Courier New"/>
            </a:endParaRPr>
          </a:p>
          <a:p>
            <a:pPr marL="927100" marR="583565" indent="30480">
              <a:lnSpc>
                <a:spcPct val="114599"/>
              </a:lnSpc>
            </a:pPr>
            <a:r>
              <a:rPr sz="1600" spc="-5" dirty="0">
                <a:solidFill>
                  <a:srgbClr val="7C9647"/>
                </a:solidFill>
                <a:latin typeface="Courier New"/>
                <a:cs typeface="Courier New"/>
              </a:rPr>
              <a:t>//methods overidden by Cat will be </a:t>
            </a:r>
            <a:r>
              <a:rPr sz="1600" dirty="0">
                <a:solidFill>
                  <a:srgbClr val="7C9647"/>
                </a:solidFill>
                <a:latin typeface="Courier New"/>
                <a:cs typeface="Courier New"/>
              </a:rPr>
              <a:t>executed  </a:t>
            </a:r>
            <a:r>
              <a:rPr sz="1600" spc="-5" dirty="0">
                <a:latin typeface="Courier New"/>
                <a:cs typeface="Courier New"/>
              </a:rPr>
              <a:t>m.act();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7C9647"/>
                </a:solidFill>
                <a:latin typeface="Courier New"/>
                <a:cs typeface="Courier New"/>
              </a:rPr>
              <a:t>//but you can only access the methods of</a:t>
            </a:r>
            <a:r>
              <a:rPr sz="1600" spc="-65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C9647"/>
                </a:solidFill>
                <a:latin typeface="Courier New"/>
                <a:cs typeface="Courier New"/>
              </a:rPr>
              <a:t>Mammal!</a:t>
            </a:r>
            <a:endParaRPr sz="1600" dirty="0">
              <a:latin typeface="Courier New"/>
              <a:cs typeface="Courier New"/>
            </a:endParaRPr>
          </a:p>
          <a:p>
            <a:pPr marL="927100" marR="1590040">
              <a:lnSpc>
                <a:spcPts val="2200"/>
              </a:lnSpc>
              <a:spcBef>
                <a:spcPts val="20"/>
              </a:spcBef>
            </a:pPr>
            <a:r>
              <a:rPr sz="1600" spc="-5" dirty="0">
                <a:solidFill>
                  <a:srgbClr val="7C9647"/>
                </a:solidFill>
                <a:latin typeface="Courier New"/>
                <a:cs typeface="Courier New"/>
              </a:rPr>
              <a:t>//the methods of cat are invisible!  </a:t>
            </a:r>
            <a:r>
              <a:rPr sz="1600" strike="sngStrike" dirty="0">
                <a:latin typeface="Courier New"/>
                <a:cs typeface="Courier New"/>
              </a:rPr>
              <a:t>m.purr();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7100" marR="492125">
              <a:lnSpc>
                <a:spcPct val="114599"/>
              </a:lnSpc>
            </a:pPr>
            <a:r>
              <a:rPr sz="1600" spc="-5" dirty="0">
                <a:solidFill>
                  <a:srgbClr val="7C9647"/>
                </a:solidFill>
                <a:latin typeface="Courier New"/>
                <a:cs typeface="Courier New"/>
              </a:rPr>
              <a:t>//you can re-discover the cat by </a:t>
            </a:r>
            <a:r>
              <a:rPr sz="1600" dirty="0">
                <a:solidFill>
                  <a:srgbClr val="7C9647"/>
                </a:solidFill>
                <a:latin typeface="Courier New"/>
                <a:cs typeface="Courier New"/>
              </a:rPr>
              <a:t>downcasting  </a:t>
            </a:r>
            <a:r>
              <a:rPr sz="1600" spc="-5" dirty="0">
                <a:latin typeface="Courier New"/>
                <a:cs typeface="Courier New"/>
              </a:rPr>
              <a:t>Cat </a:t>
            </a:r>
            <a:r>
              <a:rPr sz="1600" dirty="0">
                <a:latin typeface="Courier New"/>
                <a:cs typeface="Courier New"/>
              </a:rPr>
              <a:t>c = </a:t>
            </a:r>
            <a:r>
              <a:rPr sz="1600" spc="-5" dirty="0">
                <a:latin typeface="Courier New"/>
                <a:cs typeface="Courier New"/>
              </a:rPr>
              <a:t>(Cat)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m;</a:t>
            </a:r>
            <a:endParaRPr sz="1600" dirty="0">
              <a:latin typeface="Courier New"/>
              <a:cs typeface="Courier New"/>
            </a:endParaRPr>
          </a:p>
          <a:p>
            <a:pPr marL="927100" marR="2077720">
              <a:lnSpc>
                <a:spcPct val="109400"/>
              </a:lnSpc>
              <a:spcBef>
                <a:spcPts val="100"/>
              </a:spcBef>
            </a:pPr>
            <a:r>
              <a:rPr sz="1600" spc="-5" dirty="0">
                <a:solidFill>
                  <a:srgbClr val="7C9647"/>
                </a:solidFill>
                <a:latin typeface="Courier New"/>
                <a:cs typeface="Courier New"/>
              </a:rPr>
              <a:t>//now the cat can purr again </a:t>
            </a:r>
            <a:r>
              <a:rPr sz="1600" dirty="0">
                <a:solidFill>
                  <a:srgbClr val="7C9647"/>
                </a:solidFill>
                <a:latin typeface="Courier New"/>
                <a:cs typeface="Courier New"/>
              </a:rPr>
              <a:t>:)  </a:t>
            </a:r>
            <a:r>
              <a:rPr sz="1600" spc="-5" dirty="0">
                <a:latin typeface="Courier New"/>
                <a:cs typeface="Courier New"/>
              </a:rPr>
              <a:t>c.purr();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469900"/>
            <a:ext cx="3013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Last</a:t>
            </a:r>
            <a:r>
              <a:rPr sz="4400" spc="-65" dirty="0"/>
              <a:t> </a:t>
            </a:r>
            <a:r>
              <a:rPr sz="4400" spc="-5" dirty="0"/>
              <a:t>lecture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58734" y="3148329"/>
            <a:ext cx="6226810" cy="586740"/>
          </a:xfrm>
          <a:custGeom>
            <a:avLst/>
            <a:gdLst/>
            <a:ahLst/>
            <a:cxnLst/>
            <a:rect l="l" t="t" r="r" b="b"/>
            <a:pathLst>
              <a:path w="6226809" h="586739">
                <a:moveTo>
                  <a:pt x="0" y="0"/>
                </a:moveTo>
                <a:lnTo>
                  <a:pt x="6226530" y="0"/>
                </a:lnTo>
                <a:lnTo>
                  <a:pt x="6226530" y="586740"/>
                </a:lnTo>
                <a:lnTo>
                  <a:pt x="0" y="5867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333" y="2818129"/>
            <a:ext cx="6785330" cy="1221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600" y="4568964"/>
            <a:ext cx="7670800" cy="1722120"/>
          </a:xfrm>
          <a:custGeom>
            <a:avLst/>
            <a:gdLst/>
            <a:ahLst/>
            <a:cxnLst/>
            <a:rect l="l" t="t" r="r" b="b"/>
            <a:pathLst>
              <a:path w="7670800" h="1722120">
                <a:moveTo>
                  <a:pt x="0" y="0"/>
                </a:moveTo>
                <a:lnTo>
                  <a:pt x="7670800" y="0"/>
                </a:lnTo>
                <a:lnTo>
                  <a:pt x="7670800" y="1721609"/>
                </a:lnTo>
                <a:lnTo>
                  <a:pt x="0" y="172160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238764"/>
            <a:ext cx="8229600" cy="2356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219" y="1603946"/>
            <a:ext cx="7300595" cy="45993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5" dirty="0">
                <a:latin typeface="Trebuchet MS"/>
                <a:cs typeface="Trebuchet MS"/>
              </a:rPr>
              <a:t>Polymorphism </a:t>
            </a:r>
            <a:r>
              <a:rPr sz="3200" spc="-5" dirty="0">
                <a:latin typeface="Trebuchet MS"/>
                <a:cs typeface="Trebuchet MS"/>
              </a:rPr>
              <a:t>(lit.: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occurrence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  </a:t>
            </a:r>
            <a:r>
              <a:rPr sz="3200" spc="-5" dirty="0">
                <a:latin typeface="Trebuchet MS"/>
                <a:cs typeface="Trebuchet MS"/>
              </a:rPr>
              <a:t>something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different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forms)</a:t>
            </a:r>
            <a:endParaRPr sz="3200" dirty="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20" dirty="0">
                <a:latin typeface="Trebuchet MS"/>
                <a:cs typeface="Trebuchet MS"/>
              </a:rPr>
              <a:t>Polymorphic</a:t>
            </a:r>
            <a:r>
              <a:rPr sz="3200" spc="-5" dirty="0">
                <a:latin typeface="Trebuchet MS"/>
                <a:cs typeface="Trebuchet MS"/>
              </a:rPr>
              <a:t> variables</a:t>
            </a:r>
            <a:endParaRPr sz="3200" dirty="0">
              <a:latin typeface="Trebuchet MS"/>
              <a:cs typeface="Trebuchet MS"/>
            </a:endParaRPr>
          </a:p>
          <a:p>
            <a:pPr marL="1021080">
              <a:lnSpc>
                <a:spcPct val="100000"/>
              </a:lnSpc>
              <a:spcBef>
                <a:spcPts val="60"/>
              </a:spcBef>
            </a:pPr>
            <a:r>
              <a:rPr sz="3200" spc="-5" dirty="0">
                <a:latin typeface="Courier New"/>
                <a:cs typeface="Courier New"/>
              </a:rPr>
              <a:t>Animal </a:t>
            </a:r>
            <a:r>
              <a:rPr sz="3200" dirty="0">
                <a:latin typeface="Courier New"/>
                <a:cs typeface="Courier New"/>
              </a:rPr>
              <a:t>a = </a:t>
            </a:r>
            <a:r>
              <a:rPr sz="3200" spc="-5" dirty="0">
                <a:latin typeface="Courier New"/>
                <a:cs typeface="Courier New"/>
              </a:rPr>
              <a:t>new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Chicken();</a:t>
            </a:r>
          </a:p>
          <a:p>
            <a:pPr marL="360680" indent="-34798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20" dirty="0">
                <a:latin typeface="Trebuchet MS"/>
                <a:cs typeface="Trebuchet MS"/>
              </a:rPr>
              <a:t>Polymorphic</a:t>
            </a:r>
            <a:r>
              <a:rPr sz="3200" spc="-5" dirty="0">
                <a:latin typeface="Trebuchet MS"/>
                <a:cs typeface="Trebuchet MS"/>
              </a:rPr>
              <a:t> collections</a:t>
            </a:r>
            <a:endParaRPr sz="3200" dirty="0">
              <a:latin typeface="Trebuchet MS"/>
              <a:cs typeface="Trebuchet MS"/>
            </a:endParaRPr>
          </a:p>
          <a:p>
            <a:pPr marL="309880">
              <a:lnSpc>
                <a:spcPct val="100000"/>
              </a:lnSpc>
              <a:spcBef>
                <a:spcPts val="2260"/>
              </a:spcBef>
            </a:pPr>
            <a:r>
              <a:rPr sz="3200" spc="-5" dirty="0">
                <a:latin typeface="Courier New"/>
                <a:cs typeface="Courier New"/>
              </a:rPr>
              <a:t>List&lt;Animal&gt; farm</a:t>
            </a:r>
            <a:r>
              <a:rPr sz="3200" spc="-2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309880" marR="231140" indent="1143000">
              <a:lnSpc>
                <a:spcPts val="4500"/>
              </a:lnSpc>
              <a:spcBef>
                <a:spcPts val="160"/>
              </a:spcBef>
            </a:pPr>
            <a:r>
              <a:rPr sz="3200" spc="-5" dirty="0">
                <a:latin typeface="Courier New"/>
                <a:cs typeface="Courier New"/>
              </a:rPr>
              <a:t>new ArayList&lt;Animal&gt;();  </a:t>
            </a:r>
            <a:r>
              <a:rPr sz="3200" dirty="0">
                <a:latin typeface="Courier New"/>
                <a:cs typeface="Courier New"/>
              </a:rPr>
              <a:t>farm.add(chicken);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65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The </a:t>
            </a:r>
            <a:r>
              <a:rPr sz="4400" spc="-5" dirty="0"/>
              <a:t>instanceof</a:t>
            </a:r>
            <a:r>
              <a:rPr sz="4400" spc="-35" dirty="0"/>
              <a:t> </a:t>
            </a:r>
            <a:r>
              <a:rPr sz="4400" spc="-5" dirty="0"/>
              <a:t>operator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6078" y="4167428"/>
            <a:ext cx="7781925" cy="1590040"/>
          </a:xfrm>
          <a:custGeom>
            <a:avLst/>
            <a:gdLst/>
            <a:ahLst/>
            <a:cxnLst/>
            <a:rect l="l" t="t" r="r" b="b"/>
            <a:pathLst>
              <a:path w="7781925" h="1590039">
                <a:moveTo>
                  <a:pt x="0" y="0"/>
                </a:moveTo>
                <a:lnTo>
                  <a:pt x="7781598" y="0"/>
                </a:lnTo>
                <a:lnTo>
                  <a:pt x="7781598" y="1590036"/>
                </a:lnTo>
                <a:lnTo>
                  <a:pt x="0" y="1590036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678" y="3837228"/>
            <a:ext cx="8340394" cy="222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19" y="1523873"/>
            <a:ext cx="7713345" cy="41535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Used to determine the </a:t>
            </a:r>
            <a:r>
              <a:rPr sz="3200" dirty="0">
                <a:latin typeface="Trebuchet MS"/>
                <a:cs typeface="Trebuchet MS"/>
              </a:rPr>
              <a:t>dynamic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type.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20" dirty="0">
                <a:latin typeface="Trebuchet MS"/>
                <a:cs typeface="Trebuchet MS"/>
              </a:rPr>
              <a:t>Recovers </a:t>
            </a:r>
            <a:r>
              <a:rPr sz="3200" spc="-5" dirty="0">
                <a:latin typeface="Trebuchet MS"/>
                <a:cs typeface="Trebuchet MS"/>
              </a:rPr>
              <a:t>‘lost’ </a:t>
            </a:r>
            <a:r>
              <a:rPr sz="3200" dirty="0">
                <a:latin typeface="Trebuchet MS"/>
                <a:cs typeface="Trebuchet MS"/>
              </a:rPr>
              <a:t>type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information.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Usually precedes </a:t>
            </a:r>
            <a:r>
              <a:rPr sz="3200" dirty="0">
                <a:latin typeface="Trebuchet MS"/>
                <a:cs typeface="Trebuchet MS"/>
              </a:rPr>
              <a:t>assignment </a:t>
            </a:r>
            <a:r>
              <a:rPr sz="3200" spc="-5" dirty="0">
                <a:latin typeface="Trebuchet MS"/>
                <a:cs typeface="Trebuchet MS"/>
              </a:rPr>
              <a:t>with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cast 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the </a:t>
            </a:r>
            <a:r>
              <a:rPr sz="3200" dirty="0">
                <a:latin typeface="Trebuchet MS"/>
                <a:cs typeface="Trebuchet MS"/>
              </a:rPr>
              <a:t>dynamic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type: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830580" marR="2492375" indent="-762635" algn="just">
              <a:lnSpc>
                <a:spcPts val="2900"/>
              </a:lnSpc>
            </a:pPr>
            <a:r>
              <a:rPr sz="2500" spc="-5" dirty="0">
                <a:latin typeface="Courier New"/>
                <a:cs typeface="Courier New"/>
              </a:rPr>
              <a:t>if(animal </a:t>
            </a:r>
            <a:r>
              <a:rPr sz="2500" b="1" dirty="0">
                <a:latin typeface="Courier New"/>
                <a:cs typeface="Courier New"/>
              </a:rPr>
              <a:t>instanceof </a:t>
            </a:r>
            <a:r>
              <a:rPr sz="2500" spc="-5" dirty="0">
                <a:latin typeface="Courier New"/>
                <a:cs typeface="Courier New"/>
              </a:rPr>
              <a:t>Cat)</a:t>
            </a:r>
            <a:r>
              <a:rPr sz="2500" spc="-90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{  </a:t>
            </a:r>
            <a:r>
              <a:rPr sz="2500" spc="-5" dirty="0">
                <a:latin typeface="Courier New"/>
                <a:cs typeface="Courier New"/>
              </a:rPr>
              <a:t>Cat cat </a:t>
            </a:r>
            <a:r>
              <a:rPr sz="2500" dirty="0">
                <a:latin typeface="Courier New"/>
                <a:cs typeface="Courier New"/>
              </a:rPr>
              <a:t>= </a:t>
            </a:r>
            <a:r>
              <a:rPr sz="2500" spc="-5" dirty="0">
                <a:latin typeface="Courier New"/>
                <a:cs typeface="Courier New"/>
              </a:rPr>
              <a:t>(Cat)</a:t>
            </a:r>
            <a:r>
              <a:rPr sz="2500" spc="-95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animal;  cat.purr();</a:t>
            </a:r>
            <a:endParaRPr sz="2500">
              <a:latin typeface="Courier New"/>
              <a:cs typeface="Courier New"/>
            </a:endParaRPr>
          </a:p>
          <a:p>
            <a:pPr marL="67945">
              <a:lnSpc>
                <a:spcPts val="2820"/>
              </a:lnSpc>
            </a:pPr>
            <a:r>
              <a:rPr sz="2500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7409180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Functions common </a:t>
            </a:r>
            <a:r>
              <a:rPr sz="2000" dirty="0">
                <a:solidFill>
                  <a:srgbClr val="888888"/>
                </a:solidFill>
              </a:rPr>
              <a:t>to all</a:t>
            </a:r>
            <a:r>
              <a:rPr sz="2000" spc="-5" dirty="0">
                <a:solidFill>
                  <a:srgbClr val="888888"/>
                </a:solidFill>
              </a:rPr>
              <a:t> classes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dirty="0">
                <a:latin typeface="Trebuchet MS"/>
                <a:cs typeface="Trebuchet MS"/>
              </a:rPr>
              <a:t>THE </a:t>
            </a:r>
            <a:r>
              <a:rPr sz="4000" b="1" spc="-5" dirty="0">
                <a:latin typeface="Trebuchet MS"/>
                <a:cs typeface="Trebuchet MS"/>
              </a:rPr>
              <a:t>OBJECT CLASS’S</a:t>
            </a:r>
            <a:r>
              <a:rPr sz="4000" b="1" spc="-16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METHODS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469900"/>
            <a:ext cx="6878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The </a:t>
            </a:r>
            <a:r>
              <a:rPr sz="4400" spc="-5" dirty="0"/>
              <a:t>Object </a:t>
            </a:r>
            <a:r>
              <a:rPr sz="4400" spc="-45" dirty="0"/>
              <a:t>class’s </a:t>
            </a:r>
            <a:r>
              <a:rPr sz="4400" spc="-5" dirty="0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7685405" cy="42310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37084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Methods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Object are inherited </a:t>
            </a:r>
            <a:r>
              <a:rPr sz="3200" dirty="0">
                <a:latin typeface="Trebuchet MS"/>
                <a:cs typeface="Trebuchet MS"/>
              </a:rPr>
              <a:t>by </a:t>
            </a:r>
            <a:r>
              <a:rPr sz="3200" spc="-5" dirty="0">
                <a:latin typeface="Trebuchet MS"/>
                <a:cs typeface="Trebuchet MS"/>
              </a:rPr>
              <a:t>all  classes.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Any </a:t>
            </a:r>
            <a:r>
              <a:rPr sz="3200" dirty="0">
                <a:latin typeface="Trebuchet MS"/>
                <a:cs typeface="Trebuchet MS"/>
              </a:rPr>
              <a:t>of these </a:t>
            </a:r>
            <a:r>
              <a:rPr sz="3200" spc="-5" dirty="0">
                <a:latin typeface="Trebuchet MS"/>
                <a:cs typeface="Trebuchet MS"/>
              </a:rPr>
              <a:t>may be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overridden.</a:t>
            </a:r>
            <a:endParaRPr sz="3200">
              <a:latin typeface="Trebuchet MS"/>
              <a:cs typeface="Trebuchet MS"/>
            </a:endParaRPr>
          </a:p>
          <a:p>
            <a:pPr marL="360680" marR="675640" indent="-347980">
              <a:lnSpc>
                <a:spcPts val="381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baseline="1736" dirty="0">
                <a:latin typeface="Trebuchet MS"/>
                <a:cs typeface="Trebuchet MS"/>
              </a:rPr>
              <a:t>The </a:t>
            </a:r>
            <a:r>
              <a:rPr sz="4800" baseline="1736" dirty="0">
                <a:latin typeface="Courier New"/>
                <a:cs typeface="Courier New"/>
              </a:rPr>
              <a:t>toString</a:t>
            </a:r>
            <a:r>
              <a:rPr sz="4800" spc="-1537" baseline="1736" dirty="0">
                <a:latin typeface="Courier New"/>
                <a:cs typeface="Courier New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method </a:t>
            </a:r>
            <a:r>
              <a:rPr sz="4800" baseline="1736" dirty="0">
                <a:latin typeface="Trebuchet MS"/>
                <a:cs typeface="Trebuchet MS"/>
              </a:rPr>
              <a:t>is </a:t>
            </a:r>
            <a:r>
              <a:rPr sz="4800" spc="-7" baseline="1736" dirty="0">
                <a:latin typeface="Trebuchet MS"/>
                <a:cs typeface="Trebuchet MS"/>
              </a:rPr>
              <a:t>commonly </a:t>
            </a:r>
            <a:r>
              <a:rPr sz="3200" spc="-5" dirty="0">
                <a:latin typeface="Trebuchet MS"/>
                <a:cs typeface="Trebuchet MS"/>
              </a:rPr>
              <a:t> overridden: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Courier New"/>
                <a:cs typeface="Courier New"/>
              </a:rPr>
              <a:t>public String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toString()</a:t>
            </a:r>
            <a:endParaRPr sz="3200">
              <a:latin typeface="Courier New"/>
              <a:cs typeface="Courier New"/>
            </a:endParaRPr>
          </a:p>
          <a:p>
            <a:pPr marL="792480" marR="5080" lvl="1" indent="-322580">
              <a:lnSpc>
                <a:spcPts val="3700"/>
              </a:lnSpc>
              <a:spcBef>
                <a:spcPts val="110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20" dirty="0">
                <a:latin typeface="Trebuchet MS"/>
                <a:cs typeface="Trebuchet MS"/>
              </a:rPr>
              <a:t>Returns </a:t>
            </a:r>
            <a:r>
              <a:rPr sz="3200" dirty="0">
                <a:latin typeface="Trebuchet MS"/>
                <a:cs typeface="Trebuchet MS"/>
              </a:rPr>
              <a:t>a string </a:t>
            </a:r>
            <a:r>
              <a:rPr sz="3200" spc="-5" dirty="0">
                <a:latin typeface="Trebuchet MS"/>
                <a:cs typeface="Trebuchet MS"/>
              </a:rPr>
              <a:t>representation of </a:t>
            </a:r>
            <a:r>
              <a:rPr sz="3200" dirty="0">
                <a:latin typeface="Trebuchet MS"/>
                <a:cs typeface="Trebuchet MS"/>
              </a:rPr>
              <a:t>the  </a:t>
            </a:r>
            <a:r>
              <a:rPr sz="3200" spc="-5" dirty="0">
                <a:latin typeface="Trebuchet MS"/>
                <a:cs typeface="Trebuchet MS"/>
              </a:rPr>
              <a:t>object.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69900"/>
            <a:ext cx="2143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4854" y="2890773"/>
            <a:ext cx="6714490" cy="1722120"/>
          </a:xfrm>
          <a:custGeom>
            <a:avLst/>
            <a:gdLst/>
            <a:ahLst/>
            <a:cxnLst/>
            <a:rect l="l" t="t" r="r" b="b"/>
            <a:pathLst>
              <a:path w="6714490" h="1722120">
                <a:moveTo>
                  <a:pt x="0" y="0"/>
                </a:moveTo>
                <a:lnTo>
                  <a:pt x="6714289" y="0"/>
                </a:lnTo>
                <a:lnTo>
                  <a:pt x="6714289" y="1721612"/>
                </a:lnTo>
                <a:lnTo>
                  <a:pt x="0" y="1721612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54" y="2560573"/>
            <a:ext cx="7273086" cy="235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7300" y="2811779"/>
            <a:ext cx="6365875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Post pp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new PhotoPost();  pp.toString();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spc="-5" dirty="0">
                <a:latin typeface="Courier New"/>
                <a:cs typeface="Courier New"/>
              </a:rPr>
              <a:t>&gt;&gt;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PhotoPost@6acdd1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469900"/>
            <a:ext cx="6608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Overriding toString </a:t>
            </a:r>
            <a:r>
              <a:rPr sz="4400" dirty="0"/>
              <a:t>in</a:t>
            </a:r>
            <a:r>
              <a:rPr sz="4400" spc="-15" dirty="0"/>
              <a:t> </a:t>
            </a:r>
            <a:r>
              <a:rPr sz="4400" spc="-55" dirty="0"/>
              <a:t>Post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66125" y="1615084"/>
            <a:ext cx="7811770" cy="4688840"/>
          </a:xfrm>
          <a:custGeom>
            <a:avLst/>
            <a:gdLst/>
            <a:ahLst/>
            <a:cxnLst/>
            <a:rect l="l" t="t" r="r" b="b"/>
            <a:pathLst>
              <a:path w="7811770" h="4688840">
                <a:moveTo>
                  <a:pt x="0" y="0"/>
                </a:moveTo>
                <a:lnTo>
                  <a:pt x="7811747" y="0"/>
                </a:lnTo>
                <a:lnTo>
                  <a:pt x="7811747" y="4688833"/>
                </a:lnTo>
                <a:lnTo>
                  <a:pt x="0" y="468883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725" y="1284884"/>
            <a:ext cx="8370544" cy="532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200" y="1612900"/>
            <a:ext cx="7569834" cy="461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 String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String text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username </a:t>
            </a:r>
            <a:r>
              <a:rPr sz="1800" dirty="0">
                <a:latin typeface="Courier New"/>
                <a:cs typeface="Courier New"/>
              </a:rPr>
              <a:t>+ </a:t>
            </a:r>
            <a:r>
              <a:rPr sz="1800" spc="-5" dirty="0">
                <a:latin typeface="Courier New"/>
                <a:cs typeface="Courier New"/>
              </a:rPr>
              <a:t>"\n"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561340" marR="2062480" indent="1920239">
              <a:lnSpc>
                <a:spcPts val="2000"/>
              </a:lnSpc>
              <a:spcBef>
                <a:spcPts val="120"/>
              </a:spcBef>
            </a:pPr>
            <a:r>
              <a:rPr sz="1800" spc="-5" dirty="0">
                <a:latin typeface="Courier New"/>
                <a:cs typeface="Courier New"/>
              </a:rPr>
              <a:t>timeString(timestamp);  if(likes </a:t>
            </a:r>
            <a:r>
              <a:rPr sz="1800" dirty="0">
                <a:latin typeface="Courier New"/>
                <a:cs typeface="Courier New"/>
              </a:rPr>
              <a:t>&gt; </a:t>
            </a:r>
            <a:r>
              <a:rPr sz="1800" spc="-5" dirty="0">
                <a:latin typeface="Courier New"/>
                <a:cs typeface="Courier New"/>
              </a:rPr>
              <a:t>0)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ts val="1880"/>
              </a:lnSpc>
            </a:pPr>
            <a:r>
              <a:rPr sz="1800" spc="-5" dirty="0">
                <a:latin typeface="Courier New"/>
                <a:cs typeface="Courier New"/>
              </a:rPr>
              <a:t>text += </a:t>
            </a:r>
            <a:r>
              <a:rPr sz="1800" dirty="0">
                <a:latin typeface="Courier New"/>
                <a:cs typeface="Courier New"/>
              </a:rPr>
              <a:t>" - " + </a:t>
            </a:r>
            <a:r>
              <a:rPr sz="1800" spc="-5" dirty="0">
                <a:latin typeface="Courier New"/>
                <a:cs typeface="Courier New"/>
              </a:rPr>
              <a:t>likes </a:t>
            </a:r>
            <a:r>
              <a:rPr sz="1800" dirty="0">
                <a:latin typeface="Courier New"/>
                <a:cs typeface="Courier New"/>
              </a:rPr>
              <a:t>+ " </a:t>
            </a:r>
            <a:r>
              <a:rPr sz="1800" spc="-5" dirty="0">
                <a:latin typeface="Courier New"/>
                <a:cs typeface="Courier New"/>
              </a:rPr>
              <a:t>people like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this.\n";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else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text +=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"\n";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if(comments.isEmpty())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return text </a:t>
            </a:r>
            <a:r>
              <a:rPr sz="1800" dirty="0">
                <a:latin typeface="Courier New"/>
                <a:cs typeface="Courier New"/>
              </a:rPr>
              <a:t>+ " </a:t>
            </a:r>
            <a:r>
              <a:rPr sz="1800" spc="-5" dirty="0">
                <a:latin typeface="Courier New"/>
                <a:cs typeface="Courier New"/>
              </a:rPr>
              <a:t>No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comments.\n";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else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return text </a:t>
            </a:r>
            <a:r>
              <a:rPr sz="1800" dirty="0">
                <a:latin typeface="Courier New"/>
                <a:cs typeface="Courier New"/>
              </a:rPr>
              <a:t>+ " " + </a:t>
            </a:r>
            <a:r>
              <a:rPr sz="1800" spc="-5" dirty="0">
                <a:latin typeface="Courier New"/>
                <a:cs typeface="Courier New"/>
              </a:rPr>
              <a:t>comments.size()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20701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" </a:t>
            </a:r>
            <a:r>
              <a:rPr sz="1800" spc="-5" dirty="0">
                <a:latin typeface="Courier New"/>
                <a:cs typeface="Courier New"/>
              </a:rPr>
              <a:t>comment(s). Click here to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view.\n";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69900"/>
            <a:ext cx="5184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Overriding</a:t>
            </a:r>
            <a:r>
              <a:rPr sz="4400" spc="-20" dirty="0"/>
              <a:t> </a:t>
            </a:r>
            <a:r>
              <a:rPr sz="4400" spc="-5" dirty="0"/>
              <a:t>toString()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03306" y="2864611"/>
            <a:ext cx="7537450" cy="497840"/>
          </a:xfrm>
          <a:custGeom>
            <a:avLst/>
            <a:gdLst/>
            <a:ahLst/>
            <a:cxnLst/>
            <a:rect l="l" t="t" r="r" b="b"/>
            <a:pathLst>
              <a:path w="7537450" h="497839">
                <a:moveTo>
                  <a:pt x="0" y="0"/>
                </a:moveTo>
                <a:lnTo>
                  <a:pt x="7537380" y="0"/>
                </a:lnTo>
                <a:lnTo>
                  <a:pt x="7537380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906" y="2534411"/>
            <a:ext cx="8096186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5060" y="5406034"/>
            <a:ext cx="5274310" cy="497840"/>
          </a:xfrm>
          <a:custGeom>
            <a:avLst/>
            <a:gdLst/>
            <a:ahLst/>
            <a:cxnLst/>
            <a:rect l="l" t="t" r="r" b="b"/>
            <a:pathLst>
              <a:path w="5274309" h="497839">
                <a:moveTo>
                  <a:pt x="0" y="0"/>
                </a:moveTo>
                <a:lnTo>
                  <a:pt x="5273878" y="0"/>
                </a:lnTo>
                <a:lnTo>
                  <a:pt x="5273878" y="497845"/>
                </a:lnTo>
                <a:lnTo>
                  <a:pt x="0" y="49784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5660" y="5075834"/>
            <a:ext cx="5832678" cy="1132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219" y="1603946"/>
            <a:ext cx="7793990" cy="42183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95885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Explicit print methods can often be  omitted from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class:</a:t>
            </a:r>
            <a:endParaRPr sz="32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2170"/>
              </a:spcBef>
            </a:pPr>
            <a:r>
              <a:rPr sz="2700" dirty="0">
                <a:latin typeface="Courier New"/>
                <a:cs typeface="Courier New"/>
              </a:rPr>
              <a:t>System.out.println(post.toString());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Times New Roman"/>
              <a:cs typeface="Times New Roman"/>
            </a:endParaRPr>
          </a:p>
          <a:p>
            <a:pPr marL="360680" marR="111760" indent="-347980">
              <a:lnSpc>
                <a:spcPct val="102099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Calls to </a:t>
            </a:r>
            <a:r>
              <a:rPr sz="3200" dirty="0">
                <a:latin typeface="Courier New"/>
                <a:cs typeface="Courier New"/>
              </a:rPr>
              <a:t>println </a:t>
            </a:r>
            <a:r>
              <a:rPr sz="3200" dirty="0">
                <a:latin typeface="Trebuchet MS"/>
                <a:cs typeface="Trebuchet MS"/>
              </a:rPr>
              <a:t>with </a:t>
            </a:r>
            <a:r>
              <a:rPr sz="3200" spc="-5" dirty="0">
                <a:latin typeface="Trebuchet MS"/>
                <a:cs typeface="Trebuchet MS"/>
              </a:rPr>
              <a:t>just an object  automatically result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dirty="0">
                <a:latin typeface="Courier New"/>
                <a:cs typeface="Courier New"/>
              </a:rPr>
              <a:t>toString</a:t>
            </a:r>
            <a:r>
              <a:rPr sz="3200" spc="-96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being  called:</a:t>
            </a:r>
            <a:endParaRPr sz="3200">
              <a:latin typeface="Trebuchet MS"/>
              <a:cs typeface="Trebuchet MS"/>
            </a:endParaRPr>
          </a:p>
          <a:p>
            <a:pPr marL="357505" algn="ctr">
              <a:lnSpc>
                <a:spcPct val="100000"/>
              </a:lnSpc>
              <a:spcBef>
                <a:spcPts val="860"/>
              </a:spcBef>
            </a:pPr>
            <a:r>
              <a:rPr sz="2700" dirty="0">
                <a:latin typeface="Courier New"/>
                <a:cs typeface="Courier New"/>
              </a:rPr>
              <a:t>System.out.println(post);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69900"/>
            <a:ext cx="17868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0" dirty="0"/>
              <a:t>R</a:t>
            </a:r>
            <a:r>
              <a:rPr sz="4400" dirty="0"/>
              <a:t>e</a:t>
            </a:r>
            <a:r>
              <a:rPr sz="4400" spc="-5" dirty="0"/>
              <a:t>v</a:t>
            </a:r>
            <a:r>
              <a:rPr sz="4400" dirty="0"/>
              <a:t>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1620519"/>
            <a:ext cx="8124190" cy="42481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5280" marR="320675" indent="-322580">
              <a:lnSpc>
                <a:spcPts val="3600"/>
              </a:lnSpc>
              <a:spcBef>
                <a:spcPts val="259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" dirty="0">
                <a:latin typeface="Trebuchet MS"/>
                <a:cs typeface="Trebuchet MS"/>
              </a:rPr>
              <a:t>The declared </a:t>
            </a:r>
            <a:r>
              <a:rPr sz="3050" spc="-5" dirty="0">
                <a:latin typeface="Trebuchet MS"/>
                <a:cs typeface="Trebuchet MS"/>
              </a:rPr>
              <a:t>type of </a:t>
            </a:r>
            <a:r>
              <a:rPr sz="3050" spc="-10" dirty="0">
                <a:latin typeface="Trebuchet MS"/>
                <a:cs typeface="Trebuchet MS"/>
              </a:rPr>
              <a:t>a variable </a:t>
            </a:r>
            <a:r>
              <a:rPr sz="3050" spc="-5" dirty="0">
                <a:latin typeface="Trebuchet MS"/>
                <a:cs typeface="Trebuchet MS"/>
              </a:rPr>
              <a:t>is its static  </a:t>
            </a:r>
            <a:r>
              <a:rPr sz="3050" spc="-10" dirty="0">
                <a:latin typeface="Trebuchet MS"/>
                <a:cs typeface="Trebuchet MS"/>
              </a:rPr>
              <a:t>type.</a:t>
            </a:r>
            <a:endParaRPr sz="3050">
              <a:latin typeface="Trebuchet MS"/>
              <a:cs typeface="Trebuchet MS"/>
            </a:endParaRPr>
          </a:p>
          <a:p>
            <a:pPr marL="779780" lvl="1" indent="-3098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79780" algn="l"/>
              </a:tabLst>
            </a:pPr>
            <a:r>
              <a:rPr sz="3050" spc="-10" dirty="0">
                <a:latin typeface="Trebuchet MS"/>
                <a:cs typeface="Trebuchet MS"/>
              </a:rPr>
              <a:t>Compilers check </a:t>
            </a:r>
            <a:r>
              <a:rPr sz="3050" spc="-5" dirty="0">
                <a:latin typeface="Trebuchet MS"/>
                <a:cs typeface="Trebuchet MS"/>
              </a:rPr>
              <a:t>static</a:t>
            </a:r>
            <a:r>
              <a:rPr sz="3050" spc="-10" dirty="0">
                <a:latin typeface="Trebuchet MS"/>
                <a:cs typeface="Trebuchet MS"/>
              </a:rPr>
              <a:t> types.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" dirty="0">
                <a:latin typeface="Trebuchet MS"/>
                <a:cs typeface="Trebuchet MS"/>
              </a:rPr>
              <a:t>The </a:t>
            </a:r>
            <a:r>
              <a:rPr sz="3050" spc="-5" dirty="0">
                <a:latin typeface="Trebuchet MS"/>
                <a:cs typeface="Trebuchet MS"/>
              </a:rPr>
              <a:t>type of </a:t>
            </a:r>
            <a:r>
              <a:rPr sz="3050" spc="-10" dirty="0">
                <a:latin typeface="Trebuchet MS"/>
                <a:cs typeface="Trebuchet MS"/>
              </a:rPr>
              <a:t>an object </a:t>
            </a:r>
            <a:r>
              <a:rPr sz="3050" spc="-5" dirty="0">
                <a:latin typeface="Trebuchet MS"/>
                <a:cs typeface="Trebuchet MS"/>
              </a:rPr>
              <a:t>is its </a:t>
            </a:r>
            <a:r>
              <a:rPr sz="3050" spc="-10" dirty="0">
                <a:latin typeface="Trebuchet MS"/>
                <a:cs typeface="Trebuchet MS"/>
              </a:rPr>
              <a:t>dynamic</a:t>
            </a:r>
            <a:r>
              <a:rPr sz="3050" dirty="0">
                <a:latin typeface="Trebuchet MS"/>
                <a:cs typeface="Trebuchet MS"/>
              </a:rPr>
              <a:t> </a:t>
            </a:r>
            <a:r>
              <a:rPr sz="3050" spc="-5" dirty="0">
                <a:latin typeface="Trebuchet MS"/>
                <a:cs typeface="Trebuchet MS"/>
              </a:rPr>
              <a:t>type.</a:t>
            </a:r>
            <a:endParaRPr sz="3050">
              <a:latin typeface="Trebuchet MS"/>
              <a:cs typeface="Trebuchet MS"/>
            </a:endParaRPr>
          </a:p>
          <a:p>
            <a:pPr marL="779780" lvl="1" indent="-30988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79780" algn="l"/>
              </a:tabLst>
            </a:pPr>
            <a:r>
              <a:rPr sz="3050" spc="-10" dirty="0">
                <a:latin typeface="Trebuchet MS"/>
                <a:cs typeface="Trebuchet MS"/>
              </a:rPr>
              <a:t>Dynamic types are used at</a:t>
            </a:r>
            <a:r>
              <a:rPr sz="3050" spc="-1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runtime.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" dirty="0">
                <a:latin typeface="Trebuchet MS"/>
                <a:cs typeface="Trebuchet MS"/>
              </a:rPr>
              <a:t>Methods may be overridden </a:t>
            </a:r>
            <a:r>
              <a:rPr sz="3050" spc="-5" dirty="0">
                <a:latin typeface="Trebuchet MS"/>
                <a:cs typeface="Trebuchet MS"/>
              </a:rPr>
              <a:t>in </a:t>
            </a:r>
            <a:r>
              <a:rPr sz="3050" spc="-10" dirty="0">
                <a:latin typeface="Trebuchet MS"/>
                <a:cs typeface="Trebuchet MS"/>
              </a:rPr>
              <a:t>a</a:t>
            </a:r>
            <a:r>
              <a:rPr sz="3050" spc="20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subclass.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" dirty="0">
                <a:latin typeface="Trebuchet MS"/>
                <a:cs typeface="Trebuchet MS"/>
              </a:rPr>
              <a:t>Method lookup starts </a:t>
            </a:r>
            <a:r>
              <a:rPr sz="3050" spc="-5" dirty="0">
                <a:latin typeface="Trebuchet MS"/>
                <a:cs typeface="Trebuchet MS"/>
              </a:rPr>
              <a:t>with </a:t>
            </a:r>
            <a:r>
              <a:rPr sz="3050" spc="-10" dirty="0">
                <a:latin typeface="Trebuchet MS"/>
                <a:cs typeface="Trebuchet MS"/>
              </a:rPr>
              <a:t>the dynamic</a:t>
            </a:r>
            <a:r>
              <a:rPr sz="3050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type.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25" dirty="0">
                <a:latin typeface="Trebuchet MS"/>
                <a:cs typeface="Trebuchet MS"/>
              </a:rPr>
              <a:t>Protected </a:t>
            </a:r>
            <a:r>
              <a:rPr sz="3050" spc="-10" dirty="0">
                <a:latin typeface="Trebuchet MS"/>
                <a:cs typeface="Trebuchet MS"/>
              </a:rPr>
              <a:t>access supports</a:t>
            </a:r>
            <a:r>
              <a:rPr sz="3050" spc="10" dirty="0">
                <a:latin typeface="Trebuchet MS"/>
                <a:cs typeface="Trebuchet MS"/>
              </a:rPr>
              <a:t> </a:t>
            </a:r>
            <a:r>
              <a:rPr sz="3050" spc="-5" dirty="0">
                <a:latin typeface="Trebuchet MS"/>
                <a:cs typeface="Trebuchet MS"/>
              </a:rPr>
              <a:t>inheritance.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2506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65" dirty="0">
                <a:latin typeface="Trebuchet MS"/>
                <a:cs typeface="Trebuchet MS"/>
              </a:rPr>
              <a:t>THAT’S</a:t>
            </a:r>
            <a:r>
              <a:rPr sz="4000" b="1" spc="-9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IT!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0" y="469900"/>
            <a:ext cx="2673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Homework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3585146"/>
            <a:ext cx="7352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35" dirty="0">
                <a:latin typeface="Trebuchet MS"/>
                <a:cs typeface="Trebuchet MS"/>
              </a:rPr>
              <a:t>Read </a:t>
            </a:r>
            <a:r>
              <a:rPr sz="3200" dirty="0">
                <a:latin typeface="Trebuchet MS"/>
                <a:cs typeface="Trebuchet MS"/>
              </a:rPr>
              <a:t>Chapter 9 </a:t>
            </a:r>
            <a:r>
              <a:rPr sz="3200" spc="-5" dirty="0">
                <a:latin typeface="Trebuchet MS"/>
                <a:cs typeface="Trebuchet MS"/>
              </a:rPr>
              <a:t>“More on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Inheritance”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4312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latin typeface="Trebuchet MS"/>
                <a:cs typeface="Trebuchet MS"/>
              </a:rPr>
              <a:t>TODAY’S</a:t>
            </a:r>
            <a:r>
              <a:rPr sz="4000" b="1" spc="-80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LECTURE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00" y="469900"/>
            <a:ext cx="7200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Main concepts </a:t>
            </a:r>
            <a:r>
              <a:rPr sz="4400" dirty="0"/>
              <a:t>to be</a:t>
            </a:r>
            <a:r>
              <a:rPr sz="4400" spc="-45" dirty="0"/>
              <a:t> </a:t>
            </a:r>
            <a:r>
              <a:rPr sz="4400" spc="-5" dirty="0"/>
              <a:t>covered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0219" y="2374773"/>
            <a:ext cx="4747260" cy="28632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method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polymorphism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static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dynamic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type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overriding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dynamic method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lookup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protected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access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5835650" cy="1651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More </a:t>
            </a:r>
            <a:r>
              <a:rPr sz="2000" dirty="0">
                <a:solidFill>
                  <a:srgbClr val="888888"/>
                </a:solidFill>
              </a:rPr>
              <a:t>detail </a:t>
            </a:r>
            <a:r>
              <a:rPr sz="2000" spc="-5" dirty="0">
                <a:solidFill>
                  <a:srgbClr val="888888"/>
                </a:solidFill>
              </a:rPr>
              <a:t>on last </a:t>
            </a:r>
            <a:r>
              <a:rPr sz="2000" spc="-25" dirty="0">
                <a:solidFill>
                  <a:srgbClr val="888888"/>
                </a:solidFill>
              </a:rPr>
              <a:t>week’s</a:t>
            </a:r>
            <a:r>
              <a:rPr sz="2000" spc="-20" dirty="0">
                <a:solidFill>
                  <a:srgbClr val="888888"/>
                </a:solidFill>
              </a:rPr>
              <a:t> </a:t>
            </a:r>
            <a:r>
              <a:rPr sz="2000" spc="-5" dirty="0">
                <a:solidFill>
                  <a:srgbClr val="888888"/>
                </a:solidFill>
              </a:rPr>
              <a:t>solution</a:t>
            </a:r>
            <a:endParaRPr sz="2000"/>
          </a:p>
          <a:p>
            <a:pPr marL="12700" marR="5080">
              <a:lnSpc>
                <a:spcPts val="4700"/>
              </a:lnSpc>
              <a:spcBef>
                <a:spcPts val="840"/>
              </a:spcBef>
            </a:pPr>
            <a:r>
              <a:rPr sz="4000" b="1" dirty="0">
                <a:latin typeface="Trebuchet MS"/>
                <a:cs typeface="Trebuchet MS"/>
              </a:rPr>
              <a:t>THE </a:t>
            </a:r>
            <a:r>
              <a:rPr sz="4000" b="1" spc="-5" dirty="0">
                <a:latin typeface="Trebuchet MS"/>
                <a:cs typeface="Trebuchet MS"/>
              </a:rPr>
              <a:t>PROBLEM </a:t>
            </a:r>
            <a:r>
              <a:rPr sz="4000" b="1" dirty="0">
                <a:latin typeface="Trebuchet MS"/>
                <a:cs typeface="Trebuchet MS"/>
              </a:rPr>
              <a:t>WITH</a:t>
            </a:r>
            <a:r>
              <a:rPr sz="4000" b="1" spc="-165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THE  </a:t>
            </a:r>
            <a:r>
              <a:rPr sz="4000" b="1" spc="-55" dirty="0">
                <a:latin typeface="Trebuchet MS"/>
                <a:cs typeface="Trebuchet MS"/>
              </a:rPr>
              <a:t>DISPLAY</a:t>
            </a:r>
            <a:r>
              <a:rPr sz="4000" b="1" spc="-8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FUNCTION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69900"/>
            <a:ext cx="4572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Conflicting</a:t>
            </a:r>
            <a:r>
              <a:rPr sz="4400" spc="-50" dirty="0"/>
              <a:t> </a:t>
            </a:r>
            <a:r>
              <a:rPr sz="4400" spc="-5" dirty="0"/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1366" y="1450505"/>
            <a:ext cx="7705725" cy="2491740"/>
          </a:xfrm>
          <a:custGeom>
            <a:avLst/>
            <a:gdLst/>
            <a:ahLst/>
            <a:cxnLst/>
            <a:rect l="l" t="t" r="r" b="b"/>
            <a:pathLst>
              <a:path w="7705725" h="2491740">
                <a:moveTo>
                  <a:pt x="0" y="0"/>
                </a:moveTo>
                <a:lnTo>
                  <a:pt x="7705723" y="0"/>
                </a:lnTo>
                <a:lnTo>
                  <a:pt x="7705723" y="2491740"/>
                </a:lnTo>
                <a:lnTo>
                  <a:pt x="0" y="2491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966" y="1120305"/>
            <a:ext cx="8264525" cy="312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400" y="1473200"/>
            <a:ext cx="519874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Leonardo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Vinci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700"/>
              </a:lnSpc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Had a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great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idea this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morning.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7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But now I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forgot what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was. Something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to do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flying ...  40 seconds ago - 2 people like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this.</a:t>
            </a:r>
            <a:endParaRPr sz="1500">
              <a:latin typeface="Trebuchet MS"/>
              <a:cs typeface="Trebuchet MS"/>
            </a:endParaRPr>
          </a:p>
          <a:p>
            <a:pPr marR="3711575" algn="ctr">
              <a:lnSpc>
                <a:spcPts val="1660"/>
              </a:lnSpc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comments.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00" y="2768600"/>
            <a:ext cx="3497579" cy="1117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516380">
              <a:lnSpc>
                <a:spcPts val="1700"/>
              </a:lnSpc>
              <a:spcBef>
                <a:spcPts val="24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Alexander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Graham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Bell  [experiment.jpg]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700"/>
              </a:lnSpc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 think I might call this thing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'telephone'.  12 minutes ago - 4 people like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this.</a:t>
            </a:r>
            <a:endParaRPr sz="1500">
              <a:latin typeface="Trebuchet MS"/>
              <a:cs typeface="Trebuchet MS"/>
            </a:endParaRPr>
          </a:p>
          <a:p>
            <a:pPr marL="127000">
              <a:lnSpc>
                <a:spcPts val="1660"/>
              </a:lnSpc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comments.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3069" y="3106051"/>
            <a:ext cx="1598295" cy="383540"/>
          </a:xfrm>
          <a:prstGeom prst="rect">
            <a:avLst/>
          </a:prstGeom>
          <a:solidFill>
            <a:srgbClr val="FBCAA2"/>
          </a:solidFill>
        </p:spPr>
        <p:txBody>
          <a:bodyPr vert="horz" wrap="square" lIns="0" tIns="4318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Trebuchet MS"/>
                <a:cs typeface="Trebuchet MS"/>
              </a:rPr>
              <a:t>What </a:t>
            </a:r>
            <a:r>
              <a:rPr sz="1800" spc="-5" dirty="0">
                <a:latin typeface="Trebuchet MS"/>
                <a:cs typeface="Trebuchet MS"/>
              </a:rPr>
              <a:t>we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want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10616"/>
            <a:ext cx="7640955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00" spc="-5" dirty="0"/>
              <a:t>Attempting to </a:t>
            </a:r>
            <a:r>
              <a:rPr sz="4100" spc="-10" dirty="0"/>
              <a:t>solve </a:t>
            </a:r>
            <a:r>
              <a:rPr sz="4100" spc="-5" dirty="0"/>
              <a:t>the</a:t>
            </a:r>
            <a:r>
              <a:rPr sz="4100" spc="-60" dirty="0"/>
              <a:t> </a:t>
            </a:r>
            <a:r>
              <a:rPr sz="4100" spc="-10" dirty="0"/>
              <a:t>problem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26374" y="1803400"/>
            <a:ext cx="4852776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7429" y="5015744"/>
            <a:ext cx="3733800" cy="1354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229" y="5043551"/>
            <a:ext cx="3632200" cy="1253490"/>
          </a:xfrm>
          <a:custGeom>
            <a:avLst/>
            <a:gdLst/>
            <a:ahLst/>
            <a:cxnLst/>
            <a:rect l="l" t="t" r="r" b="b"/>
            <a:pathLst>
              <a:path w="3632200" h="1253489">
                <a:moveTo>
                  <a:pt x="3340989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1"/>
                </a:lnTo>
                <a:lnTo>
                  <a:pt x="5" y="961840"/>
                </a:lnTo>
                <a:lnTo>
                  <a:pt x="223" y="1016889"/>
                </a:lnTo>
                <a:lnTo>
                  <a:pt x="1784" y="1061556"/>
                </a:lnTo>
                <a:lnTo>
                  <a:pt x="14274" y="1132752"/>
                </a:lnTo>
                <a:lnTo>
                  <a:pt x="31476" y="1167585"/>
                </a:lnTo>
                <a:lnTo>
                  <a:pt x="55530" y="1197519"/>
                </a:lnTo>
                <a:lnTo>
                  <a:pt x="85462" y="1221577"/>
                </a:lnTo>
                <a:lnTo>
                  <a:pt x="120294" y="1238780"/>
                </a:lnTo>
                <a:lnTo>
                  <a:pt x="191331" y="1251267"/>
                </a:lnTo>
                <a:lnTo>
                  <a:pt x="235615" y="1252828"/>
                </a:lnTo>
                <a:lnTo>
                  <a:pt x="291211" y="1253051"/>
                </a:lnTo>
                <a:lnTo>
                  <a:pt x="3339693" y="1253051"/>
                </a:lnTo>
                <a:lnTo>
                  <a:pt x="3396037" y="1252828"/>
                </a:lnTo>
                <a:lnTo>
                  <a:pt x="3440704" y="1251267"/>
                </a:lnTo>
                <a:lnTo>
                  <a:pt x="3511892" y="1238780"/>
                </a:lnTo>
                <a:lnTo>
                  <a:pt x="3546732" y="1221577"/>
                </a:lnTo>
                <a:lnTo>
                  <a:pt x="3576667" y="1197519"/>
                </a:lnTo>
                <a:lnTo>
                  <a:pt x="3600723" y="1167585"/>
                </a:lnTo>
                <a:lnTo>
                  <a:pt x="3617925" y="1132752"/>
                </a:lnTo>
                <a:lnTo>
                  <a:pt x="3630421" y="1061556"/>
                </a:lnTo>
                <a:lnTo>
                  <a:pt x="3631976" y="1017435"/>
                </a:lnTo>
                <a:lnTo>
                  <a:pt x="3632199" y="961840"/>
                </a:lnTo>
                <a:lnTo>
                  <a:pt x="3632194" y="291211"/>
                </a:lnTo>
                <a:lnTo>
                  <a:pt x="3631976" y="236162"/>
                </a:lnTo>
                <a:lnTo>
                  <a:pt x="3630415" y="191493"/>
                </a:lnTo>
                <a:lnTo>
                  <a:pt x="3617925" y="120294"/>
                </a:lnTo>
                <a:lnTo>
                  <a:pt x="3600723" y="85462"/>
                </a:lnTo>
                <a:lnTo>
                  <a:pt x="3576667" y="55529"/>
                </a:lnTo>
                <a:lnTo>
                  <a:pt x="3546732" y="31470"/>
                </a:lnTo>
                <a:lnTo>
                  <a:pt x="3511892" y="14262"/>
                </a:lnTo>
                <a:lnTo>
                  <a:pt x="3440866" y="1782"/>
                </a:lnTo>
                <a:lnTo>
                  <a:pt x="3396583" y="222"/>
                </a:lnTo>
                <a:lnTo>
                  <a:pt x="3340989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8229" y="5043551"/>
            <a:ext cx="3632200" cy="1253490"/>
          </a:xfrm>
          <a:custGeom>
            <a:avLst/>
            <a:gdLst/>
            <a:ahLst/>
            <a:cxnLst/>
            <a:rect l="l" t="t" r="r" b="b"/>
            <a:pathLst>
              <a:path w="3632200" h="1253489">
                <a:moveTo>
                  <a:pt x="291211" y="0"/>
                </a:moveTo>
                <a:lnTo>
                  <a:pt x="3340989" y="0"/>
                </a:lnTo>
                <a:lnTo>
                  <a:pt x="3396584" y="222"/>
                </a:lnTo>
                <a:lnTo>
                  <a:pt x="3440868" y="1783"/>
                </a:lnTo>
                <a:lnTo>
                  <a:pt x="3511905" y="14270"/>
                </a:lnTo>
                <a:lnTo>
                  <a:pt x="3546737" y="31474"/>
                </a:lnTo>
                <a:lnTo>
                  <a:pt x="3576669" y="55532"/>
                </a:lnTo>
                <a:lnTo>
                  <a:pt x="3600723" y="85466"/>
                </a:lnTo>
                <a:lnTo>
                  <a:pt x="3617925" y="120299"/>
                </a:lnTo>
                <a:lnTo>
                  <a:pt x="3630415" y="191494"/>
                </a:lnTo>
                <a:lnTo>
                  <a:pt x="3631976" y="236161"/>
                </a:lnTo>
                <a:lnTo>
                  <a:pt x="3632200" y="292505"/>
                </a:lnTo>
                <a:lnTo>
                  <a:pt x="3632200" y="961845"/>
                </a:lnTo>
                <a:lnTo>
                  <a:pt x="3631976" y="1017440"/>
                </a:lnTo>
                <a:lnTo>
                  <a:pt x="3630415" y="1061723"/>
                </a:lnTo>
                <a:lnTo>
                  <a:pt x="3617925" y="1132756"/>
                </a:lnTo>
                <a:lnTo>
                  <a:pt x="3600723" y="1167589"/>
                </a:lnTo>
                <a:lnTo>
                  <a:pt x="3576669" y="1197523"/>
                </a:lnTo>
                <a:lnTo>
                  <a:pt x="3546737" y="1221581"/>
                </a:lnTo>
                <a:lnTo>
                  <a:pt x="3511905" y="1238785"/>
                </a:lnTo>
                <a:lnTo>
                  <a:pt x="3440706" y="1251271"/>
                </a:lnTo>
                <a:lnTo>
                  <a:pt x="3396037" y="1252832"/>
                </a:lnTo>
                <a:lnTo>
                  <a:pt x="3339693" y="1253055"/>
                </a:lnTo>
                <a:lnTo>
                  <a:pt x="291211" y="1253055"/>
                </a:lnTo>
                <a:lnTo>
                  <a:pt x="235616" y="1252832"/>
                </a:lnTo>
                <a:lnTo>
                  <a:pt x="191332" y="1251271"/>
                </a:lnTo>
                <a:lnTo>
                  <a:pt x="120299" y="1238785"/>
                </a:lnTo>
                <a:lnTo>
                  <a:pt x="85466" y="1221581"/>
                </a:lnTo>
                <a:lnTo>
                  <a:pt x="55532" y="1197523"/>
                </a:lnTo>
                <a:lnTo>
                  <a:pt x="31474" y="1167589"/>
                </a:lnTo>
                <a:lnTo>
                  <a:pt x="14270" y="1132756"/>
                </a:lnTo>
                <a:lnTo>
                  <a:pt x="1783" y="1061561"/>
                </a:lnTo>
                <a:lnTo>
                  <a:pt x="222" y="1016893"/>
                </a:lnTo>
                <a:lnTo>
                  <a:pt x="0" y="960550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25400">
            <a:solidFill>
              <a:srgbClr val="9A40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7881" y="1545196"/>
            <a:ext cx="3597275" cy="46755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1155" marR="103505" indent="-338455">
              <a:lnSpc>
                <a:spcPct val="95100"/>
              </a:lnSpc>
              <a:spcBef>
                <a:spcPts val="250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sz="3900" baseline="1068" dirty="0">
                <a:latin typeface="Trebuchet MS"/>
                <a:cs typeface="Trebuchet MS"/>
              </a:rPr>
              <a:t>Place </a:t>
            </a:r>
            <a:r>
              <a:rPr sz="3900" spc="-7" baseline="1068" dirty="0">
                <a:latin typeface="Trebuchet MS"/>
                <a:cs typeface="Trebuchet MS"/>
              </a:rPr>
              <a:t>display where </a:t>
            </a:r>
            <a:r>
              <a:rPr sz="2600" spc="-5" dirty="0">
                <a:latin typeface="Trebuchet MS"/>
                <a:cs typeface="Trebuchet MS"/>
              </a:rPr>
              <a:t> it has access to the  information it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needs.</a:t>
            </a:r>
            <a:endParaRPr sz="2600">
              <a:latin typeface="Trebuchet MS"/>
              <a:cs typeface="Trebuchet MS"/>
            </a:endParaRPr>
          </a:p>
          <a:p>
            <a:pPr marL="351155" marR="196850" indent="-338455">
              <a:lnSpc>
                <a:spcPts val="2970"/>
              </a:lnSpc>
              <a:spcBef>
                <a:spcPts val="940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sz="3900" spc="-7" baseline="1068" dirty="0">
                <a:latin typeface="Trebuchet MS"/>
                <a:cs typeface="Trebuchet MS"/>
              </a:rPr>
              <a:t>Each subclass </a:t>
            </a:r>
            <a:r>
              <a:rPr sz="3900" baseline="1068" dirty="0">
                <a:latin typeface="Trebuchet MS"/>
                <a:cs typeface="Trebuchet MS"/>
              </a:rPr>
              <a:t>has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baseline="1068" dirty="0">
                <a:latin typeface="Trebuchet MS"/>
                <a:cs typeface="Trebuchet MS"/>
              </a:rPr>
              <a:t>its 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own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version.</a:t>
            </a:r>
            <a:endParaRPr sz="2600">
              <a:latin typeface="Trebuchet MS"/>
              <a:cs typeface="Trebuchet MS"/>
            </a:endParaRPr>
          </a:p>
          <a:p>
            <a:pPr marL="351155" marR="122555" indent="-338455">
              <a:lnSpc>
                <a:spcPct val="102600"/>
              </a:lnSpc>
              <a:spcBef>
                <a:spcPts val="520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sz="2600" dirty="0">
                <a:latin typeface="Trebuchet MS"/>
                <a:cs typeface="Trebuchet MS"/>
              </a:rPr>
              <a:t>But </a:t>
            </a:r>
            <a:r>
              <a:rPr sz="2600" spc="-30" dirty="0">
                <a:latin typeface="Courier New"/>
                <a:cs typeface="Courier New"/>
              </a:rPr>
              <a:t>Post</a:t>
            </a:r>
            <a:r>
              <a:rPr sz="2600" spc="-30" dirty="0">
                <a:latin typeface="Trebuchet MS"/>
                <a:cs typeface="Trebuchet MS"/>
              </a:rPr>
              <a:t>’s </a:t>
            </a:r>
            <a:r>
              <a:rPr sz="2600" spc="-5" dirty="0">
                <a:latin typeface="Trebuchet MS"/>
                <a:cs typeface="Trebuchet MS"/>
              </a:rPr>
              <a:t>fields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are  private.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47955" marR="5080" indent="63500">
              <a:lnSpc>
                <a:spcPct val="100699"/>
              </a:lnSpc>
            </a:pPr>
            <a:r>
              <a:rPr sz="2400" spc="-5" dirty="0">
                <a:latin typeface="Trebuchet MS"/>
                <a:cs typeface="Trebuchet MS"/>
              </a:rPr>
              <a:t>Compiler Error: </a:t>
            </a:r>
            <a:r>
              <a:rPr sz="2400" dirty="0">
                <a:latin typeface="Trebuchet MS"/>
                <a:cs typeface="Trebuchet MS"/>
              </a:rPr>
              <a:t>Fields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of  </a:t>
            </a:r>
            <a:r>
              <a:rPr sz="2400" dirty="0">
                <a:latin typeface="Courier New"/>
                <a:cs typeface="Courier New"/>
              </a:rPr>
              <a:t>Post </a:t>
            </a:r>
            <a:r>
              <a:rPr sz="2400" spc="-5" dirty="0">
                <a:latin typeface="Trebuchet MS"/>
                <a:cs typeface="Trebuchet MS"/>
              </a:rPr>
              <a:t>are not visible </a:t>
            </a:r>
            <a:r>
              <a:rPr sz="2400" dirty="0">
                <a:latin typeface="Trebuchet MS"/>
                <a:cs typeface="Trebuchet MS"/>
              </a:rPr>
              <a:t>in  </a:t>
            </a:r>
            <a:r>
              <a:rPr sz="2400" spc="-5" dirty="0">
                <a:latin typeface="Trebuchet MS"/>
                <a:cs typeface="Trebuchet MS"/>
              </a:rPr>
              <a:t>subclasses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1628</Words>
  <Application>Microsoft Office PowerPoint</Application>
  <PresentationFormat>On-screen Show (4:3)</PresentationFormat>
  <Paragraphs>299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DejaVu Sans</vt:lpstr>
      <vt:lpstr>Times New Roman</vt:lpstr>
      <vt:lpstr>Trebuchet MS</vt:lpstr>
      <vt:lpstr>Office Theme</vt:lpstr>
      <vt:lpstr>Software Development 2</vt:lpstr>
      <vt:lpstr>Inheritance hierarchies</vt:lpstr>
      <vt:lpstr>Inheritance and Polymorphism RECAP</vt:lpstr>
      <vt:lpstr>Last lecture</vt:lpstr>
      <vt:lpstr>TODAY’S LECTURE</vt:lpstr>
      <vt:lpstr>Main concepts to be covered</vt:lpstr>
      <vt:lpstr>More detail on last week’s solution THE PROBLEM WITH THE  DISPLAY FUNCTION</vt:lpstr>
      <vt:lpstr>Conflicting output</vt:lpstr>
      <vt:lpstr>Attempting to solve the problem</vt:lpstr>
      <vt:lpstr>Use private where possible! VISIBILITY MODIFIERS</vt:lpstr>
      <vt:lpstr>Protected access</vt:lpstr>
      <vt:lpstr>Access levels</vt:lpstr>
      <vt:lpstr>Access Modifiers</vt:lpstr>
      <vt:lpstr>Good practice for Access Levels</vt:lpstr>
      <vt:lpstr>Some basics first ACCESS LEVELS AND TYPES</vt:lpstr>
      <vt:lpstr>The inheritance hierarchy</vt:lpstr>
      <vt:lpstr>Conflicting output</vt:lpstr>
      <vt:lpstr>The problem</vt:lpstr>
      <vt:lpstr>Static type and dynamic type</vt:lpstr>
      <vt:lpstr>Static and dynamic type</vt:lpstr>
      <vt:lpstr>In a Nutshell</vt:lpstr>
      <vt:lpstr>Static and dynamic type</vt:lpstr>
      <vt:lpstr>Overriding: the solution</vt:lpstr>
      <vt:lpstr>METHOD OVERRIDING</vt:lpstr>
      <vt:lpstr>Method Overriding</vt:lpstr>
      <vt:lpstr>Distinct static and  dynamic types</vt:lpstr>
      <vt:lpstr>Method lookup</vt:lpstr>
      <vt:lpstr>Method lookup</vt:lpstr>
      <vt:lpstr>Method lookup</vt:lpstr>
      <vt:lpstr>Method lookup summary</vt:lpstr>
      <vt:lpstr>Super call in methods</vt:lpstr>
      <vt:lpstr>Calling an overridden method</vt:lpstr>
      <vt:lpstr>Method polymorphism</vt:lpstr>
      <vt:lpstr>MORE EXAMPLES</vt:lpstr>
      <vt:lpstr>Quiz: Where is the speak method?</vt:lpstr>
      <vt:lpstr>Example for Polymorphic Methods</vt:lpstr>
      <vt:lpstr>Example for Polymorphic Methods</vt:lpstr>
      <vt:lpstr>Subtyping and method overriding</vt:lpstr>
      <vt:lpstr>Subtyping and method overriding</vt:lpstr>
      <vt:lpstr>The instanceof operator</vt:lpstr>
      <vt:lpstr>Functions common to all classes THE OBJECT CLASS’S METHODS</vt:lpstr>
      <vt:lpstr>The Object class’s methods</vt:lpstr>
      <vt:lpstr>Example</vt:lpstr>
      <vt:lpstr>Overriding toString in Post</vt:lpstr>
      <vt:lpstr>Overriding toString()</vt:lpstr>
      <vt:lpstr>Review</vt:lpstr>
      <vt:lpstr>THAT’S IT!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2</dc:title>
  <cp:lastModifiedBy>Kumar, Smitha</cp:lastModifiedBy>
  <cp:revision>5</cp:revision>
  <dcterms:created xsi:type="dcterms:W3CDTF">2019-02-02T05:35:58Z</dcterms:created>
  <dcterms:modified xsi:type="dcterms:W3CDTF">2019-02-02T13:47:30Z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2019-02-02T00:00:00Z</vt:filetime>
  </property>
</Properties>
</file>