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0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9100" y="203200"/>
            <a:ext cx="8280400" cy="665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8959" y="469900"/>
            <a:ext cx="546608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19" y="2447289"/>
            <a:ext cx="4253230" cy="2312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68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uterhistory.org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501900"/>
            <a:ext cx="6180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8555" algn="l"/>
              </a:tabLst>
            </a:pPr>
            <a:r>
              <a:rPr spc="-5" dirty="0"/>
              <a:t>Software	Development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6700" y="3886200"/>
            <a:ext cx="3539490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Trebuchet MS"/>
                <a:cs typeface="Trebuchet MS"/>
              </a:rPr>
              <a:t>Introduction to</a:t>
            </a:r>
            <a:r>
              <a:rPr sz="3200" spc="-65" dirty="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Trebuchet MS"/>
                <a:cs typeface="Trebuchet MS"/>
              </a:rPr>
              <a:t>GUI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Trebuchet MS"/>
                <a:cs typeface="Trebuchet MS"/>
              </a:rPr>
              <a:t>F27SB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469900"/>
            <a:ext cx="7535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 and</a:t>
            </a:r>
            <a:r>
              <a:rPr spc="-7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948"/>
            <a:ext cx="8096884" cy="42367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 programming</a:t>
            </a:r>
            <a:endParaRPr sz="3200" dirty="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implementation</a:t>
            </a:r>
            <a:endParaRPr sz="2800" dirty="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160780" algn="l"/>
              </a:tabLst>
            </a:pPr>
            <a:r>
              <a:rPr sz="2800" spc="-5" dirty="0">
                <a:latin typeface="Trebuchet MS"/>
                <a:cs typeface="Trebuchet MS"/>
              </a:rPr>
              <a:t>methods that affect data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structures</a:t>
            </a: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interface</a:t>
            </a:r>
            <a:endParaRPr sz="2800" dirty="0">
              <a:latin typeface="Trebuchet MS"/>
              <a:cs typeface="Trebuchet MS"/>
            </a:endParaRPr>
          </a:p>
          <a:p>
            <a:pPr marL="1160780" marR="5080" lvl="2" indent="-233679">
              <a:lnSpc>
                <a:spcPts val="3190"/>
              </a:lnSpc>
              <a:spcBef>
                <a:spcPts val="695"/>
              </a:spcBef>
              <a:buFont typeface="Arial"/>
              <a:buChar char="•"/>
              <a:tabLst>
                <a:tab pos="1160780" algn="l"/>
              </a:tabLst>
            </a:pPr>
            <a:r>
              <a:rPr sz="2800" spc="-5" dirty="0">
                <a:latin typeface="Trebuchet MS"/>
                <a:cs typeface="Trebuchet MS"/>
              </a:rPr>
              <a:t>methods that create the user interface and  allow the user to interact </a:t>
            </a:r>
            <a:r>
              <a:rPr sz="2800" dirty="0">
                <a:latin typeface="Trebuchet MS"/>
                <a:cs typeface="Trebuchet MS"/>
              </a:rPr>
              <a:t>with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it</a:t>
            </a: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700" dirty="0">
              <a:latin typeface="Times New Roman"/>
              <a:cs typeface="Times New Roman"/>
            </a:endParaRPr>
          </a:p>
          <a:p>
            <a:pPr marL="360680" indent="-347980">
              <a:lnSpc>
                <a:spcPts val="2840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5" dirty="0">
                <a:latin typeface="Trebuchet MS"/>
                <a:cs typeface="Trebuchet MS"/>
              </a:rPr>
              <a:t>NB: This “interface” is not related to the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Java</a:t>
            </a:r>
            <a:endParaRPr sz="2400" dirty="0">
              <a:latin typeface="Trebuchet MS"/>
              <a:cs typeface="Trebuchet MS"/>
            </a:endParaRPr>
          </a:p>
          <a:p>
            <a:pPr marL="360680">
              <a:lnSpc>
                <a:spcPts val="2840"/>
              </a:lnSpc>
            </a:pPr>
            <a:r>
              <a:rPr sz="2400" dirty="0">
                <a:latin typeface="Courier New"/>
                <a:cs typeface="Courier New"/>
              </a:rPr>
              <a:t>interface</a:t>
            </a:r>
            <a:r>
              <a:rPr sz="2400" spc="-7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keyword, </a:t>
            </a:r>
            <a:r>
              <a:rPr sz="2400" dirty="0">
                <a:latin typeface="Trebuchet MS"/>
                <a:cs typeface="Trebuchet MS"/>
              </a:rPr>
              <a:t>which </a:t>
            </a:r>
            <a:r>
              <a:rPr sz="2400" spc="-5" dirty="0">
                <a:latin typeface="Trebuchet MS"/>
                <a:cs typeface="Trebuchet MS"/>
              </a:rPr>
              <a:t>we talked about </a:t>
            </a:r>
            <a:r>
              <a:rPr sz="2400" dirty="0">
                <a:latin typeface="Trebuchet MS"/>
                <a:cs typeface="Trebuchet MS"/>
              </a:rPr>
              <a:t>last </a:t>
            </a:r>
            <a:r>
              <a:rPr sz="2400" spc="-5" dirty="0">
                <a:latin typeface="Trebuchet MS"/>
                <a:cs typeface="Trebuchet MS"/>
              </a:rPr>
              <a:t>time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469900"/>
            <a:ext cx="7535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 and</a:t>
            </a:r>
            <a:r>
              <a:rPr spc="-7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0200"/>
            <a:ext cx="7901940" cy="41402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60680" marR="1033144" indent="-347980">
              <a:lnSpc>
                <a:spcPts val="3000"/>
              </a:lnSpc>
              <a:spcBef>
                <a:spcPts val="6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dirty="0">
                <a:latin typeface="Trebuchet MS"/>
                <a:cs typeface="Trebuchet MS"/>
              </a:rPr>
              <a:t>When </a:t>
            </a:r>
            <a:r>
              <a:rPr sz="2900" spc="-5" dirty="0">
                <a:latin typeface="Trebuchet MS"/>
                <a:cs typeface="Trebuchet MS"/>
              </a:rPr>
              <a:t>programming, </a:t>
            </a:r>
            <a:r>
              <a:rPr sz="2900" dirty="0">
                <a:latin typeface="Trebuchet MS"/>
                <a:cs typeface="Trebuchet MS"/>
              </a:rPr>
              <a:t>it is </a:t>
            </a:r>
            <a:r>
              <a:rPr sz="2900" spc="-5" dirty="0">
                <a:latin typeface="Trebuchet MS"/>
                <a:cs typeface="Trebuchet MS"/>
              </a:rPr>
              <a:t>important </a:t>
            </a:r>
            <a:r>
              <a:rPr sz="2900" dirty="0">
                <a:latin typeface="Trebuchet MS"/>
                <a:cs typeface="Trebuchet MS"/>
              </a:rPr>
              <a:t>to  </a:t>
            </a:r>
            <a:r>
              <a:rPr sz="2900" spc="-5" dirty="0">
                <a:latin typeface="Trebuchet MS"/>
                <a:cs typeface="Trebuchet MS"/>
              </a:rPr>
              <a:t>separate interface </a:t>
            </a:r>
            <a:r>
              <a:rPr sz="2900" dirty="0">
                <a:latin typeface="Trebuchet MS"/>
                <a:cs typeface="Trebuchet MS"/>
              </a:rPr>
              <a:t>and</a:t>
            </a:r>
            <a:r>
              <a:rPr sz="2900" spc="1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implementation</a:t>
            </a:r>
            <a:endParaRPr sz="2900" dirty="0">
              <a:latin typeface="Trebuchet MS"/>
              <a:cs typeface="Trebuchet MS"/>
            </a:endParaRPr>
          </a:p>
          <a:p>
            <a:pPr marL="360680" marR="124460" indent="-347980">
              <a:lnSpc>
                <a:spcPts val="2900"/>
              </a:lnSpc>
              <a:spcBef>
                <a:spcPts val="12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dirty="0">
                <a:latin typeface="Trebuchet MS"/>
                <a:cs typeface="Trebuchet MS"/>
              </a:rPr>
              <a:t>May </a:t>
            </a:r>
            <a:r>
              <a:rPr sz="2900" spc="-5" dirty="0">
                <a:latin typeface="Trebuchet MS"/>
                <a:cs typeface="Trebuchet MS"/>
              </a:rPr>
              <a:t>want </a:t>
            </a:r>
            <a:r>
              <a:rPr sz="2900" dirty="0">
                <a:latin typeface="Trebuchet MS"/>
                <a:cs typeface="Trebuchet MS"/>
              </a:rPr>
              <a:t>to change </a:t>
            </a:r>
            <a:r>
              <a:rPr sz="2900" spc="-5" dirty="0">
                <a:latin typeface="Trebuchet MS"/>
                <a:cs typeface="Trebuchet MS"/>
              </a:rPr>
              <a:t>implementation without  </a:t>
            </a:r>
            <a:r>
              <a:rPr sz="2900" dirty="0">
                <a:latin typeface="Trebuchet MS"/>
                <a:cs typeface="Trebuchet MS"/>
              </a:rPr>
              <a:t>changing</a:t>
            </a:r>
            <a:r>
              <a:rPr sz="2900" spc="-5" dirty="0">
                <a:latin typeface="Trebuchet MS"/>
                <a:cs typeface="Trebuchet MS"/>
              </a:rPr>
              <a:t> interface</a:t>
            </a:r>
            <a:endParaRPr sz="2900" dirty="0">
              <a:latin typeface="Trebuchet MS"/>
              <a:cs typeface="Trebuchet MS"/>
            </a:endParaRPr>
          </a:p>
          <a:p>
            <a:pPr marL="754380" marR="365760" lvl="1" indent="-284480">
              <a:lnSpc>
                <a:spcPts val="2600"/>
              </a:lnSpc>
              <a:spcBef>
                <a:spcPts val="640"/>
              </a:spcBef>
              <a:buFont typeface="Arial"/>
              <a:buChar char="–"/>
              <a:tabLst>
                <a:tab pos="754380" algn="l"/>
              </a:tabLst>
            </a:pPr>
            <a:r>
              <a:rPr sz="2500" dirty="0">
                <a:latin typeface="Trebuchet MS"/>
                <a:cs typeface="Trebuchet MS"/>
              </a:rPr>
              <a:t>e.g. change </a:t>
            </a:r>
            <a:r>
              <a:rPr sz="2500" spc="-5" dirty="0">
                <a:latin typeface="Trebuchet MS"/>
                <a:cs typeface="Trebuchet MS"/>
              </a:rPr>
              <a:t>data representations/algorithms </a:t>
            </a:r>
            <a:r>
              <a:rPr sz="2500" dirty="0">
                <a:latin typeface="Trebuchet MS"/>
                <a:cs typeface="Trebuchet MS"/>
              </a:rPr>
              <a:t>to  make </a:t>
            </a:r>
            <a:r>
              <a:rPr sz="2500" spc="-5" dirty="0">
                <a:latin typeface="Trebuchet MS"/>
                <a:cs typeface="Trebuchet MS"/>
              </a:rPr>
              <a:t>program more</a:t>
            </a:r>
            <a:r>
              <a:rPr sz="250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efficient</a:t>
            </a:r>
            <a:endParaRPr sz="2500" dirty="0">
              <a:latin typeface="Trebuchet MS"/>
              <a:cs typeface="Trebuchet MS"/>
            </a:endParaRPr>
          </a:p>
          <a:p>
            <a:pPr marL="360680" marR="1238250" indent="-347980">
              <a:lnSpc>
                <a:spcPts val="3000"/>
              </a:lnSpc>
              <a:spcBef>
                <a:spcPts val="11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dirty="0">
                <a:latin typeface="Trebuchet MS"/>
                <a:cs typeface="Trebuchet MS"/>
              </a:rPr>
              <a:t>May </a:t>
            </a:r>
            <a:r>
              <a:rPr sz="2900" spc="-5" dirty="0">
                <a:latin typeface="Trebuchet MS"/>
                <a:cs typeface="Trebuchet MS"/>
              </a:rPr>
              <a:t>want </a:t>
            </a:r>
            <a:r>
              <a:rPr sz="2900" dirty="0">
                <a:latin typeface="Trebuchet MS"/>
                <a:cs typeface="Trebuchet MS"/>
              </a:rPr>
              <a:t>to change </a:t>
            </a:r>
            <a:r>
              <a:rPr sz="2900" spc="-5" dirty="0">
                <a:latin typeface="Trebuchet MS"/>
                <a:cs typeface="Trebuchet MS"/>
              </a:rPr>
              <a:t>interface without  </a:t>
            </a:r>
            <a:r>
              <a:rPr sz="2900" dirty="0">
                <a:latin typeface="Trebuchet MS"/>
                <a:cs typeface="Trebuchet MS"/>
              </a:rPr>
              <a:t>changing</a:t>
            </a:r>
            <a:r>
              <a:rPr sz="2900" spc="-5" dirty="0">
                <a:latin typeface="Trebuchet MS"/>
                <a:cs typeface="Trebuchet MS"/>
              </a:rPr>
              <a:t> implementation</a:t>
            </a:r>
            <a:endParaRPr sz="2900" dirty="0">
              <a:latin typeface="Trebuchet MS"/>
              <a:cs typeface="Trebuchet MS"/>
            </a:endParaRPr>
          </a:p>
          <a:p>
            <a:pPr marL="754380" marR="5080" lvl="1" indent="-284480">
              <a:lnSpc>
                <a:spcPts val="2670"/>
              </a:lnSpc>
              <a:spcBef>
                <a:spcPts val="490"/>
              </a:spcBef>
              <a:buFont typeface="Arial"/>
              <a:buChar char="–"/>
              <a:tabLst>
                <a:tab pos="754380" algn="l"/>
              </a:tabLst>
            </a:pPr>
            <a:r>
              <a:rPr sz="3750" baseline="1111" dirty="0">
                <a:latin typeface="Trebuchet MS"/>
                <a:cs typeface="Trebuchet MS"/>
              </a:rPr>
              <a:t>e.g. </a:t>
            </a:r>
            <a:r>
              <a:rPr sz="3750" spc="-7" baseline="1111" dirty="0">
                <a:latin typeface="Trebuchet MS"/>
                <a:cs typeface="Trebuchet MS"/>
              </a:rPr>
              <a:t>replace text-based interface </a:t>
            </a:r>
            <a:r>
              <a:rPr sz="3750" baseline="1111" dirty="0">
                <a:latin typeface="Trebuchet MS"/>
                <a:cs typeface="Trebuchet MS"/>
              </a:rPr>
              <a:t>to </a:t>
            </a:r>
            <a:r>
              <a:rPr sz="3750" spc="-7" baseline="1111" dirty="0">
                <a:latin typeface="Trebuchet MS"/>
                <a:cs typeface="Trebuchet MS"/>
              </a:rPr>
              <a:t>program with </a:t>
            </a:r>
            <a:r>
              <a:rPr sz="2500" spc="-5" dirty="0">
                <a:latin typeface="Trebuchet MS"/>
                <a:cs typeface="Trebuchet MS"/>
              </a:rPr>
              <a:t> window-based</a:t>
            </a:r>
            <a:r>
              <a:rPr sz="2500" spc="-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interface</a:t>
            </a:r>
            <a:endParaRPr sz="2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3307079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</a:rPr>
              <a:t>Command </a:t>
            </a:r>
            <a:r>
              <a:rPr sz="2000" dirty="0">
                <a:solidFill>
                  <a:srgbClr val="888888"/>
                </a:solidFill>
              </a:rPr>
              <a:t>line </a:t>
            </a:r>
            <a:r>
              <a:rPr sz="2000" spc="-5" dirty="0">
                <a:solidFill>
                  <a:srgbClr val="888888"/>
                </a:solidFill>
              </a:rPr>
              <a:t>and</a:t>
            </a:r>
            <a:r>
              <a:rPr sz="2000" spc="-90" dirty="0">
                <a:solidFill>
                  <a:srgbClr val="888888"/>
                </a:solidFill>
              </a:rPr>
              <a:t> </a:t>
            </a:r>
            <a:r>
              <a:rPr sz="2000" spc="-5" dirty="0">
                <a:solidFill>
                  <a:srgbClr val="888888"/>
                </a:solidFill>
              </a:rPr>
              <a:t>Graphical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30" dirty="0">
                <a:latin typeface="Trebuchet MS"/>
                <a:cs typeface="Trebuchet MS"/>
              </a:rPr>
              <a:t>INTERFACES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3369310" algn="l"/>
              </a:tabLst>
            </a:pPr>
            <a:r>
              <a:rPr dirty="0"/>
              <a:t>Fr</a:t>
            </a:r>
            <a:r>
              <a:rPr spc="-5" dirty="0"/>
              <a:t>o</a:t>
            </a:r>
            <a:r>
              <a:rPr dirty="0"/>
              <a:t>m user to	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dirty="0"/>
              <a:t>g</a:t>
            </a:r>
            <a:r>
              <a:rPr spc="-5" dirty="0"/>
              <a:t>r</a:t>
            </a:r>
            <a:r>
              <a:rPr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2841"/>
            <a:ext cx="1912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Trebuchet MS"/>
                <a:cs typeface="Trebuchet MS"/>
              </a:rPr>
              <a:t>Hardware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2029460"/>
            <a:ext cx="3166110" cy="20980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297180" algn="l"/>
              </a:tabLst>
            </a:pPr>
            <a:r>
              <a:rPr sz="2400" spc="-5" dirty="0">
                <a:latin typeface="Trebuchet MS"/>
                <a:cs typeface="Trebuchet MS"/>
              </a:rPr>
              <a:t>peripherals</a:t>
            </a:r>
            <a:endParaRPr sz="2400">
              <a:latin typeface="Trebuchet MS"/>
              <a:cs typeface="Trebuchet MS"/>
            </a:endParaRPr>
          </a:p>
          <a:p>
            <a:pPr marL="703580" marR="290830" lvl="1" indent="-233679">
              <a:lnSpc>
                <a:spcPts val="2800"/>
              </a:lnSpc>
              <a:spcBef>
                <a:spcPts val="680"/>
              </a:spcBef>
              <a:buFont typeface="Arial"/>
              <a:buChar char="•"/>
              <a:tabLst>
                <a:tab pos="703580" algn="l"/>
              </a:tabLst>
            </a:pPr>
            <a:r>
              <a:rPr sz="2400" dirty="0">
                <a:latin typeface="Trebuchet MS"/>
                <a:cs typeface="Trebuchet MS"/>
              </a:rPr>
              <a:t>e.g. </a:t>
            </a:r>
            <a:r>
              <a:rPr sz="2400" spc="-5" dirty="0">
                <a:latin typeface="Trebuchet MS"/>
                <a:cs typeface="Trebuchet MS"/>
              </a:rPr>
              <a:t>keyboard/  mouse </a:t>
            </a:r>
            <a:r>
              <a:rPr sz="2400" dirty="0">
                <a:latin typeface="Trebuchet MS"/>
                <a:cs typeface="Trebuchet MS"/>
              </a:rPr>
              <a:t>&amp;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screen</a:t>
            </a:r>
            <a:endParaRPr sz="2400">
              <a:latin typeface="Trebuchet MS"/>
              <a:cs typeface="Trebuchet MS"/>
            </a:endParaRPr>
          </a:p>
          <a:p>
            <a:pPr marL="297180" indent="-284480">
              <a:lnSpc>
                <a:spcPct val="100000"/>
              </a:lnSpc>
              <a:spcBef>
                <a:spcPts val="439"/>
              </a:spcBef>
              <a:buFont typeface="Arial"/>
              <a:buChar char="–"/>
              <a:tabLst>
                <a:tab pos="297180" algn="l"/>
              </a:tabLst>
            </a:pPr>
            <a:r>
              <a:rPr sz="2400" spc="-5" dirty="0">
                <a:latin typeface="Trebuchet MS"/>
                <a:cs typeface="Trebuchet MS"/>
              </a:rPr>
              <a:t>computer</a:t>
            </a:r>
            <a:endParaRPr sz="2400">
              <a:latin typeface="Trebuchet MS"/>
              <a:cs typeface="Trebuchet MS"/>
            </a:endParaRPr>
          </a:p>
          <a:p>
            <a:pPr marL="703580" lvl="1" indent="-233679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703580" algn="l"/>
              </a:tabLst>
            </a:pPr>
            <a:r>
              <a:rPr sz="2400" dirty="0">
                <a:latin typeface="Trebuchet MS"/>
                <a:cs typeface="Trebuchet MS"/>
              </a:rPr>
              <a:t>e.g.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CPU/memory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5655" y="1750656"/>
            <a:ext cx="286385" cy="468630"/>
          </a:xfrm>
          <a:custGeom>
            <a:avLst/>
            <a:gdLst/>
            <a:ahLst/>
            <a:cxnLst/>
            <a:rect l="l" t="t" r="r" b="b"/>
            <a:pathLst>
              <a:path w="286384" h="468630">
                <a:moveTo>
                  <a:pt x="143155" y="0"/>
                </a:moveTo>
                <a:lnTo>
                  <a:pt x="72028" y="30463"/>
                </a:lnTo>
                <a:lnTo>
                  <a:pt x="41315" y="68541"/>
                </a:lnTo>
                <a:lnTo>
                  <a:pt x="20657" y="110854"/>
                </a:lnTo>
                <a:lnTo>
                  <a:pt x="6885" y="158135"/>
                </a:lnTo>
                <a:lnTo>
                  <a:pt x="0" y="208395"/>
                </a:lnTo>
                <a:lnTo>
                  <a:pt x="0" y="259650"/>
                </a:lnTo>
                <a:lnTo>
                  <a:pt x="6885" y="309910"/>
                </a:lnTo>
                <a:lnTo>
                  <a:pt x="20657" y="357191"/>
                </a:lnTo>
                <a:lnTo>
                  <a:pt x="41315" y="399503"/>
                </a:lnTo>
                <a:lnTo>
                  <a:pt x="72028" y="437582"/>
                </a:lnTo>
                <a:lnTo>
                  <a:pt x="106621" y="460430"/>
                </a:lnTo>
                <a:lnTo>
                  <a:pt x="143155" y="468045"/>
                </a:lnTo>
                <a:lnTo>
                  <a:pt x="179688" y="460430"/>
                </a:lnTo>
                <a:lnTo>
                  <a:pt x="214279" y="437582"/>
                </a:lnTo>
                <a:lnTo>
                  <a:pt x="244985" y="399503"/>
                </a:lnTo>
                <a:lnTo>
                  <a:pt x="265648" y="357191"/>
                </a:lnTo>
                <a:lnTo>
                  <a:pt x="279423" y="309910"/>
                </a:lnTo>
                <a:lnTo>
                  <a:pt x="286311" y="259650"/>
                </a:lnTo>
                <a:lnTo>
                  <a:pt x="286311" y="208395"/>
                </a:lnTo>
                <a:lnTo>
                  <a:pt x="279423" y="158135"/>
                </a:lnTo>
                <a:lnTo>
                  <a:pt x="265648" y="110854"/>
                </a:lnTo>
                <a:lnTo>
                  <a:pt x="244985" y="68541"/>
                </a:lnTo>
                <a:lnTo>
                  <a:pt x="214279" y="30463"/>
                </a:lnTo>
                <a:lnTo>
                  <a:pt x="179688" y="7615"/>
                </a:lnTo>
                <a:lnTo>
                  <a:pt x="14315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5655" y="1750656"/>
            <a:ext cx="286385" cy="468630"/>
          </a:xfrm>
          <a:custGeom>
            <a:avLst/>
            <a:gdLst/>
            <a:ahLst/>
            <a:cxnLst/>
            <a:rect l="l" t="t" r="r" b="b"/>
            <a:pathLst>
              <a:path w="286384" h="468630">
                <a:moveTo>
                  <a:pt x="244989" y="68544"/>
                </a:moveTo>
                <a:lnTo>
                  <a:pt x="265649" y="110858"/>
                </a:lnTo>
                <a:lnTo>
                  <a:pt x="279423" y="158138"/>
                </a:lnTo>
                <a:lnTo>
                  <a:pt x="286310" y="208399"/>
                </a:lnTo>
                <a:lnTo>
                  <a:pt x="286310" y="259652"/>
                </a:lnTo>
                <a:lnTo>
                  <a:pt x="279423" y="309913"/>
                </a:lnTo>
                <a:lnTo>
                  <a:pt x="265649" y="357193"/>
                </a:lnTo>
                <a:lnTo>
                  <a:pt x="244989" y="399507"/>
                </a:lnTo>
                <a:lnTo>
                  <a:pt x="214280" y="437588"/>
                </a:lnTo>
                <a:lnTo>
                  <a:pt x="179688" y="460436"/>
                </a:lnTo>
                <a:lnTo>
                  <a:pt x="143154" y="468052"/>
                </a:lnTo>
                <a:lnTo>
                  <a:pt x="106621" y="460436"/>
                </a:lnTo>
                <a:lnTo>
                  <a:pt x="72029" y="437588"/>
                </a:lnTo>
                <a:lnTo>
                  <a:pt x="41320" y="399507"/>
                </a:lnTo>
                <a:lnTo>
                  <a:pt x="20660" y="357193"/>
                </a:lnTo>
                <a:lnTo>
                  <a:pt x="6886" y="309913"/>
                </a:lnTo>
                <a:lnTo>
                  <a:pt x="0" y="259652"/>
                </a:lnTo>
                <a:lnTo>
                  <a:pt x="0" y="208399"/>
                </a:lnTo>
                <a:lnTo>
                  <a:pt x="6886" y="158138"/>
                </a:lnTo>
                <a:lnTo>
                  <a:pt x="20660" y="110858"/>
                </a:lnTo>
                <a:lnTo>
                  <a:pt x="41320" y="68544"/>
                </a:lnTo>
                <a:lnTo>
                  <a:pt x="72029" y="30464"/>
                </a:lnTo>
                <a:lnTo>
                  <a:pt x="106621" y="7616"/>
                </a:lnTo>
                <a:lnTo>
                  <a:pt x="143154" y="0"/>
                </a:lnTo>
                <a:lnTo>
                  <a:pt x="179688" y="7616"/>
                </a:lnTo>
                <a:lnTo>
                  <a:pt x="214280" y="30464"/>
                </a:lnTo>
                <a:lnTo>
                  <a:pt x="244989" y="68544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5389" y="2235200"/>
            <a:ext cx="126110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15100" y="1447800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ouse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3369310" algn="l"/>
              </a:tabLst>
            </a:pPr>
            <a:r>
              <a:rPr dirty="0"/>
              <a:t>Fr</a:t>
            </a:r>
            <a:r>
              <a:rPr spc="-5" dirty="0"/>
              <a:t>o</a:t>
            </a:r>
            <a:r>
              <a:rPr dirty="0"/>
              <a:t>m user to	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dirty="0"/>
              <a:t>g</a:t>
            </a:r>
            <a:r>
              <a:rPr spc="-5" dirty="0"/>
              <a:t>r</a:t>
            </a:r>
            <a:r>
              <a:rPr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2841"/>
            <a:ext cx="3146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Trebuchet MS"/>
                <a:cs typeface="Trebuchet MS"/>
              </a:rPr>
              <a:t>Operating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system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2095500"/>
            <a:ext cx="3286760" cy="3032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7180" marR="250825" indent="-284480">
              <a:lnSpc>
                <a:spcPts val="2800"/>
              </a:lnSpc>
              <a:spcBef>
                <a:spcPts val="260"/>
              </a:spcBef>
              <a:buFont typeface="Arial"/>
              <a:buChar char="–"/>
              <a:tabLst>
                <a:tab pos="297180" algn="l"/>
              </a:tabLst>
            </a:pPr>
            <a:r>
              <a:rPr sz="2400" spc="-5" dirty="0">
                <a:latin typeface="Trebuchet MS"/>
                <a:cs typeface="Trebuchet MS"/>
              </a:rPr>
              <a:t>software </a:t>
            </a:r>
            <a:r>
              <a:rPr sz="2400" dirty="0">
                <a:latin typeface="Trebuchet MS"/>
                <a:cs typeface="Trebuchet MS"/>
              </a:rPr>
              <a:t>running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on  computer</a:t>
            </a:r>
            <a:endParaRPr sz="2400">
              <a:latin typeface="Trebuchet MS"/>
              <a:cs typeface="Trebuchet MS"/>
            </a:endParaRPr>
          </a:p>
          <a:p>
            <a:pPr marL="297180" marR="5080" indent="-284480">
              <a:lnSpc>
                <a:spcPts val="2800"/>
              </a:lnSpc>
              <a:spcBef>
                <a:spcPts val="600"/>
              </a:spcBef>
              <a:buFont typeface="Arial"/>
              <a:buChar char="–"/>
              <a:tabLst>
                <a:tab pos="297180" algn="l"/>
              </a:tabLst>
            </a:pPr>
            <a:r>
              <a:rPr sz="2400" spc="-5" dirty="0">
                <a:latin typeface="Trebuchet MS"/>
                <a:cs typeface="Trebuchet MS"/>
              </a:rPr>
              <a:t>detects hardware  </a:t>
            </a:r>
            <a:r>
              <a:rPr sz="2400" dirty="0">
                <a:latin typeface="Trebuchet MS"/>
                <a:cs typeface="Trebuchet MS"/>
              </a:rPr>
              <a:t>changes </a:t>
            </a:r>
            <a:r>
              <a:rPr sz="2400" spc="-5" dirty="0">
                <a:latin typeface="Trebuchet MS"/>
                <a:cs typeface="Trebuchet MS"/>
              </a:rPr>
              <a:t>via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computer 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read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input</a:t>
            </a:r>
            <a:endParaRPr sz="2400">
              <a:latin typeface="Trebuchet MS"/>
              <a:cs typeface="Trebuchet MS"/>
            </a:endParaRPr>
          </a:p>
          <a:p>
            <a:pPr marL="297180" marR="5080" indent="-284480">
              <a:lnSpc>
                <a:spcPts val="2800"/>
              </a:lnSpc>
              <a:spcBef>
                <a:spcPts val="600"/>
              </a:spcBef>
              <a:buFont typeface="Arial"/>
              <a:buChar char="–"/>
              <a:tabLst>
                <a:tab pos="297180" algn="l"/>
              </a:tabLst>
            </a:pPr>
            <a:r>
              <a:rPr sz="2400" spc="-5" dirty="0">
                <a:latin typeface="Trebuchet MS"/>
                <a:cs typeface="Trebuchet MS"/>
              </a:rPr>
              <a:t>causes hardware  </a:t>
            </a:r>
            <a:r>
              <a:rPr sz="2400" dirty="0">
                <a:latin typeface="Trebuchet MS"/>
                <a:cs typeface="Trebuchet MS"/>
              </a:rPr>
              <a:t>changes </a:t>
            </a:r>
            <a:r>
              <a:rPr sz="2400" spc="-5" dirty="0">
                <a:latin typeface="Trebuchet MS"/>
                <a:cs typeface="Trebuchet MS"/>
              </a:rPr>
              <a:t>via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computer 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5" dirty="0">
                <a:latin typeface="Trebuchet MS"/>
                <a:cs typeface="Trebuchet MS"/>
              </a:rPr>
              <a:t>write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output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5655" y="1750656"/>
            <a:ext cx="286385" cy="468630"/>
          </a:xfrm>
          <a:custGeom>
            <a:avLst/>
            <a:gdLst/>
            <a:ahLst/>
            <a:cxnLst/>
            <a:rect l="l" t="t" r="r" b="b"/>
            <a:pathLst>
              <a:path w="286384" h="468630">
                <a:moveTo>
                  <a:pt x="143155" y="0"/>
                </a:moveTo>
                <a:lnTo>
                  <a:pt x="72028" y="30463"/>
                </a:lnTo>
                <a:lnTo>
                  <a:pt x="41315" y="68541"/>
                </a:lnTo>
                <a:lnTo>
                  <a:pt x="20657" y="110854"/>
                </a:lnTo>
                <a:lnTo>
                  <a:pt x="6885" y="158135"/>
                </a:lnTo>
                <a:lnTo>
                  <a:pt x="0" y="208395"/>
                </a:lnTo>
                <a:lnTo>
                  <a:pt x="0" y="259650"/>
                </a:lnTo>
                <a:lnTo>
                  <a:pt x="6885" y="309910"/>
                </a:lnTo>
                <a:lnTo>
                  <a:pt x="20657" y="357191"/>
                </a:lnTo>
                <a:lnTo>
                  <a:pt x="41315" y="399503"/>
                </a:lnTo>
                <a:lnTo>
                  <a:pt x="72028" y="437582"/>
                </a:lnTo>
                <a:lnTo>
                  <a:pt x="106621" y="460430"/>
                </a:lnTo>
                <a:lnTo>
                  <a:pt x="143155" y="468045"/>
                </a:lnTo>
                <a:lnTo>
                  <a:pt x="179688" y="460430"/>
                </a:lnTo>
                <a:lnTo>
                  <a:pt x="214279" y="437582"/>
                </a:lnTo>
                <a:lnTo>
                  <a:pt x="244985" y="399503"/>
                </a:lnTo>
                <a:lnTo>
                  <a:pt x="265648" y="357191"/>
                </a:lnTo>
                <a:lnTo>
                  <a:pt x="279423" y="309910"/>
                </a:lnTo>
                <a:lnTo>
                  <a:pt x="286311" y="259650"/>
                </a:lnTo>
                <a:lnTo>
                  <a:pt x="286311" y="208395"/>
                </a:lnTo>
                <a:lnTo>
                  <a:pt x="279423" y="158135"/>
                </a:lnTo>
                <a:lnTo>
                  <a:pt x="265648" y="110854"/>
                </a:lnTo>
                <a:lnTo>
                  <a:pt x="244985" y="68541"/>
                </a:lnTo>
                <a:lnTo>
                  <a:pt x="214279" y="30463"/>
                </a:lnTo>
                <a:lnTo>
                  <a:pt x="179688" y="7615"/>
                </a:lnTo>
                <a:lnTo>
                  <a:pt x="14315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5655" y="1750656"/>
            <a:ext cx="286385" cy="468630"/>
          </a:xfrm>
          <a:custGeom>
            <a:avLst/>
            <a:gdLst/>
            <a:ahLst/>
            <a:cxnLst/>
            <a:rect l="l" t="t" r="r" b="b"/>
            <a:pathLst>
              <a:path w="286384" h="468630">
                <a:moveTo>
                  <a:pt x="244989" y="68544"/>
                </a:moveTo>
                <a:lnTo>
                  <a:pt x="265649" y="110858"/>
                </a:lnTo>
                <a:lnTo>
                  <a:pt x="279423" y="158138"/>
                </a:lnTo>
                <a:lnTo>
                  <a:pt x="286310" y="208399"/>
                </a:lnTo>
                <a:lnTo>
                  <a:pt x="286310" y="259652"/>
                </a:lnTo>
                <a:lnTo>
                  <a:pt x="279423" y="309913"/>
                </a:lnTo>
                <a:lnTo>
                  <a:pt x="265649" y="357193"/>
                </a:lnTo>
                <a:lnTo>
                  <a:pt x="244989" y="399507"/>
                </a:lnTo>
                <a:lnTo>
                  <a:pt x="214280" y="437588"/>
                </a:lnTo>
                <a:lnTo>
                  <a:pt x="179688" y="460436"/>
                </a:lnTo>
                <a:lnTo>
                  <a:pt x="143154" y="468052"/>
                </a:lnTo>
                <a:lnTo>
                  <a:pt x="106621" y="460436"/>
                </a:lnTo>
                <a:lnTo>
                  <a:pt x="72029" y="437588"/>
                </a:lnTo>
                <a:lnTo>
                  <a:pt x="41320" y="399507"/>
                </a:lnTo>
                <a:lnTo>
                  <a:pt x="20660" y="357193"/>
                </a:lnTo>
                <a:lnTo>
                  <a:pt x="6886" y="309913"/>
                </a:lnTo>
                <a:lnTo>
                  <a:pt x="0" y="259652"/>
                </a:lnTo>
                <a:lnTo>
                  <a:pt x="0" y="208399"/>
                </a:lnTo>
                <a:lnTo>
                  <a:pt x="6886" y="158138"/>
                </a:lnTo>
                <a:lnTo>
                  <a:pt x="20660" y="110858"/>
                </a:lnTo>
                <a:lnTo>
                  <a:pt x="41320" y="68544"/>
                </a:lnTo>
                <a:lnTo>
                  <a:pt x="72029" y="30464"/>
                </a:lnTo>
                <a:lnTo>
                  <a:pt x="106621" y="7616"/>
                </a:lnTo>
                <a:lnTo>
                  <a:pt x="143154" y="0"/>
                </a:lnTo>
                <a:lnTo>
                  <a:pt x="179688" y="7616"/>
                </a:lnTo>
                <a:lnTo>
                  <a:pt x="214280" y="30464"/>
                </a:lnTo>
                <a:lnTo>
                  <a:pt x="244989" y="68544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5389" y="2235200"/>
            <a:ext cx="126110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15100" y="1447800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ouse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09578" y="4064622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3369310" algn="l"/>
              </a:tabLst>
            </a:pPr>
            <a:r>
              <a:rPr dirty="0"/>
              <a:t>Fr</a:t>
            </a:r>
            <a:r>
              <a:rPr spc="-5" dirty="0"/>
              <a:t>o</a:t>
            </a:r>
            <a:r>
              <a:rPr dirty="0"/>
              <a:t>m user to	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dirty="0"/>
              <a:t>g</a:t>
            </a:r>
            <a:r>
              <a:rPr spc="-5" dirty="0"/>
              <a:t>r</a:t>
            </a:r>
            <a:r>
              <a:rPr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2841"/>
            <a:ext cx="16827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2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2095500"/>
            <a:ext cx="3040380" cy="3096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7180" marR="5080" indent="-284480">
              <a:lnSpc>
                <a:spcPts val="2800"/>
              </a:lnSpc>
              <a:spcBef>
                <a:spcPts val="260"/>
              </a:spcBef>
              <a:buFont typeface="Arial"/>
              <a:buChar char="–"/>
              <a:tabLst>
                <a:tab pos="297180" algn="l"/>
              </a:tabLst>
            </a:pPr>
            <a:r>
              <a:rPr sz="2400" spc="-5" dirty="0">
                <a:latin typeface="Trebuchet MS"/>
                <a:cs typeface="Trebuchet MS"/>
              </a:rPr>
              <a:t>software </a:t>
            </a:r>
            <a:r>
              <a:rPr sz="2400" dirty="0">
                <a:latin typeface="Trebuchet MS"/>
                <a:cs typeface="Trebuchet MS"/>
              </a:rPr>
              <a:t>running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on  computer</a:t>
            </a:r>
            <a:endParaRPr sz="2400">
              <a:latin typeface="Trebuchet MS"/>
              <a:cs typeface="Trebuchet MS"/>
            </a:endParaRPr>
          </a:p>
          <a:p>
            <a:pPr marL="297180" marR="400685" indent="-284480">
              <a:lnSpc>
                <a:spcPts val="2800"/>
              </a:lnSpc>
              <a:spcBef>
                <a:spcPts val="600"/>
              </a:spcBef>
              <a:buFont typeface="Arial"/>
              <a:buChar char="–"/>
              <a:tabLst>
                <a:tab pos="297180" algn="l"/>
              </a:tabLst>
            </a:pPr>
            <a:r>
              <a:rPr sz="2400" spc="-5" dirty="0">
                <a:latin typeface="Trebuchet MS"/>
                <a:cs typeface="Trebuchet MS"/>
              </a:rPr>
              <a:t>controlled by  operating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  <a:p>
            <a:pPr marL="297180" marR="36195" indent="-284480">
              <a:lnSpc>
                <a:spcPts val="2800"/>
              </a:lnSpc>
              <a:spcBef>
                <a:spcPts val="600"/>
              </a:spcBef>
              <a:buFont typeface="Arial"/>
              <a:buChar char="–"/>
              <a:tabLst>
                <a:tab pos="297180" algn="l"/>
              </a:tabLst>
            </a:pPr>
            <a:r>
              <a:rPr sz="2400" spc="-5" dirty="0">
                <a:latin typeface="Trebuchet MS"/>
                <a:cs typeface="Trebuchet MS"/>
              </a:rPr>
              <a:t>requests input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  </a:t>
            </a:r>
            <a:r>
              <a:rPr sz="2400" spc="-5" dirty="0">
                <a:latin typeface="Trebuchet MS"/>
                <a:cs typeface="Trebuchet MS"/>
              </a:rPr>
              <a:t>operating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  <a:p>
            <a:pPr marL="297180" marR="400685" indent="-284480">
              <a:lnSpc>
                <a:spcPts val="2780"/>
              </a:lnSpc>
              <a:spcBef>
                <a:spcPts val="530"/>
              </a:spcBef>
              <a:buFont typeface="Arial"/>
              <a:buChar char="–"/>
              <a:tabLst>
                <a:tab pos="297180" algn="l"/>
              </a:tabLst>
            </a:pPr>
            <a:r>
              <a:rPr sz="2400" spc="-5" dirty="0">
                <a:latin typeface="Trebuchet MS"/>
                <a:cs typeface="Trebuchet MS"/>
              </a:rPr>
              <a:t>sends output </a:t>
            </a:r>
            <a:r>
              <a:rPr sz="2400" dirty="0">
                <a:latin typeface="Trebuchet MS"/>
                <a:cs typeface="Trebuchet MS"/>
              </a:rPr>
              <a:t>to  </a:t>
            </a:r>
            <a:r>
              <a:rPr sz="2400" spc="-5" dirty="0">
                <a:latin typeface="Trebuchet MS"/>
                <a:cs typeface="Trebuchet MS"/>
              </a:rPr>
              <a:t>operating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5655" y="1750656"/>
            <a:ext cx="286385" cy="468630"/>
          </a:xfrm>
          <a:custGeom>
            <a:avLst/>
            <a:gdLst/>
            <a:ahLst/>
            <a:cxnLst/>
            <a:rect l="l" t="t" r="r" b="b"/>
            <a:pathLst>
              <a:path w="286384" h="468630">
                <a:moveTo>
                  <a:pt x="143155" y="0"/>
                </a:moveTo>
                <a:lnTo>
                  <a:pt x="72028" y="30463"/>
                </a:lnTo>
                <a:lnTo>
                  <a:pt x="41315" y="68541"/>
                </a:lnTo>
                <a:lnTo>
                  <a:pt x="20657" y="110854"/>
                </a:lnTo>
                <a:lnTo>
                  <a:pt x="6885" y="158135"/>
                </a:lnTo>
                <a:lnTo>
                  <a:pt x="0" y="208395"/>
                </a:lnTo>
                <a:lnTo>
                  <a:pt x="0" y="259650"/>
                </a:lnTo>
                <a:lnTo>
                  <a:pt x="6885" y="309910"/>
                </a:lnTo>
                <a:lnTo>
                  <a:pt x="20657" y="357191"/>
                </a:lnTo>
                <a:lnTo>
                  <a:pt x="41315" y="399503"/>
                </a:lnTo>
                <a:lnTo>
                  <a:pt x="72028" y="437582"/>
                </a:lnTo>
                <a:lnTo>
                  <a:pt x="106621" y="460430"/>
                </a:lnTo>
                <a:lnTo>
                  <a:pt x="143155" y="468045"/>
                </a:lnTo>
                <a:lnTo>
                  <a:pt x="179688" y="460430"/>
                </a:lnTo>
                <a:lnTo>
                  <a:pt x="214279" y="437582"/>
                </a:lnTo>
                <a:lnTo>
                  <a:pt x="244985" y="399503"/>
                </a:lnTo>
                <a:lnTo>
                  <a:pt x="265648" y="357191"/>
                </a:lnTo>
                <a:lnTo>
                  <a:pt x="279423" y="309910"/>
                </a:lnTo>
                <a:lnTo>
                  <a:pt x="286311" y="259650"/>
                </a:lnTo>
                <a:lnTo>
                  <a:pt x="286311" y="208395"/>
                </a:lnTo>
                <a:lnTo>
                  <a:pt x="279423" y="158135"/>
                </a:lnTo>
                <a:lnTo>
                  <a:pt x="265648" y="110854"/>
                </a:lnTo>
                <a:lnTo>
                  <a:pt x="244985" y="68541"/>
                </a:lnTo>
                <a:lnTo>
                  <a:pt x="214279" y="30463"/>
                </a:lnTo>
                <a:lnTo>
                  <a:pt x="179688" y="7615"/>
                </a:lnTo>
                <a:lnTo>
                  <a:pt x="14315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5655" y="1750656"/>
            <a:ext cx="286385" cy="468630"/>
          </a:xfrm>
          <a:custGeom>
            <a:avLst/>
            <a:gdLst/>
            <a:ahLst/>
            <a:cxnLst/>
            <a:rect l="l" t="t" r="r" b="b"/>
            <a:pathLst>
              <a:path w="286384" h="468630">
                <a:moveTo>
                  <a:pt x="244989" y="68544"/>
                </a:moveTo>
                <a:lnTo>
                  <a:pt x="265649" y="110858"/>
                </a:lnTo>
                <a:lnTo>
                  <a:pt x="279423" y="158138"/>
                </a:lnTo>
                <a:lnTo>
                  <a:pt x="286310" y="208399"/>
                </a:lnTo>
                <a:lnTo>
                  <a:pt x="286310" y="259652"/>
                </a:lnTo>
                <a:lnTo>
                  <a:pt x="279423" y="309913"/>
                </a:lnTo>
                <a:lnTo>
                  <a:pt x="265649" y="357193"/>
                </a:lnTo>
                <a:lnTo>
                  <a:pt x="244989" y="399507"/>
                </a:lnTo>
                <a:lnTo>
                  <a:pt x="214280" y="437588"/>
                </a:lnTo>
                <a:lnTo>
                  <a:pt x="179688" y="460436"/>
                </a:lnTo>
                <a:lnTo>
                  <a:pt x="143154" y="468052"/>
                </a:lnTo>
                <a:lnTo>
                  <a:pt x="106621" y="460436"/>
                </a:lnTo>
                <a:lnTo>
                  <a:pt x="72029" y="437588"/>
                </a:lnTo>
                <a:lnTo>
                  <a:pt x="41320" y="399507"/>
                </a:lnTo>
                <a:lnTo>
                  <a:pt x="20660" y="357193"/>
                </a:lnTo>
                <a:lnTo>
                  <a:pt x="6886" y="309913"/>
                </a:lnTo>
                <a:lnTo>
                  <a:pt x="0" y="259652"/>
                </a:lnTo>
                <a:lnTo>
                  <a:pt x="0" y="208399"/>
                </a:lnTo>
                <a:lnTo>
                  <a:pt x="6886" y="158138"/>
                </a:lnTo>
                <a:lnTo>
                  <a:pt x="20660" y="110858"/>
                </a:lnTo>
                <a:lnTo>
                  <a:pt x="41320" y="68544"/>
                </a:lnTo>
                <a:lnTo>
                  <a:pt x="72029" y="30464"/>
                </a:lnTo>
                <a:lnTo>
                  <a:pt x="106621" y="7616"/>
                </a:lnTo>
                <a:lnTo>
                  <a:pt x="143154" y="0"/>
                </a:lnTo>
                <a:lnTo>
                  <a:pt x="179688" y="7616"/>
                </a:lnTo>
                <a:lnTo>
                  <a:pt x="214280" y="30464"/>
                </a:lnTo>
                <a:lnTo>
                  <a:pt x="244989" y="68544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5389" y="2235200"/>
            <a:ext cx="126110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15100" y="1447800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ouse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09578" y="4061840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9578" y="5414771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4857750" cy="363410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17399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e.g. </a:t>
            </a:r>
            <a:r>
              <a:rPr sz="3200" spc="-10" dirty="0">
                <a:latin typeface="Trebuchet MS"/>
                <a:cs typeface="Trebuchet MS"/>
              </a:rPr>
              <a:t>Windows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command  prompt, Linux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terminal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keyboard ==&gt;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input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screen ==&gt;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output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text is </a:t>
            </a:r>
            <a:r>
              <a:rPr sz="3200" spc="-5" dirty="0">
                <a:latin typeface="Trebuchet MS"/>
                <a:cs typeface="Trebuchet MS"/>
              </a:rPr>
              <a:t>only </a:t>
            </a:r>
            <a:r>
              <a:rPr sz="3200" dirty="0">
                <a:latin typeface="Trebuchet MS"/>
                <a:cs typeface="Trebuchet MS"/>
              </a:rPr>
              <a:t>means </a:t>
            </a:r>
            <a:r>
              <a:rPr sz="3200" spc="-5" dirty="0">
                <a:latin typeface="Trebuchet MS"/>
                <a:cs typeface="Trebuchet MS"/>
              </a:rPr>
              <a:t>of  communication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between  </a:t>
            </a:r>
            <a:r>
              <a:rPr sz="3200" dirty="0">
                <a:latin typeface="Trebuchet MS"/>
                <a:cs typeface="Trebuchet MS"/>
              </a:rPr>
              <a:t>user and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program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3835400"/>
            <a:ext cx="3200400" cy="260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4494" y="3835396"/>
            <a:ext cx="3200400" cy="2603500"/>
          </a:xfrm>
          <a:custGeom>
            <a:avLst/>
            <a:gdLst/>
            <a:ahLst/>
            <a:cxnLst/>
            <a:rect l="l" t="t" r="r" b="b"/>
            <a:pathLst>
              <a:path w="3200400" h="2603500">
                <a:moveTo>
                  <a:pt x="0" y="0"/>
                </a:moveTo>
                <a:lnTo>
                  <a:pt x="3200404" y="0"/>
                </a:lnTo>
                <a:lnTo>
                  <a:pt x="3200404" y="2603503"/>
                </a:lnTo>
                <a:lnTo>
                  <a:pt x="0" y="260350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1800" y="1447800"/>
            <a:ext cx="3213100" cy="224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1803" y="1447799"/>
            <a:ext cx="3213100" cy="2247900"/>
          </a:xfrm>
          <a:custGeom>
            <a:avLst/>
            <a:gdLst/>
            <a:ahLst/>
            <a:cxnLst/>
            <a:rect l="l" t="t" r="r" b="b"/>
            <a:pathLst>
              <a:path w="3213100" h="2247900">
                <a:moveTo>
                  <a:pt x="0" y="0"/>
                </a:moveTo>
                <a:lnTo>
                  <a:pt x="3213095" y="0"/>
                </a:lnTo>
                <a:lnTo>
                  <a:pt x="3213095" y="2247900"/>
                </a:lnTo>
                <a:lnTo>
                  <a:pt x="0" y="22479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0219" y="1602841"/>
            <a:ext cx="4241165" cy="25730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0680" marR="382905" indent="-347980">
              <a:lnSpc>
                <a:spcPts val="3180"/>
              </a:lnSpc>
              <a:spcBef>
                <a:spcPts val="35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50" dirty="0">
                <a:latin typeface="Trebuchet MS"/>
                <a:cs typeface="Trebuchet MS"/>
              </a:rPr>
              <a:t>Typical </a:t>
            </a:r>
            <a:r>
              <a:rPr sz="2800" spc="-5" dirty="0">
                <a:latin typeface="Trebuchet MS"/>
                <a:cs typeface="Trebuchet MS"/>
              </a:rPr>
              <a:t>read/process/  write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cycle</a:t>
            </a:r>
            <a:endParaRPr sz="28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464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2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  <a:p>
            <a:pPr marL="754380" marR="5080" lvl="1" indent="-284480">
              <a:lnSpc>
                <a:spcPts val="2800"/>
              </a:lnSpc>
              <a:spcBef>
                <a:spcPts val="70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Trebuchet MS"/>
                <a:cs typeface="Trebuchet MS"/>
              </a:rPr>
              <a:t>asks </a:t>
            </a:r>
            <a:r>
              <a:rPr sz="2400" spc="-5" dirty="0">
                <a:latin typeface="Trebuchet MS"/>
                <a:cs typeface="Trebuchet MS"/>
              </a:rPr>
              <a:t>operating </a:t>
            </a:r>
            <a:r>
              <a:rPr sz="2400" dirty="0">
                <a:latin typeface="Trebuchet MS"/>
                <a:cs typeface="Trebuchet MS"/>
              </a:rPr>
              <a:t>system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for  </a:t>
            </a:r>
            <a:r>
              <a:rPr sz="2400" dirty="0">
                <a:latin typeface="Trebuchet MS"/>
                <a:cs typeface="Trebuchet MS"/>
              </a:rPr>
              <a:t>input</a:t>
            </a:r>
            <a:endParaRPr sz="24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39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pauses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578" y="5430240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86013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13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6013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09578" y="4068889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5913"/>
            <a:ext cx="3263265" cy="9607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Trebuchet MS"/>
                <a:cs typeface="Trebuchet MS"/>
              </a:rPr>
              <a:t>User</a:t>
            </a:r>
            <a:endParaRPr sz="2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Trebuchet MS"/>
                <a:cs typeface="Trebuchet MS"/>
              </a:rPr>
              <a:t>types </a:t>
            </a:r>
            <a:r>
              <a:rPr sz="2400" spc="-5" dirty="0">
                <a:latin typeface="Trebuchet MS"/>
                <a:cs typeface="Trebuchet MS"/>
              </a:rPr>
              <a:t>on</a:t>
            </a:r>
            <a:r>
              <a:rPr sz="2400" spc="-5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keyboard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09578" y="4068190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9578" y="5427471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0219" y="1525913"/>
            <a:ext cx="4253230" cy="18878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Trebuchet MS"/>
                <a:cs typeface="Trebuchet MS"/>
              </a:rPr>
              <a:t>User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Trebuchet MS"/>
                <a:cs typeface="Trebuchet MS"/>
              </a:rPr>
              <a:t>types </a:t>
            </a:r>
            <a:r>
              <a:rPr sz="2400" spc="-5" dirty="0">
                <a:latin typeface="Trebuchet MS"/>
                <a:cs typeface="Trebuchet MS"/>
              </a:rPr>
              <a:t>on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keyboard</a:t>
            </a:r>
            <a:endParaRPr sz="24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5" dirty="0">
                <a:latin typeface="Trebuchet MS"/>
                <a:cs typeface="Trebuchet MS"/>
              </a:rPr>
              <a:t>C</a:t>
            </a:r>
            <a:r>
              <a:rPr sz="2800" spc="-5" dirty="0">
                <a:latin typeface="Trebuchet MS"/>
                <a:cs typeface="Trebuchet MS"/>
              </a:rPr>
              <a:t>omputer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detects electronic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signals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9877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00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00" y="0"/>
                </a:lnTo>
                <a:lnTo>
                  <a:pt x="27000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9877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09578" y="4068190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9578" y="5427471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617029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888888"/>
                </a:solidFill>
              </a:rPr>
              <a:t>Graphical User</a:t>
            </a:r>
            <a:r>
              <a:rPr sz="2000" spc="-10" dirty="0">
                <a:solidFill>
                  <a:srgbClr val="888888"/>
                </a:solidFill>
              </a:rPr>
              <a:t> </a:t>
            </a:r>
            <a:r>
              <a:rPr sz="2000" spc="-5" dirty="0">
                <a:solidFill>
                  <a:srgbClr val="888888"/>
                </a:solidFill>
              </a:rPr>
              <a:t>Interfaces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4000" b="1" spc="-5" dirty="0">
                <a:latin typeface="Trebuchet MS"/>
                <a:cs typeface="Trebuchet MS"/>
              </a:rPr>
              <a:t>INTRODUCTION </a:t>
            </a:r>
            <a:r>
              <a:rPr sz="4000" b="1" spc="-120" dirty="0">
                <a:latin typeface="Trebuchet MS"/>
                <a:cs typeface="Trebuchet MS"/>
              </a:rPr>
              <a:t>TO PART</a:t>
            </a:r>
            <a:r>
              <a:rPr sz="4000" b="1" spc="-100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2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0219" y="1525913"/>
            <a:ext cx="3263265" cy="9607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Trebuchet MS"/>
                <a:cs typeface="Trebuchet MS"/>
              </a:rPr>
              <a:t>User</a:t>
            </a:r>
            <a:endParaRPr sz="2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Trebuchet MS"/>
                <a:cs typeface="Trebuchet MS"/>
              </a:rPr>
              <a:t>types </a:t>
            </a:r>
            <a:r>
              <a:rPr sz="2400" spc="-5" dirty="0">
                <a:latin typeface="Trebuchet MS"/>
                <a:cs typeface="Trebuchet MS"/>
              </a:rPr>
              <a:t>on</a:t>
            </a:r>
            <a:r>
              <a:rPr sz="2400" spc="-5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keyboard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5" dirty="0"/>
              <a:t>C</a:t>
            </a:r>
            <a:r>
              <a:rPr sz="2800" spc="-5" dirty="0"/>
              <a:t>omputer</a:t>
            </a:r>
            <a:endParaRPr sz="2800"/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detects electronic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signals</a:t>
            </a:r>
            <a:endParaRPr sz="24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5" dirty="0"/>
              <a:t>O</a:t>
            </a:r>
            <a:r>
              <a:rPr sz="2800" spc="-5" dirty="0"/>
              <a:t>perating</a:t>
            </a:r>
            <a:r>
              <a:rPr sz="2800" spc="-10" dirty="0"/>
              <a:t> </a:t>
            </a:r>
            <a:r>
              <a:rPr sz="2800" dirty="0"/>
              <a:t>system</a:t>
            </a:r>
            <a:endParaRPr sz="2800"/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identifies key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presses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9578" y="4068190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5660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00" y="0"/>
                </a:lnTo>
                <a:lnTo>
                  <a:pt x="27000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5660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09578" y="5423890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5913"/>
            <a:ext cx="3263265" cy="9607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Trebuchet MS"/>
                <a:cs typeface="Trebuchet MS"/>
              </a:rPr>
              <a:t>User</a:t>
            </a:r>
            <a:endParaRPr sz="2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Trebuchet MS"/>
                <a:cs typeface="Trebuchet MS"/>
              </a:rPr>
              <a:t>types </a:t>
            </a:r>
            <a:r>
              <a:rPr sz="2400" spc="-5" dirty="0">
                <a:latin typeface="Trebuchet MS"/>
                <a:cs typeface="Trebuchet MS"/>
              </a:rPr>
              <a:t>on</a:t>
            </a:r>
            <a:r>
              <a:rPr sz="2400" spc="-5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keyboard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5" dirty="0"/>
              <a:t>C</a:t>
            </a:r>
            <a:r>
              <a:rPr sz="2800" spc="-5" dirty="0"/>
              <a:t>omputer</a:t>
            </a:r>
            <a:endParaRPr sz="2800"/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detects electronic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signals</a:t>
            </a:r>
            <a:endParaRPr sz="24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5" dirty="0"/>
              <a:t>O</a:t>
            </a:r>
            <a:r>
              <a:rPr sz="2800" spc="-5" dirty="0"/>
              <a:t>perating</a:t>
            </a:r>
            <a:r>
              <a:rPr sz="2800" spc="-10" dirty="0"/>
              <a:t> </a:t>
            </a:r>
            <a:r>
              <a:rPr sz="2800" dirty="0"/>
              <a:t>system</a:t>
            </a:r>
            <a:endParaRPr sz="2800"/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identifies key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presses</a:t>
            </a:r>
            <a:endParaRPr sz="24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sends details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program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9578" y="4068190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578" y="5427471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17044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00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00" y="0"/>
                </a:lnTo>
                <a:lnTo>
                  <a:pt x="27000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17044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5913"/>
            <a:ext cx="3767454" cy="9607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2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Trebuchet MS"/>
                <a:cs typeface="Trebuchet MS"/>
              </a:rPr>
              <a:t>interprets key</a:t>
            </a:r>
            <a:r>
              <a:rPr sz="2400" spc="-49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presses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578" y="5427471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09578" y="4068190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0219" y="1525913"/>
            <a:ext cx="3767454" cy="17481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2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interprets key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presses</a:t>
            </a:r>
            <a:endParaRPr sz="2400">
              <a:latin typeface="Trebuchet MS"/>
              <a:cs typeface="Trebuchet MS"/>
            </a:endParaRPr>
          </a:p>
          <a:p>
            <a:pPr marL="754380" marR="670560" lvl="1" indent="-284480">
              <a:lnSpc>
                <a:spcPts val="2800"/>
              </a:lnSpc>
              <a:spcBef>
                <a:spcPts val="68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sends outputs </a:t>
            </a:r>
            <a:r>
              <a:rPr sz="2400" dirty="0">
                <a:latin typeface="Trebuchet MS"/>
                <a:cs typeface="Trebuchet MS"/>
              </a:rPr>
              <a:t>to  </a:t>
            </a:r>
            <a:r>
              <a:rPr sz="2400" spc="-5" dirty="0">
                <a:latin typeface="Trebuchet MS"/>
                <a:cs typeface="Trebuchet MS"/>
              </a:rPr>
              <a:t>operating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578" y="5430240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86013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13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6013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09578" y="4069588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0219" y="1525913"/>
            <a:ext cx="4259580" cy="301815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2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interprets key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presses</a:t>
            </a:r>
            <a:endParaRPr sz="2400">
              <a:latin typeface="Trebuchet MS"/>
              <a:cs typeface="Trebuchet MS"/>
            </a:endParaRPr>
          </a:p>
          <a:p>
            <a:pPr marL="754380" marR="1162685" lvl="1" indent="-284480">
              <a:lnSpc>
                <a:spcPts val="2800"/>
              </a:lnSpc>
              <a:spcBef>
                <a:spcPts val="68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5" dirty="0">
                <a:latin typeface="Trebuchet MS"/>
                <a:cs typeface="Trebuchet MS"/>
              </a:rPr>
              <a:t>sends outputs </a:t>
            </a:r>
            <a:r>
              <a:rPr sz="2400" dirty="0">
                <a:latin typeface="Trebuchet MS"/>
                <a:cs typeface="Trebuchet MS"/>
              </a:rPr>
              <a:t>to  </a:t>
            </a:r>
            <a:r>
              <a:rPr sz="2400" spc="-5" dirty="0">
                <a:latin typeface="Trebuchet MS"/>
                <a:cs typeface="Trebuchet MS"/>
              </a:rPr>
              <a:t>operating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400" spc="-5" dirty="0">
                <a:latin typeface="Trebuchet MS"/>
                <a:cs typeface="Trebuchet MS"/>
              </a:rPr>
              <a:t>O</a:t>
            </a:r>
            <a:r>
              <a:rPr sz="2800" spc="-5" dirty="0">
                <a:latin typeface="Trebuchet MS"/>
                <a:cs typeface="Trebuchet MS"/>
              </a:rPr>
              <a:t>perating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system</a:t>
            </a:r>
            <a:endParaRPr sz="2800">
              <a:latin typeface="Trebuchet MS"/>
              <a:cs typeface="Trebuchet MS"/>
            </a:endParaRPr>
          </a:p>
          <a:p>
            <a:pPr marL="754380" marR="5080" lvl="1" indent="-284480">
              <a:lnSpc>
                <a:spcPts val="2790"/>
              </a:lnSpc>
              <a:spcBef>
                <a:spcPts val="6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latin typeface="Trebuchet MS"/>
                <a:cs typeface="Trebuchet MS"/>
              </a:rPr>
              <a:t>initiates </a:t>
            </a:r>
            <a:r>
              <a:rPr sz="2400" spc="-5" dirty="0">
                <a:latin typeface="Trebuchet MS"/>
                <a:cs typeface="Trebuchet MS"/>
              </a:rPr>
              <a:t>hardware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signals  from computer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9578" y="4068190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81328" y="3570249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00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00" y="491591"/>
                </a:lnTo>
                <a:lnTo>
                  <a:pt x="81000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00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1328" y="35702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09578" y="5423890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84921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4921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0219" y="1560034"/>
            <a:ext cx="3665220" cy="16744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700" spc="-15" dirty="0">
                <a:latin typeface="Trebuchet MS"/>
                <a:cs typeface="Trebuchet MS"/>
              </a:rPr>
              <a:t>Program</a:t>
            </a:r>
            <a:endParaRPr sz="270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41680" algn="l"/>
              </a:tabLst>
            </a:pPr>
            <a:r>
              <a:rPr sz="2300" spc="10" dirty="0">
                <a:latin typeface="Trebuchet MS"/>
                <a:cs typeface="Trebuchet MS"/>
              </a:rPr>
              <a:t>interprets key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5" dirty="0">
                <a:latin typeface="Trebuchet MS"/>
                <a:cs typeface="Trebuchet MS"/>
              </a:rPr>
              <a:t>presses</a:t>
            </a:r>
            <a:endParaRPr sz="2300">
              <a:latin typeface="Trebuchet MS"/>
              <a:cs typeface="Trebuchet MS"/>
            </a:endParaRPr>
          </a:p>
          <a:p>
            <a:pPr marL="741680" marR="650875" lvl="1" indent="-271780">
              <a:lnSpc>
                <a:spcPts val="2700"/>
              </a:lnSpc>
              <a:spcBef>
                <a:spcPts val="680"/>
              </a:spcBef>
              <a:buFont typeface="Arial"/>
              <a:buChar char="–"/>
              <a:tabLst>
                <a:tab pos="741680" algn="l"/>
              </a:tabLst>
            </a:pPr>
            <a:r>
              <a:rPr sz="2300" spc="10" dirty="0">
                <a:latin typeface="Trebuchet MS"/>
                <a:cs typeface="Trebuchet MS"/>
              </a:rPr>
              <a:t>sends outputs to  operating</a:t>
            </a:r>
            <a:r>
              <a:rPr sz="2300" spc="-45" dirty="0">
                <a:latin typeface="Trebuchet MS"/>
                <a:cs typeface="Trebuchet MS"/>
              </a:rPr>
              <a:t> </a:t>
            </a:r>
            <a:r>
              <a:rPr sz="2300" spc="10" dirty="0">
                <a:latin typeface="Trebuchet MS"/>
                <a:cs typeface="Trebuchet MS"/>
              </a:rPr>
              <a:t>system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219" y="4550460"/>
            <a:ext cx="12890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5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219" y="5453504"/>
            <a:ext cx="12890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5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219" y="3196217"/>
            <a:ext cx="4247515" cy="34772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300" spc="5" dirty="0">
                <a:latin typeface="Trebuchet MS"/>
                <a:cs typeface="Trebuchet MS"/>
              </a:rPr>
              <a:t>O</a:t>
            </a:r>
            <a:r>
              <a:rPr sz="2700" spc="5" dirty="0">
                <a:latin typeface="Trebuchet MS"/>
                <a:cs typeface="Trebuchet MS"/>
              </a:rPr>
              <a:t>perating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5" dirty="0">
                <a:latin typeface="Trebuchet MS"/>
                <a:cs typeface="Trebuchet MS"/>
              </a:rPr>
              <a:t>system</a:t>
            </a:r>
            <a:endParaRPr sz="2700">
              <a:latin typeface="Trebuchet MS"/>
              <a:cs typeface="Trebuchet MS"/>
            </a:endParaRPr>
          </a:p>
          <a:p>
            <a:pPr marL="741680" marR="109855" lvl="1" indent="-271780">
              <a:lnSpc>
                <a:spcPts val="2700"/>
              </a:lnSpc>
              <a:spcBef>
                <a:spcPts val="700"/>
              </a:spcBef>
              <a:buFont typeface="Arial"/>
              <a:buChar char="–"/>
              <a:tabLst>
                <a:tab pos="741680" algn="l"/>
              </a:tabLst>
            </a:pPr>
            <a:r>
              <a:rPr sz="2300" spc="10" dirty="0">
                <a:latin typeface="Trebuchet MS"/>
                <a:cs typeface="Trebuchet MS"/>
              </a:rPr>
              <a:t>initiates hardware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10" dirty="0">
                <a:latin typeface="Trebuchet MS"/>
                <a:cs typeface="Trebuchet MS"/>
              </a:rPr>
              <a:t>signals  from</a:t>
            </a:r>
            <a:r>
              <a:rPr sz="2300" dirty="0">
                <a:latin typeface="Trebuchet MS"/>
                <a:cs typeface="Trebuchet MS"/>
              </a:rPr>
              <a:t> </a:t>
            </a:r>
            <a:r>
              <a:rPr sz="2300" spc="15" dirty="0">
                <a:latin typeface="Trebuchet MS"/>
                <a:cs typeface="Trebuchet MS"/>
              </a:rPr>
              <a:t>computer</a:t>
            </a:r>
            <a:endParaRPr sz="2300">
              <a:latin typeface="Trebuchet MS"/>
              <a:cs typeface="Trebuchet MS"/>
            </a:endParaRPr>
          </a:p>
          <a:p>
            <a:pPr marL="347980">
              <a:lnSpc>
                <a:spcPct val="100000"/>
              </a:lnSpc>
              <a:spcBef>
                <a:spcPts val="459"/>
              </a:spcBef>
            </a:pPr>
            <a:r>
              <a:rPr sz="2300" spc="5" dirty="0">
                <a:latin typeface="Trebuchet MS"/>
                <a:cs typeface="Trebuchet MS"/>
              </a:rPr>
              <a:t>C</a:t>
            </a:r>
            <a:r>
              <a:rPr sz="2700" spc="5" dirty="0">
                <a:latin typeface="Trebuchet MS"/>
                <a:cs typeface="Trebuchet MS"/>
              </a:rPr>
              <a:t>omputer</a:t>
            </a:r>
            <a:endParaRPr sz="270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41680" algn="l"/>
              </a:tabLst>
            </a:pPr>
            <a:r>
              <a:rPr sz="2300" spc="5" dirty="0">
                <a:latin typeface="Trebuchet MS"/>
                <a:cs typeface="Trebuchet MS"/>
              </a:rPr>
              <a:t>displays outputs </a:t>
            </a:r>
            <a:r>
              <a:rPr sz="2300" spc="10" dirty="0">
                <a:latin typeface="Trebuchet MS"/>
                <a:cs typeface="Trebuchet MS"/>
              </a:rPr>
              <a:t>on</a:t>
            </a:r>
            <a:r>
              <a:rPr sz="2300" spc="-15" dirty="0">
                <a:latin typeface="Trebuchet MS"/>
                <a:cs typeface="Trebuchet MS"/>
              </a:rPr>
              <a:t> </a:t>
            </a:r>
            <a:r>
              <a:rPr sz="2300" spc="10" dirty="0">
                <a:latin typeface="Trebuchet MS"/>
                <a:cs typeface="Trebuchet MS"/>
              </a:rPr>
              <a:t>screen</a:t>
            </a:r>
            <a:endParaRPr sz="2300">
              <a:latin typeface="Trebuchet MS"/>
              <a:cs typeface="Trebuchet MS"/>
            </a:endParaRPr>
          </a:p>
          <a:p>
            <a:pPr marL="347980" marR="161925">
              <a:lnSpc>
                <a:spcPts val="3200"/>
              </a:lnSpc>
              <a:spcBef>
                <a:spcPts val="680"/>
              </a:spcBef>
            </a:pPr>
            <a:r>
              <a:rPr sz="2300" i="1" spc="5" dirty="0">
                <a:latin typeface="Trebuchet MS"/>
                <a:cs typeface="Trebuchet MS"/>
              </a:rPr>
              <a:t>N</a:t>
            </a:r>
            <a:r>
              <a:rPr sz="2700" i="1" spc="5" dirty="0">
                <a:latin typeface="Trebuchet MS"/>
                <a:cs typeface="Trebuchet MS"/>
              </a:rPr>
              <a:t>ote that program  pauses </a:t>
            </a:r>
            <a:r>
              <a:rPr sz="2700" i="1" dirty="0">
                <a:latin typeface="Trebuchet MS"/>
                <a:cs typeface="Trebuchet MS"/>
              </a:rPr>
              <a:t>until </a:t>
            </a:r>
            <a:r>
              <a:rPr sz="2700" i="1" spc="5" dirty="0">
                <a:latin typeface="Trebuchet MS"/>
                <a:cs typeface="Trebuchet MS"/>
              </a:rPr>
              <a:t>user</a:t>
            </a:r>
            <a:r>
              <a:rPr sz="2700" i="1" spc="-65" dirty="0">
                <a:latin typeface="Trebuchet MS"/>
                <a:cs typeface="Trebuchet MS"/>
              </a:rPr>
              <a:t> </a:t>
            </a:r>
            <a:r>
              <a:rPr sz="2700" i="1" spc="5" dirty="0">
                <a:latin typeface="Trebuchet MS"/>
                <a:cs typeface="Trebuchet MS"/>
              </a:rPr>
              <a:t>enters  </a:t>
            </a:r>
            <a:r>
              <a:rPr sz="2700" i="1" dirty="0">
                <a:latin typeface="Trebuchet MS"/>
                <a:cs typeface="Trebuchet MS"/>
              </a:rPr>
              <a:t>input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1140129" y="0"/>
                </a:moveTo>
                <a:lnTo>
                  <a:pt x="156019" y="0"/>
                </a:lnTo>
                <a:lnTo>
                  <a:pt x="106704" y="7953"/>
                </a:lnTo>
                <a:lnTo>
                  <a:pt x="63875" y="30102"/>
                </a:lnTo>
                <a:lnTo>
                  <a:pt x="30102" y="63875"/>
                </a:lnTo>
                <a:lnTo>
                  <a:pt x="7953" y="106704"/>
                </a:lnTo>
                <a:lnTo>
                  <a:pt x="0" y="156019"/>
                </a:lnTo>
                <a:lnTo>
                  <a:pt x="0" y="780084"/>
                </a:lnTo>
                <a:lnTo>
                  <a:pt x="7953" y="829399"/>
                </a:lnTo>
                <a:lnTo>
                  <a:pt x="30102" y="872228"/>
                </a:lnTo>
                <a:lnTo>
                  <a:pt x="63875" y="906002"/>
                </a:lnTo>
                <a:lnTo>
                  <a:pt x="106704" y="928150"/>
                </a:lnTo>
                <a:lnTo>
                  <a:pt x="156019" y="936104"/>
                </a:lnTo>
                <a:lnTo>
                  <a:pt x="1140129" y="936104"/>
                </a:lnTo>
                <a:lnTo>
                  <a:pt x="1189440" y="928150"/>
                </a:lnTo>
                <a:lnTo>
                  <a:pt x="1232268" y="906002"/>
                </a:lnTo>
                <a:lnTo>
                  <a:pt x="1266043" y="872228"/>
                </a:lnTo>
                <a:lnTo>
                  <a:pt x="1288194" y="829399"/>
                </a:lnTo>
                <a:lnTo>
                  <a:pt x="1296149" y="780084"/>
                </a:lnTo>
                <a:lnTo>
                  <a:pt x="1296149" y="156019"/>
                </a:lnTo>
                <a:lnTo>
                  <a:pt x="1288194" y="106704"/>
                </a:lnTo>
                <a:lnTo>
                  <a:pt x="1266043" y="63875"/>
                </a:lnTo>
                <a:lnTo>
                  <a:pt x="1232268" y="30102"/>
                </a:lnTo>
                <a:lnTo>
                  <a:pt x="1189440" y="7953"/>
                </a:lnTo>
                <a:lnTo>
                  <a:pt x="114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0854" y="1281214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780083"/>
                </a:moveTo>
                <a:lnTo>
                  <a:pt x="0" y="156020"/>
                </a:lnTo>
                <a:lnTo>
                  <a:pt x="7954" y="106706"/>
                </a:lnTo>
                <a:lnTo>
                  <a:pt x="30102" y="63876"/>
                </a:lnTo>
                <a:lnTo>
                  <a:pt x="63876" y="30102"/>
                </a:lnTo>
                <a:lnTo>
                  <a:pt x="106706" y="7954"/>
                </a:lnTo>
                <a:lnTo>
                  <a:pt x="156020" y="0"/>
                </a:lnTo>
                <a:lnTo>
                  <a:pt x="1140123" y="0"/>
                </a:lnTo>
                <a:lnTo>
                  <a:pt x="1189438" y="7954"/>
                </a:lnTo>
                <a:lnTo>
                  <a:pt x="1232269" y="30102"/>
                </a:lnTo>
                <a:lnTo>
                  <a:pt x="1266044" y="63876"/>
                </a:lnTo>
                <a:lnTo>
                  <a:pt x="1288194" y="106706"/>
                </a:lnTo>
                <a:lnTo>
                  <a:pt x="1296149" y="156020"/>
                </a:lnTo>
                <a:lnTo>
                  <a:pt x="1296149" y="780083"/>
                </a:lnTo>
                <a:lnTo>
                  <a:pt x="1288194" y="829398"/>
                </a:lnTo>
                <a:lnTo>
                  <a:pt x="1266044" y="872227"/>
                </a:lnTo>
                <a:lnTo>
                  <a:pt x="1232269" y="906001"/>
                </a:lnTo>
                <a:lnTo>
                  <a:pt x="1189438" y="928150"/>
                </a:lnTo>
                <a:lnTo>
                  <a:pt x="1140123" y="936104"/>
                </a:lnTo>
                <a:lnTo>
                  <a:pt x="156020" y="936104"/>
                </a:lnTo>
                <a:lnTo>
                  <a:pt x="106706" y="928150"/>
                </a:lnTo>
                <a:lnTo>
                  <a:pt x="63876" y="906001"/>
                </a:lnTo>
                <a:lnTo>
                  <a:pt x="30102" y="872227"/>
                </a:lnTo>
                <a:lnTo>
                  <a:pt x="7954" y="829398"/>
                </a:lnTo>
                <a:lnTo>
                  <a:pt x="0" y="780083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9200" y="1587500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9578" y="2708922"/>
            <a:ext cx="3672840" cy="864235"/>
          </a:xfrm>
          <a:prstGeom prst="rect">
            <a:avLst/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computer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81708" y="2217318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12" y="54013"/>
                </a:lnTo>
                <a:lnTo>
                  <a:pt x="27012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13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81708" y="221732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09"/>
                </a:moveTo>
                <a:lnTo>
                  <a:pt x="0" y="434809"/>
                </a:lnTo>
                <a:lnTo>
                  <a:pt x="54013" y="488823"/>
                </a:lnTo>
                <a:lnTo>
                  <a:pt x="108013" y="434809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09"/>
                </a:lnTo>
                <a:lnTo>
                  <a:pt x="81013" y="434809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6663" y="2220099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09578" y="4068190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operating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9578" y="5427471"/>
            <a:ext cx="3672840" cy="864235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23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16663" y="3573017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108013" y="434822"/>
                </a:moveTo>
                <a:lnTo>
                  <a:pt x="0" y="434822"/>
                </a:lnTo>
                <a:lnTo>
                  <a:pt x="54013" y="488835"/>
                </a:lnTo>
                <a:lnTo>
                  <a:pt x="108013" y="434822"/>
                </a:lnTo>
                <a:close/>
              </a:path>
              <a:path w="108585" h="488950">
                <a:moveTo>
                  <a:pt x="81013" y="0"/>
                </a:moveTo>
                <a:lnTo>
                  <a:pt x="27012" y="0"/>
                </a:lnTo>
                <a:lnTo>
                  <a:pt x="27012" y="434822"/>
                </a:lnTo>
                <a:lnTo>
                  <a:pt x="81013" y="434822"/>
                </a:lnTo>
                <a:lnTo>
                  <a:pt x="81013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16663" y="4925936"/>
            <a:ext cx="108585" cy="488950"/>
          </a:xfrm>
          <a:custGeom>
            <a:avLst/>
            <a:gdLst/>
            <a:ahLst/>
            <a:cxnLst/>
            <a:rect l="l" t="t" r="r" b="b"/>
            <a:pathLst>
              <a:path w="108585" h="488950">
                <a:moveTo>
                  <a:pt x="0" y="434822"/>
                </a:moveTo>
                <a:lnTo>
                  <a:pt x="27002" y="434822"/>
                </a:lnTo>
                <a:lnTo>
                  <a:pt x="27002" y="0"/>
                </a:lnTo>
                <a:lnTo>
                  <a:pt x="81008" y="0"/>
                </a:lnTo>
                <a:lnTo>
                  <a:pt x="81008" y="434822"/>
                </a:lnTo>
                <a:lnTo>
                  <a:pt x="108011" y="434822"/>
                </a:lnTo>
                <a:lnTo>
                  <a:pt x="54005" y="488828"/>
                </a:lnTo>
                <a:lnTo>
                  <a:pt x="0" y="434822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84921" y="3571633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00"/>
                </a:moveTo>
                <a:lnTo>
                  <a:pt x="27000" y="54000"/>
                </a:lnTo>
                <a:lnTo>
                  <a:pt x="27000" y="491591"/>
                </a:lnTo>
                <a:lnTo>
                  <a:pt x="81013" y="491591"/>
                </a:lnTo>
                <a:lnTo>
                  <a:pt x="81013" y="54000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00"/>
                </a:lnTo>
                <a:lnTo>
                  <a:pt x="108013" y="54000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84921" y="357162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84921" y="4925936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81013" y="54013"/>
                </a:moveTo>
                <a:lnTo>
                  <a:pt x="27000" y="54013"/>
                </a:lnTo>
                <a:lnTo>
                  <a:pt x="27000" y="491604"/>
                </a:lnTo>
                <a:lnTo>
                  <a:pt x="81013" y="491604"/>
                </a:lnTo>
                <a:lnTo>
                  <a:pt x="81013" y="54013"/>
                </a:lnTo>
                <a:close/>
              </a:path>
              <a:path w="108584" h="492125">
                <a:moveTo>
                  <a:pt x="54000" y="0"/>
                </a:moveTo>
                <a:lnTo>
                  <a:pt x="0" y="54013"/>
                </a:lnTo>
                <a:lnTo>
                  <a:pt x="108013" y="54013"/>
                </a:lnTo>
                <a:lnTo>
                  <a:pt x="54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84921" y="4925941"/>
            <a:ext cx="108585" cy="492125"/>
          </a:xfrm>
          <a:custGeom>
            <a:avLst/>
            <a:gdLst/>
            <a:ahLst/>
            <a:cxnLst/>
            <a:rect l="l" t="t" r="r" b="b"/>
            <a:pathLst>
              <a:path w="108584" h="492125">
                <a:moveTo>
                  <a:pt x="0" y="54006"/>
                </a:moveTo>
                <a:lnTo>
                  <a:pt x="27002" y="54006"/>
                </a:lnTo>
                <a:lnTo>
                  <a:pt x="27002" y="491599"/>
                </a:lnTo>
                <a:lnTo>
                  <a:pt x="81008" y="491599"/>
                </a:lnTo>
                <a:lnTo>
                  <a:pt x="81008" y="54006"/>
                </a:lnTo>
                <a:lnTo>
                  <a:pt x="108011" y="54006"/>
                </a:lnTo>
                <a:lnTo>
                  <a:pt x="54005" y="0"/>
                </a:lnTo>
                <a:lnTo>
                  <a:pt x="0" y="54006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1416151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5"/>
                </a:lnTo>
                <a:lnTo>
                  <a:pt x="28122" y="547947"/>
                </a:lnTo>
                <a:lnTo>
                  <a:pt x="58641" y="568526"/>
                </a:lnTo>
                <a:lnTo>
                  <a:pt x="96012" y="576071"/>
                </a:lnTo>
                <a:lnTo>
                  <a:pt x="1416151" y="576071"/>
                </a:lnTo>
                <a:lnTo>
                  <a:pt x="1453522" y="568526"/>
                </a:lnTo>
                <a:lnTo>
                  <a:pt x="1484041" y="547947"/>
                </a:lnTo>
                <a:lnTo>
                  <a:pt x="1504618" y="517425"/>
                </a:lnTo>
                <a:lnTo>
                  <a:pt x="1512163" y="480047"/>
                </a:lnTo>
                <a:lnTo>
                  <a:pt x="1512163" y="96012"/>
                </a:lnTo>
                <a:lnTo>
                  <a:pt x="1504618" y="58641"/>
                </a:lnTo>
                <a:lnTo>
                  <a:pt x="1484041" y="28122"/>
                </a:lnTo>
                <a:lnTo>
                  <a:pt x="1453522" y="7545"/>
                </a:lnTo>
                <a:lnTo>
                  <a:pt x="141615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4595" y="1644027"/>
            <a:ext cx="1512570" cy="576580"/>
          </a:xfrm>
          <a:custGeom>
            <a:avLst/>
            <a:gdLst/>
            <a:ahLst/>
            <a:cxnLst/>
            <a:rect l="l" t="t" r="r" b="b"/>
            <a:pathLst>
              <a:path w="1512570" h="576580">
                <a:moveTo>
                  <a:pt x="0" y="480051"/>
                </a:moveTo>
                <a:lnTo>
                  <a:pt x="0" y="96012"/>
                </a:lnTo>
                <a:lnTo>
                  <a:pt x="7545" y="58640"/>
                </a:lnTo>
                <a:lnTo>
                  <a:pt x="28121" y="28121"/>
                </a:lnTo>
                <a:lnTo>
                  <a:pt x="58640" y="7545"/>
                </a:lnTo>
                <a:lnTo>
                  <a:pt x="96012" y="0"/>
                </a:lnTo>
                <a:lnTo>
                  <a:pt x="1416151" y="0"/>
                </a:lnTo>
                <a:lnTo>
                  <a:pt x="1453527" y="7545"/>
                </a:lnTo>
                <a:lnTo>
                  <a:pt x="1484045" y="28121"/>
                </a:lnTo>
                <a:lnTo>
                  <a:pt x="1504619" y="58640"/>
                </a:lnTo>
                <a:lnTo>
                  <a:pt x="1512163" y="96012"/>
                </a:lnTo>
                <a:lnTo>
                  <a:pt x="1512163" y="480051"/>
                </a:lnTo>
                <a:lnTo>
                  <a:pt x="1504619" y="517423"/>
                </a:lnTo>
                <a:lnTo>
                  <a:pt x="1484045" y="547942"/>
                </a:lnTo>
                <a:lnTo>
                  <a:pt x="1453527" y="568519"/>
                </a:lnTo>
                <a:lnTo>
                  <a:pt x="1416151" y="576064"/>
                </a:lnTo>
                <a:lnTo>
                  <a:pt x="96012" y="576064"/>
                </a:lnTo>
                <a:lnTo>
                  <a:pt x="58640" y="568519"/>
                </a:lnTo>
                <a:lnTo>
                  <a:pt x="28121" y="547942"/>
                </a:lnTo>
                <a:lnTo>
                  <a:pt x="7545" y="517423"/>
                </a:lnTo>
                <a:lnTo>
                  <a:pt x="0" y="480051"/>
                </a:lnTo>
                <a:close/>
              </a:path>
            </a:pathLst>
          </a:custGeom>
          <a:ln w="25399">
            <a:solidFill>
              <a:srgbClr val="3A5E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94300" y="1778000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keyboard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086546"/>
            <a:ext cx="8098790" cy="35223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User does not know </a:t>
            </a:r>
            <a:r>
              <a:rPr sz="3200" dirty="0">
                <a:latin typeface="Trebuchet MS"/>
                <a:cs typeface="Trebuchet MS"/>
              </a:rPr>
              <a:t>what </a:t>
            </a:r>
            <a:r>
              <a:rPr sz="3200" spc="-5" dirty="0">
                <a:latin typeface="Trebuchet MS"/>
                <a:cs typeface="Trebuchet MS"/>
              </a:rPr>
              <a:t>to </a:t>
            </a:r>
            <a:r>
              <a:rPr sz="3200" dirty="0">
                <a:latin typeface="Trebuchet MS"/>
                <a:cs typeface="Trebuchet MS"/>
              </a:rPr>
              <a:t>do </a:t>
            </a:r>
            <a:r>
              <a:rPr sz="3200" spc="-5" dirty="0">
                <a:latin typeface="Trebuchet MS"/>
                <a:cs typeface="Trebuchet MS"/>
              </a:rPr>
              <a:t>unless told  by program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25" dirty="0">
                <a:latin typeface="Trebuchet MS"/>
                <a:cs typeface="Trebuchet MS"/>
              </a:rPr>
              <a:t>Program </a:t>
            </a:r>
            <a:r>
              <a:rPr sz="3200" spc="-5" dirty="0">
                <a:latin typeface="Trebuchet MS"/>
                <a:cs typeface="Trebuchet MS"/>
              </a:rPr>
              <a:t>should </a:t>
            </a:r>
            <a:r>
              <a:rPr sz="3200" dirty="0">
                <a:latin typeface="Trebuchet MS"/>
                <a:cs typeface="Trebuchet MS"/>
              </a:rPr>
              <a:t>use textual </a:t>
            </a:r>
            <a:r>
              <a:rPr sz="3200" spc="-5" dirty="0">
                <a:latin typeface="Trebuchet MS"/>
                <a:cs typeface="Trebuchet MS"/>
              </a:rPr>
              <a:t>prompts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to: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request inputs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describe appropriate forms for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inputs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provide error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information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describe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574669" y="2688082"/>
            <a:ext cx="7994650" cy="3514090"/>
          </a:xfrm>
          <a:custGeom>
            <a:avLst/>
            <a:gdLst/>
            <a:ahLst/>
            <a:cxnLst/>
            <a:rect l="l" t="t" r="r" b="b"/>
            <a:pathLst>
              <a:path w="7994650" h="3514090">
                <a:moveTo>
                  <a:pt x="0" y="0"/>
                </a:moveTo>
                <a:lnTo>
                  <a:pt x="7994655" y="0"/>
                </a:lnTo>
                <a:lnTo>
                  <a:pt x="7994655" y="3513835"/>
                </a:lnTo>
                <a:lnTo>
                  <a:pt x="0" y="351383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69" y="2357882"/>
            <a:ext cx="8553462" cy="4148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219" y="1603946"/>
            <a:ext cx="8314690" cy="45281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0680" marR="5080" indent="-347980">
              <a:lnSpc>
                <a:spcPts val="3370"/>
              </a:lnSpc>
              <a:spcBef>
                <a:spcPts val="6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e.g. </a:t>
            </a:r>
            <a:r>
              <a:rPr sz="3200" spc="-5" dirty="0">
                <a:latin typeface="Trebuchet MS"/>
                <a:cs typeface="Trebuchet MS"/>
              </a:rPr>
              <a:t>find </a:t>
            </a:r>
            <a:r>
              <a:rPr sz="3200" dirty="0">
                <a:latin typeface="Trebuchet MS"/>
                <a:cs typeface="Trebuchet MS"/>
              </a:rPr>
              <a:t>sum </a:t>
            </a:r>
            <a:r>
              <a:rPr sz="3200" spc="-5" dirty="0">
                <a:latin typeface="Trebuchet MS"/>
                <a:cs typeface="Trebuchet MS"/>
              </a:rPr>
              <a:t>of </a:t>
            </a:r>
            <a:r>
              <a:rPr sz="3200" dirty="0">
                <a:latin typeface="Trebuchet MS"/>
                <a:cs typeface="Trebuchet MS"/>
              </a:rPr>
              <a:t>10 </a:t>
            </a:r>
            <a:r>
              <a:rPr sz="3200" spc="-5" dirty="0">
                <a:latin typeface="Trebuchet MS"/>
                <a:cs typeface="Trebuchet MS"/>
              </a:rPr>
              <a:t>numbers between </a:t>
            </a:r>
            <a:r>
              <a:rPr sz="3200" dirty="0">
                <a:latin typeface="Trebuchet MS"/>
                <a:cs typeface="Trebuchet MS"/>
              </a:rPr>
              <a:t>0 and  100 </a:t>
            </a:r>
            <a:r>
              <a:rPr sz="3200" spc="-5" dirty="0">
                <a:latin typeface="Trebuchet MS"/>
                <a:cs typeface="Trebuchet MS"/>
              </a:rPr>
              <a:t>(I/O </a:t>
            </a:r>
            <a:r>
              <a:rPr sz="3200" dirty="0">
                <a:latin typeface="Trebuchet MS"/>
                <a:cs typeface="Trebuchet MS"/>
              </a:rPr>
              <a:t>streams </a:t>
            </a:r>
            <a:r>
              <a:rPr sz="3200" spc="-5" dirty="0">
                <a:latin typeface="Trebuchet MS"/>
                <a:cs typeface="Trebuchet MS"/>
              </a:rPr>
              <a:t>from </a:t>
            </a:r>
            <a:r>
              <a:rPr sz="3200" dirty="0">
                <a:latin typeface="Trebuchet MS"/>
                <a:cs typeface="Trebuchet MS"/>
              </a:rPr>
              <a:t>SD3 </a:t>
            </a:r>
            <a:r>
              <a:rPr sz="3200" spc="-5" dirty="0">
                <a:latin typeface="Trebuchet MS"/>
                <a:cs typeface="Trebuchet MS"/>
              </a:rPr>
              <a:t>lecture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2):</a:t>
            </a:r>
            <a:endParaRPr sz="3200">
              <a:latin typeface="Trebuchet MS"/>
              <a:cs typeface="Trebuchet MS"/>
            </a:endParaRPr>
          </a:p>
          <a:p>
            <a:pPr marL="144145" marR="480695">
              <a:lnSpc>
                <a:spcPct val="104200"/>
              </a:lnSpc>
              <a:spcBef>
                <a:spcPts val="1105"/>
              </a:spcBef>
            </a:pPr>
            <a:r>
              <a:rPr sz="2400" spc="-5" dirty="0">
                <a:latin typeface="Courier New"/>
                <a:cs typeface="Courier New"/>
              </a:rPr>
              <a:t>Scanner keyboard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new Scanner(System.in);  int sum=0; int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next;</a:t>
            </a:r>
            <a:endParaRPr sz="2400">
              <a:latin typeface="Courier New"/>
              <a:cs typeface="Courier New"/>
            </a:endParaRPr>
          </a:p>
          <a:p>
            <a:pPr marL="144145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Courier New"/>
                <a:cs typeface="Courier New"/>
              </a:rPr>
              <a:t>for(int i=0;i&lt;10;i++)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059180" marR="2492375">
              <a:lnSpc>
                <a:spcPct val="104200"/>
              </a:lnSpc>
            </a:pPr>
            <a:r>
              <a:rPr sz="2400" spc="-5" dirty="0">
                <a:latin typeface="Courier New"/>
                <a:cs typeface="Courier New"/>
              </a:rPr>
              <a:t>next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keyboard.nextInt();  while(next&lt;0 ||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next&gt;100)</a:t>
            </a:r>
            <a:endParaRPr sz="2400">
              <a:latin typeface="Courier New"/>
              <a:cs typeface="Courier New"/>
            </a:endParaRPr>
          </a:p>
          <a:p>
            <a:pPr marL="1059180" marR="1577975" indent="914400">
              <a:lnSpc>
                <a:spcPct val="104200"/>
              </a:lnSpc>
            </a:pPr>
            <a:r>
              <a:rPr sz="2400" spc="-5" dirty="0">
                <a:latin typeface="Courier New"/>
                <a:cs typeface="Courier New"/>
              </a:rPr>
              <a:t>next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keyboard.nextInt();  sum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sum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next;</a:t>
            </a:r>
            <a:endParaRPr sz="2400">
              <a:latin typeface="Courier New"/>
              <a:cs typeface="Courier New"/>
            </a:endParaRPr>
          </a:p>
          <a:p>
            <a:pPr marL="144145">
              <a:lnSpc>
                <a:spcPct val="100000"/>
              </a:lnSpc>
              <a:spcBef>
                <a:spcPts val="114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414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latin typeface="Courier New"/>
                <a:cs typeface="Courier New"/>
              </a:rPr>
              <a:t>System.out.println(sum);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276248"/>
            <a:ext cx="7553959" cy="30530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User </a:t>
            </a:r>
            <a:r>
              <a:rPr sz="3200" dirty="0">
                <a:latin typeface="Trebuchet MS"/>
                <a:cs typeface="Trebuchet MS"/>
              </a:rPr>
              <a:t>is </a:t>
            </a:r>
            <a:r>
              <a:rPr sz="3200" spc="-5" dirty="0">
                <a:latin typeface="Trebuchet MS"/>
                <a:cs typeface="Trebuchet MS"/>
              </a:rPr>
              <a:t>not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told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what </a:t>
            </a:r>
            <a:r>
              <a:rPr sz="2800" dirty="0">
                <a:latin typeface="Trebuchet MS"/>
                <a:cs typeface="Trebuchet MS"/>
              </a:rPr>
              <a:t>the </a:t>
            </a:r>
            <a:r>
              <a:rPr sz="2800" spc="-5" dirty="0">
                <a:latin typeface="Trebuchet MS"/>
                <a:cs typeface="Trebuchet MS"/>
              </a:rPr>
              <a:t>program does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when to enter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number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what sort of number to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enter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when the entered number is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inappropriate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what the output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represents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107504" y="1455686"/>
            <a:ext cx="8929370" cy="5203190"/>
          </a:xfrm>
          <a:custGeom>
            <a:avLst/>
            <a:gdLst/>
            <a:ahLst/>
            <a:cxnLst/>
            <a:rect l="l" t="t" r="r" b="b"/>
            <a:pathLst>
              <a:path w="8929370" h="5203190">
                <a:moveTo>
                  <a:pt x="0" y="0"/>
                </a:moveTo>
                <a:lnTo>
                  <a:pt x="8928990" y="0"/>
                </a:lnTo>
                <a:lnTo>
                  <a:pt x="8928990" y="5202685"/>
                </a:lnTo>
                <a:lnTo>
                  <a:pt x="0" y="520268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25486"/>
            <a:ext cx="9144000" cy="5732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1993900"/>
            <a:ext cx="8712835" cy="40716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930525">
              <a:lnSpc>
                <a:spcPts val="2000"/>
              </a:lnSpc>
              <a:spcBef>
                <a:spcPts val="300"/>
              </a:spcBef>
            </a:pPr>
            <a:r>
              <a:rPr sz="1800" spc="-5" dirty="0">
                <a:latin typeface="Courier New"/>
                <a:cs typeface="Courier New"/>
              </a:rPr>
              <a:t>Scanner keyboard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new Scanner(System.in);  int i; int sum=0; 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next;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80"/>
              </a:lnSpc>
            </a:pPr>
            <a:r>
              <a:rPr sz="1800" b="1" spc="-5" dirty="0">
                <a:latin typeface="Courier New"/>
                <a:cs typeface="Courier New"/>
              </a:rPr>
              <a:t>System.out.println(“Find sum of 10 integers between </a:t>
            </a:r>
            <a:r>
              <a:rPr sz="1800" b="1" dirty="0">
                <a:latin typeface="Courier New"/>
                <a:cs typeface="Courier New"/>
              </a:rPr>
              <a:t>0 &amp;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100”);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for(i=0;i&lt;10;i++)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1879600">
              <a:lnSpc>
                <a:spcPts val="2000"/>
              </a:lnSpc>
              <a:spcBef>
                <a:spcPts val="120"/>
              </a:spcBef>
            </a:pPr>
            <a:r>
              <a:rPr sz="1800" b="1" spc="-5" dirty="0">
                <a:latin typeface="Courier New"/>
                <a:cs typeface="Courier New"/>
              </a:rPr>
              <a:t>System.out.print(“Enter integer “+i+” </a:t>
            </a:r>
            <a:r>
              <a:rPr sz="1800" b="1" dirty="0">
                <a:latin typeface="Courier New"/>
                <a:cs typeface="Courier New"/>
              </a:rPr>
              <a:t>&gt; </a:t>
            </a:r>
            <a:r>
              <a:rPr sz="1800" b="1" spc="-5" dirty="0">
                <a:latin typeface="Courier New"/>
                <a:cs typeface="Courier New"/>
              </a:rPr>
              <a:t>“);  </a:t>
            </a:r>
            <a:r>
              <a:rPr sz="1800" b="1" dirty="0">
                <a:latin typeface="Courier New"/>
                <a:cs typeface="Courier New"/>
              </a:rPr>
              <a:t>System.out.flush();</a:t>
            </a:r>
            <a:endParaRPr sz="1800">
              <a:latin typeface="Courier New"/>
              <a:cs typeface="Courier New"/>
            </a:endParaRPr>
          </a:p>
          <a:p>
            <a:pPr marL="927100" marR="4073525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next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keyboard.nextInt();  while(next&lt;0 || next&gt;100)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0864" marR="5080">
              <a:lnSpc>
                <a:spcPct val="903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System.out.println(“Integer not between </a:t>
            </a:r>
            <a:r>
              <a:rPr sz="1800" b="1" dirty="0">
                <a:latin typeface="Courier New"/>
                <a:cs typeface="Courier New"/>
              </a:rPr>
              <a:t>0 &amp; </a:t>
            </a:r>
            <a:r>
              <a:rPr sz="1800" b="1" spc="-5" dirty="0">
                <a:latin typeface="Courier New"/>
                <a:cs typeface="Courier New"/>
              </a:rPr>
              <a:t>100”);  System.out.print(“Enter integer “+i+” </a:t>
            </a:r>
            <a:r>
              <a:rPr sz="1800" b="1" dirty="0">
                <a:latin typeface="Courier New"/>
                <a:cs typeface="Courier New"/>
              </a:rPr>
              <a:t>&gt; “);  System.out.flush();</a:t>
            </a:r>
            <a:endParaRPr sz="1800">
              <a:latin typeface="Courier New"/>
              <a:cs typeface="Courier New"/>
            </a:endParaRPr>
          </a:p>
          <a:p>
            <a:pPr marL="1840864">
              <a:lnSpc>
                <a:spcPts val="1920"/>
              </a:lnSpc>
            </a:pPr>
            <a:r>
              <a:rPr sz="1800" spc="-5" dirty="0">
                <a:latin typeface="Courier New"/>
                <a:cs typeface="Courier New"/>
              </a:rPr>
              <a:t>next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keyboard.nextInt();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000"/>
              </a:lnSpc>
            </a:pPr>
            <a:r>
              <a:rPr sz="1800" spc="-5" dirty="0">
                <a:latin typeface="Courier New"/>
                <a:cs typeface="Courier New"/>
              </a:rPr>
              <a:t>sum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sum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next;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</a:pPr>
            <a:r>
              <a:rPr sz="1800" spc="-5" dirty="0">
                <a:latin typeface="Courier New"/>
                <a:cs typeface="Courier New"/>
              </a:rPr>
              <a:t>System.out.println(</a:t>
            </a:r>
            <a:r>
              <a:rPr sz="1800" b="1" spc="-5" dirty="0">
                <a:latin typeface="Courier New"/>
                <a:cs typeface="Courier New"/>
              </a:rPr>
              <a:t>“Sum is: </a:t>
            </a:r>
            <a:r>
              <a:rPr sz="1800" b="1" dirty="0">
                <a:latin typeface="Courier New"/>
                <a:cs typeface="Courier New"/>
              </a:rPr>
              <a:t>“+</a:t>
            </a:r>
            <a:r>
              <a:rPr sz="1800" dirty="0">
                <a:latin typeface="Courier New"/>
                <a:cs typeface="Courier New"/>
              </a:rPr>
              <a:t>sum);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469900"/>
            <a:ext cx="7545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7455" algn="l"/>
              </a:tabLst>
            </a:pPr>
            <a:r>
              <a:rPr dirty="0"/>
              <a:t>What makes</a:t>
            </a:r>
            <a:r>
              <a:rPr spc="5" dirty="0"/>
              <a:t> </a:t>
            </a:r>
            <a:r>
              <a:rPr dirty="0"/>
              <a:t>a </a:t>
            </a:r>
            <a:r>
              <a:rPr spc="-5" dirty="0"/>
              <a:t>good	interface?</a:t>
            </a:r>
          </a:p>
        </p:txBody>
      </p:sp>
      <p:sp>
        <p:nvSpPr>
          <p:cNvPr id="3" name="object 3"/>
          <p:cNvSpPr/>
          <p:nvPr/>
        </p:nvSpPr>
        <p:spPr>
          <a:xfrm>
            <a:off x="736600" y="1689100"/>
            <a:ext cx="7670800" cy="431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982615"/>
            <a:ext cx="5994400" cy="162560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Note: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interface </a:t>
            </a:r>
            <a:r>
              <a:rPr sz="2800" dirty="0">
                <a:latin typeface="Trebuchet MS"/>
                <a:cs typeface="Trebuchet MS"/>
              </a:rPr>
              <a:t>has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changed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implementation </a:t>
            </a:r>
            <a:r>
              <a:rPr sz="2800" dirty="0">
                <a:latin typeface="Trebuchet MS"/>
                <a:cs typeface="Trebuchet MS"/>
              </a:rPr>
              <a:t>has </a:t>
            </a:r>
            <a:r>
              <a:rPr sz="2800" spc="-5" dirty="0">
                <a:latin typeface="Trebuchet MS"/>
                <a:cs typeface="Trebuchet MS"/>
              </a:rPr>
              <a:t>not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changed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469900"/>
            <a:ext cx="6056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Command </a:t>
            </a:r>
            <a:r>
              <a:rPr dirty="0"/>
              <a:t>line</a:t>
            </a:r>
            <a:r>
              <a:rPr spc="-9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101600" y="2057400"/>
            <a:ext cx="8940800" cy="288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00" y="4940300"/>
            <a:ext cx="248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F7F7F"/>
                </a:solidFill>
                <a:latin typeface="Trebuchet MS"/>
                <a:cs typeface="Trebuchet MS"/>
                <a:hlinkClick r:id="rId3"/>
              </a:rPr>
              <a:t>http://xkcd.com/1168/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69900"/>
            <a:ext cx="1365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4160"/>
            <a:ext cx="8068945" cy="40005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10" dirty="0">
                <a:latin typeface="Trebuchet MS"/>
                <a:cs typeface="Trebuchet MS"/>
              </a:rPr>
              <a:t>Windows/Icons/Menus/Pointers</a:t>
            </a:r>
            <a:endParaRPr sz="2900">
              <a:latin typeface="Trebuchet MS"/>
              <a:cs typeface="Trebuchet MS"/>
            </a:endParaRPr>
          </a:p>
          <a:p>
            <a:pPr marL="360680" marR="834390" indent="-347980">
              <a:lnSpc>
                <a:spcPts val="3300"/>
              </a:lnSpc>
              <a:spcBef>
                <a:spcPts val="78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5" dirty="0">
                <a:latin typeface="Trebuchet MS"/>
                <a:cs typeface="Trebuchet MS"/>
              </a:rPr>
              <a:t>Contemporary interface style supplanting  command</a:t>
            </a:r>
            <a:r>
              <a:rPr sz="2900" spc="-10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line</a:t>
            </a:r>
            <a:endParaRPr sz="29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5" dirty="0">
                <a:latin typeface="Trebuchet MS"/>
                <a:cs typeface="Trebuchet MS"/>
              </a:rPr>
              <a:t>Developed </a:t>
            </a:r>
            <a:r>
              <a:rPr sz="2900" dirty="0">
                <a:latin typeface="Trebuchet MS"/>
                <a:cs typeface="Trebuchet MS"/>
              </a:rPr>
              <a:t>at </a:t>
            </a:r>
            <a:r>
              <a:rPr sz="2900" spc="-5" dirty="0">
                <a:latin typeface="Trebuchet MS"/>
                <a:cs typeface="Trebuchet MS"/>
              </a:rPr>
              <a:t>Xerox </a:t>
            </a:r>
            <a:r>
              <a:rPr sz="2900" spc="-85" dirty="0">
                <a:latin typeface="Trebuchet MS"/>
                <a:cs typeface="Trebuchet MS"/>
              </a:rPr>
              <a:t>PARC </a:t>
            </a:r>
            <a:r>
              <a:rPr sz="2900" dirty="0">
                <a:latin typeface="Trebuchet MS"/>
                <a:cs typeface="Trebuchet MS"/>
              </a:rPr>
              <a:t>in</a:t>
            </a:r>
            <a:r>
              <a:rPr sz="2900" spc="85" dirty="0">
                <a:latin typeface="Trebuchet MS"/>
                <a:cs typeface="Trebuchet MS"/>
              </a:rPr>
              <a:t> </a:t>
            </a:r>
            <a:r>
              <a:rPr sz="2900" spc="-35" dirty="0">
                <a:latin typeface="Trebuchet MS"/>
                <a:cs typeface="Trebuchet MS"/>
              </a:rPr>
              <a:t>1970’s</a:t>
            </a:r>
            <a:endParaRPr sz="29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dirty="0">
                <a:latin typeface="Trebuchet MS"/>
                <a:cs typeface="Trebuchet MS"/>
              </a:rPr>
              <a:t>First taken up </a:t>
            </a:r>
            <a:r>
              <a:rPr sz="2900" spc="-5" dirty="0">
                <a:latin typeface="Trebuchet MS"/>
                <a:cs typeface="Trebuchet MS"/>
              </a:rPr>
              <a:t>by </a:t>
            </a:r>
            <a:r>
              <a:rPr sz="2900" dirty="0">
                <a:latin typeface="Trebuchet MS"/>
                <a:cs typeface="Trebuchet MS"/>
              </a:rPr>
              <a:t>Apple for </a:t>
            </a:r>
            <a:r>
              <a:rPr sz="2900" spc="-5" dirty="0">
                <a:latin typeface="Trebuchet MS"/>
                <a:cs typeface="Trebuchet MS"/>
              </a:rPr>
              <a:t>Lisa </a:t>
            </a:r>
            <a:r>
              <a:rPr sz="2900" dirty="0">
                <a:latin typeface="Trebuchet MS"/>
                <a:cs typeface="Trebuchet MS"/>
              </a:rPr>
              <a:t>&amp;</a:t>
            </a:r>
            <a:r>
              <a:rPr sz="2900" spc="-204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Macintosh</a:t>
            </a:r>
            <a:endParaRPr sz="29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5" dirty="0">
                <a:latin typeface="Trebuchet MS"/>
                <a:cs typeface="Trebuchet MS"/>
              </a:rPr>
              <a:t>Adopted by Microsoft </a:t>
            </a:r>
            <a:r>
              <a:rPr sz="2900" dirty="0">
                <a:latin typeface="Trebuchet MS"/>
                <a:cs typeface="Trebuchet MS"/>
              </a:rPr>
              <a:t>for </a:t>
            </a:r>
            <a:r>
              <a:rPr sz="2900" spc="-10" dirty="0">
                <a:latin typeface="Trebuchet MS"/>
                <a:cs typeface="Trebuchet MS"/>
              </a:rPr>
              <a:t>Windows</a:t>
            </a:r>
            <a:endParaRPr sz="29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5" dirty="0">
                <a:latin typeface="Trebuchet MS"/>
                <a:cs typeface="Trebuchet MS"/>
              </a:rPr>
              <a:t>Incorporated </a:t>
            </a:r>
            <a:r>
              <a:rPr sz="2900" dirty="0">
                <a:latin typeface="Trebuchet MS"/>
                <a:cs typeface="Trebuchet MS"/>
              </a:rPr>
              <a:t>into X </a:t>
            </a:r>
            <a:r>
              <a:rPr sz="2900" spc="-10" dirty="0">
                <a:latin typeface="Trebuchet MS"/>
                <a:cs typeface="Trebuchet MS"/>
              </a:rPr>
              <a:t>Window </a:t>
            </a:r>
            <a:r>
              <a:rPr sz="2900" spc="-5" dirty="0">
                <a:latin typeface="Trebuchet MS"/>
                <a:cs typeface="Trebuchet MS"/>
              </a:rPr>
              <a:t>interface for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-5" dirty="0">
                <a:latin typeface="Trebuchet MS"/>
                <a:cs typeface="Trebuchet MS"/>
              </a:rPr>
              <a:t>UNIX</a:t>
            </a:r>
            <a:endParaRPr sz="29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5" dirty="0">
                <a:latin typeface="Trebuchet MS"/>
                <a:cs typeface="Trebuchet MS"/>
              </a:rPr>
              <a:t>Now ubiquitous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5100" y="5054600"/>
            <a:ext cx="27051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272" y="5054600"/>
            <a:ext cx="2070328" cy="1790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69900"/>
            <a:ext cx="1365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WIMP</a:t>
            </a:r>
          </a:p>
        </p:txBody>
      </p:sp>
      <p:sp>
        <p:nvSpPr>
          <p:cNvPr id="3" name="object 3"/>
          <p:cNvSpPr/>
          <p:nvPr/>
        </p:nvSpPr>
        <p:spPr>
          <a:xfrm>
            <a:off x="1371600" y="1409700"/>
            <a:ext cx="6400800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7000" y="6108700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Xerox </a:t>
            </a:r>
            <a:r>
              <a:rPr sz="1800" dirty="0">
                <a:latin typeface="Trebuchet MS"/>
                <a:cs typeface="Trebuchet MS"/>
              </a:rPr>
              <a:t>Star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(1981)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7627" y="2349500"/>
            <a:ext cx="143510" cy="548005"/>
          </a:xfrm>
          <a:prstGeom prst="rect">
            <a:avLst/>
          </a:prstGeom>
        </p:spPr>
        <p:txBody>
          <a:bodyPr vert="vert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800" dirty="0">
                <a:solidFill>
                  <a:srgbClr val="EEECE1"/>
                </a:solidFill>
                <a:latin typeface="Trebuchet MS"/>
                <a:cs typeface="Trebuchet MS"/>
              </a:rPr>
              <a:t>fanbo</a:t>
            </a:r>
            <a:r>
              <a:rPr sz="800" spc="-100" dirty="0">
                <a:solidFill>
                  <a:srgbClr val="EEECE1"/>
                </a:solidFill>
                <a:latin typeface="Trebuchet MS"/>
                <a:cs typeface="Trebuchet MS"/>
              </a:rPr>
              <a:t>y</a:t>
            </a:r>
            <a:r>
              <a:rPr sz="800" dirty="0">
                <a:solidFill>
                  <a:srgbClr val="EEECE1"/>
                </a:solidFill>
                <a:latin typeface="Trebuchet MS"/>
                <a:cs typeface="Trebuchet MS"/>
              </a:rPr>
              <a:t>.com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006" y="3892588"/>
            <a:ext cx="674370" cy="1365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110"/>
              </a:lnSpc>
            </a:pPr>
            <a:r>
              <a:rPr sz="4400" dirty="0">
                <a:latin typeface="Trebuchet MS"/>
                <a:cs typeface="Trebuchet MS"/>
              </a:rPr>
              <a:t>WIMP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100" y="5791200"/>
            <a:ext cx="2362200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200" y="4895701"/>
            <a:ext cx="52260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0"/>
              </a:lnSpc>
            </a:pPr>
            <a:r>
              <a:rPr sz="800" dirty="0">
                <a:solidFill>
                  <a:srgbClr val="EEECE1"/>
                </a:solidFill>
                <a:latin typeface="Trebuchet MS"/>
                <a:cs typeface="Trebuchet MS"/>
              </a:rPr>
              <a:t>fanbo</a:t>
            </a:r>
            <a:r>
              <a:rPr sz="800" spc="-100" dirty="0">
                <a:solidFill>
                  <a:srgbClr val="EEECE1"/>
                </a:solidFill>
                <a:latin typeface="Trebuchet MS"/>
                <a:cs typeface="Trebuchet MS"/>
              </a:rPr>
              <a:t>y</a:t>
            </a:r>
            <a:r>
              <a:rPr sz="800" dirty="0">
                <a:solidFill>
                  <a:srgbClr val="EEECE1"/>
                </a:solidFill>
                <a:latin typeface="Trebuchet MS"/>
                <a:cs typeface="Trebuchet MS"/>
              </a:rPr>
              <a:t>.com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4800" y="419100"/>
            <a:ext cx="4673600" cy="623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3863" y="140804"/>
            <a:ext cx="5308790" cy="6790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469900"/>
            <a:ext cx="1365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6108700"/>
            <a:ext cx="182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Windows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(1981)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0327" y="2362200"/>
            <a:ext cx="118110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"/>
              </a:lnSpc>
            </a:pPr>
            <a:r>
              <a:rPr sz="800" dirty="0">
                <a:solidFill>
                  <a:srgbClr val="EEECE1"/>
                </a:solidFill>
                <a:latin typeface="Trebuchet MS"/>
                <a:cs typeface="Trebuchet MS"/>
              </a:rPr>
              <a:t>fa</a:t>
            </a:r>
            <a:endParaRPr sz="800">
              <a:latin typeface="Trebuchet MS"/>
              <a:cs typeface="Trebuchet MS"/>
            </a:endParaRPr>
          </a:p>
          <a:p>
            <a:pPr algn="just">
              <a:lnSpc>
                <a:spcPct val="46000"/>
              </a:lnSpc>
              <a:spcBef>
                <a:spcPts val="395"/>
              </a:spcBef>
            </a:pPr>
            <a:r>
              <a:rPr sz="800" dirty="0">
                <a:solidFill>
                  <a:srgbClr val="EEECE1"/>
                </a:solidFill>
                <a:latin typeface="Trebuchet MS"/>
                <a:cs typeface="Trebuchet MS"/>
              </a:rPr>
              <a:t>n  b  oy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ts val="395"/>
              </a:lnSpc>
            </a:pPr>
            <a:r>
              <a:rPr sz="800" dirty="0">
                <a:solidFill>
                  <a:srgbClr val="EEECE1"/>
                </a:solidFill>
                <a:latin typeface="Trebuchet MS"/>
                <a:cs typeface="Trebuchet MS"/>
              </a:rPr>
              <a:t>.</a:t>
            </a:r>
            <a:endParaRPr sz="800">
              <a:latin typeface="Trebuchet MS"/>
              <a:cs typeface="Trebuchet MS"/>
            </a:endParaRPr>
          </a:p>
          <a:p>
            <a:pPr algn="just">
              <a:lnSpc>
                <a:spcPct val="41300"/>
              </a:lnSpc>
              <a:spcBef>
                <a:spcPts val="229"/>
              </a:spcBef>
            </a:pPr>
            <a:r>
              <a:rPr sz="800" dirty="0">
                <a:solidFill>
                  <a:srgbClr val="EEECE1"/>
                </a:solidFill>
                <a:latin typeface="Trebuchet MS"/>
                <a:cs typeface="Trebuchet MS"/>
              </a:rPr>
              <a:t>c om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700" y="1422400"/>
            <a:ext cx="77216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700" y="1422404"/>
            <a:ext cx="7721600" cy="4622800"/>
          </a:xfrm>
          <a:custGeom>
            <a:avLst/>
            <a:gdLst/>
            <a:ahLst/>
            <a:cxnLst/>
            <a:rect l="l" t="t" r="r" b="b"/>
            <a:pathLst>
              <a:path w="7721600" h="4622800">
                <a:moveTo>
                  <a:pt x="0" y="0"/>
                </a:moveTo>
                <a:lnTo>
                  <a:pt x="7721601" y="0"/>
                </a:lnTo>
                <a:lnTo>
                  <a:pt x="7721601" y="4622795"/>
                </a:lnTo>
                <a:lnTo>
                  <a:pt x="0" y="462279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469900"/>
            <a:ext cx="1986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W</a:t>
            </a:r>
            <a:r>
              <a:rPr dirty="0"/>
              <a:t>ind</a:t>
            </a:r>
            <a:r>
              <a:rPr spc="-5" dirty="0"/>
              <a:t>o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16380"/>
            <a:ext cx="8436610" cy="46990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Trebuchet MS"/>
                <a:cs typeface="Trebuchet MS"/>
              </a:rPr>
              <a:t>Autonomous </a:t>
            </a:r>
            <a:r>
              <a:rPr sz="3200" dirty="0">
                <a:latin typeface="Trebuchet MS"/>
                <a:cs typeface="Trebuchet MS"/>
              </a:rPr>
              <a:t>area of the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screen</a:t>
            </a:r>
            <a:endParaRPr sz="3200">
              <a:latin typeface="Trebuchet MS"/>
              <a:cs typeface="Trebuchet MS"/>
            </a:endParaRPr>
          </a:p>
          <a:p>
            <a:pPr marL="360680" marR="3404235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Contains graphical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areas/  </a:t>
            </a:r>
            <a:r>
              <a:rPr sz="3200" spc="-5" dirty="0">
                <a:latin typeface="Trebuchet MS"/>
                <a:cs typeface="Trebuchet MS"/>
              </a:rPr>
              <a:t>objects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5" dirty="0">
                <a:latin typeface="Trebuchet MS"/>
                <a:cs typeface="Trebuchet MS"/>
              </a:rPr>
              <a:t> interaction,</a:t>
            </a:r>
            <a:endParaRPr sz="3200">
              <a:latin typeface="Trebuchet MS"/>
              <a:cs typeface="Trebuchet MS"/>
            </a:endParaRPr>
          </a:p>
          <a:p>
            <a:pPr marL="360680">
              <a:lnSpc>
                <a:spcPts val="3600"/>
              </a:lnSpc>
            </a:pPr>
            <a:r>
              <a:rPr sz="3200" dirty="0">
                <a:latin typeface="Trebuchet MS"/>
                <a:cs typeface="Trebuchet MS"/>
              </a:rPr>
              <a:t>e.g.</a:t>
            </a:r>
            <a:r>
              <a:rPr sz="3200" spc="-5" dirty="0">
                <a:latin typeface="Trebuchet MS"/>
                <a:cs typeface="Trebuchet MS"/>
              </a:rPr>
              <a:t> icons</a:t>
            </a:r>
            <a:endParaRPr sz="3200">
              <a:latin typeface="Trebuchet MS"/>
              <a:cs typeface="Trebuchet MS"/>
            </a:endParaRPr>
          </a:p>
          <a:p>
            <a:pPr marL="360680" marR="3114675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Operating </a:t>
            </a:r>
            <a:r>
              <a:rPr sz="3200" dirty="0">
                <a:latin typeface="Trebuchet MS"/>
                <a:cs typeface="Trebuchet MS"/>
              </a:rPr>
              <a:t>system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mediates  interaction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between: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user and </a:t>
            </a:r>
            <a:r>
              <a:rPr sz="2800" spc="-5" dirty="0">
                <a:latin typeface="Trebuchet MS"/>
                <a:cs typeface="Trebuchet MS"/>
              </a:rPr>
              <a:t>window </a:t>
            </a:r>
            <a:r>
              <a:rPr sz="2800" dirty="0">
                <a:latin typeface="Trebuchet MS"/>
                <a:cs typeface="Trebuchet MS"/>
              </a:rPr>
              <a:t>(e.g. </a:t>
            </a:r>
            <a:r>
              <a:rPr sz="2800" spc="-5" dirty="0">
                <a:latin typeface="Trebuchet MS"/>
                <a:cs typeface="Trebuchet MS"/>
              </a:rPr>
              <a:t>mouse activity)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window </a:t>
            </a:r>
            <a:r>
              <a:rPr sz="2800" dirty="0">
                <a:latin typeface="Trebuchet MS"/>
                <a:cs typeface="Trebuchet MS"/>
              </a:rPr>
              <a:t>and </a:t>
            </a:r>
            <a:r>
              <a:rPr sz="2800" spc="-5" dirty="0">
                <a:latin typeface="Trebuchet MS"/>
                <a:cs typeface="Trebuchet MS"/>
              </a:rPr>
              <a:t>program </a:t>
            </a:r>
            <a:r>
              <a:rPr sz="2800" dirty="0">
                <a:latin typeface="Trebuchet MS"/>
                <a:cs typeface="Trebuchet MS"/>
              </a:rPr>
              <a:t>(e.g. </a:t>
            </a:r>
            <a:r>
              <a:rPr sz="2800" spc="-5" dirty="0">
                <a:latin typeface="Trebuchet MS"/>
                <a:cs typeface="Trebuchet MS"/>
              </a:rPr>
              <a:t>“ok” button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pressed)</a:t>
            </a:r>
            <a:endParaRPr sz="28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User sees </a:t>
            </a:r>
            <a:r>
              <a:rPr sz="3200" spc="-5" dirty="0">
                <a:latin typeface="Trebuchet MS"/>
                <a:cs typeface="Trebuchet MS"/>
              </a:rPr>
              <a:t>window not program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3108" y="1778000"/>
            <a:ext cx="2321191" cy="1697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500" y="2374900"/>
            <a:ext cx="8509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1300" y="2260600"/>
            <a:ext cx="1053613" cy="1054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469900"/>
            <a:ext cx="1062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Ico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0200"/>
            <a:ext cx="6048375" cy="37268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7145" marR="1036955">
              <a:lnSpc>
                <a:spcPts val="3700"/>
              </a:lnSpc>
              <a:spcBef>
                <a:spcPts val="340"/>
              </a:spcBef>
            </a:pPr>
            <a:r>
              <a:rPr sz="3200" spc="-5" dirty="0">
                <a:latin typeface="Trebuchet MS"/>
                <a:cs typeface="Trebuchet MS"/>
              </a:rPr>
              <a:t>Symbolic representation on  </a:t>
            </a:r>
            <a:r>
              <a:rPr sz="3200" dirty="0">
                <a:latin typeface="Trebuchet MS"/>
                <a:cs typeface="Trebuchet MS"/>
              </a:rPr>
              <a:t>screen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picture indicating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purpose</a:t>
            </a:r>
            <a:endParaRPr sz="3200">
              <a:latin typeface="Trebuchet MS"/>
              <a:cs typeface="Trebuchet MS"/>
            </a:endParaRPr>
          </a:p>
          <a:p>
            <a:pPr marL="360680" marR="1217295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associated with program  activity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select icon </a:t>
            </a:r>
            <a:r>
              <a:rPr sz="3200" dirty="0">
                <a:latin typeface="Trebuchet MS"/>
                <a:cs typeface="Trebuchet MS"/>
              </a:rPr>
              <a:t>==&gt; </a:t>
            </a:r>
            <a:r>
              <a:rPr sz="3200" spc="-5" dirty="0">
                <a:latin typeface="Trebuchet MS"/>
                <a:cs typeface="Trebuchet MS"/>
              </a:rPr>
              <a:t>initiate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activity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window maps icon to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activity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3108" y="1778000"/>
            <a:ext cx="2321191" cy="1697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500" y="2374900"/>
            <a:ext cx="8509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1300" y="2260600"/>
            <a:ext cx="1053613" cy="1054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19900" y="3911600"/>
            <a:ext cx="1534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9900" y="4165600"/>
            <a:ext cx="167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saveFile()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4265" y="44196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9900" y="46736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9900" y="492760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9900" y="5181600"/>
            <a:ext cx="1946275" cy="1315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300"/>
              </a:spcBef>
            </a:pPr>
            <a:r>
              <a:rPr sz="1800" spc="-5" dirty="0">
                <a:latin typeface="Courier New"/>
                <a:cs typeface="Courier New"/>
              </a:rPr>
              <a:t>public void  printFile ()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ts val="1880"/>
              </a:lnSpc>
            </a:pPr>
            <a:r>
              <a:rPr sz="1800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83450" y="3841991"/>
            <a:ext cx="2460625" cy="3016250"/>
          </a:xfrm>
          <a:custGeom>
            <a:avLst/>
            <a:gdLst/>
            <a:ahLst/>
            <a:cxnLst/>
            <a:rect l="l" t="t" r="r" b="b"/>
            <a:pathLst>
              <a:path w="2460625" h="3016250">
                <a:moveTo>
                  <a:pt x="2460549" y="0"/>
                </a:moveTo>
                <a:lnTo>
                  <a:pt x="0" y="0"/>
                </a:lnTo>
                <a:lnTo>
                  <a:pt x="179" y="50401"/>
                </a:lnTo>
                <a:lnTo>
                  <a:pt x="358" y="100802"/>
                </a:lnTo>
                <a:lnTo>
                  <a:pt x="538" y="151204"/>
                </a:lnTo>
                <a:lnTo>
                  <a:pt x="717" y="201605"/>
                </a:lnTo>
                <a:lnTo>
                  <a:pt x="896" y="252007"/>
                </a:lnTo>
                <a:lnTo>
                  <a:pt x="1076" y="302408"/>
                </a:lnTo>
                <a:lnTo>
                  <a:pt x="1255" y="352810"/>
                </a:lnTo>
                <a:lnTo>
                  <a:pt x="1435" y="403211"/>
                </a:lnTo>
                <a:lnTo>
                  <a:pt x="1614" y="453612"/>
                </a:lnTo>
                <a:lnTo>
                  <a:pt x="1793" y="504014"/>
                </a:lnTo>
                <a:lnTo>
                  <a:pt x="1973" y="554415"/>
                </a:lnTo>
                <a:lnTo>
                  <a:pt x="2152" y="604817"/>
                </a:lnTo>
                <a:lnTo>
                  <a:pt x="2332" y="655218"/>
                </a:lnTo>
                <a:lnTo>
                  <a:pt x="2511" y="705620"/>
                </a:lnTo>
                <a:lnTo>
                  <a:pt x="2690" y="756021"/>
                </a:lnTo>
                <a:lnTo>
                  <a:pt x="2870" y="806423"/>
                </a:lnTo>
                <a:lnTo>
                  <a:pt x="3049" y="856824"/>
                </a:lnTo>
                <a:lnTo>
                  <a:pt x="3228" y="907226"/>
                </a:lnTo>
                <a:lnTo>
                  <a:pt x="3408" y="957627"/>
                </a:lnTo>
                <a:lnTo>
                  <a:pt x="3587" y="1008029"/>
                </a:lnTo>
                <a:lnTo>
                  <a:pt x="3767" y="1058430"/>
                </a:lnTo>
                <a:lnTo>
                  <a:pt x="3946" y="1108832"/>
                </a:lnTo>
                <a:lnTo>
                  <a:pt x="4125" y="1159233"/>
                </a:lnTo>
                <a:lnTo>
                  <a:pt x="4305" y="1209635"/>
                </a:lnTo>
                <a:lnTo>
                  <a:pt x="4484" y="1260036"/>
                </a:lnTo>
                <a:lnTo>
                  <a:pt x="4663" y="1310438"/>
                </a:lnTo>
                <a:lnTo>
                  <a:pt x="4843" y="1360839"/>
                </a:lnTo>
                <a:lnTo>
                  <a:pt x="5022" y="1411241"/>
                </a:lnTo>
                <a:lnTo>
                  <a:pt x="5202" y="1461642"/>
                </a:lnTo>
                <a:lnTo>
                  <a:pt x="5381" y="1512044"/>
                </a:lnTo>
                <a:lnTo>
                  <a:pt x="5560" y="1562445"/>
                </a:lnTo>
                <a:lnTo>
                  <a:pt x="5740" y="1612847"/>
                </a:lnTo>
                <a:lnTo>
                  <a:pt x="5919" y="1663248"/>
                </a:lnTo>
                <a:lnTo>
                  <a:pt x="6098" y="1713650"/>
                </a:lnTo>
                <a:lnTo>
                  <a:pt x="6278" y="1764051"/>
                </a:lnTo>
                <a:lnTo>
                  <a:pt x="6457" y="1814453"/>
                </a:lnTo>
                <a:lnTo>
                  <a:pt x="6637" y="1864854"/>
                </a:lnTo>
                <a:lnTo>
                  <a:pt x="6816" y="1915256"/>
                </a:lnTo>
                <a:lnTo>
                  <a:pt x="6995" y="1965657"/>
                </a:lnTo>
                <a:lnTo>
                  <a:pt x="7175" y="2016059"/>
                </a:lnTo>
                <a:lnTo>
                  <a:pt x="7354" y="2066460"/>
                </a:lnTo>
                <a:lnTo>
                  <a:pt x="7534" y="2116861"/>
                </a:lnTo>
                <a:lnTo>
                  <a:pt x="7713" y="2167263"/>
                </a:lnTo>
                <a:lnTo>
                  <a:pt x="7892" y="2217664"/>
                </a:lnTo>
                <a:lnTo>
                  <a:pt x="8072" y="2268066"/>
                </a:lnTo>
                <a:lnTo>
                  <a:pt x="8251" y="2318467"/>
                </a:lnTo>
                <a:lnTo>
                  <a:pt x="8430" y="2368868"/>
                </a:lnTo>
                <a:lnTo>
                  <a:pt x="8610" y="2419270"/>
                </a:lnTo>
                <a:lnTo>
                  <a:pt x="8789" y="2469671"/>
                </a:lnTo>
                <a:lnTo>
                  <a:pt x="8969" y="2520073"/>
                </a:lnTo>
                <a:lnTo>
                  <a:pt x="9148" y="2570474"/>
                </a:lnTo>
                <a:lnTo>
                  <a:pt x="9327" y="2620875"/>
                </a:lnTo>
                <a:lnTo>
                  <a:pt x="9507" y="2671277"/>
                </a:lnTo>
                <a:lnTo>
                  <a:pt x="9686" y="2721678"/>
                </a:lnTo>
                <a:lnTo>
                  <a:pt x="9866" y="2772079"/>
                </a:lnTo>
                <a:lnTo>
                  <a:pt x="10045" y="2822480"/>
                </a:lnTo>
                <a:lnTo>
                  <a:pt x="10224" y="2872882"/>
                </a:lnTo>
                <a:lnTo>
                  <a:pt x="10404" y="2923283"/>
                </a:lnTo>
                <a:lnTo>
                  <a:pt x="10583" y="2973684"/>
                </a:lnTo>
                <a:lnTo>
                  <a:pt x="10734" y="30160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5484" y="3209963"/>
            <a:ext cx="233762" cy="11749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0268" y="3228555"/>
            <a:ext cx="5080" cy="1026160"/>
          </a:xfrm>
          <a:custGeom>
            <a:avLst/>
            <a:gdLst/>
            <a:ahLst/>
            <a:cxnLst/>
            <a:rect l="l" t="t" r="r" b="b"/>
            <a:pathLst>
              <a:path w="5079" h="1026160">
                <a:moveTo>
                  <a:pt x="2254" y="-12699"/>
                </a:moveTo>
                <a:lnTo>
                  <a:pt x="2254" y="1038862"/>
                </a:lnTo>
              </a:path>
            </a:pathLst>
          </a:custGeom>
          <a:ln w="2990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64471" y="4173733"/>
            <a:ext cx="152133" cy="1525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36409" y="3221215"/>
            <a:ext cx="1202023" cy="24545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50717" y="3239325"/>
            <a:ext cx="1036955" cy="2306955"/>
          </a:xfrm>
          <a:custGeom>
            <a:avLst/>
            <a:gdLst/>
            <a:ahLst/>
            <a:cxnLst/>
            <a:rect l="l" t="t" r="r" b="b"/>
            <a:pathLst>
              <a:path w="1036954" h="2306954">
                <a:moveTo>
                  <a:pt x="1036920" y="0"/>
                </a:moveTo>
                <a:lnTo>
                  <a:pt x="1036920" y="1856409"/>
                </a:lnTo>
                <a:lnTo>
                  <a:pt x="0" y="1856409"/>
                </a:lnTo>
                <a:lnTo>
                  <a:pt x="0" y="2294128"/>
                </a:lnTo>
                <a:lnTo>
                  <a:pt x="0" y="2306828"/>
                </a:lnTo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74651" y="5465427"/>
            <a:ext cx="152135" cy="1522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469900"/>
            <a:ext cx="1062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Ico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2520530" y="3840718"/>
            <a:ext cx="805804" cy="80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3393" y="3860584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77" y="0"/>
                </a:lnTo>
                <a:lnTo>
                  <a:pt x="720077" y="720077"/>
                </a:lnTo>
                <a:lnTo>
                  <a:pt x="0" y="720077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3393" y="3860584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79" y="0"/>
                </a:lnTo>
                <a:lnTo>
                  <a:pt x="720079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7302" y="3973804"/>
            <a:ext cx="652264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5402" y="40046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7302" y="4117822"/>
            <a:ext cx="652264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5402" y="4148620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7302" y="4261827"/>
            <a:ext cx="652264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35402" y="4292637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7302" y="4395355"/>
            <a:ext cx="652264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35402" y="4426153"/>
            <a:ext cx="576580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8659" y="3840718"/>
            <a:ext cx="805804" cy="80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1521" y="3860584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77" y="0"/>
                </a:lnTo>
                <a:lnTo>
                  <a:pt x="720077" y="720077"/>
                </a:lnTo>
                <a:lnTo>
                  <a:pt x="0" y="720077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1521" y="3860584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79" y="0"/>
                </a:lnTo>
                <a:lnTo>
                  <a:pt x="720079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5430" y="3973804"/>
            <a:ext cx="652264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63530" y="40046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0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5430" y="4117822"/>
            <a:ext cx="436239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63530" y="414862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3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5430" y="4261827"/>
            <a:ext cx="580256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3530" y="429263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405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25430" y="4395355"/>
            <a:ext cx="364232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3530" y="442615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76787" y="3840718"/>
            <a:ext cx="805804" cy="80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9650" y="3860584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77" y="0"/>
                </a:lnTo>
                <a:lnTo>
                  <a:pt x="720077" y="720077"/>
                </a:lnTo>
                <a:lnTo>
                  <a:pt x="0" y="720077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19650" y="3860584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0"/>
                </a:moveTo>
                <a:lnTo>
                  <a:pt x="720079" y="0"/>
                </a:lnTo>
                <a:lnTo>
                  <a:pt x="720079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3559" y="3973804"/>
            <a:ext cx="652264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91659" y="40046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0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69585" y="4117822"/>
            <a:ext cx="436239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07685" y="414862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3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25567" y="4261827"/>
            <a:ext cx="580256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63667" y="429263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405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41582" y="4395355"/>
            <a:ext cx="364232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79695" y="442615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04915" y="3840718"/>
            <a:ext cx="805804" cy="80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7778" y="3860584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0"/>
                </a:moveTo>
                <a:lnTo>
                  <a:pt x="720077" y="0"/>
                </a:lnTo>
                <a:lnTo>
                  <a:pt x="720077" y="720077"/>
                </a:lnTo>
                <a:lnTo>
                  <a:pt x="0" y="720077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47778" y="3860584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90" h="720089">
                <a:moveTo>
                  <a:pt x="0" y="0"/>
                </a:moveTo>
                <a:lnTo>
                  <a:pt x="720079" y="0"/>
                </a:lnTo>
                <a:lnTo>
                  <a:pt x="720079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81687" y="3973804"/>
            <a:ext cx="652264" cy="10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9787" y="4004602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0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89687" y="4117822"/>
            <a:ext cx="436239" cy="10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27787" y="414862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6003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17679" y="4261827"/>
            <a:ext cx="580256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55779" y="4292637"/>
            <a:ext cx="504190" cy="0"/>
          </a:xfrm>
          <a:custGeom>
            <a:avLst/>
            <a:gdLst/>
            <a:ahLst/>
            <a:cxnLst/>
            <a:rect l="l" t="t" r="r" b="b"/>
            <a:pathLst>
              <a:path w="504190">
                <a:moveTo>
                  <a:pt x="0" y="0"/>
                </a:moveTo>
                <a:lnTo>
                  <a:pt x="50405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25692" y="4395355"/>
            <a:ext cx="364232" cy="10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63792" y="4426153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0" y="0"/>
                </a:moveTo>
                <a:lnTo>
                  <a:pt x="28803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1375" y="1680464"/>
            <a:ext cx="8437880" cy="42221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6510" marR="1330325">
              <a:lnSpc>
                <a:spcPts val="3700"/>
              </a:lnSpc>
              <a:spcBef>
                <a:spcPts val="305"/>
              </a:spcBef>
            </a:pPr>
            <a:r>
              <a:rPr sz="3150" dirty="0">
                <a:latin typeface="Trebuchet MS"/>
                <a:cs typeface="Trebuchet MS"/>
              </a:rPr>
              <a:t>Icon </a:t>
            </a:r>
            <a:r>
              <a:rPr sz="3150" spc="5" dirty="0">
                <a:latin typeface="Trebuchet MS"/>
                <a:cs typeface="Trebuchet MS"/>
              </a:rPr>
              <a:t>choice is </a:t>
            </a:r>
            <a:r>
              <a:rPr sz="3150" dirty="0">
                <a:latin typeface="Trebuchet MS"/>
                <a:cs typeface="Trebuchet MS"/>
              </a:rPr>
              <a:t>fundamental </a:t>
            </a:r>
            <a:r>
              <a:rPr sz="3150" spc="5" dirty="0">
                <a:latin typeface="Trebuchet MS"/>
                <a:cs typeface="Trebuchet MS"/>
              </a:rPr>
              <a:t>to </a:t>
            </a:r>
            <a:r>
              <a:rPr sz="3150" dirty="0">
                <a:latin typeface="Trebuchet MS"/>
                <a:cs typeface="Trebuchet MS"/>
              </a:rPr>
              <a:t>effective  </a:t>
            </a:r>
            <a:r>
              <a:rPr sz="3150" spc="5" dirty="0">
                <a:latin typeface="Trebuchet MS"/>
                <a:cs typeface="Trebuchet MS"/>
              </a:rPr>
              <a:t>interfaces</a:t>
            </a:r>
            <a:endParaRPr sz="3150">
              <a:latin typeface="Trebuchet MS"/>
              <a:cs typeface="Trebuchet MS"/>
            </a:endParaRPr>
          </a:p>
          <a:p>
            <a:pPr marL="346710" indent="-33401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46710" algn="l"/>
                <a:tab pos="347345" algn="l"/>
              </a:tabLst>
            </a:pPr>
            <a:r>
              <a:rPr sz="3150" spc="5" dirty="0">
                <a:latin typeface="Trebuchet MS"/>
                <a:cs typeface="Trebuchet MS"/>
              </a:rPr>
              <a:t>Use symbols </a:t>
            </a:r>
            <a:r>
              <a:rPr sz="3150" dirty="0">
                <a:latin typeface="Trebuchet MS"/>
                <a:cs typeface="Trebuchet MS"/>
              </a:rPr>
              <a:t>that reflect</a:t>
            </a:r>
            <a:r>
              <a:rPr sz="3150" spc="-15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purpose</a:t>
            </a:r>
            <a:endParaRPr sz="3150">
              <a:latin typeface="Trebuchet MS"/>
              <a:cs typeface="Trebuchet MS"/>
            </a:endParaRPr>
          </a:p>
          <a:p>
            <a:pPr marL="753110" lvl="1" indent="-28321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3745" algn="l"/>
              </a:tabLst>
            </a:pPr>
            <a:r>
              <a:rPr sz="2750" spc="5" dirty="0">
                <a:latin typeface="Trebuchet MS"/>
                <a:cs typeface="Trebuchet MS"/>
              </a:rPr>
              <a:t>e.g. word processor </a:t>
            </a:r>
            <a:r>
              <a:rPr sz="2750" spc="10" dirty="0">
                <a:latin typeface="Trebuchet MS"/>
                <a:cs typeface="Trebuchet MS"/>
              </a:rPr>
              <a:t>text</a:t>
            </a:r>
            <a:r>
              <a:rPr sz="2750" spc="5" dirty="0">
                <a:latin typeface="Trebuchet MS"/>
                <a:cs typeface="Trebuchet MS"/>
              </a:rPr>
              <a:t> formatting</a:t>
            </a:r>
            <a:endParaRPr sz="27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3250">
              <a:latin typeface="Times New Roman"/>
              <a:cs typeface="Times New Roman"/>
            </a:endParaRPr>
          </a:p>
          <a:p>
            <a:pPr marL="2239010">
              <a:lnSpc>
                <a:spcPts val="2155"/>
              </a:lnSpc>
              <a:tabLst>
                <a:tab pos="3229610" algn="l"/>
                <a:tab pos="4309110" algn="l"/>
                <a:tab pos="5617210" algn="l"/>
              </a:tabLst>
            </a:pPr>
            <a:r>
              <a:rPr sz="1800" spc="-5" dirty="0">
                <a:latin typeface="Trebuchet MS"/>
                <a:cs typeface="Trebuchet MS"/>
              </a:rPr>
              <a:t>justify	</a:t>
            </a:r>
            <a:r>
              <a:rPr sz="1800" dirty="0">
                <a:latin typeface="Trebuchet MS"/>
                <a:cs typeface="Trebuchet MS"/>
              </a:rPr>
              <a:t>align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left	</a:t>
            </a:r>
            <a:r>
              <a:rPr sz="1800" dirty="0">
                <a:latin typeface="Trebuchet MS"/>
                <a:cs typeface="Trebuchet MS"/>
              </a:rPr>
              <a:t>align right	centre</a:t>
            </a:r>
            <a:endParaRPr sz="1800">
              <a:latin typeface="Trebuchet MS"/>
              <a:cs typeface="Trebuchet MS"/>
            </a:endParaRPr>
          </a:p>
          <a:p>
            <a:pPr marL="346710" indent="-334010">
              <a:lnSpc>
                <a:spcPts val="3775"/>
              </a:lnSpc>
              <a:buFont typeface="Arial"/>
              <a:buChar char="•"/>
              <a:tabLst>
                <a:tab pos="346710" algn="l"/>
                <a:tab pos="347345" algn="l"/>
              </a:tabLst>
            </a:pPr>
            <a:r>
              <a:rPr sz="3150" spc="5" dirty="0">
                <a:latin typeface="Trebuchet MS"/>
                <a:cs typeface="Trebuchet MS"/>
              </a:rPr>
              <a:t>Use familiar metaphor</a:t>
            </a:r>
            <a:endParaRPr sz="3150">
              <a:latin typeface="Trebuchet MS"/>
              <a:cs typeface="Trebuchet MS"/>
            </a:endParaRPr>
          </a:p>
          <a:p>
            <a:pPr marL="753110" lvl="1" indent="-28321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3745" algn="l"/>
              </a:tabLst>
            </a:pPr>
            <a:r>
              <a:rPr sz="2750" spc="5" dirty="0">
                <a:latin typeface="Trebuchet MS"/>
                <a:cs typeface="Trebuchet MS"/>
              </a:rPr>
              <a:t>e.g. </a:t>
            </a:r>
            <a:r>
              <a:rPr sz="2750" spc="10" dirty="0">
                <a:latin typeface="Trebuchet MS"/>
                <a:cs typeface="Trebuchet MS"/>
              </a:rPr>
              <a:t>CD/DVD </a:t>
            </a:r>
            <a:r>
              <a:rPr sz="2750" spc="5" dirty="0">
                <a:latin typeface="Trebuchet MS"/>
                <a:cs typeface="Trebuchet MS"/>
              </a:rPr>
              <a:t>controls </a:t>
            </a:r>
            <a:r>
              <a:rPr sz="2750" spc="10" dirty="0">
                <a:latin typeface="Trebuchet MS"/>
                <a:cs typeface="Trebuchet MS"/>
              </a:rPr>
              <a:t>to </a:t>
            </a:r>
            <a:r>
              <a:rPr sz="2750" spc="5" dirty="0">
                <a:latin typeface="Trebuchet MS"/>
                <a:cs typeface="Trebuchet MS"/>
              </a:rPr>
              <a:t>stop/start/pause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spc="5" dirty="0">
                <a:latin typeface="Trebuchet MS"/>
                <a:cs typeface="Trebuchet MS"/>
              </a:rPr>
              <a:t>action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23154" y="5955433"/>
            <a:ext cx="805804" cy="80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6017" y="597529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90">
                <a:moveTo>
                  <a:pt x="0" y="0"/>
                </a:moveTo>
                <a:lnTo>
                  <a:pt x="720077" y="0"/>
                </a:lnTo>
                <a:lnTo>
                  <a:pt x="720077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6017" y="597529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90">
                <a:moveTo>
                  <a:pt x="0" y="0"/>
                </a:moveTo>
                <a:lnTo>
                  <a:pt x="720079" y="0"/>
                </a:lnTo>
                <a:lnTo>
                  <a:pt x="720079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39181" y="6171457"/>
            <a:ext cx="373757" cy="3737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82043" y="619131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0"/>
                </a:moveTo>
                <a:lnTo>
                  <a:pt x="288023" y="0"/>
                </a:lnTo>
                <a:lnTo>
                  <a:pt x="288023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82043" y="6191319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0"/>
                </a:moveTo>
                <a:lnTo>
                  <a:pt x="288032" y="0"/>
                </a:lnTo>
                <a:lnTo>
                  <a:pt x="288032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15043" y="5955433"/>
            <a:ext cx="805804" cy="80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57905" y="597529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90">
                <a:moveTo>
                  <a:pt x="0" y="0"/>
                </a:moveTo>
                <a:lnTo>
                  <a:pt x="720077" y="0"/>
                </a:lnTo>
                <a:lnTo>
                  <a:pt x="720077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57905" y="597529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90">
                <a:moveTo>
                  <a:pt x="0" y="0"/>
                </a:moveTo>
                <a:lnTo>
                  <a:pt x="720079" y="0"/>
                </a:lnTo>
                <a:lnTo>
                  <a:pt x="720079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55898" y="6171453"/>
            <a:ext cx="396104" cy="373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98761" y="6191321"/>
            <a:ext cx="310515" cy="288290"/>
          </a:xfrm>
          <a:custGeom>
            <a:avLst/>
            <a:gdLst/>
            <a:ahLst/>
            <a:cxnLst/>
            <a:rect l="l" t="t" r="r" b="b"/>
            <a:pathLst>
              <a:path w="310514" h="288289">
                <a:moveTo>
                  <a:pt x="0" y="0"/>
                </a:moveTo>
                <a:lnTo>
                  <a:pt x="0" y="288030"/>
                </a:lnTo>
                <a:lnTo>
                  <a:pt x="310375" y="1440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498757" y="6191320"/>
            <a:ext cx="310515" cy="288290"/>
          </a:xfrm>
          <a:custGeom>
            <a:avLst/>
            <a:gdLst/>
            <a:ahLst/>
            <a:cxnLst/>
            <a:rect l="l" t="t" r="r" b="b"/>
            <a:pathLst>
              <a:path w="310514" h="288289">
                <a:moveTo>
                  <a:pt x="310379" y="144015"/>
                </a:moveTo>
                <a:lnTo>
                  <a:pt x="0" y="288031"/>
                </a:lnTo>
                <a:lnTo>
                  <a:pt x="0" y="0"/>
                </a:lnTo>
                <a:lnTo>
                  <a:pt x="310379" y="1440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66057" y="5955433"/>
            <a:ext cx="805804" cy="80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08919" y="597529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90">
                <a:moveTo>
                  <a:pt x="0" y="0"/>
                </a:moveTo>
                <a:lnTo>
                  <a:pt x="720077" y="0"/>
                </a:lnTo>
                <a:lnTo>
                  <a:pt x="720077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08919" y="5975296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90">
                <a:moveTo>
                  <a:pt x="0" y="0"/>
                </a:moveTo>
                <a:lnTo>
                  <a:pt x="720079" y="0"/>
                </a:lnTo>
                <a:lnTo>
                  <a:pt x="720079" y="720079"/>
                </a:lnTo>
                <a:lnTo>
                  <a:pt x="0" y="72007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46079" y="6171457"/>
            <a:ext cx="229740" cy="3737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88942" y="6191319"/>
            <a:ext cx="144145" cy="288290"/>
          </a:xfrm>
          <a:custGeom>
            <a:avLst/>
            <a:gdLst/>
            <a:ahLst/>
            <a:cxnLst/>
            <a:rect l="l" t="t" r="r" b="b"/>
            <a:pathLst>
              <a:path w="144145" h="288289">
                <a:moveTo>
                  <a:pt x="0" y="0"/>
                </a:moveTo>
                <a:lnTo>
                  <a:pt x="144017" y="0"/>
                </a:lnTo>
                <a:lnTo>
                  <a:pt x="144017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88942" y="6191319"/>
            <a:ext cx="144145" cy="288290"/>
          </a:xfrm>
          <a:custGeom>
            <a:avLst/>
            <a:gdLst/>
            <a:ahLst/>
            <a:cxnLst/>
            <a:rect l="l" t="t" r="r" b="b"/>
            <a:pathLst>
              <a:path w="144145" h="288289">
                <a:moveTo>
                  <a:pt x="0" y="0"/>
                </a:moveTo>
                <a:lnTo>
                  <a:pt x="144015" y="0"/>
                </a:lnTo>
                <a:lnTo>
                  <a:pt x="144015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62106" y="6171457"/>
            <a:ext cx="229740" cy="3737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04969" y="6191319"/>
            <a:ext cx="144145" cy="288290"/>
          </a:xfrm>
          <a:custGeom>
            <a:avLst/>
            <a:gdLst/>
            <a:ahLst/>
            <a:cxnLst/>
            <a:rect l="l" t="t" r="r" b="b"/>
            <a:pathLst>
              <a:path w="144145" h="288289">
                <a:moveTo>
                  <a:pt x="0" y="0"/>
                </a:moveTo>
                <a:lnTo>
                  <a:pt x="144017" y="0"/>
                </a:lnTo>
                <a:lnTo>
                  <a:pt x="144017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04969" y="6191319"/>
            <a:ext cx="144145" cy="288290"/>
          </a:xfrm>
          <a:custGeom>
            <a:avLst/>
            <a:gdLst/>
            <a:ahLst/>
            <a:cxnLst/>
            <a:rect l="l" t="t" r="r" b="b"/>
            <a:pathLst>
              <a:path w="144145" h="288289">
                <a:moveTo>
                  <a:pt x="0" y="0"/>
                </a:moveTo>
                <a:lnTo>
                  <a:pt x="144015" y="0"/>
                </a:lnTo>
                <a:lnTo>
                  <a:pt x="144015" y="288032"/>
                </a:lnTo>
                <a:lnTo>
                  <a:pt x="0" y="2880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600" y="469900"/>
            <a:ext cx="2337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Icon</a:t>
            </a:r>
            <a:r>
              <a:rPr spc="-95" dirty="0"/>
              <a:t> </a:t>
            </a:r>
            <a:r>
              <a:rPr spc="-5" dirty="0"/>
              <a:t>Quiz</a:t>
            </a:r>
          </a:p>
        </p:txBody>
      </p:sp>
      <p:sp>
        <p:nvSpPr>
          <p:cNvPr id="3" name="object 3"/>
          <p:cNvSpPr/>
          <p:nvPr/>
        </p:nvSpPr>
        <p:spPr>
          <a:xfrm>
            <a:off x="584200" y="2081770"/>
            <a:ext cx="7683500" cy="3392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69900"/>
            <a:ext cx="410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Mouse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16380"/>
            <a:ext cx="7008495" cy="376174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Trebuchet MS"/>
                <a:cs typeface="Trebuchet MS"/>
              </a:rPr>
              <a:t>Movable physical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device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Associated by operating </a:t>
            </a:r>
            <a:r>
              <a:rPr sz="3200" dirty="0">
                <a:latin typeface="Trebuchet MS"/>
                <a:cs typeface="Trebuchet MS"/>
              </a:rPr>
              <a:t>system </a:t>
            </a:r>
            <a:r>
              <a:rPr sz="3200" spc="-5" dirty="0">
                <a:latin typeface="Trebuchet MS"/>
                <a:cs typeface="Trebuchet MS"/>
              </a:rPr>
              <a:t>with  graphical pointer on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screen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User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moves mouse</a:t>
            </a:r>
            <a:endParaRPr sz="28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Trebuchet MS"/>
                <a:cs typeface="Trebuchet MS"/>
              </a:rPr>
              <a:t>H</a:t>
            </a:r>
            <a:r>
              <a:rPr sz="3200" spc="-5" dirty="0">
                <a:latin typeface="Trebuchet MS"/>
                <a:cs typeface="Trebuchet MS"/>
              </a:rPr>
              <a:t>ardware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generates</a:t>
            </a:r>
            <a:r>
              <a:rPr sz="2800" spc="-5" dirty="0">
                <a:latin typeface="Trebuchet MS"/>
                <a:cs typeface="Trebuchet MS"/>
              </a:rPr>
              <a:t> signals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6000" y="3216925"/>
            <a:ext cx="3994480" cy="293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5400" y="5676900"/>
            <a:ext cx="2755265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first ever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mouse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1600"/>
              </a:lnSpc>
              <a:spcBef>
                <a:spcPts val="90"/>
              </a:spcBef>
            </a:pPr>
            <a:r>
              <a:rPr sz="1400" spc="-15" dirty="0">
                <a:solidFill>
                  <a:srgbClr val="7F7F7F"/>
                </a:solidFill>
                <a:latin typeface="Trebuchet MS"/>
                <a:cs typeface="Trebuchet MS"/>
                <a:hlinkClick r:id="rId3"/>
              </a:rPr>
              <a:t>http://www.computerhistory.org/ </a:t>
            </a:r>
            <a:r>
              <a:rPr sz="1400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Trebuchet MS"/>
                <a:cs typeface="Trebuchet MS"/>
              </a:rPr>
              <a:t>revolution/input-output/14/350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69900"/>
            <a:ext cx="410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Mouse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96832"/>
            <a:ext cx="8246109" cy="44875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3050" spc="-10" dirty="0">
                <a:latin typeface="Trebuchet MS"/>
                <a:cs typeface="Trebuchet MS"/>
              </a:rPr>
              <a:t>Operating system</a:t>
            </a:r>
            <a:endParaRPr sz="30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170"/>
              </a:spcBef>
              <a:buFont typeface="Arial"/>
              <a:buChar char="–"/>
              <a:tabLst>
                <a:tab pos="741680" algn="l"/>
              </a:tabLst>
            </a:pPr>
            <a:r>
              <a:rPr sz="3975" baseline="1048" dirty="0">
                <a:latin typeface="Trebuchet MS"/>
                <a:cs typeface="Trebuchet MS"/>
              </a:rPr>
              <a:t>detects mouse</a:t>
            </a:r>
            <a:r>
              <a:rPr sz="3975" spc="-7" baseline="1048" dirty="0">
                <a:latin typeface="Trebuchet MS"/>
                <a:cs typeface="Trebuchet MS"/>
              </a:rPr>
              <a:t> </a:t>
            </a:r>
            <a:r>
              <a:rPr sz="3975" spc="7" baseline="1048" dirty="0">
                <a:latin typeface="Trebuchet MS"/>
                <a:cs typeface="Trebuchet MS"/>
              </a:rPr>
              <a:t>movements</a:t>
            </a:r>
            <a:endParaRPr sz="3975" baseline="1048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41680" algn="l"/>
              </a:tabLst>
            </a:pPr>
            <a:r>
              <a:rPr sz="2650" dirty="0">
                <a:latin typeface="Trebuchet MS"/>
                <a:cs typeface="Trebuchet MS"/>
              </a:rPr>
              <a:t>moves pointer on</a:t>
            </a:r>
            <a:r>
              <a:rPr sz="2650" spc="-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screen</a:t>
            </a:r>
            <a:endParaRPr sz="26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41680" algn="l"/>
              </a:tabLst>
            </a:pPr>
            <a:r>
              <a:rPr sz="2650" dirty="0">
                <a:latin typeface="Trebuchet MS"/>
                <a:cs typeface="Trebuchet MS"/>
              </a:rPr>
              <a:t>determines which window pointer is pointing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to</a:t>
            </a:r>
            <a:endParaRPr sz="26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41680" algn="l"/>
              </a:tabLst>
            </a:pPr>
            <a:r>
              <a:rPr sz="2650" dirty="0">
                <a:latin typeface="Trebuchet MS"/>
                <a:cs typeface="Trebuchet MS"/>
              </a:rPr>
              <a:t>tells window that pointer is inside it</a:t>
            </a:r>
            <a:endParaRPr sz="26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2650" spc="-5" dirty="0">
                <a:latin typeface="Trebuchet MS"/>
                <a:cs typeface="Trebuchet MS"/>
              </a:rPr>
              <a:t>W</a:t>
            </a:r>
            <a:r>
              <a:rPr sz="3050" spc="-5" dirty="0">
                <a:latin typeface="Trebuchet MS"/>
                <a:cs typeface="Trebuchet MS"/>
              </a:rPr>
              <a:t>indow</a:t>
            </a:r>
            <a:endParaRPr sz="3050">
              <a:latin typeface="Trebuchet MS"/>
              <a:cs typeface="Trebuchet MS"/>
            </a:endParaRPr>
          </a:p>
          <a:p>
            <a:pPr marL="741680" lvl="1" indent="-271780">
              <a:lnSpc>
                <a:spcPct val="100000"/>
              </a:lnSpc>
              <a:spcBef>
                <a:spcPts val="155"/>
              </a:spcBef>
              <a:buFont typeface="Arial"/>
              <a:buChar char="–"/>
              <a:tabLst>
                <a:tab pos="741680" algn="l"/>
              </a:tabLst>
            </a:pPr>
            <a:r>
              <a:rPr sz="2650" dirty="0">
                <a:latin typeface="Trebuchet MS"/>
                <a:cs typeface="Trebuchet MS"/>
              </a:rPr>
              <a:t>stops what </a:t>
            </a:r>
            <a:r>
              <a:rPr sz="2650" spc="-45" dirty="0">
                <a:latin typeface="Trebuchet MS"/>
                <a:cs typeface="Trebuchet MS"/>
              </a:rPr>
              <a:t>it’s</a:t>
            </a:r>
            <a:r>
              <a:rPr sz="2650" spc="10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doing</a:t>
            </a:r>
            <a:endParaRPr sz="2650">
              <a:latin typeface="Trebuchet MS"/>
              <a:cs typeface="Trebuchet MS"/>
            </a:endParaRPr>
          </a:p>
          <a:p>
            <a:pPr marL="741680" marR="5080" lvl="1" indent="-271780">
              <a:lnSpc>
                <a:spcPts val="2700"/>
              </a:lnSpc>
              <a:spcBef>
                <a:spcPts val="795"/>
              </a:spcBef>
              <a:buFont typeface="Arial"/>
              <a:buChar char="–"/>
              <a:tabLst>
                <a:tab pos="741680" algn="l"/>
              </a:tabLst>
            </a:pPr>
            <a:r>
              <a:rPr sz="2650" dirty="0">
                <a:latin typeface="Trebuchet MS"/>
                <a:cs typeface="Trebuchet MS"/>
              </a:rPr>
              <a:t>determines which area/object pointer is pointing  at</a:t>
            </a:r>
            <a:endParaRPr sz="26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sz="2650" i="1" spc="-5" dirty="0">
                <a:latin typeface="Trebuchet MS"/>
                <a:cs typeface="Trebuchet MS"/>
              </a:rPr>
              <a:t>N</a:t>
            </a:r>
            <a:r>
              <a:rPr sz="3050" i="1" spc="-5" dirty="0">
                <a:latin typeface="Trebuchet MS"/>
                <a:cs typeface="Trebuchet MS"/>
              </a:rPr>
              <a:t>ote </a:t>
            </a:r>
            <a:r>
              <a:rPr sz="3050" i="1" spc="-10" dirty="0">
                <a:latin typeface="Trebuchet MS"/>
                <a:cs typeface="Trebuchet MS"/>
              </a:rPr>
              <a:t>that mouse activity interrupts</a:t>
            </a:r>
            <a:r>
              <a:rPr sz="3050" i="1" dirty="0">
                <a:latin typeface="Trebuchet MS"/>
                <a:cs typeface="Trebuchet MS"/>
              </a:rPr>
              <a:t> </a:t>
            </a:r>
            <a:r>
              <a:rPr sz="3050" i="1" spc="-10" dirty="0">
                <a:latin typeface="Trebuchet MS"/>
                <a:cs typeface="Trebuchet MS"/>
              </a:rPr>
              <a:t>program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00" y="469900"/>
            <a:ext cx="3617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Mouse</a:t>
            </a:r>
            <a:r>
              <a:rPr spc="-60" dirty="0"/>
              <a:t> </a:t>
            </a:r>
            <a:r>
              <a:rPr spc="-5" dirty="0"/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086546"/>
            <a:ext cx="8381365" cy="35096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Send </a:t>
            </a:r>
            <a:r>
              <a:rPr sz="3200" spc="-5" dirty="0">
                <a:latin typeface="Trebuchet MS"/>
                <a:cs typeface="Trebuchet MS"/>
              </a:rPr>
              <a:t>identifying signals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operating </a:t>
            </a:r>
            <a:r>
              <a:rPr sz="3200" dirty="0">
                <a:latin typeface="Trebuchet MS"/>
                <a:cs typeface="Trebuchet MS"/>
              </a:rPr>
              <a:t>system  </a:t>
            </a:r>
            <a:r>
              <a:rPr sz="3200" spc="-5" dirty="0">
                <a:latin typeface="Trebuchet MS"/>
                <a:cs typeface="Trebuchet MS"/>
              </a:rPr>
              <a:t>when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pressed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User</a:t>
            </a:r>
            <a:endParaRPr sz="3200">
              <a:latin typeface="Trebuchet MS"/>
              <a:cs typeface="Trebuchet MS"/>
            </a:endParaRPr>
          </a:p>
          <a:p>
            <a:pPr marL="754380" marR="1164590" lvl="1" indent="-284480">
              <a:lnSpc>
                <a:spcPts val="3200"/>
              </a:lnSpc>
              <a:spcBef>
                <a:spcPts val="80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presses mouse button to initiate activity  through area/object under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pointer</a:t>
            </a:r>
            <a:endParaRPr sz="28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800" spc="-5" dirty="0">
                <a:latin typeface="Trebuchet MS"/>
                <a:cs typeface="Trebuchet MS"/>
              </a:rPr>
              <a:t>H</a:t>
            </a:r>
            <a:r>
              <a:rPr sz="3200" spc="-5" dirty="0">
                <a:latin typeface="Trebuchet MS"/>
                <a:cs typeface="Trebuchet MS"/>
              </a:rPr>
              <a:t>ardware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generates</a:t>
            </a:r>
            <a:r>
              <a:rPr sz="2800" spc="-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signal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00" y="469900"/>
            <a:ext cx="3617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Mouse</a:t>
            </a:r>
            <a:r>
              <a:rPr spc="-60" dirty="0"/>
              <a:t> </a:t>
            </a:r>
            <a:r>
              <a:rPr spc="-5" dirty="0"/>
              <a:t>buttons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7242809" cy="443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Operating </a:t>
            </a:r>
            <a:r>
              <a:rPr sz="3200" dirty="0">
                <a:latin typeface="Trebuchet MS"/>
                <a:cs typeface="Trebuchet MS"/>
              </a:rPr>
              <a:t>system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15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detects </a:t>
            </a:r>
            <a:r>
              <a:rPr sz="2800" dirty="0">
                <a:latin typeface="Trebuchet MS"/>
                <a:cs typeface="Trebuchet MS"/>
              </a:rPr>
              <a:t>signal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tells appropriate window</a:t>
            </a:r>
            <a:endParaRPr sz="280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1160780" algn="l"/>
              </a:tabLst>
            </a:pPr>
            <a:r>
              <a:rPr sz="2400" spc="-5" dirty="0">
                <a:latin typeface="Trebuchet MS"/>
                <a:cs typeface="Trebuchet MS"/>
              </a:rPr>
              <a:t>activity </a:t>
            </a:r>
            <a:r>
              <a:rPr sz="2400" dirty="0">
                <a:latin typeface="Trebuchet MS"/>
                <a:cs typeface="Trebuchet MS"/>
              </a:rPr>
              <a:t>is </a:t>
            </a:r>
            <a:r>
              <a:rPr sz="2400" spc="-5" dirty="0">
                <a:latin typeface="Trebuchet MS"/>
                <a:cs typeface="Trebuchet MS"/>
              </a:rPr>
              <a:t>being </a:t>
            </a:r>
            <a:r>
              <a:rPr sz="2400" dirty="0">
                <a:latin typeface="Trebuchet MS"/>
                <a:cs typeface="Trebuchet MS"/>
              </a:rPr>
              <a:t>initiated </a:t>
            </a:r>
            <a:r>
              <a:rPr sz="2400" spc="-5" dirty="0">
                <a:latin typeface="Trebuchet MS"/>
                <a:cs typeface="Trebuchet MS"/>
              </a:rPr>
              <a:t>by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mouse</a:t>
            </a:r>
            <a:endParaRPr sz="240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60780" algn="l"/>
              </a:tabLst>
            </a:pPr>
            <a:r>
              <a:rPr sz="2400" spc="-5" dirty="0">
                <a:latin typeface="Trebuchet MS"/>
                <a:cs typeface="Trebuchet MS"/>
              </a:rPr>
              <a:t>which button was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pressed</a:t>
            </a:r>
            <a:endParaRPr sz="24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0" dirty="0">
                <a:latin typeface="Trebuchet MS"/>
                <a:cs typeface="Trebuchet MS"/>
              </a:rPr>
              <a:t>Window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155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stops </a:t>
            </a:r>
            <a:r>
              <a:rPr sz="2800" spc="-5" dirty="0">
                <a:latin typeface="Trebuchet MS"/>
                <a:cs typeface="Trebuchet MS"/>
              </a:rPr>
              <a:t>what </a:t>
            </a:r>
            <a:r>
              <a:rPr sz="2800" spc="-50" dirty="0">
                <a:latin typeface="Trebuchet MS"/>
                <a:cs typeface="Trebuchet MS"/>
              </a:rPr>
              <a:t>it’s</a:t>
            </a:r>
            <a:r>
              <a:rPr sz="2800" spc="-5" dirty="0">
                <a:latin typeface="Trebuchet MS"/>
                <a:cs typeface="Trebuchet MS"/>
              </a:rPr>
              <a:t> doing</a:t>
            </a:r>
            <a:endParaRPr sz="2800">
              <a:latin typeface="Trebuchet MS"/>
              <a:cs typeface="Trebuchet MS"/>
            </a:endParaRPr>
          </a:p>
          <a:p>
            <a:pPr marL="754380" marR="5080" lvl="1" indent="-284480">
              <a:lnSpc>
                <a:spcPts val="2900"/>
              </a:lnSpc>
              <a:spcBef>
                <a:spcPts val="705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determines which area/object pointer is  </a:t>
            </a:r>
            <a:r>
              <a:rPr sz="2800" dirty="0">
                <a:latin typeface="Trebuchet MS"/>
                <a:cs typeface="Trebuchet MS"/>
              </a:rPr>
              <a:t>indicating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12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initiates associated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activity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69900"/>
            <a:ext cx="4109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Mouse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8254365" cy="23037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Mouse </a:t>
            </a:r>
            <a:r>
              <a:rPr sz="3200" dirty="0">
                <a:latin typeface="Trebuchet MS"/>
                <a:cs typeface="Trebuchet MS"/>
              </a:rPr>
              <a:t>&amp; </a:t>
            </a:r>
            <a:r>
              <a:rPr sz="3200" spc="-5" dirty="0">
                <a:latin typeface="Trebuchet MS"/>
                <a:cs typeface="Trebuchet MS"/>
              </a:rPr>
              <a:t>pointer </a:t>
            </a:r>
            <a:r>
              <a:rPr sz="3200" dirty="0">
                <a:latin typeface="Trebuchet MS"/>
                <a:cs typeface="Trebuchet MS"/>
              </a:rPr>
              <a:t>mediate between </a:t>
            </a:r>
            <a:r>
              <a:rPr sz="3200" spc="-5" dirty="0">
                <a:latin typeface="Trebuchet MS"/>
                <a:cs typeface="Trebuchet MS"/>
              </a:rPr>
              <a:t>physical  and virtual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activities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User not conscious of moving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mouse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1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Think they’re </a:t>
            </a:r>
            <a:r>
              <a:rPr sz="3200" spc="-5" dirty="0">
                <a:latin typeface="Trebuchet MS"/>
                <a:cs typeface="Trebuchet MS"/>
              </a:rPr>
              <a:t>moving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pointer...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4076700"/>
            <a:ext cx="3479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4609" y="3751669"/>
            <a:ext cx="4032453" cy="3106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469900"/>
            <a:ext cx="3087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</a:t>
            </a:r>
            <a:r>
              <a:rPr spc="-70" dirty="0"/>
              <a:t> </a:t>
            </a:r>
            <a:r>
              <a:rPr spc="-5" dirty="0"/>
              <a:t>illusion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6948"/>
            <a:ext cx="5885815" cy="367537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Users focus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on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intention behind </a:t>
            </a:r>
            <a:r>
              <a:rPr sz="2800" dirty="0">
                <a:latin typeface="Trebuchet MS"/>
                <a:cs typeface="Trebuchet MS"/>
              </a:rPr>
              <a:t>system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use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interaction with icons on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screen</a:t>
            </a:r>
            <a:endParaRPr sz="28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Users do not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distinguish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hardware from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software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operating </a:t>
            </a:r>
            <a:r>
              <a:rPr sz="2800" dirty="0">
                <a:latin typeface="Trebuchet MS"/>
                <a:cs typeface="Trebuchet MS"/>
              </a:rPr>
              <a:t>system </a:t>
            </a:r>
            <a:r>
              <a:rPr sz="2800" spc="-5" dirty="0">
                <a:latin typeface="Trebuchet MS"/>
                <a:cs typeface="Trebuchet MS"/>
              </a:rPr>
              <a:t>from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window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window from program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469900"/>
            <a:ext cx="3087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</a:t>
            </a:r>
            <a:r>
              <a:rPr spc="-70" dirty="0"/>
              <a:t> </a:t>
            </a:r>
            <a:r>
              <a:rPr spc="-5" dirty="0"/>
              <a:t>illusion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7183120" cy="39795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User </a:t>
            </a:r>
            <a:r>
              <a:rPr sz="3200" dirty="0">
                <a:latin typeface="Trebuchet MS"/>
                <a:cs typeface="Trebuchet MS"/>
              </a:rPr>
              <a:t>sees system as </a:t>
            </a:r>
            <a:r>
              <a:rPr sz="3200" spc="-5" dirty="0">
                <a:latin typeface="Trebuchet MS"/>
                <a:cs typeface="Trebuchet MS"/>
              </a:rPr>
              <a:t>integrated whole  through window</a:t>
            </a:r>
            <a:endParaRPr sz="3200">
              <a:latin typeface="Trebuchet MS"/>
              <a:cs typeface="Trebuchet MS"/>
            </a:endParaRPr>
          </a:p>
          <a:p>
            <a:pPr marL="360680" marR="841375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Not conscious </a:t>
            </a:r>
            <a:r>
              <a:rPr sz="3200" dirty="0">
                <a:latin typeface="Trebuchet MS"/>
                <a:cs typeface="Trebuchet MS"/>
              </a:rPr>
              <a:t>of </a:t>
            </a:r>
            <a:r>
              <a:rPr sz="3200" spc="-5" dirty="0">
                <a:latin typeface="Trebuchet MS"/>
                <a:cs typeface="Trebuchet MS"/>
              </a:rPr>
              <a:t>physical/virtual  boundaries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Seeing </a:t>
            </a:r>
            <a:r>
              <a:rPr sz="3200" spc="-5" dirty="0">
                <a:latin typeface="Trebuchet MS"/>
                <a:cs typeface="Trebuchet MS"/>
              </a:rPr>
              <a:t>virtual world </a:t>
            </a:r>
            <a:r>
              <a:rPr sz="3200" dirty="0">
                <a:latin typeface="Trebuchet MS"/>
                <a:cs typeface="Trebuchet MS"/>
              </a:rPr>
              <a:t>as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real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89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e.g. </a:t>
            </a:r>
            <a:r>
              <a:rPr sz="2800" spc="-5" dirty="0">
                <a:latin typeface="Trebuchet MS"/>
                <a:cs typeface="Trebuchet MS"/>
              </a:rPr>
              <a:t>lost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5" dirty="0">
                <a:latin typeface="Trebuchet MS"/>
                <a:cs typeface="Trebuchet MS"/>
              </a:rPr>
              <a:t> cyberspace</a:t>
            </a:r>
            <a:endParaRPr sz="2800">
              <a:latin typeface="Trebuchet MS"/>
              <a:cs typeface="Trebuchet MS"/>
            </a:endParaRPr>
          </a:p>
          <a:p>
            <a:pPr marL="754380" marR="3148330" lvl="1" indent="-284480">
              <a:lnSpc>
                <a:spcPts val="3200"/>
              </a:lnSpc>
              <a:spcBef>
                <a:spcPts val="75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Trebuchet MS"/>
                <a:cs typeface="Trebuchet MS"/>
              </a:rPr>
              <a:t>e.g. treating a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game  as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real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0" y="4381500"/>
            <a:ext cx="4254500" cy="240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2713" y="4049458"/>
            <a:ext cx="4551286" cy="2808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469900"/>
            <a:ext cx="3087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</a:t>
            </a:r>
            <a:r>
              <a:rPr spc="-70" dirty="0"/>
              <a:t> </a:t>
            </a:r>
            <a:r>
              <a:rPr spc="-5" dirty="0"/>
              <a:t>illusion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3873"/>
            <a:ext cx="8341995" cy="41884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Computer </a:t>
            </a:r>
            <a:r>
              <a:rPr sz="3200" dirty="0">
                <a:latin typeface="Trebuchet MS"/>
                <a:cs typeface="Trebuchet MS"/>
              </a:rPr>
              <a:t>use </a:t>
            </a:r>
            <a:r>
              <a:rPr sz="3200" spc="-5" dirty="0">
                <a:latin typeface="Trebuchet MS"/>
                <a:cs typeface="Trebuchet MS"/>
              </a:rPr>
              <a:t>like driving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car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Car becomes extension of body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Driver: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489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wants </a:t>
            </a:r>
            <a:r>
              <a:rPr sz="2800" dirty="0">
                <a:latin typeface="Trebuchet MS"/>
                <a:cs typeface="Trebuchet MS"/>
              </a:rPr>
              <a:t>to get to </a:t>
            </a:r>
            <a:r>
              <a:rPr sz="2800" spc="-5" dirty="0">
                <a:latin typeface="Trebuchet MS"/>
                <a:cs typeface="Trebuchet MS"/>
              </a:rPr>
              <a:t>destination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most aware of:</a:t>
            </a:r>
            <a:endParaRPr sz="2800">
              <a:latin typeface="Trebuchet MS"/>
              <a:cs typeface="Trebuchet MS"/>
            </a:endParaRPr>
          </a:p>
          <a:p>
            <a:pPr marL="1267460" lvl="2" indent="-34036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267460" algn="l"/>
                <a:tab pos="1268095" algn="l"/>
              </a:tabLst>
            </a:pPr>
            <a:r>
              <a:rPr sz="2800" spc="-5" dirty="0">
                <a:latin typeface="Trebuchet MS"/>
                <a:cs typeface="Trebuchet MS"/>
              </a:rPr>
              <a:t>road conditions/traffic/signals/engine</a:t>
            </a:r>
            <a:r>
              <a:rPr sz="2800" spc="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noise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least aware</a:t>
            </a:r>
            <a:r>
              <a:rPr sz="2800" dirty="0">
                <a:latin typeface="Trebuchet MS"/>
                <a:cs typeface="Trebuchet MS"/>
              </a:rPr>
              <a:t> of:</a:t>
            </a:r>
            <a:endParaRPr sz="2800">
              <a:latin typeface="Trebuchet MS"/>
              <a:cs typeface="Trebuchet MS"/>
            </a:endParaRPr>
          </a:p>
          <a:p>
            <a:pPr marL="1267460" lvl="2" indent="-3403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267460" algn="l"/>
                <a:tab pos="1268095" algn="l"/>
              </a:tabLst>
            </a:pPr>
            <a:r>
              <a:rPr sz="2800" spc="-5" dirty="0">
                <a:latin typeface="Trebuchet MS"/>
                <a:cs typeface="Trebuchet MS"/>
              </a:rPr>
              <a:t>clutch/gears/accelerator/brake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469900"/>
            <a:ext cx="5772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</a:tabLst>
            </a:pPr>
            <a:r>
              <a:rPr spc="-5" dirty="0"/>
              <a:t>Interface	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044573"/>
            <a:ext cx="7804150" cy="352615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How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create user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illusion?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Separate interface from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Given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methods/functionality</a:t>
            </a:r>
            <a:endParaRPr sz="3200">
              <a:latin typeface="Trebuchet MS"/>
              <a:cs typeface="Trebuchet MS"/>
            </a:endParaRPr>
          </a:p>
          <a:p>
            <a:pPr marL="754380" marR="5080" lvl="1" indent="-284480">
              <a:lnSpc>
                <a:spcPts val="3170"/>
              </a:lnSpc>
              <a:spcBef>
                <a:spcPts val="75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design </a:t>
            </a:r>
            <a:r>
              <a:rPr sz="2800" dirty="0">
                <a:latin typeface="Trebuchet MS"/>
                <a:cs typeface="Trebuchet MS"/>
              </a:rPr>
              <a:t>screen </a:t>
            </a:r>
            <a:r>
              <a:rPr sz="2800" spc="-5" dirty="0">
                <a:latin typeface="Trebuchet MS"/>
                <a:cs typeface="Trebuchet MS"/>
              </a:rPr>
              <a:t>layout </a:t>
            </a:r>
            <a:r>
              <a:rPr sz="2800" dirty="0">
                <a:latin typeface="Trebuchet MS"/>
                <a:cs typeface="Trebuchet MS"/>
              </a:rPr>
              <a:t>to </a:t>
            </a:r>
            <a:r>
              <a:rPr sz="2800" spc="-5" dirty="0">
                <a:latin typeface="Trebuchet MS"/>
                <a:cs typeface="Trebuchet MS"/>
              </a:rPr>
              <a:t>optimise interaction  through WIMP</a:t>
            </a:r>
            <a:endParaRPr sz="2800">
              <a:latin typeface="Trebuchet MS"/>
              <a:cs typeface="Trebuchet MS"/>
            </a:endParaRPr>
          </a:p>
          <a:p>
            <a:pPr marL="754380" marR="595630" lvl="1" indent="-284480">
              <a:lnSpc>
                <a:spcPts val="3200"/>
              </a:lnSpc>
              <a:spcBef>
                <a:spcPts val="71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associate </a:t>
            </a:r>
            <a:r>
              <a:rPr sz="2800" dirty="0">
                <a:latin typeface="Trebuchet MS"/>
                <a:cs typeface="Trebuchet MS"/>
              </a:rPr>
              <a:t>WIMP </a:t>
            </a:r>
            <a:r>
              <a:rPr sz="2800" spc="-5" dirty="0">
                <a:latin typeface="Trebuchet MS"/>
                <a:cs typeface="Trebuchet MS"/>
              </a:rPr>
              <a:t>actions </a:t>
            </a:r>
            <a:r>
              <a:rPr sz="2800" dirty="0">
                <a:latin typeface="Trebuchet MS"/>
                <a:cs typeface="Trebuchet MS"/>
              </a:rPr>
              <a:t>with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appropriate  methods </a:t>
            </a:r>
            <a:r>
              <a:rPr sz="2800" dirty="0">
                <a:latin typeface="Trebuchet MS"/>
                <a:cs typeface="Trebuchet MS"/>
              </a:rPr>
              <a:t>in </a:t>
            </a:r>
            <a:r>
              <a:rPr sz="2800" spc="-5" dirty="0">
                <a:latin typeface="Trebuchet MS"/>
                <a:cs typeface="Trebuchet MS"/>
              </a:rPr>
              <a:t>underlying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469900"/>
            <a:ext cx="5772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</a:tabLst>
            </a:pPr>
            <a:r>
              <a:rPr spc="-5" dirty="0"/>
              <a:t>Interface	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8377555" cy="420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75" dirty="0">
                <a:latin typeface="Trebuchet MS"/>
                <a:cs typeface="Trebuchet MS"/>
              </a:rPr>
              <a:t>We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-5" dirty="0">
                <a:latin typeface="Trebuchet MS"/>
                <a:cs typeface="Trebuchet MS"/>
              </a:rPr>
              <a:t>going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to: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15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look </a:t>
            </a:r>
            <a:r>
              <a:rPr sz="2800" dirty="0">
                <a:latin typeface="Trebuchet MS"/>
                <a:cs typeface="Trebuchet MS"/>
              </a:rPr>
              <a:t>at </a:t>
            </a:r>
            <a:r>
              <a:rPr sz="2800" spc="-5" dirty="0">
                <a:latin typeface="Trebuchet MS"/>
                <a:cs typeface="Trebuchet MS"/>
              </a:rPr>
              <a:t>programs with simple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implementations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5" dirty="0">
                <a:latin typeface="Trebuchet MS"/>
                <a:cs typeface="Trebuchet MS"/>
              </a:rPr>
              <a:t>focus on:</a:t>
            </a:r>
            <a:endParaRPr sz="280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1160780" algn="l"/>
              </a:tabLst>
            </a:pPr>
            <a:r>
              <a:rPr sz="2800" spc="-5" dirty="0">
                <a:latin typeface="Trebuchet MS"/>
                <a:cs typeface="Trebuchet MS"/>
              </a:rPr>
              <a:t>interface design</a:t>
            </a:r>
            <a:endParaRPr sz="280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60780" algn="l"/>
              </a:tabLst>
            </a:pPr>
            <a:r>
              <a:rPr sz="2800" spc="-5" dirty="0">
                <a:latin typeface="Trebuchet MS"/>
                <a:cs typeface="Trebuchet MS"/>
              </a:rPr>
              <a:t>integration with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implementation</a:t>
            </a:r>
            <a:endParaRPr sz="2800">
              <a:latin typeface="Trebuchet MS"/>
              <a:cs typeface="Trebuchet MS"/>
            </a:endParaRPr>
          </a:p>
          <a:p>
            <a:pPr marL="360680" marR="180340" indent="-347980">
              <a:lnSpc>
                <a:spcPts val="33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Important to ensure that interface reflects  implementation</a:t>
            </a:r>
            <a:endParaRPr sz="3200">
              <a:latin typeface="Trebuchet MS"/>
              <a:cs typeface="Trebuchet MS"/>
            </a:endParaRPr>
          </a:p>
          <a:p>
            <a:pPr marL="360680" marR="5080" indent="-347980">
              <a:lnSpc>
                <a:spcPts val="33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Interface should provide </a:t>
            </a:r>
            <a:r>
              <a:rPr sz="3200" dirty="0">
                <a:latin typeface="Trebuchet MS"/>
                <a:cs typeface="Trebuchet MS"/>
              </a:rPr>
              <a:t>hints </a:t>
            </a:r>
            <a:r>
              <a:rPr sz="3200" spc="-5" dirty="0">
                <a:latin typeface="Trebuchet MS"/>
                <a:cs typeface="Trebuchet MS"/>
              </a:rPr>
              <a:t>to user about  what will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happen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600" y="469900"/>
            <a:ext cx="4627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 and</a:t>
            </a:r>
            <a:r>
              <a:rPr spc="-8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3873"/>
            <a:ext cx="7567930" cy="49587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0045" marR="541020" indent="-360045">
              <a:lnSpc>
                <a:spcPct val="116799"/>
              </a:lnSpc>
              <a:spcBef>
                <a:spcPts val="8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 artefacts, useful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distinguish:  </a:t>
            </a:r>
            <a:r>
              <a:rPr sz="3200" b="1" spc="-40" dirty="0">
                <a:latin typeface="Trebuchet MS"/>
                <a:cs typeface="Trebuchet MS"/>
              </a:rPr>
              <a:t>Form </a:t>
            </a:r>
            <a:r>
              <a:rPr sz="3200" dirty="0">
                <a:latin typeface="Trebuchet MS"/>
                <a:cs typeface="Trebuchet MS"/>
              </a:rPr>
              <a:t>– </a:t>
            </a:r>
            <a:r>
              <a:rPr sz="3200" spc="-5" dirty="0">
                <a:latin typeface="Trebuchet MS"/>
                <a:cs typeface="Trebuchet MS"/>
              </a:rPr>
              <a:t>what something looks like  </a:t>
            </a:r>
            <a:r>
              <a:rPr sz="3200" b="1" spc="-25" dirty="0">
                <a:latin typeface="Trebuchet MS"/>
                <a:cs typeface="Trebuchet MS"/>
              </a:rPr>
              <a:t>Function </a:t>
            </a:r>
            <a:r>
              <a:rPr sz="3200" dirty="0">
                <a:latin typeface="Trebuchet MS"/>
                <a:cs typeface="Trebuchet MS"/>
              </a:rPr>
              <a:t>– </a:t>
            </a:r>
            <a:r>
              <a:rPr sz="3200" spc="-5" dirty="0">
                <a:latin typeface="Trebuchet MS"/>
                <a:cs typeface="Trebuchet MS"/>
              </a:rPr>
              <a:t>what something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does</a:t>
            </a:r>
            <a:endParaRPr sz="3200" dirty="0">
              <a:latin typeface="Trebuchet MS"/>
              <a:cs typeface="Trebuchet MS"/>
            </a:endParaRPr>
          </a:p>
          <a:p>
            <a:pPr marL="360680" marR="3397250" indent="-347980">
              <a:lnSpc>
                <a:spcPts val="3700"/>
              </a:lnSpc>
              <a:spcBef>
                <a:spcPts val="25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e.g. </a:t>
            </a:r>
            <a:r>
              <a:rPr sz="3200" spc="-5" dirty="0">
                <a:latin typeface="Trebuchet MS"/>
                <a:cs typeface="Trebuchet MS"/>
              </a:rPr>
              <a:t>MP3 player </a:t>
            </a:r>
            <a:r>
              <a:rPr sz="3200" dirty="0">
                <a:latin typeface="Trebuchet MS"/>
                <a:cs typeface="Trebuchet MS"/>
              </a:rPr>
              <a:t>&amp;  </a:t>
            </a:r>
            <a:r>
              <a:rPr sz="3200" spc="-5" dirty="0">
                <a:latin typeface="Trebuchet MS"/>
                <a:cs typeface="Trebuchet MS"/>
              </a:rPr>
              <a:t>mobile phone </a:t>
            </a:r>
            <a:r>
              <a:rPr sz="3200" dirty="0">
                <a:latin typeface="Trebuchet MS"/>
                <a:cs typeface="Trebuchet MS"/>
              </a:rPr>
              <a:t>-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same  </a:t>
            </a:r>
            <a:r>
              <a:rPr sz="3200" spc="-5" dirty="0">
                <a:latin typeface="Trebuchet MS"/>
                <a:cs typeface="Trebuchet MS"/>
              </a:rPr>
              <a:t>forms </a:t>
            </a:r>
            <a:r>
              <a:rPr sz="3200" dirty="0">
                <a:latin typeface="Trebuchet MS"/>
                <a:cs typeface="Trebuchet MS"/>
              </a:rPr>
              <a:t>and </a:t>
            </a:r>
            <a:r>
              <a:rPr sz="3200" spc="-5" dirty="0">
                <a:latin typeface="Trebuchet MS"/>
                <a:cs typeface="Trebuchet MS"/>
              </a:rPr>
              <a:t>different  functions</a:t>
            </a:r>
            <a:endParaRPr sz="3200" dirty="0">
              <a:latin typeface="Trebuchet MS"/>
              <a:cs typeface="Trebuchet MS"/>
            </a:endParaRPr>
          </a:p>
          <a:p>
            <a:pPr marL="360680" marR="5080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dirty="0">
                <a:latin typeface="Trebuchet MS"/>
                <a:cs typeface="Trebuchet MS"/>
              </a:rPr>
              <a:t>e.g. </a:t>
            </a:r>
            <a:r>
              <a:rPr sz="3200" spc="-5" dirty="0">
                <a:latin typeface="Trebuchet MS"/>
                <a:cs typeface="Trebuchet MS"/>
              </a:rPr>
              <a:t>car </a:t>
            </a:r>
            <a:r>
              <a:rPr sz="3200" dirty="0">
                <a:latin typeface="Trebuchet MS"/>
                <a:cs typeface="Trebuchet MS"/>
              </a:rPr>
              <a:t>&amp; </a:t>
            </a:r>
            <a:r>
              <a:rPr sz="3200" spc="-5" dirty="0">
                <a:latin typeface="Trebuchet MS"/>
                <a:cs typeface="Trebuchet MS"/>
              </a:rPr>
              <a:t>bicycle </a:t>
            </a:r>
            <a:r>
              <a:rPr sz="3200" dirty="0">
                <a:latin typeface="Trebuchet MS"/>
                <a:cs typeface="Trebuchet MS"/>
              </a:rPr>
              <a:t>- </a:t>
            </a:r>
            <a:r>
              <a:rPr sz="3200" spc="-5" dirty="0">
                <a:latin typeface="Trebuchet MS"/>
                <a:cs typeface="Trebuchet MS"/>
              </a:rPr>
              <a:t>different forms </a:t>
            </a:r>
            <a:r>
              <a:rPr sz="3200" dirty="0">
                <a:latin typeface="Trebuchet MS"/>
                <a:cs typeface="Trebuchet MS"/>
              </a:rPr>
              <a:t>and  </a:t>
            </a:r>
            <a:r>
              <a:rPr sz="3200" spc="-5" dirty="0">
                <a:latin typeface="Trebuchet MS"/>
                <a:cs typeface="Trebuchet MS"/>
              </a:rPr>
              <a:t>same functions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1100" y="3365500"/>
            <a:ext cx="3708400" cy="208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25069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65" dirty="0">
                <a:latin typeface="Trebuchet MS"/>
                <a:cs typeface="Trebuchet MS"/>
              </a:rPr>
              <a:t>THAT’S</a:t>
            </a:r>
            <a:r>
              <a:rPr sz="4000" b="1" spc="-9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IT!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469900"/>
            <a:ext cx="3270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-70" dirty="0"/>
              <a:t> </a:t>
            </a:r>
            <a:r>
              <a:rPr spc="-5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726626"/>
            <a:ext cx="7807959" cy="204470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Introduction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GUI programming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1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Java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14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How to create windows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14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15" dirty="0">
                <a:latin typeface="Trebuchet MS"/>
                <a:cs typeface="Trebuchet MS"/>
              </a:rPr>
              <a:t>Responding </a:t>
            </a:r>
            <a:r>
              <a:rPr sz="3200" dirty="0">
                <a:latin typeface="Trebuchet MS"/>
                <a:cs typeface="Trebuchet MS"/>
              </a:rPr>
              <a:t>to user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interaction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69900"/>
            <a:ext cx="5497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 follows</a:t>
            </a:r>
            <a:r>
              <a:rPr spc="-8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2133600"/>
            <a:ext cx="8161655" cy="42659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100" spc="15" dirty="0">
                <a:latin typeface="Trebuchet MS"/>
                <a:cs typeface="Trebuchet MS"/>
              </a:rPr>
              <a:t>Can change form without changing</a:t>
            </a:r>
            <a:r>
              <a:rPr sz="3100" spc="-10" dirty="0">
                <a:latin typeface="Trebuchet MS"/>
                <a:cs typeface="Trebuchet MS"/>
              </a:rPr>
              <a:t> </a:t>
            </a:r>
            <a:r>
              <a:rPr sz="3100" spc="10" dirty="0">
                <a:latin typeface="Trebuchet MS"/>
                <a:cs typeface="Trebuchet MS"/>
              </a:rPr>
              <a:t>function</a:t>
            </a:r>
            <a:endParaRPr sz="3100" dirty="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5" dirty="0">
                <a:latin typeface="Trebuchet MS"/>
                <a:cs typeface="Trebuchet MS"/>
              </a:rPr>
              <a:t>e.g. new </a:t>
            </a:r>
            <a:r>
              <a:rPr sz="2750" spc="-10" dirty="0">
                <a:latin typeface="Trebuchet MS"/>
                <a:cs typeface="Trebuchet MS"/>
              </a:rPr>
              <a:t>model of</a:t>
            </a:r>
            <a:r>
              <a:rPr sz="2750" spc="-5" dirty="0">
                <a:latin typeface="Trebuchet MS"/>
                <a:cs typeface="Trebuchet MS"/>
              </a:rPr>
              <a:t> car</a:t>
            </a:r>
            <a:endParaRPr sz="2750" dirty="0">
              <a:latin typeface="Trebuchet MS"/>
              <a:cs typeface="Trebuchet MS"/>
            </a:endParaRPr>
          </a:p>
          <a:p>
            <a:pPr marL="347980" indent="-33528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750" spc="10" dirty="0">
                <a:latin typeface="Trebuchet MS"/>
                <a:cs typeface="Trebuchet MS"/>
              </a:rPr>
              <a:t>C</a:t>
            </a:r>
            <a:r>
              <a:rPr sz="3100" spc="10" dirty="0">
                <a:latin typeface="Trebuchet MS"/>
                <a:cs typeface="Trebuchet MS"/>
              </a:rPr>
              <a:t>an </a:t>
            </a:r>
            <a:r>
              <a:rPr sz="3100" spc="15" dirty="0">
                <a:latin typeface="Trebuchet MS"/>
                <a:cs typeface="Trebuchet MS"/>
              </a:rPr>
              <a:t>change </a:t>
            </a:r>
            <a:r>
              <a:rPr sz="3100" spc="10" dirty="0">
                <a:latin typeface="Trebuchet MS"/>
                <a:cs typeface="Trebuchet MS"/>
              </a:rPr>
              <a:t>function </a:t>
            </a:r>
            <a:r>
              <a:rPr sz="3100" spc="15" dirty="0">
                <a:latin typeface="Trebuchet MS"/>
                <a:cs typeface="Trebuchet MS"/>
              </a:rPr>
              <a:t>without changing</a:t>
            </a:r>
            <a:r>
              <a:rPr sz="3100" spc="-5" dirty="0">
                <a:latin typeface="Trebuchet MS"/>
                <a:cs typeface="Trebuchet MS"/>
              </a:rPr>
              <a:t> </a:t>
            </a:r>
            <a:r>
              <a:rPr sz="3100" spc="15" dirty="0">
                <a:latin typeface="Trebuchet MS"/>
                <a:cs typeface="Trebuchet MS"/>
              </a:rPr>
              <a:t>form</a:t>
            </a:r>
            <a:endParaRPr sz="3100" dirty="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5" dirty="0">
                <a:latin typeface="Trebuchet MS"/>
                <a:cs typeface="Trebuchet MS"/>
              </a:rPr>
              <a:t>e.g. use screwdriver to </a:t>
            </a:r>
            <a:r>
              <a:rPr sz="2750" spc="-10" dirty="0">
                <a:latin typeface="Trebuchet MS"/>
                <a:cs typeface="Trebuchet MS"/>
              </a:rPr>
              <a:t>open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5" dirty="0">
                <a:latin typeface="Trebuchet MS"/>
                <a:cs typeface="Trebuchet MS"/>
              </a:rPr>
              <a:t>tin</a:t>
            </a:r>
            <a:endParaRPr sz="2750" dirty="0">
              <a:latin typeface="Trebuchet MS"/>
              <a:cs typeface="Trebuchet MS"/>
            </a:endParaRPr>
          </a:p>
          <a:p>
            <a:pPr marL="347980" indent="-335280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100" spc="15" dirty="0">
                <a:latin typeface="Trebuchet MS"/>
                <a:cs typeface="Trebuchet MS"/>
              </a:rPr>
              <a:t>“Form </a:t>
            </a:r>
            <a:r>
              <a:rPr sz="3100" spc="10" dirty="0">
                <a:latin typeface="Trebuchet MS"/>
                <a:cs typeface="Trebuchet MS"/>
              </a:rPr>
              <a:t>follows</a:t>
            </a:r>
            <a:r>
              <a:rPr sz="3100" spc="-5" dirty="0">
                <a:latin typeface="Trebuchet MS"/>
                <a:cs typeface="Trebuchet MS"/>
              </a:rPr>
              <a:t> </a:t>
            </a:r>
            <a:r>
              <a:rPr sz="3100" spc="15" dirty="0">
                <a:latin typeface="Trebuchet MS"/>
                <a:cs typeface="Trebuchet MS"/>
              </a:rPr>
              <a:t>function”</a:t>
            </a:r>
            <a:endParaRPr sz="3100" dirty="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4380" algn="l"/>
              </a:tabLst>
            </a:pPr>
            <a:r>
              <a:rPr sz="4125" spc="-7" baseline="1010" dirty="0">
                <a:latin typeface="Trebuchet MS"/>
                <a:cs typeface="Trebuchet MS"/>
              </a:rPr>
              <a:t>Louis Sullivan, </a:t>
            </a:r>
            <a:r>
              <a:rPr sz="4125" spc="-15" baseline="1010" dirty="0">
                <a:latin typeface="Trebuchet MS"/>
                <a:cs typeface="Trebuchet MS"/>
              </a:rPr>
              <a:t>US </a:t>
            </a:r>
            <a:r>
              <a:rPr sz="4125" spc="-7" baseline="1010" dirty="0">
                <a:latin typeface="Trebuchet MS"/>
                <a:cs typeface="Trebuchet MS"/>
              </a:rPr>
              <a:t>Architect,</a:t>
            </a:r>
            <a:r>
              <a:rPr sz="4125" spc="-247" baseline="1010" dirty="0">
                <a:latin typeface="Trebuchet MS"/>
                <a:cs typeface="Trebuchet MS"/>
              </a:rPr>
              <a:t> </a:t>
            </a:r>
            <a:r>
              <a:rPr sz="4125" spc="-7" baseline="1010" dirty="0">
                <a:latin typeface="Trebuchet MS"/>
                <a:cs typeface="Trebuchet MS"/>
              </a:rPr>
              <a:t>1856-1924</a:t>
            </a:r>
            <a:endParaRPr sz="4125" baseline="1010" dirty="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10" dirty="0">
                <a:latin typeface="Trebuchet MS"/>
                <a:cs typeface="Trebuchet MS"/>
              </a:rPr>
              <a:t>appearance should reflect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purpose</a:t>
            </a:r>
            <a:endParaRPr sz="2750" dirty="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10" dirty="0">
                <a:latin typeface="Trebuchet MS"/>
                <a:cs typeface="Trebuchet MS"/>
              </a:rPr>
              <a:t>modern </a:t>
            </a:r>
            <a:r>
              <a:rPr sz="2750" spc="-5" dirty="0">
                <a:latin typeface="Trebuchet MS"/>
                <a:cs typeface="Trebuchet MS"/>
              </a:rPr>
              <a:t>movement in</a:t>
            </a:r>
            <a:r>
              <a:rPr sz="2750" spc="-10" dirty="0">
                <a:latin typeface="Trebuchet MS"/>
                <a:cs typeface="Trebuchet MS"/>
              </a:rPr>
              <a:t> architecture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69900"/>
            <a:ext cx="5497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 follows</a:t>
            </a:r>
            <a:r>
              <a:rPr spc="-8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5884" y="1608327"/>
            <a:ext cx="92583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0" dirty="0">
                <a:latin typeface="Trebuchet MS"/>
                <a:cs typeface="Trebuchet MS"/>
              </a:rPr>
              <a:t>ctio</a:t>
            </a:r>
            <a:r>
              <a:rPr sz="3100" spc="15" dirty="0">
                <a:latin typeface="Trebuchet MS"/>
                <a:cs typeface="Trebuchet MS"/>
              </a:rPr>
              <a:t>n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9811" y="2649727"/>
            <a:ext cx="87185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0" dirty="0">
                <a:latin typeface="Trebuchet MS"/>
                <a:cs typeface="Trebuchet MS"/>
              </a:rPr>
              <a:t>fo</a:t>
            </a:r>
            <a:r>
              <a:rPr sz="3100" spc="20" dirty="0">
                <a:latin typeface="Trebuchet MS"/>
                <a:cs typeface="Trebuchet MS"/>
              </a:rPr>
              <a:t>rm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219" y="1531576"/>
            <a:ext cx="1056640" cy="42659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100" spc="15" dirty="0">
                <a:latin typeface="Trebuchet MS"/>
                <a:cs typeface="Trebuchet MS"/>
              </a:rPr>
              <a:t>Ca</a:t>
            </a:r>
            <a:endParaRPr sz="31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5" dirty="0">
                <a:latin typeface="Trebuchet MS"/>
                <a:cs typeface="Trebuchet MS"/>
              </a:rPr>
              <a:t>e</a:t>
            </a:r>
            <a:endParaRPr sz="2750">
              <a:latin typeface="Trebuchet MS"/>
              <a:cs typeface="Trebuchet MS"/>
            </a:endParaRPr>
          </a:p>
          <a:p>
            <a:pPr marL="347980" indent="-33528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2750" spc="5" dirty="0">
                <a:latin typeface="Trebuchet MS"/>
                <a:cs typeface="Trebuchet MS"/>
              </a:rPr>
              <a:t>C</a:t>
            </a:r>
            <a:r>
              <a:rPr sz="3100" spc="5" dirty="0">
                <a:latin typeface="Trebuchet MS"/>
                <a:cs typeface="Trebuchet MS"/>
              </a:rPr>
              <a:t>a</a:t>
            </a:r>
            <a:endParaRPr sz="31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5" dirty="0">
                <a:latin typeface="Trebuchet MS"/>
                <a:cs typeface="Trebuchet MS"/>
              </a:rPr>
              <a:t>e</a:t>
            </a:r>
            <a:endParaRPr sz="2750">
              <a:latin typeface="Trebuchet MS"/>
              <a:cs typeface="Trebuchet MS"/>
            </a:endParaRPr>
          </a:p>
          <a:p>
            <a:pPr marL="347980" indent="-335280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347345" algn="l"/>
                <a:tab pos="347980" algn="l"/>
              </a:tabLst>
            </a:pPr>
            <a:r>
              <a:rPr sz="3100" spc="15" dirty="0">
                <a:latin typeface="Trebuchet MS"/>
                <a:cs typeface="Trebuchet MS"/>
              </a:rPr>
              <a:t>“F</a:t>
            </a:r>
            <a:endParaRPr sz="31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4380" algn="l"/>
              </a:tabLst>
            </a:pPr>
            <a:r>
              <a:rPr sz="4125" spc="-7" baseline="1010" dirty="0">
                <a:latin typeface="Trebuchet MS"/>
                <a:cs typeface="Trebuchet MS"/>
              </a:rPr>
              <a:t>L</a:t>
            </a:r>
            <a:endParaRPr sz="4125" baseline="101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5" dirty="0">
                <a:latin typeface="Trebuchet MS"/>
                <a:cs typeface="Trebuchet MS"/>
              </a:rPr>
              <a:t>a</a:t>
            </a:r>
            <a:endParaRPr sz="275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4380" algn="l"/>
              </a:tabLst>
            </a:pPr>
            <a:r>
              <a:rPr sz="2750" spc="-5" dirty="0">
                <a:latin typeface="Trebuchet MS"/>
                <a:cs typeface="Trebuchet MS"/>
              </a:rPr>
              <a:t>m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5703" y="1645336"/>
            <a:ext cx="6483350" cy="414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3565"/>
              </a:lnSpc>
            </a:pPr>
            <a:r>
              <a:rPr sz="3100" spc="15" dirty="0">
                <a:latin typeface="Trebuchet MS"/>
                <a:cs typeface="Trebuchet MS"/>
              </a:rPr>
              <a:t>n change form without changing</a:t>
            </a:r>
            <a:r>
              <a:rPr sz="3100" spc="-55" dirty="0">
                <a:latin typeface="Trebuchet MS"/>
                <a:cs typeface="Trebuchet MS"/>
              </a:rPr>
              <a:t> </a:t>
            </a:r>
            <a:r>
              <a:rPr sz="3100" spc="15" dirty="0">
                <a:latin typeface="Trebuchet MS"/>
                <a:cs typeface="Trebuchet MS"/>
              </a:rPr>
              <a:t>fun</a:t>
            </a:r>
            <a:endParaRPr sz="3100">
              <a:latin typeface="Trebuchet MS"/>
              <a:cs typeface="Trebuchet MS"/>
            </a:endParaRPr>
          </a:p>
          <a:p>
            <a:pPr marL="178435">
              <a:lnSpc>
                <a:spcPct val="100000"/>
              </a:lnSpc>
              <a:spcBef>
                <a:spcPts val="530"/>
              </a:spcBef>
            </a:pPr>
            <a:r>
              <a:rPr sz="2750" spc="-5" dirty="0">
                <a:latin typeface="Trebuchet MS"/>
                <a:cs typeface="Trebuchet MS"/>
              </a:rPr>
              <a:t>.g. new </a:t>
            </a:r>
            <a:r>
              <a:rPr sz="2750" spc="-10" dirty="0">
                <a:latin typeface="Trebuchet MS"/>
                <a:cs typeface="Trebuchet MS"/>
              </a:rPr>
              <a:t>model of </a:t>
            </a:r>
            <a:r>
              <a:rPr sz="2750" spc="-5" dirty="0">
                <a:latin typeface="Trebuchet MS"/>
                <a:cs typeface="Trebuchet MS"/>
              </a:rPr>
              <a:t>car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3100" spc="15" dirty="0">
                <a:latin typeface="Trebuchet MS"/>
                <a:cs typeface="Trebuchet MS"/>
              </a:rPr>
              <a:t>n change </a:t>
            </a:r>
            <a:r>
              <a:rPr sz="3100" spc="10" dirty="0">
                <a:latin typeface="Trebuchet MS"/>
                <a:cs typeface="Trebuchet MS"/>
              </a:rPr>
              <a:t>function </a:t>
            </a:r>
            <a:r>
              <a:rPr sz="3100" spc="15" dirty="0">
                <a:latin typeface="Trebuchet MS"/>
                <a:cs typeface="Trebuchet MS"/>
              </a:rPr>
              <a:t>without</a:t>
            </a:r>
            <a:r>
              <a:rPr sz="3100" spc="-10" dirty="0">
                <a:latin typeface="Trebuchet MS"/>
                <a:cs typeface="Trebuchet MS"/>
              </a:rPr>
              <a:t> </a:t>
            </a:r>
            <a:r>
              <a:rPr sz="3100" spc="15" dirty="0">
                <a:latin typeface="Trebuchet MS"/>
                <a:cs typeface="Trebuchet MS"/>
              </a:rPr>
              <a:t>changing</a:t>
            </a:r>
            <a:endParaRPr sz="3100">
              <a:latin typeface="Trebuchet MS"/>
              <a:cs typeface="Trebuchet MS"/>
            </a:endParaRPr>
          </a:p>
          <a:p>
            <a:pPr marL="178435">
              <a:lnSpc>
                <a:spcPct val="100000"/>
              </a:lnSpc>
              <a:spcBef>
                <a:spcPts val="530"/>
              </a:spcBef>
            </a:pPr>
            <a:r>
              <a:rPr sz="2750" spc="-5" dirty="0">
                <a:latin typeface="Trebuchet MS"/>
                <a:cs typeface="Trebuchet MS"/>
              </a:rPr>
              <a:t>.g. use screwdriver to </a:t>
            </a:r>
            <a:r>
              <a:rPr sz="2750" spc="-10" dirty="0">
                <a:latin typeface="Trebuchet MS"/>
                <a:cs typeface="Trebuchet MS"/>
              </a:rPr>
              <a:t>open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5" dirty="0">
                <a:latin typeface="Trebuchet MS"/>
                <a:cs typeface="Trebuchet MS"/>
              </a:rPr>
              <a:t>tin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r>
              <a:rPr sz="3100" spc="15" dirty="0">
                <a:latin typeface="Trebuchet MS"/>
                <a:cs typeface="Trebuchet MS"/>
              </a:rPr>
              <a:t>orm </a:t>
            </a:r>
            <a:r>
              <a:rPr sz="3100" spc="10" dirty="0">
                <a:latin typeface="Trebuchet MS"/>
                <a:cs typeface="Trebuchet MS"/>
              </a:rPr>
              <a:t>follows</a:t>
            </a:r>
            <a:r>
              <a:rPr sz="3100" spc="-10" dirty="0">
                <a:latin typeface="Trebuchet MS"/>
                <a:cs typeface="Trebuchet MS"/>
              </a:rPr>
              <a:t> </a:t>
            </a:r>
            <a:r>
              <a:rPr sz="3100" spc="15" dirty="0">
                <a:latin typeface="Trebuchet MS"/>
                <a:cs typeface="Trebuchet MS"/>
              </a:rPr>
              <a:t>function”</a:t>
            </a:r>
            <a:endParaRPr sz="3100">
              <a:latin typeface="Trebuchet MS"/>
              <a:cs typeface="Trebuchet MS"/>
            </a:endParaRPr>
          </a:p>
          <a:p>
            <a:pPr marL="171450" marR="401955" indent="-6985">
              <a:lnSpc>
                <a:spcPts val="3900"/>
              </a:lnSpc>
              <a:spcBef>
                <a:spcPts val="160"/>
              </a:spcBef>
            </a:pPr>
            <a:r>
              <a:rPr sz="2750" spc="-5" dirty="0">
                <a:latin typeface="Trebuchet MS"/>
                <a:cs typeface="Trebuchet MS"/>
              </a:rPr>
              <a:t>ouis Sullivan, </a:t>
            </a:r>
            <a:r>
              <a:rPr sz="2750" spc="-10" dirty="0">
                <a:latin typeface="Trebuchet MS"/>
                <a:cs typeface="Trebuchet MS"/>
              </a:rPr>
              <a:t>US </a:t>
            </a:r>
            <a:r>
              <a:rPr sz="2750" spc="-5" dirty="0">
                <a:latin typeface="Trebuchet MS"/>
                <a:cs typeface="Trebuchet MS"/>
              </a:rPr>
              <a:t>Architect,</a:t>
            </a:r>
            <a:r>
              <a:rPr sz="2750" spc="-195" dirty="0">
                <a:latin typeface="Trebuchet MS"/>
                <a:cs typeface="Trebuchet MS"/>
              </a:rPr>
              <a:t> </a:t>
            </a:r>
            <a:r>
              <a:rPr sz="2750" spc="-5" dirty="0">
                <a:latin typeface="Trebuchet MS"/>
                <a:cs typeface="Trebuchet MS"/>
              </a:rPr>
              <a:t>1856-1924  </a:t>
            </a:r>
            <a:r>
              <a:rPr sz="2750" spc="-10" dirty="0">
                <a:latin typeface="Trebuchet MS"/>
                <a:cs typeface="Trebuchet MS"/>
              </a:rPr>
              <a:t>ppearance should reflect purpose  odern </a:t>
            </a:r>
            <a:r>
              <a:rPr sz="2750" spc="-5" dirty="0">
                <a:latin typeface="Trebuchet MS"/>
                <a:cs typeface="Trebuchet MS"/>
              </a:rPr>
              <a:t>movement in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architecture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4209" y="3495352"/>
            <a:ext cx="6941731" cy="5422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69900"/>
            <a:ext cx="5497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 follows</a:t>
            </a:r>
            <a:r>
              <a:rPr spc="-8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0200"/>
            <a:ext cx="8354695" cy="430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47980">
              <a:lnSpc>
                <a:spcPts val="3404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dirty="0">
                <a:latin typeface="Trebuchet MS"/>
                <a:cs typeface="Trebuchet MS"/>
              </a:rPr>
              <a:t>e.g.</a:t>
            </a:r>
            <a:r>
              <a:rPr sz="2900" spc="-5" dirty="0">
                <a:latin typeface="Trebuchet MS"/>
                <a:cs typeface="Trebuchet MS"/>
              </a:rPr>
              <a:t> doors</a:t>
            </a:r>
            <a:endParaRPr sz="2900">
              <a:latin typeface="Trebuchet MS"/>
              <a:cs typeface="Trebuchet MS"/>
            </a:endParaRPr>
          </a:p>
          <a:p>
            <a:pPr marL="754380" lvl="1" indent="-284480">
              <a:lnSpc>
                <a:spcPts val="2910"/>
              </a:lnSpc>
              <a:buFont typeface="Arial"/>
              <a:buChar char="–"/>
              <a:tabLst>
                <a:tab pos="754380" algn="l"/>
              </a:tabLst>
            </a:pPr>
            <a:r>
              <a:rPr sz="3750" spc="-7" baseline="1111" dirty="0">
                <a:latin typeface="Trebuchet MS"/>
                <a:cs typeface="Trebuchet MS"/>
              </a:rPr>
              <a:t>plate ==&gt;</a:t>
            </a:r>
            <a:r>
              <a:rPr sz="3750" spc="-15" baseline="1111" dirty="0">
                <a:latin typeface="Trebuchet MS"/>
                <a:cs typeface="Trebuchet MS"/>
              </a:rPr>
              <a:t> </a:t>
            </a:r>
            <a:r>
              <a:rPr sz="3750" spc="-7" baseline="1111" dirty="0">
                <a:latin typeface="Trebuchet MS"/>
                <a:cs typeface="Trebuchet MS"/>
              </a:rPr>
              <a:t>push</a:t>
            </a:r>
            <a:endParaRPr sz="3750" baseline="1111">
              <a:latin typeface="Trebuchet MS"/>
              <a:cs typeface="Trebuchet MS"/>
            </a:endParaRPr>
          </a:p>
          <a:p>
            <a:pPr marL="754380" lvl="1" indent="-284480">
              <a:lnSpc>
                <a:spcPts val="2985"/>
              </a:lnSpc>
              <a:buFont typeface="Arial"/>
              <a:buChar char="–"/>
              <a:tabLst>
                <a:tab pos="754380" algn="l"/>
              </a:tabLst>
            </a:pPr>
            <a:r>
              <a:rPr sz="2500" spc="-5" dirty="0">
                <a:latin typeface="Trebuchet MS"/>
                <a:cs typeface="Trebuchet MS"/>
              </a:rPr>
              <a:t>handle ==&gt;</a:t>
            </a:r>
            <a:r>
              <a:rPr sz="2500" spc="-1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pull</a:t>
            </a:r>
            <a:endParaRPr sz="2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marL="360680" indent="-347980">
              <a:lnSpc>
                <a:spcPts val="3404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dirty="0">
                <a:latin typeface="Trebuchet MS"/>
                <a:cs typeface="Trebuchet MS"/>
              </a:rPr>
              <a:t>e.g. </a:t>
            </a:r>
            <a:r>
              <a:rPr sz="2900" spc="-5" dirty="0">
                <a:latin typeface="Trebuchet MS"/>
                <a:cs typeface="Trebuchet MS"/>
              </a:rPr>
              <a:t>cooker hob</a:t>
            </a:r>
            <a:endParaRPr sz="2900">
              <a:latin typeface="Trebuchet MS"/>
              <a:cs typeface="Trebuchet MS"/>
            </a:endParaRPr>
          </a:p>
          <a:p>
            <a:pPr marL="754380" lvl="1" indent="-284480">
              <a:lnSpc>
                <a:spcPts val="2910"/>
              </a:lnSpc>
              <a:buFont typeface="Arial"/>
              <a:buChar char="–"/>
              <a:tabLst>
                <a:tab pos="754380" algn="l"/>
              </a:tabLst>
            </a:pPr>
            <a:r>
              <a:rPr sz="3750" spc="-7" baseline="1111" dirty="0">
                <a:latin typeface="Trebuchet MS"/>
                <a:cs typeface="Trebuchet MS"/>
              </a:rPr>
              <a:t>knobs </a:t>
            </a:r>
            <a:r>
              <a:rPr sz="3750" baseline="1111" dirty="0">
                <a:latin typeface="Trebuchet MS"/>
                <a:cs typeface="Trebuchet MS"/>
              </a:rPr>
              <a:t>&amp;</a:t>
            </a:r>
            <a:r>
              <a:rPr sz="3750" spc="-7" baseline="1111" dirty="0">
                <a:latin typeface="Trebuchet MS"/>
                <a:cs typeface="Trebuchet MS"/>
              </a:rPr>
              <a:t> burners</a:t>
            </a:r>
            <a:endParaRPr sz="3750" baseline="1111">
              <a:latin typeface="Trebuchet MS"/>
              <a:cs typeface="Trebuchet MS"/>
            </a:endParaRPr>
          </a:p>
          <a:p>
            <a:pPr marL="754380" lvl="1" indent="-284480">
              <a:lnSpc>
                <a:spcPts val="2985"/>
              </a:lnSpc>
              <a:buFont typeface="Arial"/>
              <a:buChar char="–"/>
              <a:tabLst>
                <a:tab pos="754380" algn="l"/>
              </a:tabLst>
            </a:pPr>
            <a:r>
              <a:rPr sz="2500" spc="-5" dirty="0">
                <a:latin typeface="Trebuchet MS"/>
                <a:cs typeface="Trebuchet MS"/>
              </a:rPr>
              <a:t>layout </a:t>
            </a:r>
            <a:r>
              <a:rPr sz="2500" dirty="0">
                <a:latin typeface="Trebuchet MS"/>
                <a:cs typeface="Trebuchet MS"/>
              </a:rPr>
              <a:t>of knobs should </a:t>
            </a:r>
            <a:r>
              <a:rPr sz="2500" spc="-5" dirty="0">
                <a:latin typeface="Trebuchet MS"/>
                <a:cs typeface="Trebuchet MS"/>
              </a:rPr>
              <a:t>match position </a:t>
            </a:r>
            <a:r>
              <a:rPr sz="2500" dirty="0">
                <a:latin typeface="Trebuchet MS"/>
                <a:cs typeface="Trebuchet MS"/>
              </a:rPr>
              <a:t>of</a:t>
            </a:r>
            <a:r>
              <a:rPr sz="2500" spc="-5" dirty="0">
                <a:latin typeface="Trebuchet MS"/>
                <a:cs typeface="Trebuchet MS"/>
              </a:rPr>
              <a:t> burners</a:t>
            </a:r>
            <a:endParaRPr sz="25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marL="360680" indent="-347980">
              <a:lnSpc>
                <a:spcPts val="3404"/>
              </a:lnSpc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5" dirty="0">
                <a:latin typeface="Trebuchet MS"/>
                <a:cs typeface="Trebuchet MS"/>
              </a:rPr>
              <a:t>Useful guideline for designing computer</a:t>
            </a:r>
            <a:r>
              <a:rPr sz="2900" spc="45" dirty="0">
                <a:latin typeface="Trebuchet MS"/>
                <a:cs typeface="Trebuchet MS"/>
              </a:rPr>
              <a:t> </a:t>
            </a:r>
            <a:r>
              <a:rPr sz="2900" dirty="0">
                <a:latin typeface="Trebuchet MS"/>
                <a:cs typeface="Trebuchet MS"/>
              </a:rPr>
              <a:t>systems</a:t>
            </a:r>
            <a:endParaRPr sz="2900">
              <a:latin typeface="Trebuchet MS"/>
              <a:cs typeface="Trebuchet MS"/>
            </a:endParaRPr>
          </a:p>
          <a:p>
            <a:pPr marL="360680" marR="248920" indent="-347980">
              <a:lnSpc>
                <a:spcPct val="768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2900" spc="-5" dirty="0">
                <a:latin typeface="Trebuchet MS"/>
                <a:cs typeface="Trebuchet MS"/>
              </a:rPr>
              <a:t>How </a:t>
            </a:r>
            <a:r>
              <a:rPr sz="2900" dirty="0">
                <a:latin typeface="Trebuchet MS"/>
                <a:cs typeface="Trebuchet MS"/>
              </a:rPr>
              <a:t>things </a:t>
            </a:r>
            <a:r>
              <a:rPr sz="2900" spc="-5" dirty="0">
                <a:latin typeface="Trebuchet MS"/>
                <a:cs typeface="Trebuchet MS"/>
              </a:rPr>
              <a:t>look on </a:t>
            </a:r>
            <a:r>
              <a:rPr sz="2900" dirty="0">
                <a:latin typeface="Trebuchet MS"/>
                <a:cs typeface="Trebuchet MS"/>
              </a:rPr>
              <a:t>screen </a:t>
            </a:r>
            <a:r>
              <a:rPr sz="2900" spc="-5" dirty="0">
                <a:latin typeface="Trebuchet MS"/>
                <a:cs typeface="Trebuchet MS"/>
              </a:rPr>
              <a:t>should </a:t>
            </a:r>
            <a:r>
              <a:rPr sz="2900" dirty="0">
                <a:latin typeface="Trebuchet MS"/>
                <a:cs typeface="Trebuchet MS"/>
              </a:rPr>
              <a:t>suggest </a:t>
            </a:r>
            <a:r>
              <a:rPr sz="2900" spc="-5" dirty="0">
                <a:latin typeface="Trebuchet MS"/>
                <a:cs typeface="Trebuchet MS"/>
              </a:rPr>
              <a:t>what  effects they have </a:t>
            </a:r>
            <a:r>
              <a:rPr sz="2900" dirty="0">
                <a:latin typeface="Trebuchet MS"/>
                <a:cs typeface="Trebuchet MS"/>
              </a:rPr>
              <a:t>when</a:t>
            </a:r>
            <a:r>
              <a:rPr sz="2900" spc="-5" dirty="0">
                <a:latin typeface="Trebuchet MS"/>
                <a:cs typeface="Trebuchet MS"/>
              </a:rPr>
              <a:t> selected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1200" y="1587500"/>
            <a:ext cx="40259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3200" y="1384300"/>
            <a:ext cx="5041900" cy="250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3800" y="1054100"/>
            <a:ext cx="5410200" cy="3136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469900"/>
            <a:ext cx="75355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 and</a:t>
            </a:r>
            <a:r>
              <a:rPr spc="-7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238946"/>
            <a:ext cx="8044180" cy="31032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3200" spc="-5" dirty="0">
                <a:latin typeface="Trebuchet MS"/>
                <a:cs typeface="Trebuchet MS"/>
              </a:rPr>
              <a:t>In computer </a:t>
            </a:r>
            <a:r>
              <a:rPr sz="3200" dirty="0">
                <a:latin typeface="Trebuchet MS"/>
                <a:cs typeface="Trebuchet MS"/>
              </a:rPr>
              <a:t>systems, </a:t>
            </a:r>
            <a:r>
              <a:rPr sz="3200" spc="-5" dirty="0">
                <a:latin typeface="Trebuchet MS"/>
                <a:cs typeface="Trebuchet MS"/>
              </a:rPr>
              <a:t>useful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5" dirty="0">
                <a:latin typeface="Trebuchet MS"/>
                <a:cs typeface="Trebuchet MS"/>
              </a:rPr>
              <a:t>distinguish  between:</a:t>
            </a:r>
            <a:endParaRPr sz="32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4380" algn="l"/>
              </a:tabLst>
            </a:pPr>
            <a:r>
              <a:rPr sz="3200" b="1" spc="-5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160780" algn="l"/>
              </a:tabLst>
            </a:pPr>
            <a:r>
              <a:rPr sz="2800" spc="-5" dirty="0">
                <a:latin typeface="Trebuchet MS"/>
                <a:cs typeface="Trebuchet MS"/>
              </a:rPr>
              <a:t>underlying behaviour</a:t>
            </a:r>
            <a:endParaRPr sz="2800">
              <a:latin typeface="Trebuchet MS"/>
              <a:cs typeface="Trebuchet MS"/>
            </a:endParaRPr>
          </a:p>
          <a:p>
            <a:pPr marL="754380" lvl="1" indent="-28448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4380" algn="l"/>
              </a:tabLst>
            </a:pPr>
            <a:r>
              <a:rPr sz="3200" b="1" spc="-5" dirty="0">
                <a:latin typeface="Trebuchet MS"/>
                <a:cs typeface="Trebuchet MS"/>
              </a:rPr>
              <a:t>interface</a:t>
            </a:r>
            <a:endParaRPr sz="3200">
              <a:latin typeface="Trebuchet MS"/>
              <a:cs typeface="Trebuchet MS"/>
            </a:endParaRPr>
          </a:p>
          <a:p>
            <a:pPr marL="1160780" lvl="2" indent="-233679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1160780" algn="l"/>
              </a:tabLst>
            </a:pPr>
            <a:r>
              <a:rPr sz="2800" spc="-5" dirty="0">
                <a:latin typeface="Trebuchet MS"/>
                <a:cs typeface="Trebuchet MS"/>
              </a:rPr>
              <a:t>how </a:t>
            </a:r>
            <a:r>
              <a:rPr sz="2800" dirty="0">
                <a:latin typeface="Trebuchet MS"/>
                <a:cs typeface="Trebuchet MS"/>
              </a:rPr>
              <a:t>user initiates </a:t>
            </a:r>
            <a:r>
              <a:rPr sz="2800" spc="-5" dirty="0">
                <a:latin typeface="Trebuchet MS"/>
                <a:cs typeface="Trebuchet MS"/>
              </a:rPr>
              <a:t>underlying behaviour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1554</Words>
  <Application>Microsoft Office PowerPoint</Application>
  <PresentationFormat>Custom</PresentationFormat>
  <Paragraphs>411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Trebuchet MS</vt:lpstr>
      <vt:lpstr>Office Theme</vt:lpstr>
      <vt:lpstr>Software Development 2</vt:lpstr>
      <vt:lpstr>Graphical User Interfaces INTRODUCTION TO PART 2</vt:lpstr>
      <vt:lpstr>What makes a good interface?</vt:lpstr>
      <vt:lpstr>PowerPoint Presentation</vt:lpstr>
      <vt:lpstr>Form and function</vt:lpstr>
      <vt:lpstr>Form follows function</vt:lpstr>
      <vt:lpstr>Form follows function</vt:lpstr>
      <vt:lpstr>Form follows function</vt:lpstr>
      <vt:lpstr>Implementation and interface</vt:lpstr>
      <vt:lpstr>Implementation and interface</vt:lpstr>
      <vt:lpstr>Implementation and interface</vt:lpstr>
      <vt:lpstr>Command line and Graphical INTERFACES</vt:lpstr>
      <vt:lpstr>From user to program</vt:lpstr>
      <vt:lpstr>From user to program</vt:lpstr>
      <vt:lpstr>From user to program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Command line interface</vt:lpstr>
      <vt:lpstr>WIMP</vt:lpstr>
      <vt:lpstr>WIMP</vt:lpstr>
      <vt:lpstr>PowerPoint Presentation</vt:lpstr>
      <vt:lpstr>WIMP</vt:lpstr>
      <vt:lpstr>Window</vt:lpstr>
      <vt:lpstr>Icon</vt:lpstr>
      <vt:lpstr>Icon</vt:lpstr>
      <vt:lpstr>Icon Quiz</vt:lpstr>
      <vt:lpstr>Mouse &amp; pointer</vt:lpstr>
      <vt:lpstr>Mouse &amp; pointer</vt:lpstr>
      <vt:lpstr>Mouse buttons</vt:lpstr>
      <vt:lpstr>Mouse buttons</vt:lpstr>
      <vt:lpstr>Mouse &amp; pointer</vt:lpstr>
      <vt:lpstr>User illusion</vt:lpstr>
      <vt:lpstr>User illusion</vt:lpstr>
      <vt:lpstr>User illusion</vt:lpstr>
      <vt:lpstr>Interface programming</vt:lpstr>
      <vt:lpstr>Interface programming</vt:lpstr>
      <vt:lpstr>THAT’S IT!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2</dc:title>
  <cp:lastModifiedBy>Kumar, Smitha</cp:lastModifiedBy>
  <cp:revision>1</cp:revision>
  <dcterms:created xsi:type="dcterms:W3CDTF">2019-02-10T18:13:46Z</dcterms:created>
  <dcterms:modified xsi:type="dcterms:W3CDTF">2019-02-11T08:44:03Z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2019-02-10T00:00:00Z</vt:filetime>
  </property>
</Properties>
</file>