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806" autoAdjust="0"/>
  </p:normalViewPr>
  <p:slideViewPr>
    <p:cSldViewPr>
      <p:cViewPr varScale="1">
        <p:scale>
          <a:sx n="45" d="100"/>
          <a:sy n="45" d="100"/>
        </p:scale>
        <p:origin x="2530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51EF-619F-4894-8592-A07C08975C4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FB954-F1E8-46C4-8E54-C8AA4767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5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anything to be of the same type use </a:t>
            </a:r>
            <a:r>
              <a:rPr lang="en-US" dirty="0" err="1"/>
              <a:t>object.getClass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you need anything to be of same type or a </a:t>
            </a:r>
            <a:r>
              <a:rPr lang="en-US" dirty="0" err="1"/>
              <a:t>substype</a:t>
            </a:r>
            <a:r>
              <a:rPr lang="en-US" dirty="0"/>
              <a:t> – instance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FB954-F1E8-46C4-8E54-C8AA47678B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0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1515" y="469900"/>
            <a:ext cx="26809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651000"/>
            <a:ext cx="5695315" cy="385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501900"/>
            <a:ext cx="6180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8555" algn="l"/>
              </a:tabLst>
            </a:pPr>
            <a:r>
              <a:rPr spc="-5" dirty="0"/>
              <a:t>Software	Development</a:t>
            </a:r>
            <a:r>
              <a:rPr spc="-6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0" y="3909059"/>
            <a:ext cx="6273800" cy="1417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2700" spc="5" dirty="0">
                <a:solidFill>
                  <a:srgbClr val="888888"/>
                </a:solidFill>
                <a:latin typeface="Trebuchet MS"/>
                <a:cs typeface="Trebuchet MS"/>
              </a:rPr>
              <a:t>Java Interfaces </a:t>
            </a:r>
            <a:r>
              <a:rPr sz="2700" spc="10" dirty="0">
                <a:solidFill>
                  <a:srgbClr val="888888"/>
                </a:solidFill>
                <a:latin typeface="Trebuchet MS"/>
                <a:cs typeface="Trebuchet MS"/>
              </a:rPr>
              <a:t>and </a:t>
            </a:r>
            <a:r>
              <a:rPr sz="2700" spc="5" dirty="0">
                <a:solidFill>
                  <a:srgbClr val="888888"/>
                </a:solidFill>
                <a:latin typeface="Trebuchet MS"/>
                <a:cs typeface="Trebuchet MS"/>
              </a:rPr>
              <a:t>Multiple</a:t>
            </a:r>
            <a:r>
              <a:rPr sz="2700" spc="1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2700" spc="5" dirty="0">
                <a:solidFill>
                  <a:srgbClr val="888888"/>
                </a:solidFill>
                <a:latin typeface="Trebuchet MS"/>
                <a:cs typeface="Trebuchet MS"/>
              </a:rPr>
              <a:t>Inheritance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R="635" algn="ctr">
              <a:lnSpc>
                <a:spcPct val="100000"/>
              </a:lnSpc>
            </a:pPr>
            <a:r>
              <a:rPr sz="2700" spc="10" dirty="0">
                <a:solidFill>
                  <a:srgbClr val="888888"/>
                </a:solidFill>
                <a:latin typeface="Trebuchet MS"/>
                <a:cs typeface="Trebuchet MS"/>
              </a:rPr>
              <a:t>F27SB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0" y="469900"/>
            <a:ext cx="36753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Lesson</a:t>
            </a:r>
            <a:r>
              <a:rPr spc="-90" dirty="0"/>
              <a:t> </a:t>
            </a: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412873"/>
            <a:ext cx="7985759" cy="27743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Method overloading</a:t>
            </a:r>
            <a:endParaRPr sz="3200" dirty="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Java Interfaces</a:t>
            </a:r>
            <a:endParaRPr sz="3200" dirty="0">
              <a:latin typeface="Trebuchet MS"/>
              <a:cs typeface="Trebuchet MS"/>
            </a:endParaRPr>
          </a:p>
          <a:p>
            <a:pPr marL="360680" marR="5080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Extending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FoxesAndRabbits code with  Multiple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Inheritance</a:t>
            </a:r>
            <a:endParaRPr sz="3200" dirty="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Interfaces vs. Abstract</a:t>
            </a:r>
            <a:r>
              <a:rPr sz="3200" spc="-19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Classes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500" y="469900"/>
            <a:ext cx="4942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</a:t>
            </a:r>
            <a:r>
              <a:rPr spc="-45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46"/>
            <a:ext cx="7609205" cy="410400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214629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How to allow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method/constructor to  accept different </a:t>
            </a:r>
            <a:r>
              <a:rPr sz="3200" dirty="0">
                <a:latin typeface="Trebuchet MS"/>
                <a:cs typeface="Trebuchet MS"/>
              </a:rPr>
              <a:t>arguments</a:t>
            </a:r>
          </a:p>
          <a:p>
            <a:pPr marL="817880" marR="11430" lvl="1" indent="-347980">
              <a:lnSpc>
                <a:spcPts val="3700"/>
              </a:lnSpc>
              <a:spcBef>
                <a:spcPts val="810"/>
              </a:spcBef>
              <a:buFont typeface="Arial"/>
              <a:buChar char="•"/>
              <a:tabLst>
                <a:tab pos="817244" algn="l"/>
                <a:tab pos="817880" algn="l"/>
              </a:tabLst>
            </a:pPr>
            <a:r>
              <a:rPr sz="3200" spc="-5" dirty="0">
                <a:latin typeface="Trebuchet MS"/>
                <a:cs typeface="Trebuchet MS"/>
              </a:rPr>
              <a:t>Define the same method/constructor  multiple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times</a:t>
            </a:r>
            <a:endParaRPr sz="3200" dirty="0">
              <a:latin typeface="Trebuchet MS"/>
              <a:cs typeface="Trebuchet MS"/>
            </a:endParaRPr>
          </a:p>
          <a:p>
            <a:pPr marL="817880" lvl="1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817244" algn="l"/>
                <a:tab pos="817880" algn="l"/>
              </a:tabLst>
            </a:pPr>
            <a:r>
              <a:rPr sz="3200" spc="-5" dirty="0">
                <a:latin typeface="Trebuchet MS"/>
                <a:cs typeface="Trebuchet MS"/>
              </a:rPr>
              <a:t>Use different </a:t>
            </a:r>
            <a:r>
              <a:rPr sz="3200" dirty="0">
                <a:latin typeface="Trebuchet MS"/>
                <a:cs typeface="Trebuchet MS"/>
              </a:rPr>
              <a:t>arguments in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definition</a:t>
            </a:r>
            <a:endParaRPr sz="3200" dirty="0">
              <a:latin typeface="Trebuchet MS"/>
              <a:cs typeface="Trebuchet MS"/>
            </a:endParaRPr>
          </a:p>
          <a:p>
            <a:pPr marL="360680" marR="67310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Java compiler will use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method </a:t>
            </a:r>
            <a:r>
              <a:rPr sz="3200" dirty="0">
                <a:latin typeface="Trebuchet MS"/>
                <a:cs typeface="Trebuchet MS"/>
              </a:rPr>
              <a:t>that  </a:t>
            </a:r>
            <a:r>
              <a:rPr sz="3200" spc="-5" dirty="0">
                <a:latin typeface="Trebuchet MS"/>
                <a:cs typeface="Trebuchet MS"/>
              </a:rPr>
              <a:t>applies based on </a:t>
            </a:r>
            <a:r>
              <a:rPr sz="3200" dirty="0">
                <a:latin typeface="Trebuchet MS"/>
                <a:cs typeface="Trebuchet MS"/>
              </a:rPr>
              <a:t>the arguments </a:t>
            </a:r>
            <a:r>
              <a:rPr sz="3200" spc="-5" dirty="0">
                <a:latin typeface="Trebuchet MS"/>
                <a:cs typeface="Trebuchet MS"/>
              </a:rPr>
              <a:t>given  when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called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6613" y="1647977"/>
            <a:ext cx="8051165" cy="4434840"/>
          </a:xfrm>
          <a:custGeom>
            <a:avLst/>
            <a:gdLst/>
            <a:ahLst/>
            <a:cxnLst/>
            <a:rect l="l" t="t" r="r" b="b"/>
            <a:pathLst>
              <a:path w="8051165" h="4434840">
                <a:moveTo>
                  <a:pt x="0" y="0"/>
                </a:moveTo>
                <a:lnTo>
                  <a:pt x="8050778" y="0"/>
                </a:lnTo>
                <a:lnTo>
                  <a:pt x="8050778" y="4434843"/>
                </a:lnTo>
                <a:lnTo>
                  <a:pt x="0" y="443484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213" y="1317777"/>
            <a:ext cx="8609571" cy="506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900" marR="1148080" indent="-457200">
              <a:lnSpc>
                <a:spcPts val="2000"/>
              </a:lnSpc>
              <a:spcBef>
                <a:spcPts val="300"/>
              </a:spcBef>
            </a:pPr>
            <a:r>
              <a:rPr spc="-5" dirty="0"/>
              <a:t>public class Dog extends Mammal </a:t>
            </a:r>
            <a:r>
              <a:rPr dirty="0"/>
              <a:t>{  </a:t>
            </a:r>
            <a:r>
              <a:rPr spc="-5" dirty="0"/>
              <a:t>public void bark()</a:t>
            </a:r>
            <a:r>
              <a:rPr spc="-25" dirty="0"/>
              <a:t> </a:t>
            </a:r>
            <a:r>
              <a:rPr dirty="0"/>
              <a:t>{</a:t>
            </a:r>
          </a:p>
          <a:p>
            <a:pPr marL="927100">
              <a:lnSpc>
                <a:spcPts val="1880"/>
              </a:lnSpc>
            </a:pPr>
            <a:r>
              <a:rPr spc="-5" dirty="0"/>
              <a:t>System.out.println("Woof!");</a:t>
            </a:r>
          </a:p>
          <a:p>
            <a:pPr marL="469900">
              <a:lnSpc>
                <a:spcPts val="208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927100" marR="918844" indent="-457200">
              <a:lnSpc>
                <a:spcPts val="2000"/>
              </a:lnSpc>
            </a:pPr>
            <a:r>
              <a:rPr spc="-5" dirty="0"/>
              <a:t>public void bark(int n) </a:t>
            </a:r>
            <a:r>
              <a:rPr dirty="0"/>
              <a:t>{  </a:t>
            </a:r>
            <a:r>
              <a:rPr spc="-5" dirty="0"/>
              <a:t>for(int </a:t>
            </a:r>
            <a:r>
              <a:rPr dirty="0"/>
              <a:t>i = </a:t>
            </a:r>
            <a:r>
              <a:rPr spc="-5" dirty="0"/>
              <a:t>0; </a:t>
            </a:r>
            <a:r>
              <a:rPr dirty="0"/>
              <a:t>i &lt; </a:t>
            </a:r>
            <a:r>
              <a:rPr spc="-5" dirty="0"/>
              <a:t>n; i++)</a:t>
            </a:r>
            <a:r>
              <a:rPr spc="-105" dirty="0"/>
              <a:t> </a:t>
            </a:r>
            <a:r>
              <a:rPr dirty="0"/>
              <a:t>{</a:t>
            </a:r>
          </a:p>
          <a:p>
            <a:pPr marL="1384300">
              <a:lnSpc>
                <a:spcPts val="1880"/>
              </a:lnSpc>
            </a:pPr>
            <a:r>
              <a:rPr dirty="0"/>
              <a:t>System.out.println(“Woof!”);</a:t>
            </a:r>
          </a:p>
          <a:p>
            <a:pPr marL="927100">
              <a:lnSpc>
                <a:spcPts val="2000"/>
              </a:lnSpc>
            </a:pPr>
            <a:r>
              <a:rPr dirty="0"/>
              <a:t>}</a:t>
            </a:r>
          </a:p>
          <a:p>
            <a:pPr marL="469900">
              <a:lnSpc>
                <a:spcPts val="208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927100" marR="5080" indent="-457200">
              <a:lnSpc>
                <a:spcPts val="2000"/>
              </a:lnSpc>
            </a:pPr>
            <a:r>
              <a:rPr spc="-5" dirty="0"/>
              <a:t>public void bark(int n, String text) </a:t>
            </a:r>
            <a:r>
              <a:rPr dirty="0"/>
              <a:t>{  </a:t>
            </a:r>
            <a:r>
              <a:rPr spc="-5" dirty="0"/>
              <a:t>for(int </a:t>
            </a:r>
            <a:r>
              <a:rPr dirty="0"/>
              <a:t>i = </a:t>
            </a:r>
            <a:r>
              <a:rPr spc="-5" dirty="0"/>
              <a:t>0; </a:t>
            </a:r>
            <a:r>
              <a:rPr dirty="0"/>
              <a:t>i &lt; </a:t>
            </a:r>
            <a:r>
              <a:rPr spc="-5" dirty="0"/>
              <a:t>n; i++)</a:t>
            </a:r>
            <a:r>
              <a:rPr spc="-70" dirty="0"/>
              <a:t> </a:t>
            </a:r>
            <a:r>
              <a:rPr dirty="0"/>
              <a:t>{</a:t>
            </a:r>
          </a:p>
          <a:p>
            <a:pPr marL="1384300">
              <a:lnSpc>
                <a:spcPts val="1880"/>
              </a:lnSpc>
            </a:pPr>
            <a:r>
              <a:rPr dirty="0"/>
              <a:t>System.out.println(“Woof!”);</a:t>
            </a:r>
          </a:p>
          <a:p>
            <a:pPr marL="927100">
              <a:lnSpc>
                <a:spcPts val="2080"/>
              </a:lnSpc>
            </a:pPr>
            <a:r>
              <a:rPr dirty="0"/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4100" y="546100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571500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5500" y="469900"/>
            <a:ext cx="4942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</a:t>
            </a:r>
            <a:r>
              <a:rPr spc="-45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8" name="object 8"/>
          <p:cNvSpPr/>
          <p:nvPr/>
        </p:nvSpPr>
        <p:spPr>
          <a:xfrm>
            <a:off x="5826886" y="5294629"/>
            <a:ext cx="2556649" cy="726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955" y="5066029"/>
            <a:ext cx="1968499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80100" y="5448300"/>
            <a:ext cx="24263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rebuchet MS"/>
                <a:cs typeface="Trebuchet MS"/>
              </a:rPr>
              <a:t>Code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duplication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6613" y="1647977"/>
            <a:ext cx="8051165" cy="3926840"/>
          </a:xfrm>
          <a:custGeom>
            <a:avLst/>
            <a:gdLst/>
            <a:ahLst/>
            <a:cxnLst/>
            <a:rect l="l" t="t" r="r" b="b"/>
            <a:pathLst>
              <a:path w="8051165" h="3926840">
                <a:moveTo>
                  <a:pt x="0" y="0"/>
                </a:moveTo>
                <a:lnTo>
                  <a:pt x="8050778" y="0"/>
                </a:lnTo>
                <a:lnTo>
                  <a:pt x="8050778" y="3926840"/>
                </a:lnTo>
                <a:lnTo>
                  <a:pt x="0" y="39268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213" y="1317777"/>
            <a:ext cx="8609571" cy="456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651000"/>
            <a:ext cx="5695315" cy="38557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900" marR="1148080" indent="-457200">
              <a:lnSpc>
                <a:spcPts val="2000"/>
              </a:lnSpc>
              <a:spcBef>
                <a:spcPts val="300"/>
              </a:spcBef>
            </a:pPr>
            <a:r>
              <a:rPr sz="1800" spc="-5" dirty="0">
                <a:latin typeface="Courier New"/>
                <a:cs typeface="Courier New"/>
              </a:rPr>
              <a:t>public class Dog extends Mammal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public void bark()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1880"/>
              </a:lnSpc>
            </a:pPr>
            <a:r>
              <a:rPr sz="1800" spc="-5" dirty="0">
                <a:latin typeface="Courier New"/>
                <a:cs typeface="Courier New"/>
              </a:rPr>
              <a:t>bark(1);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ts val="208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927100" marR="1788160" indent="-45720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public void bark(int n)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bark(n,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“Woof!”);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927100" marR="5080" indent="-45720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public void bark(int n, String text)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for(int </a:t>
            </a:r>
            <a:r>
              <a:rPr sz="1800" dirty="0">
                <a:latin typeface="Courier New"/>
                <a:cs typeface="Courier New"/>
              </a:rPr>
              <a:t>i = </a:t>
            </a:r>
            <a:r>
              <a:rPr sz="1800" spc="-5" dirty="0">
                <a:latin typeface="Courier New"/>
                <a:cs typeface="Courier New"/>
              </a:rPr>
              <a:t>0; </a:t>
            </a:r>
            <a:r>
              <a:rPr sz="1800" dirty="0">
                <a:latin typeface="Courier New"/>
                <a:cs typeface="Courier New"/>
              </a:rPr>
              <a:t>i &lt; </a:t>
            </a:r>
            <a:r>
              <a:rPr sz="1800" spc="-5" dirty="0">
                <a:latin typeface="Courier New"/>
                <a:cs typeface="Courier New"/>
              </a:rPr>
              <a:t>n; i++)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84300">
              <a:lnSpc>
                <a:spcPts val="1880"/>
              </a:lnSpc>
            </a:pPr>
            <a:r>
              <a:rPr sz="1800" dirty="0">
                <a:latin typeface="Courier New"/>
                <a:cs typeface="Courier New"/>
              </a:rPr>
              <a:t>System.out.println(text);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5500" y="469900"/>
            <a:ext cx="4942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</a:t>
            </a:r>
            <a:r>
              <a:rPr spc="-45" dirty="0"/>
              <a:t> </a:t>
            </a:r>
            <a:r>
              <a:rPr spc="-5" dirty="0"/>
              <a:t>overloading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000500"/>
            <a:ext cx="5265420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888888"/>
                </a:solidFill>
              </a:rPr>
              <a:t>Back to hunting - </a:t>
            </a:r>
            <a:r>
              <a:rPr sz="2000" spc="-5" dirty="0">
                <a:solidFill>
                  <a:srgbClr val="888888"/>
                </a:solidFill>
              </a:rPr>
              <a:t>Abstract </a:t>
            </a:r>
            <a:r>
              <a:rPr sz="2000" dirty="0">
                <a:solidFill>
                  <a:srgbClr val="888888"/>
                </a:solidFill>
              </a:rPr>
              <a:t>classes v</a:t>
            </a:r>
            <a:r>
              <a:rPr sz="2000" spc="-135" dirty="0">
                <a:solidFill>
                  <a:srgbClr val="888888"/>
                </a:solidFill>
              </a:rPr>
              <a:t> </a:t>
            </a:r>
            <a:r>
              <a:rPr sz="2000" spc="-5" dirty="0">
                <a:solidFill>
                  <a:srgbClr val="888888"/>
                </a:solidFill>
              </a:rPr>
              <a:t>Interfaces</a:t>
            </a:r>
            <a:endParaRPr sz="20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000" b="1" spc="-5" dirty="0">
                <a:latin typeface="Trebuchet MS"/>
                <a:cs typeface="Trebuchet MS"/>
              </a:rPr>
              <a:t>FOXES </a:t>
            </a:r>
            <a:r>
              <a:rPr sz="4000" b="1" dirty="0">
                <a:latin typeface="Trebuchet MS"/>
                <a:cs typeface="Trebuchet MS"/>
              </a:rPr>
              <a:t>AND</a:t>
            </a:r>
            <a:r>
              <a:rPr sz="4000" b="1" spc="-245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RABBITS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200" y="469900"/>
            <a:ext cx="4171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Animal</a:t>
            </a:r>
            <a:r>
              <a:rPr spc="-310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46613" y="2155977"/>
            <a:ext cx="8051165" cy="3164840"/>
          </a:xfrm>
          <a:custGeom>
            <a:avLst/>
            <a:gdLst/>
            <a:ahLst/>
            <a:cxnLst/>
            <a:rect l="l" t="t" r="r" b="b"/>
            <a:pathLst>
              <a:path w="8051165" h="3164840">
                <a:moveTo>
                  <a:pt x="0" y="0"/>
                </a:moveTo>
                <a:lnTo>
                  <a:pt x="8050778" y="0"/>
                </a:lnTo>
                <a:lnTo>
                  <a:pt x="8050778" y="3164840"/>
                </a:lnTo>
                <a:lnTo>
                  <a:pt x="0" y="31648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213" y="1825777"/>
            <a:ext cx="8609571" cy="379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900" y="2159000"/>
            <a:ext cx="7432675" cy="309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 abstract class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Animal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80"/>
              </a:lnSpc>
            </a:pPr>
            <a:r>
              <a:rPr sz="1800" spc="-5" dirty="0">
                <a:solidFill>
                  <a:srgbClr val="7C9647"/>
                </a:solidFill>
                <a:latin typeface="Courier New"/>
                <a:cs typeface="Courier New"/>
              </a:rPr>
              <a:t>//fields</a:t>
            </a:r>
            <a:r>
              <a:rPr sz="1800" spc="-10" dirty="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7C9647"/>
                </a:solidFill>
                <a:latin typeface="Courier New"/>
                <a:cs typeface="Courier New"/>
              </a:rPr>
              <a:t>omitted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61340">
              <a:lnSpc>
                <a:spcPts val="2080"/>
              </a:lnSpc>
            </a:pPr>
            <a:r>
              <a:rPr sz="1800" spc="-5" dirty="0">
                <a:solidFill>
                  <a:srgbClr val="7C9647"/>
                </a:solidFill>
                <a:latin typeface="Courier New"/>
                <a:cs typeface="Courier New"/>
              </a:rPr>
              <a:t>/**</a:t>
            </a:r>
            <a:endParaRPr sz="1800">
              <a:latin typeface="Courier New"/>
              <a:cs typeface="Courier New"/>
            </a:endParaRPr>
          </a:p>
          <a:p>
            <a:pPr marL="972819" indent="-274320">
              <a:lnSpc>
                <a:spcPts val="2000"/>
              </a:lnSpc>
              <a:buChar char="*"/>
              <a:tabLst>
                <a:tab pos="973455" algn="l"/>
              </a:tabLst>
            </a:pPr>
            <a:r>
              <a:rPr sz="1800" spc="-5" dirty="0">
                <a:solidFill>
                  <a:srgbClr val="7C9647"/>
                </a:solidFill>
                <a:latin typeface="Courier New"/>
                <a:cs typeface="Courier New"/>
              </a:rPr>
              <a:t>Make this animal act </a:t>
            </a:r>
            <a:r>
              <a:rPr sz="1800" dirty="0">
                <a:solidFill>
                  <a:srgbClr val="7C9647"/>
                </a:solidFill>
                <a:latin typeface="Courier New"/>
                <a:cs typeface="Courier New"/>
              </a:rPr>
              <a:t>- </a:t>
            </a:r>
            <a:r>
              <a:rPr sz="1800" spc="-5" dirty="0">
                <a:solidFill>
                  <a:srgbClr val="7C9647"/>
                </a:solidFill>
                <a:latin typeface="Courier New"/>
                <a:cs typeface="Courier New"/>
              </a:rPr>
              <a:t>that is: make it</a:t>
            </a:r>
            <a:r>
              <a:rPr sz="1800" spc="-50" dirty="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7C9647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972819" indent="-274320">
              <a:lnSpc>
                <a:spcPts val="2000"/>
              </a:lnSpc>
              <a:buChar char="*"/>
              <a:tabLst>
                <a:tab pos="973455" algn="l"/>
              </a:tabLst>
            </a:pPr>
            <a:r>
              <a:rPr sz="1800" spc="-5" dirty="0">
                <a:solidFill>
                  <a:srgbClr val="7C9647"/>
                </a:solidFill>
                <a:latin typeface="Courier New"/>
                <a:cs typeface="Courier New"/>
              </a:rPr>
              <a:t>whatever it wants/needs to</a:t>
            </a:r>
            <a:r>
              <a:rPr sz="1800" spc="-20" dirty="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7C9647"/>
                </a:solidFill>
                <a:latin typeface="Courier New"/>
                <a:cs typeface="Courier New"/>
              </a:rPr>
              <a:t>do.</a:t>
            </a:r>
            <a:endParaRPr sz="1800">
              <a:latin typeface="Courier New"/>
              <a:cs typeface="Courier New"/>
            </a:endParaRPr>
          </a:p>
          <a:p>
            <a:pPr marL="698500">
              <a:lnSpc>
                <a:spcPts val="2000"/>
              </a:lnSpc>
            </a:pPr>
            <a:r>
              <a:rPr sz="1800" spc="-5" dirty="0">
                <a:solidFill>
                  <a:srgbClr val="7C9647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80"/>
              </a:lnSpc>
            </a:pPr>
            <a:r>
              <a:rPr sz="1800" spc="-5" dirty="0">
                <a:latin typeface="Courier New"/>
                <a:cs typeface="Courier New"/>
              </a:rPr>
              <a:t>abstract public void act(List&lt;Animal&gt;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newAnimals);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61340">
              <a:lnSpc>
                <a:spcPts val="2080"/>
              </a:lnSpc>
            </a:pPr>
            <a:r>
              <a:rPr sz="1800" spc="-5" dirty="0">
                <a:solidFill>
                  <a:srgbClr val="7C9647"/>
                </a:solidFill>
                <a:latin typeface="Courier New"/>
                <a:cs typeface="Courier New"/>
              </a:rPr>
              <a:t>//other methods</a:t>
            </a:r>
            <a:r>
              <a:rPr sz="1800" spc="-15" dirty="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7C9647"/>
                </a:solidFill>
                <a:latin typeface="Courier New"/>
                <a:cs typeface="Courier New"/>
              </a:rPr>
              <a:t>omitted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69900"/>
            <a:ext cx="2591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Limitatio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3064446"/>
            <a:ext cx="7708900" cy="15513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b="1" spc="-5" dirty="0">
                <a:latin typeface="Trebuchet MS"/>
                <a:cs typeface="Trebuchet MS"/>
              </a:rPr>
              <a:t>In Java, </a:t>
            </a:r>
            <a:r>
              <a:rPr sz="3200" b="1" dirty="0">
                <a:latin typeface="Trebuchet MS"/>
                <a:cs typeface="Trebuchet MS"/>
              </a:rPr>
              <a:t>a </a:t>
            </a:r>
            <a:r>
              <a:rPr sz="3200" b="1" spc="-5" dirty="0">
                <a:latin typeface="Trebuchet MS"/>
                <a:cs typeface="Trebuchet MS"/>
              </a:rPr>
              <a:t>class can </a:t>
            </a:r>
            <a:r>
              <a:rPr sz="3200" b="1" dirty="0">
                <a:latin typeface="Trebuchet MS"/>
                <a:cs typeface="Trebuchet MS"/>
              </a:rPr>
              <a:t>only </a:t>
            </a:r>
            <a:r>
              <a:rPr sz="3200" b="1" spc="-5" dirty="0">
                <a:latin typeface="Trebuchet MS"/>
                <a:cs typeface="Trebuchet MS"/>
              </a:rPr>
              <a:t>inherit from </a:t>
            </a:r>
            <a:r>
              <a:rPr sz="3200" b="1" dirty="0">
                <a:latin typeface="Trebuchet MS"/>
                <a:cs typeface="Trebuchet MS"/>
              </a:rPr>
              <a:t>a  </a:t>
            </a:r>
            <a:r>
              <a:rPr sz="3200" b="1" spc="-5" dirty="0">
                <a:latin typeface="Trebuchet MS"/>
                <a:cs typeface="Trebuchet MS"/>
              </a:rPr>
              <a:t>single superclass!</a:t>
            </a:r>
            <a:endParaRPr sz="32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70"/>
              </a:spcBef>
            </a:pP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Trebuchet MS"/>
                <a:cs typeface="Trebuchet MS"/>
              </a:rPr>
              <a:t>Abstract </a:t>
            </a:r>
            <a:r>
              <a:rPr sz="3200" dirty="0">
                <a:latin typeface="Trebuchet MS"/>
                <a:cs typeface="Trebuchet MS"/>
              </a:rPr>
              <a:t>or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concrete.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000500"/>
            <a:ext cx="6819900" cy="1651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888888"/>
                </a:solidFill>
              </a:rPr>
              <a:t>Multiple</a:t>
            </a:r>
            <a:r>
              <a:rPr sz="2000" spc="-10" dirty="0">
                <a:solidFill>
                  <a:srgbClr val="888888"/>
                </a:solidFill>
              </a:rPr>
              <a:t> </a:t>
            </a:r>
            <a:r>
              <a:rPr sz="2000" spc="-5" dirty="0">
                <a:solidFill>
                  <a:srgbClr val="888888"/>
                </a:solidFill>
              </a:rPr>
              <a:t>Inheritance</a:t>
            </a:r>
            <a:endParaRPr sz="2000"/>
          </a:p>
          <a:p>
            <a:pPr marL="12700" marR="5080">
              <a:lnSpc>
                <a:spcPts val="4700"/>
              </a:lnSpc>
              <a:spcBef>
                <a:spcPts val="840"/>
              </a:spcBef>
            </a:pPr>
            <a:r>
              <a:rPr sz="4000" b="1" spc="-5" dirty="0">
                <a:latin typeface="Trebuchet MS"/>
                <a:cs typeface="Trebuchet MS"/>
              </a:rPr>
              <a:t>EXTENDING </a:t>
            </a:r>
            <a:r>
              <a:rPr sz="4000" b="1" dirty="0">
                <a:latin typeface="Trebuchet MS"/>
                <a:cs typeface="Trebuchet MS"/>
              </a:rPr>
              <a:t>THE</a:t>
            </a:r>
            <a:r>
              <a:rPr sz="4000" b="1" spc="-12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FOXES-AND-  RABBITS </a:t>
            </a:r>
            <a:r>
              <a:rPr sz="4000" b="1" dirty="0">
                <a:latin typeface="Trebuchet MS"/>
                <a:cs typeface="Trebuchet MS"/>
              </a:rPr>
              <a:t>CODE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469900"/>
            <a:ext cx="4888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Further</a:t>
            </a:r>
            <a:r>
              <a:rPr spc="-60" dirty="0"/>
              <a:t> </a:t>
            </a:r>
            <a:r>
              <a:rPr spc="-5" dirty="0"/>
              <a:t>abstraction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159000" y="1663700"/>
            <a:ext cx="5346700" cy="448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71272"/>
            <a:ext cx="4112895" cy="108966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 indent="165100">
              <a:lnSpc>
                <a:spcPts val="4100"/>
              </a:lnSpc>
              <a:spcBef>
                <a:spcPts val="384"/>
              </a:spcBef>
            </a:pPr>
            <a:r>
              <a:rPr sz="3550" dirty="0"/>
              <a:t>Selective </a:t>
            </a:r>
            <a:r>
              <a:rPr sz="3550" spc="5" dirty="0"/>
              <a:t>drawing:  Multiple</a:t>
            </a:r>
            <a:r>
              <a:rPr sz="3550" spc="-90" dirty="0"/>
              <a:t> </a:t>
            </a:r>
            <a:r>
              <a:rPr sz="3550" spc="5" dirty="0"/>
              <a:t>Inheritance</a:t>
            </a:r>
            <a:endParaRPr sz="3550"/>
          </a:p>
        </p:txBody>
      </p:sp>
      <p:sp>
        <p:nvSpPr>
          <p:cNvPr id="3" name="object 3"/>
          <p:cNvSpPr/>
          <p:nvPr/>
        </p:nvSpPr>
        <p:spPr>
          <a:xfrm>
            <a:off x="1955800" y="2590800"/>
            <a:ext cx="5892800" cy="340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000500"/>
            <a:ext cx="3369310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888888"/>
                </a:solidFill>
                <a:latin typeface="Trebuchet MS"/>
                <a:cs typeface="Trebuchet MS"/>
              </a:rPr>
              <a:t>Socrative </a:t>
            </a:r>
            <a:r>
              <a:rPr sz="2000" dirty="0">
                <a:solidFill>
                  <a:srgbClr val="888888"/>
                </a:solidFill>
                <a:latin typeface="Trebuchet MS"/>
                <a:cs typeface="Trebuchet MS"/>
              </a:rPr>
              <a:t>room:</a:t>
            </a:r>
            <a:r>
              <a:rPr sz="2000" spc="-1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888888"/>
                </a:solidFill>
                <a:latin typeface="Trebuchet MS"/>
                <a:cs typeface="Trebuchet MS"/>
              </a:rPr>
              <a:t>F27SB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225675" algn="l"/>
              </a:tabLst>
            </a:pPr>
            <a:r>
              <a:rPr sz="4000" b="1" dirty="0">
                <a:latin typeface="Trebuchet MS"/>
                <a:cs typeface="Trebuchet MS"/>
              </a:rPr>
              <a:t>A</a:t>
            </a:r>
            <a:r>
              <a:rPr sz="4000" b="1" spc="-225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LITTL</a:t>
            </a:r>
            <a:r>
              <a:rPr sz="4000" b="1" dirty="0">
                <a:latin typeface="Trebuchet MS"/>
                <a:cs typeface="Trebuchet MS"/>
              </a:rPr>
              <a:t>E	Q</a:t>
            </a:r>
            <a:r>
              <a:rPr sz="4000" b="1" spc="-5" dirty="0">
                <a:latin typeface="Trebuchet MS"/>
                <a:cs typeface="Trebuchet MS"/>
              </a:rPr>
              <a:t>UI</a:t>
            </a:r>
            <a:r>
              <a:rPr sz="4000" b="1" dirty="0">
                <a:latin typeface="Trebuchet MS"/>
                <a:cs typeface="Trebuchet MS"/>
              </a:rPr>
              <a:t>Z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59400" y="546100"/>
            <a:ext cx="3238500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0" y="215900"/>
            <a:ext cx="3797300" cy="387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0" y="469900"/>
            <a:ext cx="5076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Multiple</a:t>
            </a:r>
            <a:r>
              <a:rPr spc="-25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934146"/>
            <a:ext cx="7754620" cy="382460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99060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Having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class </a:t>
            </a:r>
            <a:r>
              <a:rPr sz="3200" dirty="0">
                <a:latin typeface="Trebuchet MS"/>
                <a:cs typeface="Trebuchet MS"/>
              </a:rPr>
              <a:t>inherit </a:t>
            </a:r>
            <a:r>
              <a:rPr sz="3200" spc="-5" dirty="0">
                <a:latin typeface="Trebuchet MS"/>
                <a:cs typeface="Trebuchet MS"/>
              </a:rPr>
              <a:t>directly from  multiple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ancestors.</a:t>
            </a:r>
            <a:endParaRPr sz="3200" dirty="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Each language </a:t>
            </a:r>
            <a:r>
              <a:rPr sz="3200" dirty="0">
                <a:latin typeface="Trebuchet MS"/>
                <a:cs typeface="Trebuchet MS"/>
              </a:rPr>
              <a:t>has its </a:t>
            </a:r>
            <a:r>
              <a:rPr sz="3200" spc="-5" dirty="0">
                <a:latin typeface="Trebuchet MS"/>
                <a:cs typeface="Trebuchet MS"/>
              </a:rPr>
              <a:t>own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rules.</a:t>
            </a:r>
            <a:endParaRPr sz="3200" dirty="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92480" algn="l"/>
              </a:tabLst>
            </a:pPr>
            <a:r>
              <a:rPr sz="3200" spc="-5" dirty="0">
                <a:latin typeface="Trebuchet MS"/>
                <a:cs typeface="Trebuchet MS"/>
              </a:rPr>
              <a:t>How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resolve competing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definitions?</a:t>
            </a:r>
            <a:endParaRPr sz="3200" dirty="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Java forbids </a:t>
            </a:r>
            <a:r>
              <a:rPr sz="3200" dirty="0">
                <a:latin typeface="Trebuchet MS"/>
                <a:cs typeface="Trebuchet MS"/>
              </a:rPr>
              <a:t>it for </a:t>
            </a:r>
            <a:r>
              <a:rPr sz="3200" spc="-5" dirty="0">
                <a:latin typeface="Trebuchet MS"/>
                <a:cs typeface="Trebuchet MS"/>
              </a:rPr>
              <a:t>classes.</a:t>
            </a:r>
            <a:endParaRPr sz="3200" dirty="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Java permits </a:t>
            </a:r>
            <a:r>
              <a:rPr sz="3200" dirty="0">
                <a:latin typeface="Trebuchet MS"/>
                <a:cs typeface="Trebuchet MS"/>
              </a:rPr>
              <a:t>it for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interfaces.</a:t>
            </a:r>
            <a:endParaRPr sz="3200" dirty="0">
              <a:latin typeface="Trebuchet MS"/>
              <a:cs typeface="Trebuchet MS"/>
            </a:endParaRPr>
          </a:p>
          <a:p>
            <a:pPr marL="792480" lvl="1" indent="-3225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92480" algn="l"/>
              </a:tabLst>
            </a:pPr>
            <a:r>
              <a:rPr sz="3200" dirty="0">
                <a:latin typeface="Trebuchet MS"/>
                <a:cs typeface="Trebuchet MS"/>
              </a:rPr>
              <a:t>No </a:t>
            </a:r>
            <a:r>
              <a:rPr sz="3200" spc="-5" dirty="0">
                <a:latin typeface="Trebuchet MS"/>
                <a:cs typeface="Trebuchet MS"/>
              </a:rPr>
              <a:t>competing implementation.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469900"/>
            <a:ext cx="4603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 Actor</a:t>
            </a:r>
            <a:r>
              <a:rPr spc="-28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450850" y="1716087"/>
            <a:ext cx="7948930" cy="4180840"/>
          </a:xfrm>
          <a:custGeom>
            <a:avLst/>
            <a:gdLst/>
            <a:ahLst/>
            <a:cxnLst/>
            <a:rect l="l" t="t" r="r" b="b"/>
            <a:pathLst>
              <a:path w="7948930" h="4180840">
                <a:moveTo>
                  <a:pt x="0" y="0"/>
                </a:moveTo>
                <a:lnTo>
                  <a:pt x="7948930" y="0"/>
                </a:lnTo>
                <a:lnTo>
                  <a:pt x="7948930" y="4180841"/>
                </a:lnTo>
                <a:lnTo>
                  <a:pt x="0" y="41808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450" y="1385887"/>
            <a:ext cx="8507730" cy="4815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300" y="1968500"/>
            <a:ext cx="7706995" cy="156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 interface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Actor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/**</a:t>
            </a:r>
            <a:endParaRPr sz="1800">
              <a:latin typeface="Courier New"/>
              <a:cs typeface="Courier New"/>
            </a:endParaRPr>
          </a:p>
          <a:p>
            <a:pPr marL="972819" indent="-274320">
              <a:lnSpc>
                <a:spcPts val="2000"/>
              </a:lnSpc>
              <a:buChar char="*"/>
              <a:tabLst>
                <a:tab pos="973455" algn="l"/>
              </a:tabLst>
            </a:pPr>
            <a:r>
              <a:rPr sz="1800" spc="-5" dirty="0">
                <a:latin typeface="Courier New"/>
                <a:cs typeface="Courier New"/>
              </a:rPr>
              <a:t>Perform the actor's regular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behaviour.</a:t>
            </a:r>
            <a:endParaRPr sz="1800">
              <a:latin typeface="Courier New"/>
              <a:cs typeface="Courier New"/>
            </a:endParaRPr>
          </a:p>
          <a:p>
            <a:pPr marL="972819" indent="-274320">
              <a:lnSpc>
                <a:spcPts val="2000"/>
              </a:lnSpc>
              <a:buChar char="*"/>
              <a:tabLst>
                <a:tab pos="973455" algn="l"/>
              </a:tabLst>
            </a:pPr>
            <a:r>
              <a:rPr sz="1800" spc="-5" dirty="0">
                <a:latin typeface="Courier New"/>
                <a:cs typeface="Courier New"/>
              </a:rPr>
              <a:t>@param newActors </a:t>
            </a:r>
            <a:r>
              <a:rPr sz="1800" dirty="0">
                <a:latin typeface="Courier New"/>
                <a:cs typeface="Courier New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list for storing newly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created</a:t>
            </a:r>
            <a:endParaRPr sz="1800">
              <a:latin typeface="Courier New"/>
              <a:cs typeface="Courier New"/>
            </a:endParaRPr>
          </a:p>
          <a:p>
            <a:pPr marL="3304540" indent="-2606040">
              <a:lnSpc>
                <a:spcPts val="2080"/>
              </a:lnSpc>
              <a:buChar char="*"/>
              <a:tabLst>
                <a:tab pos="3304540" algn="l"/>
                <a:tab pos="3305175" algn="l"/>
              </a:tabLst>
            </a:pPr>
            <a:r>
              <a:rPr sz="1800" spc="-5" dirty="0">
                <a:latin typeface="Courier New"/>
                <a:cs typeface="Courier New"/>
              </a:rPr>
              <a:t>actors.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1214" y="3492500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4031" y="3746500"/>
            <a:ext cx="441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void act(List&lt;Actor&gt;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newActors);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031" y="4254500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/**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300" y="4508500"/>
            <a:ext cx="6884034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2819" indent="-274320">
              <a:lnSpc>
                <a:spcPts val="2080"/>
              </a:lnSpc>
              <a:spcBef>
                <a:spcPts val="100"/>
              </a:spcBef>
              <a:buChar char="*"/>
              <a:tabLst>
                <a:tab pos="973455" algn="l"/>
              </a:tabLst>
            </a:pPr>
            <a:r>
              <a:rPr sz="1800" spc="-5" dirty="0">
                <a:latin typeface="Courier New"/>
                <a:cs typeface="Courier New"/>
              </a:rPr>
              <a:t>Is the actor still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active?</a:t>
            </a:r>
            <a:endParaRPr sz="1800">
              <a:latin typeface="Courier New"/>
              <a:cs typeface="Courier New"/>
            </a:endParaRPr>
          </a:p>
          <a:p>
            <a:pPr marL="972819" indent="-274320">
              <a:lnSpc>
                <a:spcPts val="2000"/>
              </a:lnSpc>
              <a:buChar char="*"/>
              <a:tabLst>
                <a:tab pos="973455" algn="l"/>
              </a:tabLst>
            </a:pPr>
            <a:r>
              <a:rPr sz="1800" spc="-5" dirty="0">
                <a:latin typeface="Courier New"/>
                <a:cs typeface="Courier New"/>
              </a:rPr>
              <a:t>@return true if still active, false if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not.</a:t>
            </a:r>
            <a:endParaRPr sz="1800">
              <a:latin typeface="Courier New"/>
              <a:cs typeface="Courier New"/>
            </a:endParaRPr>
          </a:p>
          <a:p>
            <a:pPr marL="69850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boolean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isActive();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9900" y="3375799"/>
            <a:ext cx="2724937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0700" y="3403600"/>
            <a:ext cx="2623820" cy="1270000"/>
          </a:xfrm>
          <a:custGeom>
            <a:avLst/>
            <a:gdLst/>
            <a:ahLst/>
            <a:cxnLst/>
            <a:rect l="l" t="t" r="r" b="b"/>
            <a:pathLst>
              <a:path w="2623820" h="1270000">
                <a:moveTo>
                  <a:pt x="2559837" y="0"/>
                </a:moveTo>
                <a:lnTo>
                  <a:pt x="317500" y="0"/>
                </a:lnTo>
                <a:lnTo>
                  <a:pt x="292785" y="4990"/>
                </a:lnTo>
                <a:lnTo>
                  <a:pt x="272600" y="18600"/>
                </a:lnTo>
                <a:lnTo>
                  <a:pt x="258990" y="38785"/>
                </a:lnTo>
                <a:lnTo>
                  <a:pt x="254000" y="63500"/>
                </a:lnTo>
                <a:lnTo>
                  <a:pt x="254000" y="427037"/>
                </a:lnTo>
                <a:lnTo>
                  <a:pt x="0" y="554037"/>
                </a:lnTo>
                <a:lnTo>
                  <a:pt x="254000" y="681037"/>
                </a:lnTo>
                <a:lnTo>
                  <a:pt x="254000" y="1206500"/>
                </a:lnTo>
                <a:lnTo>
                  <a:pt x="258990" y="1231214"/>
                </a:lnTo>
                <a:lnTo>
                  <a:pt x="272600" y="1251399"/>
                </a:lnTo>
                <a:lnTo>
                  <a:pt x="292785" y="1265009"/>
                </a:lnTo>
                <a:lnTo>
                  <a:pt x="317500" y="1270000"/>
                </a:lnTo>
                <a:lnTo>
                  <a:pt x="2559837" y="1270000"/>
                </a:lnTo>
                <a:lnTo>
                  <a:pt x="2584557" y="1265009"/>
                </a:lnTo>
                <a:lnTo>
                  <a:pt x="2604741" y="1251399"/>
                </a:lnTo>
                <a:lnTo>
                  <a:pt x="2618348" y="1231214"/>
                </a:lnTo>
                <a:lnTo>
                  <a:pt x="2623337" y="1206500"/>
                </a:lnTo>
                <a:lnTo>
                  <a:pt x="2623337" y="63500"/>
                </a:lnTo>
                <a:lnTo>
                  <a:pt x="2618348" y="38785"/>
                </a:lnTo>
                <a:lnTo>
                  <a:pt x="2604741" y="18600"/>
                </a:lnTo>
                <a:lnTo>
                  <a:pt x="2584557" y="4990"/>
                </a:lnTo>
                <a:lnTo>
                  <a:pt x="2559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00700" y="3403600"/>
            <a:ext cx="2623820" cy="1270000"/>
          </a:xfrm>
          <a:custGeom>
            <a:avLst/>
            <a:gdLst/>
            <a:ahLst/>
            <a:cxnLst/>
            <a:rect l="l" t="t" r="r" b="b"/>
            <a:pathLst>
              <a:path w="2623820" h="1270000">
                <a:moveTo>
                  <a:pt x="317500" y="0"/>
                </a:moveTo>
                <a:lnTo>
                  <a:pt x="292782" y="4990"/>
                </a:lnTo>
                <a:lnTo>
                  <a:pt x="272598" y="18598"/>
                </a:lnTo>
                <a:lnTo>
                  <a:pt x="258990" y="38782"/>
                </a:lnTo>
                <a:lnTo>
                  <a:pt x="254000" y="63500"/>
                </a:lnTo>
                <a:lnTo>
                  <a:pt x="254000" y="427037"/>
                </a:lnTo>
                <a:lnTo>
                  <a:pt x="0" y="554037"/>
                </a:lnTo>
                <a:lnTo>
                  <a:pt x="254000" y="681037"/>
                </a:lnTo>
                <a:lnTo>
                  <a:pt x="254000" y="1206500"/>
                </a:lnTo>
                <a:lnTo>
                  <a:pt x="258990" y="1231216"/>
                </a:lnTo>
                <a:lnTo>
                  <a:pt x="272598" y="1251401"/>
                </a:lnTo>
                <a:lnTo>
                  <a:pt x="292782" y="1265009"/>
                </a:lnTo>
                <a:lnTo>
                  <a:pt x="317500" y="1270000"/>
                </a:lnTo>
                <a:lnTo>
                  <a:pt x="2559850" y="1270000"/>
                </a:lnTo>
                <a:lnTo>
                  <a:pt x="2584564" y="1265009"/>
                </a:lnTo>
                <a:lnTo>
                  <a:pt x="2604749" y="1251401"/>
                </a:lnTo>
                <a:lnTo>
                  <a:pt x="2618359" y="1231216"/>
                </a:lnTo>
                <a:lnTo>
                  <a:pt x="2623350" y="1206500"/>
                </a:lnTo>
                <a:lnTo>
                  <a:pt x="2623350" y="63500"/>
                </a:lnTo>
                <a:lnTo>
                  <a:pt x="2618359" y="38782"/>
                </a:lnTo>
                <a:lnTo>
                  <a:pt x="2604749" y="18598"/>
                </a:lnTo>
                <a:lnTo>
                  <a:pt x="2584564" y="4990"/>
                </a:lnTo>
                <a:lnTo>
                  <a:pt x="2559850" y="0"/>
                </a:lnTo>
                <a:lnTo>
                  <a:pt x="317500" y="0"/>
                </a:lnTo>
                <a:close/>
              </a:path>
            </a:pathLst>
          </a:custGeom>
          <a:ln w="254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69000" y="3619500"/>
            <a:ext cx="2150110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algn="ctr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Trebuchet MS"/>
                <a:cs typeface="Trebuchet MS"/>
              </a:rPr>
              <a:t>All </a:t>
            </a:r>
            <a:r>
              <a:rPr sz="1800" spc="-5" dirty="0">
                <a:latin typeface="Trebuchet MS"/>
                <a:cs typeface="Trebuchet MS"/>
              </a:rPr>
              <a:t>methods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abstract  and public. </a:t>
            </a:r>
            <a:r>
              <a:rPr sz="1800" dirty="0">
                <a:latin typeface="Trebuchet MS"/>
                <a:cs typeface="Trebuchet MS"/>
              </a:rPr>
              <a:t>No  </a:t>
            </a:r>
            <a:r>
              <a:rPr sz="1800" spc="-5" dirty="0">
                <a:latin typeface="Trebuchet MS"/>
                <a:cs typeface="Trebuchet MS"/>
              </a:rPr>
              <a:t>keywords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needed!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406" y="4264482"/>
            <a:ext cx="7217409" cy="1132840"/>
          </a:xfrm>
          <a:custGeom>
            <a:avLst/>
            <a:gdLst/>
            <a:ahLst/>
            <a:cxnLst/>
            <a:rect l="l" t="t" r="r" b="b"/>
            <a:pathLst>
              <a:path w="7217409" h="1132839">
                <a:moveTo>
                  <a:pt x="0" y="0"/>
                </a:moveTo>
                <a:lnTo>
                  <a:pt x="7217183" y="0"/>
                </a:lnTo>
                <a:lnTo>
                  <a:pt x="7217183" y="1132840"/>
                </a:lnTo>
                <a:lnTo>
                  <a:pt x="0" y="11328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4006" y="3934282"/>
            <a:ext cx="7775994" cy="1767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3405" y="5527090"/>
            <a:ext cx="7217409" cy="1132840"/>
          </a:xfrm>
          <a:custGeom>
            <a:avLst/>
            <a:gdLst/>
            <a:ahLst/>
            <a:cxnLst/>
            <a:rect l="l" t="t" r="r" b="b"/>
            <a:pathLst>
              <a:path w="7217409" h="1132840">
                <a:moveTo>
                  <a:pt x="0" y="0"/>
                </a:moveTo>
                <a:lnTo>
                  <a:pt x="7217185" y="0"/>
                </a:lnTo>
                <a:lnTo>
                  <a:pt x="7217185" y="1132845"/>
                </a:lnTo>
                <a:lnTo>
                  <a:pt x="0" y="113284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005" y="5196890"/>
            <a:ext cx="7775994" cy="1661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3300" y="4267200"/>
            <a:ext cx="7021195" cy="231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 class Fox extends Animal implements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Drawable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  <a:spcBef>
                <a:spcPts val="1739"/>
              </a:spcBef>
            </a:pPr>
            <a:r>
              <a:rPr sz="1800" spc="-5" dirty="0">
                <a:latin typeface="Courier New"/>
                <a:cs typeface="Courier New"/>
              </a:rPr>
              <a:t>public class Hunter implements Actor,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Drawable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0" y="914400"/>
            <a:ext cx="4572000" cy="314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2300" y="469900"/>
            <a:ext cx="7891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Classes implement an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469900"/>
            <a:ext cx="5556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 of</a:t>
            </a:r>
            <a:r>
              <a:rPr spc="-55" dirty="0"/>
              <a:t> </a:t>
            </a:r>
            <a:r>
              <a:rPr spc="-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654173"/>
            <a:ext cx="7093584" cy="23044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All </a:t>
            </a:r>
            <a:r>
              <a:rPr sz="3200" spc="-5" dirty="0">
                <a:latin typeface="Trebuchet MS"/>
                <a:cs typeface="Trebuchet MS"/>
              </a:rPr>
              <a:t>methods </a:t>
            </a:r>
            <a:r>
              <a:rPr sz="3200" dirty="0">
                <a:latin typeface="Trebuchet MS"/>
                <a:cs typeface="Trebuchet MS"/>
              </a:rPr>
              <a:t>are </a:t>
            </a:r>
            <a:r>
              <a:rPr sz="3200" spc="-5" dirty="0">
                <a:latin typeface="Trebuchet MS"/>
                <a:cs typeface="Trebuchet MS"/>
              </a:rPr>
              <a:t>abstract.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There are </a:t>
            </a:r>
            <a:r>
              <a:rPr sz="3200" dirty="0">
                <a:latin typeface="Trebuchet MS"/>
                <a:cs typeface="Trebuchet MS"/>
              </a:rPr>
              <a:t>no </a:t>
            </a:r>
            <a:r>
              <a:rPr sz="3200" spc="-5" dirty="0">
                <a:latin typeface="Trebuchet MS"/>
                <a:cs typeface="Trebuchet MS"/>
              </a:rPr>
              <a:t>constructors.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All </a:t>
            </a:r>
            <a:r>
              <a:rPr sz="3200" spc="-5" dirty="0">
                <a:latin typeface="Trebuchet MS"/>
                <a:cs typeface="Trebuchet MS"/>
              </a:rPr>
              <a:t>methods </a:t>
            </a:r>
            <a:r>
              <a:rPr sz="3200" dirty="0">
                <a:latin typeface="Trebuchet MS"/>
                <a:cs typeface="Trebuchet MS"/>
              </a:rPr>
              <a:t>are </a:t>
            </a:r>
            <a:r>
              <a:rPr sz="3200" spc="-5" dirty="0">
                <a:latin typeface="Trebuchet MS"/>
                <a:cs typeface="Trebuchet MS"/>
              </a:rPr>
              <a:t>public.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All </a:t>
            </a:r>
            <a:r>
              <a:rPr sz="3200" spc="-5" dirty="0">
                <a:latin typeface="Trebuchet MS"/>
                <a:cs typeface="Trebuchet MS"/>
              </a:rPr>
              <a:t>fields </a:t>
            </a:r>
            <a:r>
              <a:rPr sz="3200" dirty="0">
                <a:latin typeface="Trebuchet MS"/>
                <a:cs typeface="Trebuchet MS"/>
              </a:rPr>
              <a:t>are </a:t>
            </a:r>
            <a:r>
              <a:rPr sz="3200" spc="-5" dirty="0">
                <a:latin typeface="Trebuchet MS"/>
                <a:cs typeface="Trebuchet MS"/>
              </a:rPr>
              <a:t>public, static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-5" dirty="0">
                <a:latin typeface="Trebuchet MS"/>
                <a:cs typeface="Trebuchet MS"/>
              </a:rPr>
              <a:t> final.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69900"/>
            <a:ext cx="4730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Interfaces as</a:t>
            </a:r>
            <a:r>
              <a:rPr spc="-90" dirty="0"/>
              <a:t> </a:t>
            </a:r>
            <a:r>
              <a:rPr spc="-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073846"/>
            <a:ext cx="8017509" cy="353250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Implementing classes do not </a:t>
            </a:r>
            <a:r>
              <a:rPr sz="3200" dirty="0">
                <a:latin typeface="Trebuchet MS"/>
                <a:cs typeface="Trebuchet MS"/>
              </a:rPr>
              <a:t>inherit </a:t>
            </a:r>
            <a:r>
              <a:rPr sz="3200" spc="-5" dirty="0">
                <a:latin typeface="Trebuchet MS"/>
                <a:cs typeface="Trebuchet MS"/>
              </a:rPr>
              <a:t>code,  but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...</a:t>
            </a:r>
            <a:endParaRPr sz="3200" dirty="0">
              <a:latin typeface="Trebuchet MS"/>
              <a:cs typeface="Trebuchet MS"/>
            </a:endParaRPr>
          </a:p>
          <a:p>
            <a:pPr marL="360680" marR="284480" indent="-347980">
              <a:lnSpc>
                <a:spcPts val="3700"/>
              </a:lnSpc>
              <a:spcBef>
                <a:spcPts val="81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... </a:t>
            </a:r>
            <a:r>
              <a:rPr sz="3200" spc="-5" dirty="0">
                <a:latin typeface="Trebuchet MS"/>
                <a:cs typeface="Trebuchet MS"/>
              </a:rPr>
              <a:t>implementing classes </a:t>
            </a:r>
            <a:r>
              <a:rPr sz="3200" dirty="0">
                <a:latin typeface="Trebuchet MS"/>
                <a:cs typeface="Trebuchet MS"/>
              </a:rPr>
              <a:t>are </a:t>
            </a:r>
            <a:r>
              <a:rPr sz="3200" spc="-5" dirty="0">
                <a:latin typeface="Trebuchet MS"/>
                <a:cs typeface="Trebuchet MS"/>
              </a:rPr>
              <a:t>subtypes of  the interface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type.</a:t>
            </a:r>
            <a:endParaRPr sz="3200" dirty="0">
              <a:latin typeface="Trebuchet MS"/>
              <a:cs typeface="Trebuchet MS"/>
            </a:endParaRPr>
          </a:p>
          <a:p>
            <a:pPr marL="360680" marR="247015" indent="-347980">
              <a:lnSpc>
                <a:spcPts val="3700"/>
              </a:lnSpc>
              <a:spcBef>
                <a:spcPts val="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So, polymorphism (method overriding) </a:t>
            </a:r>
            <a:r>
              <a:rPr sz="3200" dirty="0">
                <a:latin typeface="Trebuchet MS"/>
                <a:cs typeface="Trebuchet MS"/>
              </a:rPr>
              <a:t>is  </a:t>
            </a:r>
            <a:r>
              <a:rPr sz="3200" spc="-5" dirty="0">
                <a:latin typeface="Trebuchet MS"/>
                <a:cs typeface="Trebuchet MS"/>
              </a:rPr>
              <a:t>available </a:t>
            </a:r>
            <a:r>
              <a:rPr sz="3200" dirty="0">
                <a:latin typeface="Trebuchet MS"/>
                <a:cs typeface="Trebuchet MS"/>
              </a:rPr>
              <a:t>with </a:t>
            </a:r>
            <a:r>
              <a:rPr sz="3200" spc="-5" dirty="0">
                <a:latin typeface="Trebuchet MS"/>
                <a:cs typeface="Trebuchet MS"/>
              </a:rPr>
              <a:t>interfaces </a:t>
            </a:r>
            <a:r>
              <a:rPr sz="3200" dirty="0">
                <a:latin typeface="Trebuchet MS"/>
                <a:cs typeface="Trebuchet MS"/>
              </a:rPr>
              <a:t>as </a:t>
            </a:r>
            <a:r>
              <a:rPr sz="3200" spc="-5" dirty="0">
                <a:latin typeface="Trebuchet MS"/>
                <a:cs typeface="Trebuchet MS"/>
              </a:rPr>
              <a:t>well </a:t>
            </a:r>
            <a:r>
              <a:rPr sz="3200" dirty="0">
                <a:latin typeface="Trebuchet MS"/>
                <a:cs typeface="Trebuchet MS"/>
              </a:rPr>
              <a:t>as  </a:t>
            </a:r>
            <a:r>
              <a:rPr sz="3200" spc="-5" dirty="0">
                <a:latin typeface="Trebuchet MS"/>
                <a:cs typeface="Trebuchet MS"/>
              </a:rPr>
              <a:t>classes.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92251"/>
            <a:ext cx="8082280" cy="669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5" dirty="0"/>
              <a:t>Interfaces as specifications</a:t>
            </a:r>
            <a:r>
              <a:rPr sz="4200" spc="-25" dirty="0"/>
              <a:t> </a:t>
            </a:r>
            <a:r>
              <a:rPr sz="4200" spc="5" dirty="0"/>
              <a:t>(APIs)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90219" y="1611883"/>
            <a:ext cx="7579359" cy="44081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35280" marR="544195" indent="-322580">
              <a:lnSpc>
                <a:spcPts val="3500"/>
              </a:lnSpc>
              <a:spcBef>
                <a:spcPts val="305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00" dirty="0">
                <a:latin typeface="Trebuchet MS"/>
                <a:cs typeface="Trebuchet MS"/>
              </a:rPr>
              <a:t>Strong separation of functionality from  implementation (loose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coupling).</a:t>
            </a:r>
            <a:endParaRPr sz="3000">
              <a:latin typeface="Trebuchet MS"/>
              <a:cs typeface="Trebuchet MS"/>
            </a:endParaRPr>
          </a:p>
          <a:p>
            <a:pPr marL="779780" marR="5080" lvl="1" indent="-309880">
              <a:lnSpc>
                <a:spcPts val="3500"/>
              </a:lnSpc>
              <a:spcBef>
                <a:spcPts val="700"/>
              </a:spcBef>
              <a:buFont typeface="Arial"/>
              <a:buChar char="–"/>
              <a:tabLst>
                <a:tab pos="779780" algn="l"/>
              </a:tabLst>
            </a:pPr>
            <a:r>
              <a:rPr sz="3000" dirty="0">
                <a:latin typeface="Trebuchet MS"/>
                <a:cs typeface="Trebuchet MS"/>
              </a:rPr>
              <a:t>Though parameter and return types are  </a:t>
            </a:r>
            <a:r>
              <a:rPr sz="3000" spc="-5" dirty="0">
                <a:latin typeface="Trebuchet MS"/>
                <a:cs typeface="Trebuchet MS"/>
              </a:rPr>
              <a:t>mandated.</a:t>
            </a:r>
            <a:endParaRPr sz="3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4350">
              <a:latin typeface="Times New Roman"/>
              <a:cs typeface="Times New Roman"/>
            </a:endParaRPr>
          </a:p>
          <a:p>
            <a:pPr marL="335280" marR="873125" indent="-322580">
              <a:lnSpc>
                <a:spcPts val="3500"/>
              </a:lnSpc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00" spc="-5" dirty="0">
                <a:latin typeface="Trebuchet MS"/>
                <a:cs typeface="Trebuchet MS"/>
              </a:rPr>
              <a:t>Clients interact independently </a:t>
            </a:r>
            <a:r>
              <a:rPr sz="3000" dirty="0">
                <a:latin typeface="Trebuchet MS"/>
                <a:cs typeface="Trebuchet MS"/>
              </a:rPr>
              <a:t>of </a:t>
            </a:r>
            <a:r>
              <a:rPr sz="3000" spc="-5" dirty="0">
                <a:latin typeface="Trebuchet MS"/>
                <a:cs typeface="Trebuchet MS"/>
              </a:rPr>
              <a:t>the  </a:t>
            </a:r>
            <a:r>
              <a:rPr sz="3000" dirty="0">
                <a:latin typeface="Trebuchet MS"/>
                <a:cs typeface="Trebuchet MS"/>
              </a:rPr>
              <a:t>implementation.</a:t>
            </a:r>
            <a:endParaRPr sz="3000">
              <a:latin typeface="Trebuchet MS"/>
              <a:cs typeface="Trebuchet MS"/>
            </a:endParaRPr>
          </a:p>
          <a:p>
            <a:pPr marL="779780" marR="33655" lvl="1" indent="-309880">
              <a:lnSpc>
                <a:spcPts val="3500"/>
              </a:lnSpc>
              <a:spcBef>
                <a:spcPts val="700"/>
              </a:spcBef>
              <a:buFont typeface="Arial"/>
              <a:buChar char="–"/>
              <a:tabLst>
                <a:tab pos="779780" algn="l"/>
              </a:tabLst>
            </a:pPr>
            <a:r>
              <a:rPr sz="3000" dirty="0">
                <a:latin typeface="Trebuchet MS"/>
                <a:cs typeface="Trebuchet MS"/>
              </a:rPr>
              <a:t>But clients can choose from alternative  implementations.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469900"/>
            <a:ext cx="71983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Alternative</a:t>
            </a:r>
            <a:r>
              <a:rPr spc="-15" dirty="0"/>
              <a:t> </a:t>
            </a:r>
            <a:r>
              <a:rPr spc="-5" dirty="0"/>
              <a:t>implementations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115324" y="1631757"/>
            <a:ext cx="4536997" cy="3050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466" y="5328907"/>
            <a:ext cx="7965440" cy="624840"/>
          </a:xfrm>
          <a:custGeom>
            <a:avLst/>
            <a:gdLst/>
            <a:ahLst/>
            <a:cxnLst/>
            <a:rect l="l" t="t" r="r" b="b"/>
            <a:pathLst>
              <a:path w="7965440" h="624839">
                <a:moveTo>
                  <a:pt x="0" y="0"/>
                </a:moveTo>
                <a:lnTo>
                  <a:pt x="7965304" y="0"/>
                </a:lnTo>
                <a:lnTo>
                  <a:pt x="7965304" y="624842"/>
                </a:lnTo>
                <a:lnTo>
                  <a:pt x="0" y="624842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066" y="4998707"/>
            <a:ext cx="8524113" cy="1259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1800" y="5334000"/>
            <a:ext cx="7706995" cy="5537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300"/>
              </a:spcBef>
            </a:pPr>
            <a:r>
              <a:rPr sz="1800" spc="-5" dirty="0">
                <a:latin typeface="Courier New"/>
                <a:cs typeface="Courier New"/>
              </a:rPr>
              <a:t>private List&lt;Type&gt; newList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new LinkedList&lt;Type&gt;();  private List&lt;Actors&gt; newActors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new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ArrayList&lt;Actor&gt;();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29844"/>
            <a:ext cx="8076565" cy="608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00" spc="10" dirty="0"/>
              <a:t>Another example: </a:t>
            </a:r>
            <a:r>
              <a:rPr sz="3800" spc="-15" dirty="0"/>
              <a:t>Predator</a:t>
            </a:r>
            <a:r>
              <a:rPr sz="3800" spc="-10" dirty="0"/>
              <a:t> </a:t>
            </a:r>
            <a:r>
              <a:rPr sz="3800" spc="10" dirty="0"/>
              <a:t>Interface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57200" y="2300985"/>
            <a:ext cx="8229600" cy="2281555"/>
          </a:xfrm>
          <a:custGeom>
            <a:avLst/>
            <a:gdLst/>
            <a:ahLst/>
            <a:cxnLst/>
            <a:rect l="l" t="t" r="r" b="b"/>
            <a:pathLst>
              <a:path w="8229600" h="2281554">
                <a:moveTo>
                  <a:pt x="0" y="0"/>
                </a:moveTo>
                <a:lnTo>
                  <a:pt x="8229600" y="0"/>
                </a:lnTo>
                <a:lnTo>
                  <a:pt x="8229600" y="2281428"/>
                </a:lnTo>
                <a:lnTo>
                  <a:pt x="0" y="2281428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970785"/>
            <a:ext cx="8788400" cy="291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2232660"/>
            <a:ext cx="5878195" cy="22098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latin typeface="Courier New"/>
                <a:cs typeface="Courier New"/>
              </a:rPr>
              <a:t>public interface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Predator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92860" marR="5080">
              <a:lnSpc>
                <a:spcPct val="121500"/>
              </a:lnSpc>
            </a:pPr>
            <a:r>
              <a:rPr sz="2400" spc="-5" dirty="0">
                <a:latin typeface="Courier New"/>
                <a:cs typeface="Courier New"/>
              </a:rPr>
              <a:t>boolean huntPrey(Prey p);  void eatPrey(Prey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800" y="469900"/>
            <a:ext cx="5245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0385" algn="l"/>
              </a:tabLst>
            </a:pPr>
            <a:r>
              <a:rPr spc="-5" dirty="0"/>
              <a:t>Subtypes</a:t>
            </a:r>
            <a:r>
              <a:rPr spc="15" dirty="0"/>
              <a:t> </a:t>
            </a:r>
            <a:r>
              <a:rPr spc="-5" dirty="0"/>
              <a:t>of	</a:t>
            </a:r>
            <a:r>
              <a:rPr spc="-30" dirty="0"/>
              <a:t>Predator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600" y="0"/>
                </a:lnTo>
                <a:lnTo>
                  <a:pt x="8229600" y="4525962"/>
                </a:lnTo>
                <a:lnTo>
                  <a:pt x="0" y="4525962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5160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617725"/>
            <a:ext cx="5559425" cy="4436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850" dirty="0">
                <a:latin typeface="Courier New"/>
                <a:cs typeface="Courier New"/>
              </a:rPr>
              <a:t>public class Lion implements Predator</a:t>
            </a:r>
            <a:r>
              <a:rPr sz="1850" spc="25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62865" algn="ctr">
              <a:lnSpc>
                <a:spcPct val="100000"/>
              </a:lnSpc>
              <a:spcBef>
                <a:spcPts val="1265"/>
              </a:spcBef>
            </a:pPr>
            <a:r>
              <a:rPr sz="1850" dirty="0">
                <a:latin typeface="Courier New"/>
                <a:cs typeface="Courier New"/>
              </a:rPr>
              <a:t>public boolean huntPrey(Prey p)</a:t>
            </a:r>
            <a:r>
              <a:rPr sz="1850" spc="10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780"/>
              </a:spcBef>
            </a:pPr>
            <a:r>
              <a:rPr sz="1850" dirty="0">
                <a:solidFill>
                  <a:srgbClr val="7C9647"/>
                </a:solidFill>
                <a:latin typeface="Courier New"/>
                <a:cs typeface="Courier New"/>
              </a:rPr>
              <a:t>//programming to chase prey</a:t>
            </a:r>
            <a:r>
              <a:rPr sz="1850" spc="5" dirty="0">
                <a:solidFill>
                  <a:srgbClr val="7C9647"/>
                </a:solidFill>
                <a:latin typeface="Courier New"/>
                <a:cs typeface="Courier New"/>
              </a:rPr>
              <a:t> p</a:t>
            </a:r>
            <a:endParaRPr sz="1850">
              <a:latin typeface="Courier New"/>
              <a:cs typeface="Courier New"/>
            </a:endParaRPr>
          </a:p>
          <a:p>
            <a:pPr marL="125730" algn="ctr">
              <a:lnSpc>
                <a:spcPct val="100000"/>
              </a:lnSpc>
              <a:spcBef>
                <a:spcPts val="680"/>
              </a:spcBef>
            </a:pPr>
            <a:r>
              <a:rPr sz="1850" dirty="0">
                <a:solidFill>
                  <a:srgbClr val="7C9647"/>
                </a:solidFill>
                <a:latin typeface="Courier New"/>
                <a:cs typeface="Courier New"/>
              </a:rPr>
              <a:t>//(specifically for </a:t>
            </a:r>
            <a:r>
              <a:rPr sz="1850" spc="5" dirty="0">
                <a:solidFill>
                  <a:srgbClr val="7C9647"/>
                </a:solidFill>
                <a:latin typeface="Courier New"/>
                <a:cs typeface="Courier New"/>
              </a:rPr>
              <a:t>a </a:t>
            </a:r>
            <a:r>
              <a:rPr sz="1850" dirty="0">
                <a:solidFill>
                  <a:srgbClr val="7C9647"/>
                </a:solidFill>
                <a:latin typeface="Courier New"/>
                <a:cs typeface="Courier New"/>
              </a:rPr>
              <a:t>lion)</a:t>
            </a:r>
            <a:endParaRPr sz="18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780"/>
              </a:spcBef>
            </a:pPr>
            <a:r>
              <a:rPr sz="1850" spc="5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65"/>
              </a:spcBef>
            </a:pPr>
            <a:r>
              <a:rPr sz="1850" dirty="0">
                <a:latin typeface="Courier New"/>
                <a:cs typeface="Courier New"/>
              </a:rPr>
              <a:t>public void eatPrey(Prey p)</a:t>
            </a:r>
            <a:r>
              <a:rPr sz="1850" spc="10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125730" algn="ctr">
              <a:lnSpc>
                <a:spcPct val="100000"/>
              </a:lnSpc>
              <a:spcBef>
                <a:spcPts val="680"/>
              </a:spcBef>
            </a:pPr>
            <a:r>
              <a:rPr sz="1850" dirty="0">
                <a:solidFill>
                  <a:srgbClr val="7C9647"/>
                </a:solidFill>
                <a:latin typeface="Courier New"/>
                <a:cs typeface="Courier New"/>
              </a:rPr>
              <a:t>//programming to eat prey</a:t>
            </a:r>
            <a:r>
              <a:rPr sz="1850" spc="-10" dirty="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sz="1850" spc="5" dirty="0">
                <a:solidFill>
                  <a:srgbClr val="7C9647"/>
                </a:solidFill>
                <a:latin typeface="Courier New"/>
                <a:cs typeface="Courier New"/>
              </a:rPr>
              <a:t>p</a:t>
            </a:r>
            <a:endParaRPr sz="1850">
              <a:latin typeface="Courier New"/>
              <a:cs typeface="Courier New"/>
            </a:endParaRPr>
          </a:p>
          <a:p>
            <a:pPr marL="125730" algn="ctr">
              <a:lnSpc>
                <a:spcPct val="100000"/>
              </a:lnSpc>
              <a:spcBef>
                <a:spcPts val="780"/>
              </a:spcBef>
            </a:pPr>
            <a:r>
              <a:rPr sz="1850" dirty="0">
                <a:solidFill>
                  <a:srgbClr val="7C9647"/>
                </a:solidFill>
                <a:latin typeface="Courier New"/>
                <a:cs typeface="Courier New"/>
              </a:rPr>
              <a:t>//(specifically for </a:t>
            </a:r>
            <a:r>
              <a:rPr sz="1850" spc="5" dirty="0">
                <a:solidFill>
                  <a:srgbClr val="7C9647"/>
                </a:solidFill>
                <a:latin typeface="Courier New"/>
                <a:cs typeface="Courier New"/>
              </a:rPr>
              <a:t>a</a:t>
            </a:r>
            <a:r>
              <a:rPr sz="1850" spc="-15" dirty="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7C9647"/>
                </a:solidFill>
                <a:latin typeface="Courier New"/>
                <a:cs typeface="Courier New"/>
              </a:rPr>
              <a:t>lion)</a:t>
            </a:r>
            <a:endParaRPr sz="18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1850" spc="5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50" spc="5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69900"/>
            <a:ext cx="4733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Multiple</a:t>
            </a:r>
            <a:r>
              <a:rPr spc="-35" dirty="0"/>
              <a:t> </a:t>
            </a:r>
            <a:r>
              <a:rPr spc="-5" dirty="0"/>
              <a:t>Interfaces</a:t>
            </a:r>
          </a:p>
        </p:txBody>
      </p:sp>
      <p:sp>
        <p:nvSpPr>
          <p:cNvPr id="3" name="object 3"/>
          <p:cNvSpPr/>
          <p:nvPr/>
        </p:nvSpPr>
        <p:spPr>
          <a:xfrm>
            <a:off x="231714" y="3224529"/>
            <a:ext cx="8681085" cy="434340"/>
          </a:xfrm>
          <a:custGeom>
            <a:avLst/>
            <a:gdLst/>
            <a:ahLst/>
            <a:cxnLst/>
            <a:rect l="l" t="t" r="r" b="b"/>
            <a:pathLst>
              <a:path w="8681085" h="434339">
                <a:moveTo>
                  <a:pt x="0" y="0"/>
                </a:moveTo>
                <a:lnTo>
                  <a:pt x="8680574" y="0"/>
                </a:lnTo>
                <a:lnTo>
                  <a:pt x="8680574" y="434340"/>
                </a:lnTo>
                <a:lnTo>
                  <a:pt x="0" y="4343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94329"/>
            <a:ext cx="9144000" cy="1069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9400" y="3225800"/>
            <a:ext cx="8575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public class Frog implements Predator, Prey </a:t>
            </a:r>
            <a:r>
              <a:rPr sz="2200" dirty="0">
                <a:latin typeface="Courier New"/>
                <a:cs typeface="Courier New"/>
              </a:rPr>
              <a:t>{ </a:t>
            </a:r>
            <a:r>
              <a:rPr sz="2200" spc="-5" dirty="0">
                <a:latin typeface="Courier New"/>
                <a:cs typeface="Courier New"/>
              </a:rPr>
              <a:t>...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800" y="469900"/>
            <a:ext cx="2688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</a:t>
            </a:r>
            <a:r>
              <a:rPr spc="-6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0200"/>
            <a:ext cx="7173595" cy="38277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7145" marR="5080">
              <a:lnSpc>
                <a:spcPts val="3700"/>
              </a:lnSpc>
              <a:spcBef>
                <a:spcPts val="340"/>
              </a:spcBef>
            </a:pPr>
            <a:r>
              <a:rPr sz="3200" b="1" dirty="0">
                <a:latin typeface="Trebuchet MS"/>
                <a:cs typeface="Trebuchet MS"/>
              </a:rPr>
              <a:t>Java </a:t>
            </a:r>
            <a:r>
              <a:rPr sz="3200" b="1" spc="-5" dirty="0">
                <a:latin typeface="Trebuchet MS"/>
                <a:cs typeface="Trebuchet MS"/>
              </a:rPr>
              <a:t>constants </a:t>
            </a:r>
            <a:r>
              <a:rPr sz="3200" b="1" dirty="0">
                <a:latin typeface="Trebuchet MS"/>
                <a:cs typeface="Trebuchet MS"/>
              </a:rPr>
              <a:t>by </a:t>
            </a:r>
            <a:r>
              <a:rPr sz="3200" b="1" spc="-5" dirty="0">
                <a:latin typeface="Trebuchet MS"/>
                <a:cs typeface="Trebuchet MS"/>
              </a:rPr>
              <a:t>convention </a:t>
            </a:r>
            <a:r>
              <a:rPr sz="3200" b="1" dirty="0">
                <a:latin typeface="Trebuchet MS"/>
                <a:cs typeface="Trebuchet MS"/>
              </a:rPr>
              <a:t>use the  </a:t>
            </a:r>
            <a:r>
              <a:rPr sz="3200" b="1" spc="-5" dirty="0">
                <a:latin typeface="Trebuchet MS"/>
                <a:cs typeface="Trebuchet MS"/>
              </a:rPr>
              <a:t>following modifiers.</a:t>
            </a:r>
            <a:endParaRPr sz="3200" dirty="0">
              <a:latin typeface="Trebuchet MS"/>
              <a:cs typeface="Trebuchet MS"/>
            </a:endParaRPr>
          </a:p>
          <a:p>
            <a:pPr marL="551180" indent="-538480">
              <a:lnSpc>
                <a:spcPct val="100000"/>
              </a:lnSpc>
              <a:spcBef>
                <a:spcPts val="575"/>
              </a:spcBef>
              <a:buAutoNum type="alphaUcPeriod"/>
              <a:tabLst>
                <a:tab pos="551180" algn="l"/>
              </a:tabLst>
            </a:pPr>
            <a:r>
              <a:rPr sz="3200" spc="-5" dirty="0">
                <a:latin typeface="Trebuchet MS"/>
                <a:cs typeface="Trebuchet MS"/>
              </a:rPr>
              <a:t>final</a:t>
            </a:r>
            <a:endParaRPr sz="3200" dirty="0">
              <a:latin typeface="Trebuchet MS"/>
              <a:cs typeface="Trebuchet MS"/>
            </a:endParaRPr>
          </a:p>
          <a:p>
            <a:pPr marL="551180" indent="-538480">
              <a:lnSpc>
                <a:spcPct val="100000"/>
              </a:lnSpc>
              <a:spcBef>
                <a:spcPts val="645"/>
              </a:spcBef>
              <a:buAutoNum type="alphaUcPeriod"/>
              <a:tabLst>
                <a:tab pos="551180" algn="l"/>
              </a:tabLst>
            </a:pPr>
            <a:r>
              <a:rPr sz="3200" spc="-5" dirty="0">
                <a:latin typeface="Trebuchet MS"/>
                <a:cs typeface="Trebuchet MS"/>
              </a:rPr>
              <a:t>public</a:t>
            </a:r>
            <a:endParaRPr sz="3200" dirty="0">
              <a:latin typeface="Trebuchet MS"/>
              <a:cs typeface="Trebuchet MS"/>
            </a:endParaRPr>
          </a:p>
          <a:p>
            <a:pPr marL="551180" indent="-53848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51180" algn="l"/>
              </a:tabLst>
            </a:pPr>
            <a:r>
              <a:rPr sz="3200" spc="-5" dirty="0">
                <a:latin typeface="Trebuchet MS"/>
                <a:cs typeface="Trebuchet MS"/>
              </a:rPr>
              <a:t>private</a:t>
            </a:r>
            <a:endParaRPr sz="3200" dirty="0">
              <a:latin typeface="Trebuchet MS"/>
              <a:cs typeface="Trebuchet MS"/>
            </a:endParaRPr>
          </a:p>
          <a:p>
            <a:pPr marL="551180" indent="-538480">
              <a:lnSpc>
                <a:spcPct val="100000"/>
              </a:lnSpc>
              <a:spcBef>
                <a:spcPts val="580"/>
              </a:spcBef>
              <a:buAutoNum type="alphaUcPeriod"/>
              <a:tabLst>
                <a:tab pos="551180" algn="l"/>
              </a:tabLst>
            </a:pPr>
            <a:r>
              <a:rPr sz="3200" spc="-5" dirty="0">
                <a:latin typeface="Trebuchet MS"/>
                <a:cs typeface="Trebuchet MS"/>
              </a:rPr>
              <a:t>void</a:t>
            </a:r>
            <a:endParaRPr sz="3200" dirty="0">
              <a:latin typeface="Trebuchet MS"/>
              <a:cs typeface="Trebuchet MS"/>
            </a:endParaRPr>
          </a:p>
          <a:p>
            <a:pPr marL="551180" indent="-538480">
              <a:lnSpc>
                <a:spcPct val="100000"/>
              </a:lnSpc>
              <a:spcBef>
                <a:spcPts val="640"/>
              </a:spcBef>
              <a:buAutoNum type="alphaUcPeriod"/>
              <a:tabLst>
                <a:tab pos="551180" algn="l"/>
              </a:tabLst>
            </a:pPr>
            <a:r>
              <a:rPr sz="3200" spc="-5" dirty="0">
                <a:latin typeface="Trebuchet MS"/>
                <a:cs typeface="Trebuchet MS"/>
              </a:rPr>
              <a:t>static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469900"/>
            <a:ext cx="3706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Decoupled</a:t>
            </a:r>
            <a:r>
              <a:rPr spc="-75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/>
          <p:nvPr/>
        </p:nvSpPr>
        <p:spPr>
          <a:xfrm>
            <a:off x="161149" y="2177821"/>
            <a:ext cx="8822055" cy="2910840"/>
          </a:xfrm>
          <a:custGeom>
            <a:avLst/>
            <a:gdLst/>
            <a:ahLst/>
            <a:cxnLst/>
            <a:rect l="l" t="t" r="r" b="b"/>
            <a:pathLst>
              <a:path w="8822055" h="2910840">
                <a:moveTo>
                  <a:pt x="0" y="0"/>
                </a:moveTo>
                <a:lnTo>
                  <a:pt x="8821700" y="0"/>
                </a:lnTo>
                <a:lnTo>
                  <a:pt x="8821700" y="2910839"/>
                </a:lnTo>
                <a:lnTo>
                  <a:pt x="0" y="2910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847621"/>
            <a:ext cx="9144000" cy="3545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200" y="2184400"/>
            <a:ext cx="8667115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List&lt;Predator&gt; predators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new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ArrayList&lt;Predator&gt;();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80"/>
              </a:lnSpc>
            </a:pPr>
            <a:r>
              <a:rPr sz="1800" spc="-5" dirty="0">
                <a:latin typeface="Courier New"/>
                <a:cs typeface="Courier New"/>
              </a:rPr>
              <a:t>for(Iterator&lt;Predator&gt; it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predators.iterator();it.hasNext();)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98500" marR="3982085">
              <a:lnSpc>
                <a:spcPts val="2000"/>
              </a:lnSpc>
              <a:spcBef>
                <a:spcPts val="120"/>
              </a:spcBef>
            </a:pPr>
            <a:r>
              <a:rPr sz="1800" spc="-5" dirty="0">
                <a:latin typeface="Courier New"/>
                <a:cs typeface="Courier New"/>
              </a:rPr>
              <a:t>Predator predator= it.next();  predator.huntPrey(prey);</a:t>
            </a:r>
            <a:endParaRPr sz="1800">
              <a:latin typeface="Courier New"/>
              <a:cs typeface="Courier New"/>
            </a:endParaRPr>
          </a:p>
          <a:p>
            <a:pPr marL="881380">
              <a:lnSpc>
                <a:spcPts val="1880"/>
              </a:lnSpc>
            </a:pPr>
            <a:r>
              <a:rPr sz="1800" spc="-5" dirty="0">
                <a:latin typeface="Courier New"/>
                <a:cs typeface="Courier New"/>
              </a:rPr>
              <a:t>if(chatchPrey(prey)==true)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8430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eatPrey(prey);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469900"/>
            <a:ext cx="7524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Which </a:t>
            </a:r>
            <a:r>
              <a:rPr spc="-5" dirty="0"/>
              <a:t>type of object are</a:t>
            </a:r>
            <a:r>
              <a:rPr spc="-90" dirty="0"/>
              <a:t> </a:t>
            </a:r>
            <a:r>
              <a:rPr spc="-5" dirty="0"/>
              <a:t>you?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3509010"/>
          </a:xfrm>
          <a:custGeom>
            <a:avLst/>
            <a:gdLst/>
            <a:ahLst/>
            <a:cxnLst/>
            <a:rect l="l" t="t" r="r" b="b"/>
            <a:pathLst>
              <a:path w="8229600" h="3509010">
                <a:moveTo>
                  <a:pt x="0" y="0"/>
                </a:moveTo>
                <a:lnTo>
                  <a:pt x="8229600" y="0"/>
                </a:lnTo>
                <a:lnTo>
                  <a:pt x="8229600" y="3508578"/>
                </a:lnTo>
                <a:lnTo>
                  <a:pt x="0" y="3508578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1270000"/>
            <a:ext cx="8788400" cy="4143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000" y="1516380"/>
            <a:ext cx="7287895" cy="3429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700" spc="-5" dirty="0">
                <a:latin typeface="Courier New"/>
                <a:cs typeface="Courier New"/>
              </a:rPr>
              <a:t>public void setColors(List&lt;Actor&gt;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actors)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700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  <a:spcBef>
                <a:spcPts val="660"/>
              </a:spcBef>
            </a:pPr>
            <a:r>
              <a:rPr sz="1700" spc="-5" dirty="0">
                <a:latin typeface="Courier New"/>
                <a:cs typeface="Courier New"/>
              </a:rPr>
              <a:t>for(Actor actor </a:t>
            </a:r>
            <a:r>
              <a:rPr sz="1700" dirty="0">
                <a:latin typeface="Courier New"/>
                <a:cs typeface="Courier New"/>
              </a:rPr>
              <a:t>: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actors){</a:t>
            </a:r>
            <a:endParaRPr sz="1700">
              <a:latin typeface="Courier New"/>
              <a:cs typeface="Courier New"/>
            </a:endParaRPr>
          </a:p>
          <a:p>
            <a:pPr marL="530860">
              <a:lnSpc>
                <a:spcPct val="100000"/>
              </a:lnSpc>
              <a:spcBef>
                <a:spcPts val="660"/>
              </a:spcBef>
            </a:pPr>
            <a:r>
              <a:rPr sz="1700" spc="-5" dirty="0">
                <a:latin typeface="Courier New"/>
                <a:cs typeface="Courier New"/>
              </a:rPr>
              <a:t>if (actor !=null </a:t>
            </a:r>
            <a:r>
              <a:rPr sz="1700" dirty="0">
                <a:latin typeface="Courier New"/>
                <a:cs typeface="Courier New"/>
              </a:rPr>
              <a:t>&amp; </a:t>
            </a:r>
            <a:r>
              <a:rPr sz="1700" spc="-5" dirty="0">
                <a:latin typeface="Courier New"/>
                <a:cs typeface="Courier New"/>
              </a:rPr>
              <a:t>actor instanceof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Drawable)</a:t>
            </a:r>
            <a:endParaRPr sz="1700">
              <a:latin typeface="Courier New"/>
              <a:cs typeface="Courier New"/>
            </a:endParaRPr>
          </a:p>
          <a:p>
            <a:pPr marL="530860">
              <a:lnSpc>
                <a:spcPct val="100000"/>
              </a:lnSpc>
              <a:spcBef>
                <a:spcPts val="560"/>
              </a:spcBef>
            </a:pPr>
            <a:r>
              <a:rPr sz="1700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1841500" marR="5080" indent="-915035">
              <a:lnSpc>
                <a:spcPct val="132400"/>
              </a:lnSpc>
            </a:pPr>
            <a:r>
              <a:rPr sz="1700" spc="-5" dirty="0">
                <a:latin typeface="Courier New"/>
                <a:cs typeface="Courier New"/>
              </a:rPr>
              <a:t>Color color=(Color)((Drawable) actor).getColor();  view.setColor(actor.getClass(),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color);</a:t>
            </a:r>
            <a:endParaRPr sz="1700">
              <a:latin typeface="Courier New"/>
              <a:cs typeface="Courier New"/>
            </a:endParaRPr>
          </a:p>
          <a:p>
            <a:pPr marL="1567180">
              <a:lnSpc>
                <a:spcPct val="100000"/>
              </a:lnSpc>
              <a:spcBef>
                <a:spcPts val="560"/>
              </a:spcBef>
            </a:pPr>
            <a:r>
              <a:rPr sz="170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170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  <a:spcBef>
                <a:spcPts val="660"/>
              </a:spcBef>
            </a:pPr>
            <a:r>
              <a:rPr sz="170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8894" y="2489663"/>
            <a:ext cx="1564195" cy="648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2857" y="2512466"/>
            <a:ext cx="1480558" cy="562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0099" y="3564545"/>
            <a:ext cx="1564195" cy="549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4073" y="3585641"/>
            <a:ext cx="1480559" cy="466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469900"/>
            <a:ext cx="4919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instanceof</a:t>
            </a:r>
            <a:r>
              <a:rPr spc="-55" dirty="0"/>
              <a:t> </a:t>
            </a:r>
            <a:r>
              <a:rPr spc="-25" dirty="0"/>
              <a:t>Keyword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773716"/>
            <a:ext cx="8416290" cy="777240"/>
          </a:xfrm>
          <a:custGeom>
            <a:avLst/>
            <a:gdLst/>
            <a:ahLst/>
            <a:cxnLst/>
            <a:rect l="l" t="t" r="r" b="b"/>
            <a:pathLst>
              <a:path w="8416290" h="777239">
                <a:moveTo>
                  <a:pt x="0" y="0"/>
                </a:moveTo>
                <a:lnTo>
                  <a:pt x="8416175" y="0"/>
                </a:lnTo>
                <a:lnTo>
                  <a:pt x="8416175" y="777239"/>
                </a:lnTo>
                <a:lnTo>
                  <a:pt x="0" y="7772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800" y="3443516"/>
            <a:ext cx="8966200" cy="1412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219" y="1603946"/>
            <a:ext cx="7753350" cy="25444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60680" marR="5080" indent="-347980">
              <a:lnSpc>
                <a:spcPct val="96000"/>
              </a:lnSpc>
              <a:spcBef>
                <a:spcPts val="25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instanceof keyword </a:t>
            </a:r>
            <a:r>
              <a:rPr sz="3200" dirty="0">
                <a:latin typeface="Trebuchet MS"/>
                <a:cs typeface="Trebuchet MS"/>
              </a:rPr>
              <a:t>can be </a:t>
            </a:r>
            <a:r>
              <a:rPr sz="3200" spc="-5" dirty="0">
                <a:latin typeface="Trebuchet MS"/>
                <a:cs typeface="Trebuchet MS"/>
              </a:rPr>
              <a:t>used </a:t>
            </a:r>
            <a:r>
              <a:rPr sz="3200" dirty="0">
                <a:latin typeface="Trebuchet MS"/>
                <a:cs typeface="Trebuchet MS"/>
              </a:rPr>
              <a:t>to  </a:t>
            </a:r>
            <a:r>
              <a:rPr sz="3200" spc="-5" dirty="0">
                <a:latin typeface="Trebuchet MS"/>
                <a:cs typeface="Trebuchet MS"/>
              </a:rPr>
              <a:t>test </a:t>
            </a:r>
            <a:r>
              <a:rPr sz="3200" dirty="0">
                <a:latin typeface="Trebuchet MS"/>
                <a:cs typeface="Trebuchet MS"/>
              </a:rPr>
              <a:t>if </a:t>
            </a:r>
            <a:r>
              <a:rPr sz="3200" spc="-5" dirty="0">
                <a:latin typeface="Trebuchet MS"/>
                <a:cs typeface="Trebuchet MS"/>
              </a:rPr>
              <a:t>an object </a:t>
            </a:r>
            <a:r>
              <a:rPr sz="3200" dirty="0">
                <a:latin typeface="Trebuchet MS"/>
                <a:cs typeface="Trebuchet MS"/>
              </a:rPr>
              <a:t>is </a:t>
            </a:r>
            <a:r>
              <a:rPr sz="3200" spc="-5" dirty="0">
                <a:latin typeface="Trebuchet MS"/>
                <a:cs typeface="Trebuchet MS"/>
              </a:rPr>
              <a:t>of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specified type or  subtype.</a:t>
            </a:r>
            <a:endParaRPr sz="3200">
              <a:latin typeface="Trebuchet MS"/>
              <a:cs typeface="Trebuchet MS"/>
            </a:endParaRPr>
          </a:p>
          <a:p>
            <a:pPr marL="817880" lvl="1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817244" algn="l"/>
                <a:tab pos="817880" algn="l"/>
              </a:tabLst>
            </a:pPr>
            <a:r>
              <a:rPr sz="3200" spc="-5" dirty="0">
                <a:latin typeface="Trebuchet MS"/>
                <a:cs typeface="Trebuchet MS"/>
              </a:rPr>
              <a:t>is-a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relations</a:t>
            </a:r>
            <a:endParaRPr sz="3200">
              <a:latin typeface="Trebuchet MS"/>
              <a:cs typeface="Trebuchet MS"/>
            </a:endParaRPr>
          </a:p>
          <a:p>
            <a:pPr marL="29845">
              <a:lnSpc>
                <a:spcPct val="100000"/>
              </a:lnSpc>
              <a:spcBef>
                <a:spcPts val="1360"/>
              </a:spcBef>
            </a:pPr>
            <a:r>
              <a:rPr sz="2300" spc="-5" dirty="0">
                <a:latin typeface="Courier New"/>
                <a:cs typeface="Courier New"/>
              </a:rPr>
              <a:t>if (objectReference instanceof</a:t>
            </a:r>
            <a:r>
              <a:rPr sz="2300" spc="-30" dirty="0">
                <a:latin typeface="Courier New"/>
                <a:cs typeface="Courier New"/>
              </a:rPr>
              <a:t> </a:t>
            </a:r>
            <a:r>
              <a:rPr sz="2300" spc="-5" dirty="0">
                <a:latin typeface="Courier New"/>
                <a:cs typeface="Courier New"/>
              </a:rPr>
              <a:t>type)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4551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rebuchet MS"/>
                <a:cs typeface="Trebuchet MS"/>
              </a:rPr>
              <a:t>THE </a:t>
            </a:r>
            <a:r>
              <a:rPr sz="4000" b="1" spc="-5" dirty="0">
                <a:latin typeface="Trebuchet MS"/>
                <a:cs typeface="Trebuchet MS"/>
              </a:rPr>
              <a:t>CLASS</a:t>
            </a:r>
            <a:r>
              <a:rPr sz="4000" b="1" spc="-9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OBJECT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469900"/>
            <a:ext cx="37312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Class</a:t>
            </a:r>
            <a:r>
              <a:rPr spc="-70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6083" y="4661661"/>
            <a:ext cx="7743190" cy="497840"/>
          </a:xfrm>
          <a:custGeom>
            <a:avLst/>
            <a:gdLst/>
            <a:ahLst/>
            <a:cxnLst/>
            <a:rect l="l" t="t" r="r" b="b"/>
            <a:pathLst>
              <a:path w="7743190" h="497839">
                <a:moveTo>
                  <a:pt x="0" y="0"/>
                </a:moveTo>
                <a:lnTo>
                  <a:pt x="7743153" y="0"/>
                </a:lnTo>
                <a:lnTo>
                  <a:pt x="7743153" y="497839"/>
                </a:lnTo>
                <a:lnTo>
                  <a:pt x="0" y="497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683" y="4331461"/>
            <a:ext cx="8301964" cy="1132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219" y="1892300"/>
            <a:ext cx="8145780" cy="3853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Class object </a:t>
            </a:r>
            <a:r>
              <a:rPr sz="3200" dirty="0">
                <a:latin typeface="Trebuchet MS"/>
                <a:cs typeface="Trebuchet MS"/>
              </a:rPr>
              <a:t>is returned </a:t>
            </a:r>
            <a:r>
              <a:rPr sz="3200" spc="-5" dirty="0">
                <a:latin typeface="Trebuchet MS"/>
                <a:cs typeface="Trebuchet MS"/>
              </a:rPr>
              <a:t>by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dirty="0">
                <a:latin typeface="Courier New"/>
                <a:cs typeface="Courier New"/>
              </a:rPr>
              <a:t>getClass()</a:t>
            </a:r>
            <a:endParaRPr sz="3200">
              <a:latin typeface="Courier New"/>
              <a:cs typeface="Courier New"/>
            </a:endParaRPr>
          </a:p>
          <a:p>
            <a:pPr marL="3606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Trebuchet MS"/>
                <a:cs typeface="Trebuchet MS"/>
              </a:rPr>
              <a:t>in </a:t>
            </a:r>
            <a:r>
              <a:rPr sz="3200" dirty="0">
                <a:latin typeface="Courier New"/>
                <a:cs typeface="Courier New"/>
              </a:rPr>
              <a:t>Object</a:t>
            </a:r>
            <a:r>
              <a:rPr sz="3200" dirty="0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360680" marR="1365885" indent="-347980">
              <a:lnSpc>
                <a:spcPct val="104200"/>
              </a:lnSpc>
              <a:spcBef>
                <a:spcPts val="69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dirty="0">
                <a:latin typeface="Courier New"/>
                <a:cs typeface="Courier New"/>
              </a:rPr>
              <a:t>.class</a:t>
            </a:r>
            <a:r>
              <a:rPr sz="3200" spc="-100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suffix provides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Class  object: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Courier New"/>
                <a:cs typeface="Courier New"/>
              </a:rPr>
              <a:t>Fox.class</a:t>
            </a:r>
            <a:endParaRPr sz="32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Used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spc="-10" dirty="0">
                <a:latin typeface="Trebuchet MS"/>
                <a:cs typeface="Trebuchet MS"/>
              </a:rPr>
              <a:t>SimulatorView:</a:t>
            </a:r>
            <a:endParaRPr sz="3200">
              <a:latin typeface="Trebuchet MS"/>
              <a:cs typeface="Trebuchet MS"/>
            </a:endParaRPr>
          </a:p>
          <a:p>
            <a:pPr marL="144145">
              <a:lnSpc>
                <a:spcPct val="100000"/>
              </a:lnSpc>
              <a:spcBef>
                <a:spcPts val="459"/>
              </a:spcBef>
            </a:pPr>
            <a:r>
              <a:rPr sz="2700" spc="-5" dirty="0">
                <a:latin typeface="Courier New"/>
                <a:cs typeface="Courier New"/>
              </a:rPr>
              <a:t>view.setColor(Fox.class,</a:t>
            </a:r>
            <a:r>
              <a:rPr sz="2700" spc="-40" dirty="0">
                <a:latin typeface="Courier New"/>
                <a:cs typeface="Courier New"/>
              </a:rPr>
              <a:t> </a:t>
            </a:r>
            <a:r>
              <a:rPr sz="2700" dirty="0">
                <a:latin typeface="Courier New"/>
                <a:cs typeface="Courier New"/>
              </a:rPr>
              <a:t>Color.BLUE);</a:t>
            </a:r>
            <a:endParaRPr sz="2700">
              <a:latin typeface="Courier New"/>
              <a:cs typeface="Courier New"/>
            </a:endParaRPr>
          </a:p>
          <a:p>
            <a:pPr marL="360680" indent="-347980">
              <a:lnSpc>
                <a:spcPct val="100000"/>
              </a:lnSpc>
              <a:spcBef>
                <a:spcPts val="1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String </a:t>
            </a:r>
            <a:r>
              <a:rPr sz="3200" dirty="0">
                <a:latin typeface="Courier New"/>
                <a:cs typeface="Courier New"/>
              </a:rPr>
              <a:t>getName()</a:t>
            </a:r>
            <a:r>
              <a:rPr sz="3200" spc="-100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for the class name.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469900"/>
            <a:ext cx="6129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0030" algn="l"/>
              </a:tabLst>
            </a:pPr>
            <a:r>
              <a:rPr spc="-5" dirty="0"/>
              <a:t>instanceof	vs.</a:t>
            </a:r>
            <a:r>
              <a:rPr spc="-50" dirty="0"/>
              <a:t> </a:t>
            </a:r>
            <a:r>
              <a:rPr spc="-5" dirty="0"/>
              <a:t>getClass()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46"/>
            <a:ext cx="7955280" cy="42310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60680" marR="5080" indent="-347980" algn="just">
              <a:lnSpc>
                <a:spcPct val="96000"/>
              </a:lnSpc>
              <a:spcBef>
                <a:spcPts val="250"/>
              </a:spcBef>
              <a:buFont typeface="Arial"/>
              <a:buChar char="•"/>
              <a:tabLst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instanceof </a:t>
            </a:r>
            <a:r>
              <a:rPr sz="3200" dirty="0">
                <a:latin typeface="Trebuchet MS"/>
                <a:cs typeface="Trebuchet MS"/>
              </a:rPr>
              <a:t>tests </a:t>
            </a:r>
            <a:r>
              <a:rPr sz="3200" spc="-5" dirty="0">
                <a:latin typeface="Trebuchet MS"/>
                <a:cs typeface="Trebuchet MS"/>
              </a:rPr>
              <a:t>whether </a:t>
            </a:r>
            <a:r>
              <a:rPr sz="3200" dirty="0">
                <a:latin typeface="Trebuchet MS"/>
                <a:cs typeface="Trebuchet MS"/>
              </a:rPr>
              <a:t>the thing </a:t>
            </a:r>
            <a:r>
              <a:rPr sz="3200" spc="-5" dirty="0">
                <a:latin typeface="Trebuchet MS"/>
                <a:cs typeface="Trebuchet MS"/>
              </a:rPr>
              <a:t>on </a:t>
            </a:r>
            <a:r>
              <a:rPr sz="3200" dirty="0">
                <a:latin typeface="Trebuchet MS"/>
                <a:cs typeface="Trebuchet MS"/>
              </a:rPr>
              <a:t>the  </a:t>
            </a:r>
            <a:r>
              <a:rPr sz="3200" spc="-5" dirty="0">
                <a:latin typeface="Trebuchet MS"/>
                <a:cs typeface="Trebuchet MS"/>
              </a:rPr>
              <a:t>LHS </a:t>
            </a:r>
            <a:r>
              <a:rPr sz="3200" dirty="0">
                <a:latin typeface="Trebuchet MS"/>
                <a:cs typeface="Trebuchet MS"/>
              </a:rPr>
              <a:t>is an </a:t>
            </a:r>
            <a:r>
              <a:rPr sz="3200" spc="-5" dirty="0">
                <a:latin typeface="Trebuchet MS"/>
                <a:cs typeface="Trebuchet MS"/>
              </a:rPr>
              <a:t>instance of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type on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RHS  </a:t>
            </a:r>
            <a:r>
              <a:rPr sz="3200" b="1" dirty="0">
                <a:latin typeface="Trebuchet MS"/>
                <a:cs typeface="Trebuchet MS"/>
              </a:rPr>
              <a:t>or some</a:t>
            </a:r>
            <a:r>
              <a:rPr sz="3200" b="1" spc="-1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subtype</a:t>
            </a:r>
            <a:r>
              <a:rPr sz="3200" spc="-5" dirty="0">
                <a:latin typeface="Trebuchet MS"/>
                <a:cs typeface="Trebuchet MS"/>
              </a:rPr>
              <a:t>.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200" dirty="0">
              <a:latin typeface="Times New Roman"/>
              <a:cs typeface="Times New Roman"/>
            </a:endParaRPr>
          </a:p>
          <a:p>
            <a:pPr marL="70358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ourier New"/>
                <a:cs typeface="Courier New"/>
              </a:rPr>
              <a:t>actor instanceof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Drawable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00" dirty="0">
              <a:latin typeface="Times New Roman"/>
              <a:cs typeface="Times New Roman"/>
            </a:endParaRPr>
          </a:p>
          <a:p>
            <a:pPr marL="360680" marR="1144270" indent="-347980">
              <a:lnSpc>
                <a:spcPct val="10420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Courier New"/>
                <a:cs typeface="Courier New"/>
              </a:rPr>
              <a:t>object.getClass() </a:t>
            </a:r>
            <a:r>
              <a:rPr sz="3200" dirty="0">
                <a:latin typeface="Courier New"/>
                <a:cs typeface="Courier New"/>
              </a:rPr>
              <a:t>==</a:t>
            </a:r>
            <a:r>
              <a:rPr sz="3200" spc="-104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... tests  whether the </a:t>
            </a:r>
            <a:r>
              <a:rPr sz="3200" b="1" spc="-5" dirty="0">
                <a:latin typeface="Trebuchet MS"/>
                <a:cs typeface="Trebuchet MS"/>
              </a:rPr>
              <a:t>types are identical</a:t>
            </a:r>
            <a:r>
              <a:rPr sz="3200" spc="-5" dirty="0">
                <a:latin typeface="Trebuchet MS"/>
                <a:cs typeface="Trebuchet MS"/>
              </a:rPr>
              <a:t>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469900"/>
            <a:ext cx="6495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Summary: </a:t>
            </a:r>
            <a:r>
              <a:rPr spc="-5" dirty="0"/>
              <a:t>Java</a:t>
            </a:r>
            <a:r>
              <a:rPr spc="-50" dirty="0"/>
              <a:t> </a:t>
            </a:r>
            <a:r>
              <a:rPr spc="-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20519"/>
            <a:ext cx="8114030" cy="442595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35280" marR="412115" indent="-322580">
              <a:lnSpc>
                <a:spcPts val="3600"/>
              </a:lnSpc>
              <a:spcBef>
                <a:spcPts val="259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spc="-10" dirty="0">
                <a:latin typeface="Trebuchet MS"/>
                <a:cs typeface="Trebuchet MS"/>
              </a:rPr>
              <a:t>A Java Interface </a:t>
            </a:r>
            <a:r>
              <a:rPr sz="3050" spc="-5" dirty="0">
                <a:latin typeface="Trebuchet MS"/>
                <a:cs typeface="Trebuchet MS"/>
              </a:rPr>
              <a:t>is </a:t>
            </a:r>
            <a:r>
              <a:rPr sz="3050" spc="-10" dirty="0">
                <a:latin typeface="Trebuchet MS"/>
                <a:cs typeface="Trebuchet MS"/>
              </a:rPr>
              <a:t>an abstract type </a:t>
            </a:r>
            <a:r>
              <a:rPr sz="3050" spc="-5" dirty="0">
                <a:latin typeface="Trebuchet MS"/>
                <a:cs typeface="Trebuchet MS"/>
              </a:rPr>
              <a:t>that</a:t>
            </a:r>
            <a:r>
              <a:rPr sz="3050" spc="-120" dirty="0">
                <a:latin typeface="Trebuchet MS"/>
                <a:cs typeface="Trebuchet MS"/>
              </a:rPr>
              <a:t> </a:t>
            </a:r>
            <a:r>
              <a:rPr sz="3050" spc="-5" dirty="0">
                <a:latin typeface="Trebuchet MS"/>
                <a:cs typeface="Trebuchet MS"/>
              </a:rPr>
              <a:t>is  </a:t>
            </a:r>
            <a:r>
              <a:rPr sz="3050" spc="-10" dirty="0">
                <a:latin typeface="Trebuchet MS"/>
                <a:cs typeface="Trebuchet MS"/>
              </a:rPr>
              <a:t>used to specify an interface (= set of  features) </a:t>
            </a:r>
            <a:r>
              <a:rPr sz="3050" spc="-5" dirty="0">
                <a:latin typeface="Trebuchet MS"/>
                <a:cs typeface="Trebuchet MS"/>
              </a:rPr>
              <a:t>that </a:t>
            </a:r>
            <a:r>
              <a:rPr sz="3050" spc="-10" dirty="0">
                <a:latin typeface="Trebuchet MS"/>
                <a:cs typeface="Trebuchet MS"/>
              </a:rPr>
              <a:t>classes must</a:t>
            </a:r>
            <a:r>
              <a:rPr sz="3050" spc="20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implement.</a:t>
            </a:r>
            <a:endParaRPr sz="3050">
              <a:latin typeface="Trebuchet MS"/>
              <a:cs typeface="Trebuchet MS"/>
            </a:endParaRPr>
          </a:p>
          <a:p>
            <a:pPr marL="335280" marR="5080" indent="-322580">
              <a:lnSpc>
                <a:spcPts val="3600"/>
              </a:lnSpc>
              <a:spcBef>
                <a:spcPts val="70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spc="-10" dirty="0">
                <a:latin typeface="Trebuchet MS"/>
                <a:cs typeface="Trebuchet MS"/>
              </a:rPr>
              <a:t>Similar function </a:t>
            </a:r>
            <a:r>
              <a:rPr sz="3050" spc="-5" dirty="0">
                <a:latin typeface="Trebuchet MS"/>
                <a:cs typeface="Trebuchet MS"/>
              </a:rPr>
              <a:t>to </a:t>
            </a:r>
            <a:r>
              <a:rPr sz="3050" spc="-10" dirty="0">
                <a:latin typeface="Trebuchet MS"/>
                <a:cs typeface="Trebuchet MS"/>
              </a:rPr>
              <a:t>Abstract Classes, but  without any implementation (fully</a:t>
            </a:r>
            <a:r>
              <a:rPr sz="3050" spc="-80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abstract).</a:t>
            </a:r>
            <a:endParaRPr sz="3050">
              <a:latin typeface="Trebuchet MS"/>
              <a:cs typeface="Trebuchet MS"/>
            </a:endParaRPr>
          </a:p>
          <a:p>
            <a:pPr marL="335280" marR="426720" indent="-322580">
              <a:lnSpc>
                <a:spcPts val="3600"/>
              </a:lnSpc>
              <a:spcBef>
                <a:spcPts val="70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spc="-25" dirty="0">
                <a:latin typeface="Trebuchet MS"/>
                <a:cs typeface="Trebuchet MS"/>
              </a:rPr>
              <a:t>Provides </a:t>
            </a:r>
            <a:r>
              <a:rPr sz="3050" spc="-10" dirty="0">
                <a:latin typeface="Trebuchet MS"/>
                <a:cs typeface="Trebuchet MS"/>
              </a:rPr>
              <a:t>shared type information, no code  inheritance.</a:t>
            </a:r>
            <a:endParaRPr sz="3050">
              <a:latin typeface="Trebuchet MS"/>
              <a:cs typeface="Trebuchet MS"/>
            </a:endParaRPr>
          </a:p>
          <a:p>
            <a:pPr marL="335280" marR="161290" indent="-322580">
              <a:lnSpc>
                <a:spcPts val="3600"/>
              </a:lnSpc>
              <a:spcBef>
                <a:spcPts val="80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spc="-100" dirty="0">
                <a:latin typeface="Trebuchet MS"/>
                <a:cs typeface="Trebuchet MS"/>
              </a:rPr>
              <a:t>Tool </a:t>
            </a:r>
            <a:r>
              <a:rPr sz="3050" spc="-5" dirty="0">
                <a:latin typeface="Trebuchet MS"/>
                <a:cs typeface="Trebuchet MS"/>
              </a:rPr>
              <a:t>for </a:t>
            </a:r>
            <a:r>
              <a:rPr sz="3050" spc="-10" dirty="0">
                <a:latin typeface="Trebuchet MS"/>
                <a:cs typeface="Trebuchet MS"/>
              </a:rPr>
              <a:t>(multiple) Inheritance, Abstraction,  Information Hiding </a:t>
            </a:r>
            <a:r>
              <a:rPr sz="3050" spc="-5" dirty="0">
                <a:latin typeface="Trebuchet MS"/>
                <a:cs typeface="Trebuchet MS"/>
              </a:rPr>
              <a:t>-&gt; </a:t>
            </a:r>
            <a:r>
              <a:rPr sz="3050" spc="-10" dirty="0">
                <a:latin typeface="Trebuchet MS"/>
                <a:cs typeface="Trebuchet MS"/>
              </a:rPr>
              <a:t>reduce</a:t>
            </a:r>
            <a:r>
              <a:rPr sz="3050" spc="-5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coupling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469900"/>
            <a:ext cx="75857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Interfaces vs. Abstract</a:t>
            </a:r>
            <a:r>
              <a:rPr spc="-315" dirty="0"/>
              <a:t> </a:t>
            </a:r>
            <a:r>
              <a:rPr spc="-5" dirty="0"/>
              <a:t>Classes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238250"/>
          <a:ext cx="8475345" cy="5239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1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Feature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Interface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Abstract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Class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219">
                <a:tc>
                  <a:txBody>
                    <a:bodyPr/>
                    <a:lstStyle/>
                    <a:p>
                      <a:pPr marL="57150" marR="759460">
                        <a:lnSpc>
                          <a:spcPts val="2600"/>
                        </a:lnSpc>
                        <a:spcBef>
                          <a:spcPts val="540"/>
                        </a:spcBef>
                      </a:pPr>
                      <a:r>
                        <a:rPr sz="2200" b="1" spc="-5" dirty="0">
                          <a:latin typeface="Trebuchet MS"/>
                          <a:cs typeface="Trebuchet MS"/>
                        </a:rPr>
                        <a:t>Multiple  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2200" b="1" spc="-5" dirty="0">
                          <a:latin typeface="Trebuchet MS"/>
                          <a:cs typeface="Trebuchet MS"/>
                        </a:rPr>
                        <a:t>he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rit</a:t>
                      </a:r>
                      <a:r>
                        <a:rPr sz="2200" b="1" spc="-5" dirty="0">
                          <a:latin typeface="Trebuchet MS"/>
                          <a:cs typeface="Trebuchet MS"/>
                        </a:rPr>
                        <a:t>anc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481965">
                        <a:lnSpc>
                          <a:spcPts val="21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class may</a:t>
                      </a:r>
                      <a:r>
                        <a:rPr sz="18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implement 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several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interfaces.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308610">
                        <a:lnSpc>
                          <a:spcPts val="21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 class may extend only</a:t>
                      </a:r>
                      <a:r>
                        <a:rPr sz="18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one 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abstract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class.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9680">
                <a:tc>
                  <a:txBody>
                    <a:bodyPr/>
                    <a:lstStyle/>
                    <a:p>
                      <a:pPr marL="57150" marR="187960">
                        <a:lnSpc>
                          <a:spcPts val="26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rebuchet MS"/>
                          <a:cs typeface="Trebuchet MS"/>
                        </a:rPr>
                        <a:t>Default  </a:t>
                      </a:r>
                      <a:r>
                        <a:rPr sz="2200" b="1" spc="-5" dirty="0">
                          <a:latin typeface="Trebuchet MS"/>
                          <a:cs typeface="Trebuchet MS"/>
                        </a:rPr>
                        <a:t>imp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2200" b="1" spc="-5" dirty="0">
                          <a:latin typeface="Trebuchet MS"/>
                          <a:cs typeface="Trebuchet MS"/>
                        </a:rPr>
                        <a:t>ementation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342900">
                        <a:lnSpc>
                          <a:spcPts val="2600"/>
                        </a:lnSpc>
                        <a:spcBef>
                          <a:spcPts val="480"/>
                        </a:spcBef>
                      </a:pPr>
                      <a:r>
                        <a:rPr sz="2200" spc="-5" dirty="0">
                          <a:latin typeface="Trebuchet MS"/>
                          <a:cs typeface="Trebuchet MS"/>
                        </a:rPr>
                        <a:t>An interface can’t  provide any code</a:t>
                      </a:r>
                      <a:r>
                        <a:rPr sz="22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spc="-5" dirty="0">
                          <a:latin typeface="Trebuchet MS"/>
                          <a:cs typeface="Trebuchet MS"/>
                        </a:rPr>
                        <a:t>at  all.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509905" algn="just">
                        <a:lnSpc>
                          <a:spcPts val="2600"/>
                        </a:lnSpc>
                        <a:spcBef>
                          <a:spcPts val="480"/>
                        </a:spcBef>
                      </a:pPr>
                      <a:r>
                        <a:rPr sz="2200" spc="-5" dirty="0">
                          <a:latin typeface="Trebuchet MS"/>
                          <a:cs typeface="Trebuchet MS"/>
                        </a:rPr>
                        <a:t>An abstract class can  provide</a:t>
                      </a:r>
                      <a:r>
                        <a:rPr sz="22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spc="-5" dirty="0">
                          <a:latin typeface="Trebuchet MS"/>
                          <a:cs typeface="Trebuchet MS"/>
                        </a:rPr>
                        <a:t>implemented  methods.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21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200" b="1" dirty="0">
                          <a:latin typeface="Trebuchet MS"/>
                          <a:cs typeface="Trebuchet MS"/>
                        </a:rPr>
                        <a:t>Constants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182245">
                        <a:lnSpc>
                          <a:spcPts val="2600"/>
                        </a:lnSpc>
                        <a:spcBef>
                          <a:spcPts val="439"/>
                        </a:spcBef>
                      </a:pPr>
                      <a:r>
                        <a:rPr sz="2200" dirty="0">
                          <a:latin typeface="Trebuchet MS"/>
                          <a:cs typeface="Trebuchet MS"/>
                        </a:rPr>
                        <a:t>Static </a:t>
                      </a:r>
                      <a:r>
                        <a:rPr sz="2200" spc="-5" dirty="0">
                          <a:latin typeface="Trebuchet MS"/>
                          <a:cs typeface="Trebuchet MS"/>
                        </a:rPr>
                        <a:t>final</a:t>
                      </a:r>
                      <a:r>
                        <a:rPr sz="22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constants  </a:t>
                      </a:r>
                      <a:r>
                        <a:rPr sz="2200" spc="-5" dirty="0">
                          <a:latin typeface="Trebuchet MS"/>
                          <a:cs typeface="Trebuchet MS"/>
                        </a:rPr>
                        <a:t>(= class fields)</a:t>
                      </a:r>
                      <a:r>
                        <a:rPr sz="2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spc="-60" dirty="0">
                          <a:latin typeface="Trebuchet MS"/>
                          <a:cs typeface="Trebuchet MS"/>
                        </a:rPr>
                        <a:t>only.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163830">
                        <a:lnSpc>
                          <a:spcPts val="2600"/>
                        </a:lnSpc>
                        <a:spcBef>
                          <a:spcPts val="439"/>
                        </a:spcBef>
                      </a:pPr>
                      <a:r>
                        <a:rPr sz="2200" dirty="0">
                          <a:latin typeface="Trebuchet MS"/>
                          <a:cs typeface="Trebuchet MS"/>
                        </a:rPr>
                        <a:t>Both </a:t>
                      </a:r>
                      <a:r>
                        <a:rPr sz="2200" spc="-5" dirty="0">
                          <a:latin typeface="Trebuchet MS"/>
                          <a:cs typeface="Trebuchet MS"/>
                        </a:rPr>
                        <a:t>instance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spc="-5" dirty="0">
                          <a:latin typeface="Trebuchet MS"/>
                          <a:cs typeface="Trebuchet MS"/>
                        </a:rPr>
                        <a:t>static  constants are</a:t>
                      </a:r>
                      <a:r>
                        <a:rPr sz="2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spc="-5" dirty="0">
                          <a:latin typeface="Trebuchet MS"/>
                          <a:cs typeface="Trebuchet MS"/>
                        </a:rPr>
                        <a:t>possible.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5139">
                <a:tc>
                  <a:txBody>
                    <a:bodyPr/>
                    <a:lstStyle/>
                    <a:p>
                      <a:pPr marL="57150" marR="605790">
                        <a:lnSpc>
                          <a:spcPts val="2600"/>
                        </a:lnSpc>
                        <a:spcBef>
                          <a:spcPts val="480"/>
                        </a:spcBef>
                      </a:pPr>
                      <a:r>
                        <a:rPr sz="2200" b="1" spc="-5" dirty="0">
                          <a:latin typeface="Trebuchet MS"/>
                          <a:cs typeface="Trebuchet MS"/>
                        </a:rPr>
                        <a:t>Third </a:t>
                      </a:r>
                      <a:r>
                        <a:rPr sz="2200" b="1" dirty="0">
                          <a:latin typeface="Trebuchet MS"/>
                          <a:cs typeface="Trebuchet MS"/>
                        </a:rPr>
                        <a:t>party  convenience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234315">
                        <a:lnSpc>
                          <a:spcPts val="2600"/>
                        </a:lnSpc>
                        <a:spcBef>
                          <a:spcPts val="480"/>
                        </a:spcBef>
                      </a:pPr>
                      <a:r>
                        <a:rPr sz="2200" spc="-5" dirty="0">
                          <a:latin typeface="Trebuchet MS"/>
                          <a:cs typeface="Trebuchet MS"/>
                        </a:rPr>
                        <a:t>An interface  implementation</a:t>
                      </a:r>
                      <a:r>
                        <a:rPr sz="2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may  </a:t>
                      </a:r>
                      <a:r>
                        <a:rPr sz="2200" spc="-5" dirty="0">
                          <a:latin typeface="Trebuchet MS"/>
                          <a:cs typeface="Trebuchet MS"/>
                        </a:rPr>
                        <a:t>be added to any 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existing third </a:t>
                      </a:r>
                      <a:r>
                        <a:rPr sz="2200" spc="-5" dirty="0">
                          <a:latin typeface="Trebuchet MS"/>
                          <a:cs typeface="Trebuchet MS"/>
                        </a:rPr>
                        <a:t>part 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class.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234315">
                        <a:lnSpc>
                          <a:spcPts val="2600"/>
                        </a:lnSpc>
                        <a:spcBef>
                          <a:spcPts val="480"/>
                        </a:spcBef>
                      </a:pPr>
                      <a:r>
                        <a:rPr sz="2200" dirty="0">
                          <a:latin typeface="Trebuchet MS"/>
                          <a:cs typeface="Trebuchet MS"/>
                        </a:rPr>
                        <a:t>A third </a:t>
                      </a:r>
                      <a:r>
                        <a:rPr sz="2200" spc="-5" dirty="0">
                          <a:latin typeface="Trebuchet MS"/>
                          <a:cs typeface="Trebuchet MS"/>
                        </a:rPr>
                        <a:t>party class</a:t>
                      </a:r>
                      <a:r>
                        <a:rPr sz="22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200" spc="-5" dirty="0">
                          <a:latin typeface="Trebuchet MS"/>
                          <a:cs typeface="Trebuchet MS"/>
                        </a:rPr>
                        <a:t>must  be rewritten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to extend  </a:t>
                      </a:r>
                      <a:r>
                        <a:rPr sz="2200" spc="-5" dirty="0">
                          <a:latin typeface="Trebuchet MS"/>
                          <a:cs typeface="Trebuchet MS"/>
                        </a:rPr>
                        <a:t>only from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2200" spc="-5" dirty="0">
                          <a:latin typeface="Trebuchet MS"/>
                          <a:cs typeface="Trebuchet MS"/>
                        </a:rPr>
                        <a:t>abstract  </a:t>
                      </a:r>
                      <a:r>
                        <a:rPr sz="2200" dirty="0">
                          <a:latin typeface="Trebuchet MS"/>
                          <a:cs typeface="Trebuchet MS"/>
                        </a:rPr>
                        <a:t>class.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469900"/>
            <a:ext cx="6899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When </a:t>
            </a:r>
            <a:r>
              <a:rPr spc="-5" dirty="0"/>
              <a:t>to choose which</a:t>
            </a:r>
            <a:r>
              <a:rPr spc="-90" dirty="0"/>
              <a:t> </a:t>
            </a:r>
            <a:r>
              <a:rPr spc="-5" dirty="0"/>
              <a:t>one?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98675"/>
            <a:ext cx="7811134" cy="42665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22580" marR="480059" indent="-309880">
              <a:lnSpc>
                <a:spcPts val="3300"/>
              </a:lnSpc>
              <a:spcBef>
                <a:spcPts val="37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spc="5" dirty="0">
                <a:latin typeface="Trebuchet MS"/>
                <a:cs typeface="Trebuchet MS"/>
              </a:rPr>
              <a:t>How </a:t>
            </a:r>
            <a:r>
              <a:rPr sz="2900" dirty="0">
                <a:latin typeface="Trebuchet MS"/>
                <a:cs typeface="Trebuchet MS"/>
              </a:rPr>
              <a:t>similar is their behaviour? Any</a:t>
            </a:r>
            <a:r>
              <a:rPr sz="2900" spc="-16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shared  implemented</a:t>
            </a:r>
            <a:r>
              <a:rPr sz="2900" spc="-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methods?</a:t>
            </a:r>
            <a:endParaRPr sz="2900">
              <a:latin typeface="Trebuchet MS"/>
              <a:cs typeface="Trebuchet MS"/>
            </a:endParaRPr>
          </a:p>
          <a:p>
            <a:pPr marL="779780" lvl="1" indent="-30988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779145" algn="l"/>
                <a:tab pos="779780" algn="l"/>
              </a:tabLst>
            </a:pPr>
            <a:r>
              <a:rPr sz="2900" dirty="0">
                <a:latin typeface="Trebuchet MS"/>
                <a:cs typeface="Trebuchet MS"/>
              </a:rPr>
              <a:t>code inheritance from abstract</a:t>
            </a:r>
            <a:r>
              <a:rPr sz="2900" spc="-2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classes</a:t>
            </a:r>
            <a:endParaRPr sz="2900">
              <a:latin typeface="Trebuchet MS"/>
              <a:cs typeface="Trebuchet MS"/>
            </a:endParaRPr>
          </a:p>
          <a:p>
            <a:pPr marL="322580" marR="5080" indent="-309880">
              <a:lnSpc>
                <a:spcPts val="3300"/>
              </a:lnSpc>
              <a:spcBef>
                <a:spcPts val="78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spc="5" dirty="0">
                <a:latin typeface="Trebuchet MS"/>
                <a:cs typeface="Trebuchet MS"/>
              </a:rPr>
              <a:t>How modular </a:t>
            </a:r>
            <a:r>
              <a:rPr sz="2900" dirty="0">
                <a:latin typeface="Trebuchet MS"/>
                <a:cs typeface="Trebuchet MS"/>
              </a:rPr>
              <a:t>does the </a:t>
            </a:r>
            <a:r>
              <a:rPr sz="2900" spc="5" dirty="0">
                <a:latin typeface="Trebuchet MS"/>
                <a:cs typeface="Trebuchet MS"/>
              </a:rPr>
              <a:t>code </a:t>
            </a:r>
            <a:r>
              <a:rPr sz="2900" dirty="0">
                <a:latin typeface="Trebuchet MS"/>
                <a:cs typeface="Trebuchet MS"/>
              </a:rPr>
              <a:t>need to </a:t>
            </a:r>
            <a:r>
              <a:rPr sz="2900" spc="5" dirty="0">
                <a:latin typeface="Trebuchet MS"/>
                <a:cs typeface="Trebuchet MS"/>
              </a:rPr>
              <a:t>be?</a:t>
            </a:r>
            <a:r>
              <a:rPr sz="2900" spc="-65" dirty="0">
                <a:latin typeface="Trebuchet MS"/>
                <a:cs typeface="Trebuchet MS"/>
              </a:rPr>
              <a:t> </a:t>
            </a:r>
            <a:r>
              <a:rPr sz="2900" spc="5" dirty="0">
                <a:latin typeface="Trebuchet MS"/>
                <a:cs typeface="Trebuchet MS"/>
              </a:rPr>
              <a:t>How  much </a:t>
            </a:r>
            <a:r>
              <a:rPr sz="2900" dirty="0">
                <a:latin typeface="Trebuchet MS"/>
                <a:cs typeface="Trebuchet MS"/>
              </a:rPr>
              <a:t>information hiding is required?</a:t>
            </a:r>
            <a:endParaRPr sz="2900">
              <a:latin typeface="Trebuchet MS"/>
              <a:cs typeface="Trebuchet MS"/>
            </a:endParaRPr>
          </a:p>
          <a:p>
            <a:pPr marL="779780" lvl="1" indent="-30988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779145" algn="l"/>
                <a:tab pos="779780" algn="l"/>
              </a:tabLst>
            </a:pPr>
            <a:r>
              <a:rPr sz="2900" dirty="0">
                <a:latin typeface="Trebuchet MS"/>
                <a:cs typeface="Trebuchet MS"/>
              </a:rPr>
              <a:t>Interfaces allow better information</a:t>
            </a:r>
            <a:r>
              <a:rPr sz="2900" spc="5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hiding</a:t>
            </a:r>
            <a:endParaRPr sz="2900">
              <a:latin typeface="Trebuchet MS"/>
              <a:cs typeface="Trebuchet MS"/>
            </a:endParaRPr>
          </a:p>
          <a:p>
            <a:pPr marL="322580" indent="-30988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900" dirty="0">
                <a:latin typeface="Trebuchet MS"/>
                <a:cs typeface="Trebuchet MS"/>
              </a:rPr>
              <a:t>Need </a:t>
            </a:r>
            <a:r>
              <a:rPr sz="2900" spc="5" dirty="0">
                <a:latin typeface="Trebuchet MS"/>
                <a:cs typeface="Trebuchet MS"/>
              </a:rPr>
              <a:t>multiple</a:t>
            </a:r>
            <a:r>
              <a:rPr sz="2900" spc="-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inheritance?</a:t>
            </a:r>
            <a:endParaRPr sz="2900">
              <a:latin typeface="Trebuchet MS"/>
              <a:cs typeface="Trebuchet MS"/>
            </a:endParaRPr>
          </a:p>
          <a:p>
            <a:pPr marL="779780" marR="1011555" lvl="1" indent="-309880">
              <a:lnSpc>
                <a:spcPts val="3300"/>
              </a:lnSpc>
              <a:spcBef>
                <a:spcPts val="780"/>
              </a:spcBef>
              <a:buFont typeface="Arial"/>
              <a:buChar char="•"/>
              <a:tabLst>
                <a:tab pos="779145" algn="l"/>
                <a:tab pos="779780" algn="l"/>
              </a:tabLst>
            </a:pPr>
            <a:r>
              <a:rPr sz="2900" dirty="0">
                <a:latin typeface="Trebuchet MS"/>
                <a:cs typeface="Trebuchet MS"/>
              </a:rPr>
              <a:t>interfaces allow </a:t>
            </a:r>
            <a:r>
              <a:rPr sz="2900" spc="5" dirty="0">
                <a:latin typeface="Trebuchet MS"/>
                <a:cs typeface="Trebuchet MS"/>
              </a:rPr>
              <a:t>a more </a:t>
            </a:r>
            <a:r>
              <a:rPr sz="2900" dirty="0">
                <a:latin typeface="Trebuchet MS"/>
                <a:cs typeface="Trebuchet MS"/>
              </a:rPr>
              <a:t>flexible </a:t>
            </a:r>
            <a:r>
              <a:rPr sz="2900" spc="5" dirty="0">
                <a:latin typeface="Trebuchet MS"/>
                <a:cs typeface="Trebuchet MS"/>
              </a:rPr>
              <a:t>and  </a:t>
            </a:r>
            <a:r>
              <a:rPr sz="2900" dirty="0">
                <a:latin typeface="Trebuchet MS"/>
                <a:cs typeface="Trebuchet MS"/>
              </a:rPr>
              <a:t>extendible code structure.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469900"/>
            <a:ext cx="2313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412873"/>
            <a:ext cx="8129905" cy="27743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Java Interfaces are fully abstract</a:t>
            </a:r>
            <a:r>
              <a:rPr sz="3200" spc="3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types.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Interfaces allow </a:t>
            </a:r>
            <a:r>
              <a:rPr sz="3200" dirty="0">
                <a:latin typeface="Trebuchet MS"/>
                <a:cs typeface="Trebuchet MS"/>
              </a:rPr>
              <a:t>multiple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inheritance.</a:t>
            </a:r>
            <a:endParaRPr sz="3200">
              <a:latin typeface="Trebuchet MS"/>
              <a:cs typeface="Trebuchet MS"/>
            </a:endParaRPr>
          </a:p>
          <a:p>
            <a:pPr marL="360680" marR="416559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Abstract Classes </a:t>
            </a:r>
            <a:r>
              <a:rPr sz="3200" dirty="0">
                <a:latin typeface="Trebuchet MS"/>
                <a:cs typeface="Trebuchet MS"/>
              </a:rPr>
              <a:t>and </a:t>
            </a:r>
            <a:r>
              <a:rPr sz="3200" spc="-5" dirty="0">
                <a:latin typeface="Trebuchet MS"/>
                <a:cs typeface="Trebuchet MS"/>
              </a:rPr>
              <a:t>Interfaces </a:t>
            </a:r>
            <a:r>
              <a:rPr sz="3200" dirty="0">
                <a:latin typeface="Trebuchet MS"/>
                <a:cs typeface="Trebuchet MS"/>
              </a:rPr>
              <a:t>are </a:t>
            </a:r>
            <a:r>
              <a:rPr sz="3200" spc="-5" dirty="0">
                <a:latin typeface="Trebuchet MS"/>
                <a:cs typeface="Trebuchet MS"/>
              </a:rPr>
              <a:t>both  appropriate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spc="-5" dirty="0">
                <a:latin typeface="Trebuchet MS"/>
                <a:cs typeface="Trebuchet MS"/>
              </a:rPr>
              <a:t>different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circumstances.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Both improve your code by loose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coupling.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800" y="469900"/>
            <a:ext cx="2688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</a:t>
            </a:r>
            <a:r>
              <a:rPr spc="-6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61380" y="1201267"/>
            <a:ext cx="3650615" cy="1386840"/>
          </a:xfrm>
          <a:custGeom>
            <a:avLst/>
            <a:gdLst/>
            <a:ahLst/>
            <a:cxnLst/>
            <a:rect l="l" t="t" r="r" b="b"/>
            <a:pathLst>
              <a:path w="3650615" h="1386839">
                <a:moveTo>
                  <a:pt x="0" y="0"/>
                </a:moveTo>
                <a:lnTo>
                  <a:pt x="3650397" y="0"/>
                </a:lnTo>
                <a:lnTo>
                  <a:pt x="3650397" y="1386839"/>
                </a:lnTo>
                <a:lnTo>
                  <a:pt x="0" y="13868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71067"/>
            <a:ext cx="3991179" cy="2021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600" y="1206500"/>
            <a:ext cx="3409315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List&lt;String&gt; list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</a:p>
          <a:p>
            <a:pPr marL="12700" marR="5080" indent="914400">
              <a:lnSpc>
                <a:spcPts val="2000"/>
              </a:lnSpc>
              <a:spcBef>
                <a:spcPts val="120"/>
              </a:spcBef>
            </a:pPr>
            <a:r>
              <a:rPr sz="1800" spc="-5" dirty="0">
                <a:latin typeface="Courier New"/>
                <a:cs typeface="Courier New"/>
              </a:rPr>
              <a:t>new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ArrayList&lt;&gt;();  list.add("One");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sz="1800" spc="-5" dirty="0">
                <a:latin typeface="Courier New"/>
                <a:cs typeface="Courier New"/>
              </a:rPr>
              <a:t>list.add("Two");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sz="1800" dirty="0">
                <a:latin typeface="Courier New"/>
                <a:cs typeface="Courier New"/>
              </a:rPr>
              <a:t>list.add("Three");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46500" y="1324863"/>
            <a:ext cx="5091430" cy="10725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05"/>
              </a:spcBef>
            </a:pPr>
            <a:r>
              <a:rPr sz="2350" b="1" spc="5" dirty="0">
                <a:latin typeface="Trebuchet MS"/>
                <a:cs typeface="Trebuchet MS"/>
              </a:rPr>
              <a:t>Which of the following pieces of  </a:t>
            </a:r>
            <a:r>
              <a:rPr sz="2350" b="1" spc="10" dirty="0">
                <a:latin typeface="Trebuchet MS"/>
                <a:cs typeface="Trebuchet MS"/>
              </a:rPr>
              <a:t>code </a:t>
            </a:r>
            <a:r>
              <a:rPr sz="2350" b="1" spc="5" dirty="0">
                <a:latin typeface="Trebuchet MS"/>
                <a:cs typeface="Trebuchet MS"/>
              </a:rPr>
              <a:t>correctly prints the content </a:t>
            </a:r>
            <a:r>
              <a:rPr sz="2350" b="1" dirty="0">
                <a:latin typeface="Trebuchet MS"/>
                <a:cs typeface="Trebuchet MS"/>
              </a:rPr>
              <a:t>of  </a:t>
            </a:r>
            <a:r>
              <a:rPr sz="2350" b="1" spc="5" dirty="0">
                <a:latin typeface="Trebuchet MS"/>
                <a:cs typeface="Trebuchet MS"/>
              </a:rPr>
              <a:t>this</a:t>
            </a:r>
            <a:r>
              <a:rPr sz="2350" b="1" spc="-5" dirty="0">
                <a:latin typeface="Trebuchet MS"/>
                <a:cs typeface="Trebuchet MS"/>
              </a:rPr>
              <a:t> </a:t>
            </a:r>
            <a:r>
              <a:rPr sz="2350" b="1" dirty="0">
                <a:latin typeface="Trebuchet MS"/>
                <a:cs typeface="Trebuchet MS"/>
              </a:rPr>
              <a:t>list?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70" y="2646845"/>
            <a:ext cx="4885690" cy="1031240"/>
          </a:xfrm>
          <a:custGeom>
            <a:avLst/>
            <a:gdLst/>
            <a:ahLst/>
            <a:cxnLst/>
            <a:rect l="l" t="t" r="r" b="b"/>
            <a:pathLst>
              <a:path w="4885690" h="1031239">
                <a:moveTo>
                  <a:pt x="0" y="0"/>
                </a:moveTo>
                <a:lnTo>
                  <a:pt x="4885197" y="0"/>
                </a:lnTo>
                <a:lnTo>
                  <a:pt x="4885197" y="1031227"/>
                </a:lnTo>
                <a:lnTo>
                  <a:pt x="0" y="1031227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16645"/>
            <a:ext cx="5232765" cy="166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70" y="3688181"/>
            <a:ext cx="4885690" cy="1031240"/>
          </a:xfrm>
          <a:custGeom>
            <a:avLst/>
            <a:gdLst/>
            <a:ahLst/>
            <a:cxnLst/>
            <a:rect l="l" t="t" r="r" b="b"/>
            <a:pathLst>
              <a:path w="4885690" h="1031239">
                <a:moveTo>
                  <a:pt x="0" y="0"/>
                </a:moveTo>
                <a:lnTo>
                  <a:pt x="4885197" y="0"/>
                </a:lnTo>
                <a:lnTo>
                  <a:pt x="4885197" y="1031239"/>
                </a:lnTo>
                <a:lnTo>
                  <a:pt x="0" y="103123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357981"/>
            <a:ext cx="5232765" cy="166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170" y="4742230"/>
            <a:ext cx="7567930" cy="802640"/>
          </a:xfrm>
          <a:custGeom>
            <a:avLst/>
            <a:gdLst/>
            <a:ahLst/>
            <a:cxnLst/>
            <a:rect l="l" t="t" r="r" b="b"/>
            <a:pathLst>
              <a:path w="7567930" h="802639">
                <a:moveTo>
                  <a:pt x="0" y="0"/>
                </a:moveTo>
                <a:lnTo>
                  <a:pt x="7567869" y="0"/>
                </a:lnTo>
                <a:lnTo>
                  <a:pt x="7567869" y="802640"/>
                </a:lnTo>
                <a:lnTo>
                  <a:pt x="0" y="8026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412030"/>
            <a:ext cx="7915437" cy="1437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70" y="5580379"/>
            <a:ext cx="4885690" cy="1031240"/>
          </a:xfrm>
          <a:custGeom>
            <a:avLst/>
            <a:gdLst/>
            <a:ahLst/>
            <a:cxnLst/>
            <a:rect l="l" t="t" r="r" b="b"/>
            <a:pathLst>
              <a:path w="4885690" h="1031240">
                <a:moveTo>
                  <a:pt x="0" y="0"/>
                </a:moveTo>
                <a:lnTo>
                  <a:pt x="4885197" y="0"/>
                </a:lnTo>
                <a:lnTo>
                  <a:pt x="4885197" y="1031240"/>
                </a:lnTo>
                <a:lnTo>
                  <a:pt x="0" y="10312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250179"/>
            <a:ext cx="5232765" cy="1607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300" y="2654300"/>
            <a:ext cx="7341234" cy="3888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2687320">
              <a:lnSpc>
                <a:spcPts val="1800"/>
              </a:lnSpc>
              <a:spcBef>
                <a:spcPts val="260"/>
              </a:spcBef>
            </a:pPr>
            <a:r>
              <a:rPr sz="1600" spc="-5" dirty="0">
                <a:latin typeface="Courier New"/>
                <a:cs typeface="Courier New"/>
              </a:rPr>
              <a:t>Iterator&lt;String&gt; it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list.iterator();  while(it.hasNext())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 marL="256540">
              <a:lnSpc>
                <a:spcPts val="1700"/>
              </a:lnSpc>
            </a:pPr>
            <a:r>
              <a:rPr sz="1600" spc="-5" dirty="0">
                <a:latin typeface="Courier New"/>
                <a:cs typeface="Courier New"/>
              </a:rPr>
              <a:t>System.out.println(it.next());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 marL="12700" marR="2687320">
              <a:lnSpc>
                <a:spcPts val="1800"/>
              </a:lnSpc>
              <a:spcBef>
                <a:spcPts val="1040"/>
              </a:spcBef>
            </a:pPr>
            <a:r>
              <a:rPr sz="1600" spc="-5" dirty="0">
                <a:latin typeface="Courier New"/>
                <a:cs typeface="Courier New"/>
              </a:rPr>
              <a:t>Iterator&lt;String&gt; it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list.iterator();  while(String </a:t>
            </a:r>
            <a:r>
              <a:rPr sz="1600" dirty="0">
                <a:latin typeface="Courier New"/>
                <a:cs typeface="Courier New"/>
              </a:rPr>
              <a:t>s = </a:t>
            </a:r>
            <a:r>
              <a:rPr sz="1600" spc="-5" dirty="0">
                <a:latin typeface="Courier New"/>
                <a:cs typeface="Courier New"/>
              </a:rPr>
              <a:t>it.next())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 marL="256540">
              <a:lnSpc>
                <a:spcPts val="1700"/>
              </a:lnSpc>
            </a:pPr>
            <a:r>
              <a:rPr sz="1600" spc="-5" dirty="0">
                <a:latin typeface="Courier New"/>
                <a:cs typeface="Courier New"/>
              </a:rPr>
              <a:t>System.out.println(s);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 marL="256540" marR="5080" indent="-244475">
              <a:lnSpc>
                <a:spcPts val="1800"/>
              </a:lnSpc>
              <a:spcBef>
                <a:spcPts val="1140"/>
              </a:spcBef>
            </a:pPr>
            <a:r>
              <a:rPr sz="1600" spc="-5" dirty="0">
                <a:latin typeface="Courier New"/>
                <a:cs typeface="Courier New"/>
              </a:rPr>
              <a:t>for(Iterator&lt;String&gt; it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list.iterator(); it.hasNext(); </a:t>
            </a:r>
            <a:r>
              <a:rPr sz="1600" dirty="0">
                <a:latin typeface="Courier New"/>
                <a:cs typeface="Courier New"/>
              </a:rPr>
              <a:t>) {  </a:t>
            </a:r>
            <a:r>
              <a:rPr sz="1600" spc="-5" dirty="0">
                <a:latin typeface="Courier New"/>
                <a:cs typeface="Courier New"/>
              </a:rPr>
              <a:t>System.out.println(it.next());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 marL="12700" marR="2687320">
              <a:lnSpc>
                <a:spcPts val="1800"/>
              </a:lnSpc>
              <a:spcBef>
                <a:spcPts val="1240"/>
              </a:spcBef>
            </a:pPr>
            <a:r>
              <a:rPr sz="1600" spc="-5" dirty="0">
                <a:latin typeface="Courier New"/>
                <a:cs typeface="Courier New"/>
              </a:rPr>
              <a:t>Iterator&lt;String&gt; it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list.iterator();  for(String </a:t>
            </a:r>
            <a:r>
              <a:rPr sz="1600" dirty="0">
                <a:latin typeface="Courier New"/>
                <a:cs typeface="Courier New"/>
              </a:rPr>
              <a:t>s : </a:t>
            </a:r>
            <a:r>
              <a:rPr sz="1600" spc="-5" dirty="0">
                <a:latin typeface="Courier New"/>
                <a:cs typeface="Courier New"/>
              </a:rPr>
              <a:t>it)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 marL="256540">
              <a:lnSpc>
                <a:spcPts val="1700"/>
              </a:lnSpc>
            </a:pPr>
            <a:r>
              <a:rPr sz="1600" spc="-5" dirty="0">
                <a:latin typeface="Courier New"/>
                <a:cs typeface="Courier New"/>
              </a:rPr>
              <a:t>System.out.println(s);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2506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65" dirty="0">
                <a:latin typeface="Trebuchet MS"/>
                <a:cs typeface="Trebuchet MS"/>
              </a:rPr>
              <a:t>THAT’S</a:t>
            </a:r>
            <a:r>
              <a:rPr sz="4000" b="1" spc="-9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IT!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3343846"/>
            <a:ext cx="6720205" cy="9798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Finish </a:t>
            </a:r>
            <a:r>
              <a:rPr sz="3200" spc="-5" dirty="0">
                <a:latin typeface="Trebuchet MS"/>
                <a:cs typeface="Trebuchet MS"/>
              </a:rPr>
              <a:t>reading Chapter </a:t>
            </a:r>
            <a:r>
              <a:rPr sz="3200" dirty="0">
                <a:latin typeface="Trebuchet MS"/>
                <a:cs typeface="Trebuchet MS"/>
              </a:rPr>
              <a:t>10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“Further  </a:t>
            </a:r>
            <a:r>
              <a:rPr sz="3200" spc="-5" dirty="0">
                <a:latin typeface="Trebuchet MS"/>
                <a:cs typeface="Trebuchet MS"/>
              </a:rPr>
              <a:t>abstraction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techniques”.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800" y="469900"/>
            <a:ext cx="2688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</a:t>
            </a:r>
            <a:r>
              <a:rPr spc="-6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50200"/>
            <a:ext cx="8094345" cy="43827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640"/>
              </a:spcBef>
            </a:pPr>
            <a:r>
              <a:rPr sz="2550" b="1" spc="5" dirty="0">
                <a:latin typeface="Trebuchet MS"/>
                <a:cs typeface="Trebuchet MS"/>
              </a:rPr>
              <a:t>Which statements about </a:t>
            </a:r>
            <a:r>
              <a:rPr sz="2550" b="1" spc="-10" dirty="0">
                <a:latin typeface="Trebuchet MS"/>
                <a:cs typeface="Trebuchet MS"/>
              </a:rPr>
              <a:t>abstract </a:t>
            </a:r>
            <a:r>
              <a:rPr sz="2550" b="1" dirty="0">
                <a:latin typeface="Trebuchet MS"/>
                <a:cs typeface="Trebuchet MS"/>
              </a:rPr>
              <a:t>classes </a:t>
            </a:r>
            <a:r>
              <a:rPr sz="2550" b="1" spc="5" dirty="0">
                <a:latin typeface="Trebuchet MS"/>
                <a:cs typeface="Trebuchet MS"/>
              </a:rPr>
              <a:t>are</a:t>
            </a:r>
            <a:r>
              <a:rPr sz="2550" b="1" spc="10" dirty="0">
                <a:latin typeface="Trebuchet MS"/>
                <a:cs typeface="Trebuchet MS"/>
              </a:rPr>
              <a:t> </a:t>
            </a:r>
            <a:r>
              <a:rPr sz="2550" b="1" dirty="0">
                <a:latin typeface="Trebuchet MS"/>
                <a:cs typeface="Trebuchet MS"/>
              </a:rPr>
              <a:t>true?</a:t>
            </a:r>
            <a:endParaRPr sz="2550" dirty="0">
              <a:latin typeface="Trebuchet MS"/>
              <a:cs typeface="Trebuchet MS"/>
            </a:endParaRPr>
          </a:p>
          <a:p>
            <a:pPr marL="436880" indent="-424180">
              <a:lnSpc>
                <a:spcPct val="100000"/>
              </a:lnSpc>
              <a:spcBef>
                <a:spcPts val="550"/>
              </a:spcBef>
              <a:buAutoNum type="alphaUcPeriod"/>
              <a:tabLst>
                <a:tab pos="436880" algn="l"/>
              </a:tabLst>
            </a:pPr>
            <a:r>
              <a:rPr sz="2550" dirty="0">
                <a:latin typeface="Trebuchet MS"/>
                <a:cs typeface="Trebuchet MS"/>
              </a:rPr>
              <a:t>Abstract classes can only </a:t>
            </a:r>
            <a:r>
              <a:rPr sz="2550" spc="5" dirty="0">
                <a:latin typeface="Trebuchet MS"/>
                <a:cs typeface="Trebuchet MS"/>
              </a:rPr>
              <a:t>have </a:t>
            </a:r>
            <a:r>
              <a:rPr sz="2550" dirty="0">
                <a:latin typeface="Trebuchet MS"/>
                <a:cs typeface="Trebuchet MS"/>
              </a:rPr>
              <a:t>abstract</a:t>
            </a:r>
            <a:r>
              <a:rPr sz="2550" spc="2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methods</a:t>
            </a:r>
          </a:p>
          <a:p>
            <a:pPr marL="436880" indent="-424180">
              <a:lnSpc>
                <a:spcPct val="100000"/>
              </a:lnSpc>
              <a:spcBef>
                <a:spcPts val="550"/>
              </a:spcBef>
              <a:buAutoNum type="alphaUcPeriod"/>
              <a:tabLst>
                <a:tab pos="436880" algn="l"/>
              </a:tabLst>
            </a:pPr>
            <a:r>
              <a:rPr sz="2550" spc="5" dirty="0">
                <a:latin typeface="Trebuchet MS"/>
                <a:cs typeface="Trebuchet MS"/>
              </a:rPr>
              <a:t>A </a:t>
            </a:r>
            <a:r>
              <a:rPr sz="2550" dirty="0">
                <a:latin typeface="Trebuchet MS"/>
                <a:cs typeface="Trebuchet MS"/>
              </a:rPr>
              <a:t>subclass can inherit </a:t>
            </a:r>
            <a:r>
              <a:rPr sz="2550" spc="5" dirty="0">
                <a:latin typeface="Trebuchet MS"/>
                <a:cs typeface="Trebuchet MS"/>
              </a:rPr>
              <a:t>from </a:t>
            </a:r>
            <a:r>
              <a:rPr sz="2550" dirty="0">
                <a:latin typeface="Trebuchet MS"/>
                <a:cs typeface="Trebuchet MS"/>
              </a:rPr>
              <a:t>multiple abstract</a:t>
            </a:r>
            <a:r>
              <a:rPr sz="2550" spc="-150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classes</a:t>
            </a:r>
          </a:p>
          <a:p>
            <a:pPr marL="436880" indent="-424180">
              <a:lnSpc>
                <a:spcPct val="100000"/>
              </a:lnSpc>
              <a:spcBef>
                <a:spcPts val="555"/>
              </a:spcBef>
              <a:buAutoNum type="alphaUcPeriod"/>
              <a:tabLst>
                <a:tab pos="436880" algn="l"/>
              </a:tabLst>
            </a:pPr>
            <a:r>
              <a:rPr sz="3825" baseline="1089" dirty="0">
                <a:latin typeface="Trebuchet MS"/>
                <a:cs typeface="Trebuchet MS"/>
              </a:rPr>
              <a:t>Abstract classes cannot be</a:t>
            </a:r>
            <a:r>
              <a:rPr sz="3825" spc="30" baseline="1089" dirty="0">
                <a:latin typeface="Trebuchet MS"/>
                <a:cs typeface="Trebuchet MS"/>
              </a:rPr>
              <a:t> </a:t>
            </a:r>
            <a:r>
              <a:rPr sz="3825" baseline="1089" dirty="0">
                <a:latin typeface="Trebuchet MS"/>
                <a:cs typeface="Trebuchet MS"/>
              </a:rPr>
              <a:t>instantiated</a:t>
            </a:r>
          </a:p>
          <a:p>
            <a:pPr marL="436880" marR="623570" indent="-424180">
              <a:lnSpc>
                <a:spcPts val="2950"/>
              </a:lnSpc>
              <a:spcBef>
                <a:spcPts val="745"/>
              </a:spcBef>
              <a:buAutoNum type="alphaUcPeriod"/>
              <a:tabLst>
                <a:tab pos="436880" algn="l"/>
              </a:tabLst>
            </a:pPr>
            <a:r>
              <a:rPr sz="3825" spc="7" baseline="1089" dirty="0">
                <a:latin typeface="Trebuchet MS"/>
                <a:cs typeface="Trebuchet MS"/>
              </a:rPr>
              <a:t>A </a:t>
            </a:r>
            <a:r>
              <a:rPr sz="3825" baseline="1089" dirty="0">
                <a:latin typeface="Trebuchet MS"/>
                <a:cs typeface="Trebuchet MS"/>
              </a:rPr>
              <a:t>subclass must implement all abstract</a:t>
            </a:r>
            <a:r>
              <a:rPr sz="3825" spc="-209" baseline="1089" dirty="0">
                <a:latin typeface="Trebuchet MS"/>
                <a:cs typeface="Trebuchet MS"/>
              </a:rPr>
              <a:t> </a:t>
            </a:r>
            <a:r>
              <a:rPr sz="3825" baseline="1089" dirty="0">
                <a:latin typeface="Trebuchet MS"/>
                <a:cs typeface="Trebuchet MS"/>
              </a:rPr>
              <a:t>methods </a:t>
            </a:r>
            <a:r>
              <a:rPr sz="2550" dirty="0">
                <a:latin typeface="Trebuchet MS"/>
                <a:cs typeface="Trebuchet MS"/>
              </a:rPr>
              <a:t> (otherwise it will be abstract</a:t>
            </a:r>
            <a:r>
              <a:rPr sz="2550" spc="-15" dirty="0"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itself)</a:t>
            </a:r>
          </a:p>
          <a:p>
            <a:pPr marL="436880" marR="5080" indent="-424180">
              <a:lnSpc>
                <a:spcPts val="3000"/>
              </a:lnSpc>
              <a:spcBef>
                <a:spcPts val="710"/>
              </a:spcBef>
              <a:buAutoNum type="alphaUcPeriod"/>
              <a:tabLst>
                <a:tab pos="436880" algn="l"/>
              </a:tabLst>
            </a:pPr>
            <a:r>
              <a:rPr sz="2550" dirty="0">
                <a:latin typeface="Trebuchet MS"/>
                <a:cs typeface="Trebuchet MS"/>
              </a:rPr>
              <a:t>Abstract classes cannot </a:t>
            </a:r>
            <a:r>
              <a:rPr sz="2550" spc="5" dirty="0">
                <a:latin typeface="Trebuchet MS"/>
                <a:cs typeface="Trebuchet MS"/>
              </a:rPr>
              <a:t>have </a:t>
            </a:r>
            <a:r>
              <a:rPr sz="2550" dirty="0">
                <a:latin typeface="Trebuchet MS"/>
                <a:cs typeface="Trebuchet MS"/>
              </a:rPr>
              <a:t>private fields (member  variables)</a:t>
            </a:r>
          </a:p>
          <a:p>
            <a:pPr marL="436880" marR="182245" indent="-424180">
              <a:lnSpc>
                <a:spcPts val="3000"/>
              </a:lnSpc>
              <a:spcBef>
                <a:spcPts val="600"/>
              </a:spcBef>
              <a:buAutoNum type="alphaUcPeriod"/>
              <a:tabLst>
                <a:tab pos="436245" algn="l"/>
                <a:tab pos="436880" algn="l"/>
              </a:tabLst>
            </a:pPr>
            <a:r>
              <a:rPr sz="2550" dirty="0">
                <a:latin typeface="Trebuchet MS"/>
                <a:cs typeface="Trebuchet MS"/>
              </a:rPr>
              <a:t>Abstract classes may contain abstract methods </a:t>
            </a:r>
            <a:r>
              <a:rPr sz="2550" spc="5" dirty="0">
                <a:latin typeface="Trebuchet MS"/>
                <a:cs typeface="Trebuchet MS"/>
              </a:rPr>
              <a:t>and  </a:t>
            </a:r>
            <a:r>
              <a:rPr sz="2550" dirty="0">
                <a:latin typeface="Trebuchet MS"/>
                <a:cs typeface="Trebuchet MS"/>
              </a:rPr>
              <a:t>also implemented methods (i.e. with </a:t>
            </a:r>
            <a:r>
              <a:rPr sz="2550" spc="5" dirty="0">
                <a:latin typeface="Trebuchet MS"/>
                <a:cs typeface="Trebuchet MS"/>
              </a:rPr>
              <a:t>a </a:t>
            </a:r>
            <a:r>
              <a:rPr sz="2550" dirty="0">
                <a:latin typeface="Trebuchet MS"/>
                <a:cs typeface="Trebuchet MS"/>
              </a:rPr>
              <a:t>body)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469900"/>
            <a:ext cx="5864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 </a:t>
            </a:r>
            <a:r>
              <a:rPr spc="-5" dirty="0"/>
              <a:t>far: Abstract</a:t>
            </a:r>
            <a:r>
              <a:rPr spc="-280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11883"/>
            <a:ext cx="8025765" cy="44081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35280" marR="1293495" indent="-322580">
              <a:lnSpc>
                <a:spcPts val="3500"/>
              </a:lnSpc>
              <a:spcBef>
                <a:spcPts val="305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00" dirty="0">
                <a:latin typeface="Trebuchet MS"/>
                <a:cs typeface="Trebuchet MS"/>
              </a:rPr>
              <a:t>Abstract Classes are super classes for  inheritance.</a:t>
            </a:r>
          </a:p>
          <a:p>
            <a:pPr marL="335280" marR="5080" indent="-322580">
              <a:lnSpc>
                <a:spcPts val="3500"/>
              </a:lnSpc>
              <a:spcBef>
                <a:spcPts val="70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00" dirty="0">
                <a:latin typeface="Trebuchet MS"/>
                <a:cs typeface="Trebuchet MS"/>
              </a:rPr>
              <a:t>Can </a:t>
            </a:r>
            <a:r>
              <a:rPr sz="3000" spc="-5" dirty="0">
                <a:latin typeface="Trebuchet MS"/>
                <a:cs typeface="Trebuchet MS"/>
              </a:rPr>
              <a:t>contain abstract </a:t>
            </a:r>
            <a:r>
              <a:rPr sz="3000" dirty="0">
                <a:latin typeface="Trebuchet MS"/>
                <a:cs typeface="Trebuchet MS"/>
              </a:rPr>
              <a:t>methods and </a:t>
            </a:r>
            <a:r>
              <a:rPr sz="3000" spc="-5" dirty="0">
                <a:latin typeface="Trebuchet MS"/>
                <a:cs typeface="Trebuchet MS"/>
              </a:rPr>
              <a:t>concrete/  implemented </a:t>
            </a:r>
            <a:r>
              <a:rPr sz="3000" dirty="0">
                <a:latin typeface="Trebuchet MS"/>
                <a:cs typeface="Trebuchet MS"/>
              </a:rPr>
              <a:t>methods.</a:t>
            </a:r>
          </a:p>
          <a:p>
            <a:pPr marL="335280" marR="447675" indent="-322580">
              <a:lnSpc>
                <a:spcPts val="3500"/>
              </a:lnSpc>
              <a:spcBef>
                <a:spcPts val="70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00" dirty="0">
                <a:latin typeface="Trebuchet MS"/>
                <a:cs typeface="Trebuchet MS"/>
              </a:rPr>
              <a:t>Subclasses inherit code from super classes  must override </a:t>
            </a:r>
            <a:r>
              <a:rPr sz="3000" spc="-5" dirty="0">
                <a:latin typeface="Trebuchet MS"/>
                <a:cs typeface="Trebuchet MS"/>
              </a:rPr>
              <a:t>(implement) abstract  </a:t>
            </a:r>
            <a:r>
              <a:rPr sz="3000" dirty="0">
                <a:latin typeface="Trebuchet MS"/>
                <a:cs typeface="Trebuchet MS"/>
              </a:rPr>
              <a:t>methods.</a:t>
            </a:r>
          </a:p>
          <a:p>
            <a:pPr marL="335280" indent="-3225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00" dirty="0">
                <a:latin typeface="Trebuchet MS"/>
                <a:cs typeface="Trebuchet MS"/>
              </a:rPr>
              <a:t>Dynamic method</a:t>
            </a:r>
            <a:r>
              <a:rPr sz="3000" spc="-5" dirty="0">
                <a:latin typeface="Trebuchet MS"/>
                <a:cs typeface="Trebuchet MS"/>
              </a:rPr>
              <a:t> lookup.</a:t>
            </a:r>
            <a:endParaRPr sz="3000" dirty="0">
              <a:latin typeface="Trebuchet MS"/>
              <a:cs typeface="Trebuchet MS"/>
            </a:endParaRPr>
          </a:p>
          <a:p>
            <a:pPr marL="335280" indent="-3225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00" dirty="0">
                <a:latin typeface="Trebuchet MS"/>
                <a:cs typeface="Trebuchet MS"/>
              </a:rPr>
              <a:t>Abstract keyword.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100" y="469900"/>
            <a:ext cx="5264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Abstract</a:t>
            </a:r>
            <a:r>
              <a:rPr spc="-340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543746"/>
            <a:ext cx="7618730" cy="25927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112014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Implement diverging behaviour </a:t>
            </a:r>
            <a:r>
              <a:rPr sz="3200" dirty="0">
                <a:latin typeface="Trebuchet MS"/>
                <a:cs typeface="Trebuchet MS"/>
              </a:rPr>
              <a:t>in  </a:t>
            </a:r>
            <a:r>
              <a:rPr sz="3200" spc="-5" dirty="0">
                <a:latin typeface="Trebuchet MS"/>
                <a:cs typeface="Trebuchet MS"/>
              </a:rPr>
              <a:t>subclasses.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Abstract classes cannot be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instantiated</a:t>
            </a:r>
            <a:endParaRPr sz="3200">
              <a:latin typeface="Trebuchet MS"/>
              <a:cs typeface="Trebuchet MS"/>
            </a:endParaRPr>
          </a:p>
          <a:p>
            <a:pPr marL="817880" marR="5080" lvl="1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817244" algn="l"/>
                <a:tab pos="817880" algn="l"/>
              </a:tabLst>
            </a:pPr>
            <a:r>
              <a:rPr sz="3200" spc="-5" dirty="0">
                <a:latin typeface="Trebuchet MS"/>
                <a:cs typeface="Trebuchet MS"/>
              </a:rPr>
              <a:t>Guarantee that no instance of this  object will “live </a:t>
            </a:r>
            <a:r>
              <a:rPr sz="3200" dirty="0">
                <a:latin typeface="Trebuchet MS"/>
                <a:cs typeface="Trebuchet MS"/>
              </a:rPr>
              <a:t>in </a:t>
            </a:r>
            <a:r>
              <a:rPr sz="3200" spc="-5" dirty="0">
                <a:latin typeface="Trebuchet MS"/>
                <a:cs typeface="Trebuchet MS"/>
              </a:rPr>
              <a:t>your Java</a:t>
            </a:r>
            <a:r>
              <a:rPr sz="3200" spc="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world”.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419600"/>
            <a:ext cx="5788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Trebuchet MS"/>
                <a:cs typeface="Trebuchet MS"/>
              </a:rPr>
              <a:t>EXAMPLE </a:t>
            </a:r>
            <a:r>
              <a:rPr sz="4000" b="1" dirty="0">
                <a:latin typeface="Trebuchet MS"/>
                <a:cs typeface="Trebuchet MS"/>
              </a:rPr>
              <a:t>LAB</a:t>
            </a:r>
            <a:r>
              <a:rPr sz="4000" b="1" spc="-8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SOLUTION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4900" y="304800"/>
            <a:ext cx="5194300" cy="293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3099" y="0"/>
            <a:ext cx="5754204" cy="3538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000500"/>
            <a:ext cx="4059554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888888"/>
                </a:solidFill>
                <a:latin typeface="Trebuchet MS"/>
                <a:cs typeface="Trebuchet MS"/>
              </a:rPr>
              <a:t>Interfaces and </a:t>
            </a:r>
            <a:r>
              <a:rPr sz="2000" dirty="0">
                <a:solidFill>
                  <a:srgbClr val="888888"/>
                </a:solidFill>
                <a:latin typeface="Trebuchet MS"/>
                <a:cs typeface="Trebuchet MS"/>
              </a:rPr>
              <a:t>multiple</a:t>
            </a:r>
            <a:r>
              <a:rPr sz="2000" spc="-20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Trebuchet MS"/>
                <a:cs typeface="Trebuchet MS"/>
              </a:rPr>
              <a:t>inheritance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000" b="1" spc="-90" dirty="0">
                <a:latin typeface="Trebuchet MS"/>
                <a:cs typeface="Trebuchet MS"/>
              </a:rPr>
              <a:t>TODAY’S</a:t>
            </a:r>
            <a:r>
              <a:rPr sz="4000" b="1" spc="-4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LESSON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05300" y="177800"/>
            <a:ext cx="4699000" cy="375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5900" y="0"/>
            <a:ext cx="5118100" cy="424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7257" y="2247900"/>
            <a:ext cx="798195" cy="1475105"/>
          </a:xfrm>
          <a:custGeom>
            <a:avLst/>
            <a:gdLst/>
            <a:ahLst/>
            <a:cxnLst/>
            <a:rect l="l" t="t" r="r" b="b"/>
            <a:pathLst>
              <a:path w="798195" h="1475104">
                <a:moveTo>
                  <a:pt x="0" y="0"/>
                </a:moveTo>
                <a:lnTo>
                  <a:pt x="797915" y="0"/>
                </a:lnTo>
                <a:lnTo>
                  <a:pt x="797915" y="1474787"/>
                </a:lnTo>
                <a:lnTo>
                  <a:pt x="0" y="1474787"/>
                </a:lnTo>
                <a:lnTo>
                  <a:pt x="0" y="0"/>
                </a:lnTo>
                <a:close/>
              </a:path>
            </a:pathLst>
          </a:custGeom>
          <a:solidFill>
            <a:srgbClr val="F0F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7128" y="2278789"/>
            <a:ext cx="708025" cy="111252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25400" marR="5080" indent="-12700">
              <a:lnSpc>
                <a:spcPts val="2700"/>
              </a:lnSpc>
              <a:spcBef>
                <a:spcPts val="100"/>
              </a:spcBef>
            </a:pPr>
            <a:r>
              <a:rPr sz="2300" b="1" dirty="0">
                <a:solidFill>
                  <a:srgbClr val="9A403E"/>
                </a:solidFill>
                <a:latin typeface="Trebuchet MS"/>
                <a:cs typeface="Trebuchet MS"/>
              </a:rPr>
              <a:t>Here</a:t>
            </a:r>
            <a:r>
              <a:rPr sz="2300" b="1" spc="-100" dirty="0">
                <a:solidFill>
                  <a:srgbClr val="9A403E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9A403E"/>
                </a:solidFill>
                <a:latin typeface="Trebuchet MS"/>
                <a:cs typeface="Trebuchet MS"/>
              </a:rPr>
              <a:t>be  </a:t>
            </a:r>
            <a:r>
              <a:rPr sz="2300" b="1" spc="-5" dirty="0">
                <a:solidFill>
                  <a:srgbClr val="9A403E"/>
                </a:solidFill>
                <a:latin typeface="Trebuchet MS"/>
                <a:cs typeface="Trebuchet MS"/>
              </a:rPr>
              <a:t>spoilers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1536</Words>
  <Application>Microsoft Office PowerPoint</Application>
  <PresentationFormat>On-screen Show (4:3)</PresentationFormat>
  <Paragraphs>261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Trebuchet MS</vt:lpstr>
      <vt:lpstr>Office Theme</vt:lpstr>
      <vt:lpstr>Software Development 2</vt:lpstr>
      <vt:lpstr>PowerPoint Presentation</vt:lpstr>
      <vt:lpstr>Question 1</vt:lpstr>
      <vt:lpstr>Question 2</vt:lpstr>
      <vt:lpstr>Question 3</vt:lpstr>
      <vt:lpstr>So far: Abstract Classes</vt:lpstr>
      <vt:lpstr>Why Abstract Classes</vt:lpstr>
      <vt:lpstr>PowerPoint Presentation</vt:lpstr>
      <vt:lpstr>PowerPoint Presentation</vt:lpstr>
      <vt:lpstr>Lesson Outline</vt:lpstr>
      <vt:lpstr>Method overloading</vt:lpstr>
      <vt:lpstr>Method overloading</vt:lpstr>
      <vt:lpstr>Method overloading</vt:lpstr>
      <vt:lpstr>Back to hunting - Abstract classes v Interfaces FOXES AND RABBITS</vt:lpstr>
      <vt:lpstr>The Animal class</vt:lpstr>
      <vt:lpstr>Limitation</vt:lpstr>
      <vt:lpstr>Multiple Inheritance EXTENDING THE FOXES-AND-  RABBITS CODE</vt:lpstr>
      <vt:lpstr>Further abstraction</vt:lpstr>
      <vt:lpstr>Selective drawing:  Multiple Inheritance</vt:lpstr>
      <vt:lpstr>Multiple inheritance</vt:lpstr>
      <vt:lpstr>An Actor interface</vt:lpstr>
      <vt:lpstr>Classes implement an interface</vt:lpstr>
      <vt:lpstr>Features of interfaces</vt:lpstr>
      <vt:lpstr>Interfaces as types</vt:lpstr>
      <vt:lpstr>Interfaces as specifications (APIs)</vt:lpstr>
      <vt:lpstr>Alternative implementations</vt:lpstr>
      <vt:lpstr>Another example: Predator Interface</vt:lpstr>
      <vt:lpstr>Subtypes of Predator</vt:lpstr>
      <vt:lpstr>Multiple Interfaces</vt:lpstr>
      <vt:lpstr>Decoupled Use</vt:lpstr>
      <vt:lpstr>Which type of object are you?</vt:lpstr>
      <vt:lpstr>instanceof Keyword</vt:lpstr>
      <vt:lpstr>THE CLASS OBJECT</vt:lpstr>
      <vt:lpstr>The Class class</vt:lpstr>
      <vt:lpstr>instanceof vs. getClass()</vt:lpstr>
      <vt:lpstr>Summary: Java Interfaces</vt:lpstr>
      <vt:lpstr>Interfaces vs. Abstract Classes</vt:lpstr>
      <vt:lpstr>When to choose which one?</vt:lpstr>
      <vt:lpstr>Summary</vt:lpstr>
      <vt:lpstr>THAT’S IT!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2</dc:title>
  <cp:lastModifiedBy>Kumar, Smitha</cp:lastModifiedBy>
  <cp:revision>4</cp:revision>
  <dcterms:created xsi:type="dcterms:W3CDTF">2019-02-10T18:13:16Z</dcterms:created>
  <dcterms:modified xsi:type="dcterms:W3CDTF">2019-02-11T08:41:03Z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2019-02-10T00:00:00Z</vt:filetime>
  </property>
</Properties>
</file>