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69" autoAdjust="0"/>
  </p:normalViewPr>
  <p:slideViewPr>
    <p:cSldViewPr>
      <p:cViewPr varScale="1">
        <p:scale>
          <a:sx n="65" d="100"/>
          <a:sy n="65" d="100"/>
        </p:scale>
        <p:origin x="195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79370-ACB1-497A-8631-1FCFF0404D1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6F3C-F51E-436D-B7EC-3A7045FB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global things like size , title which you need global .so client can create a customized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26F3C-F51E-436D-B7EC-3A7045FB02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115" y="469900"/>
            <a:ext cx="654176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331834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" TargetMode="External"/><Relationship Id="rId2" Type="http://schemas.openxmlformats.org/officeDocument/2006/relationships/hyperlink" Target="http://docs.oracle.com/javase/tutorial/uisw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www.macs.hw.ac.uk/cs/java-swing-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spc="-5" dirty="0"/>
              <a:t>Software	Development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0" y="3886200"/>
            <a:ext cx="428117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Java </a:t>
            </a: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GUI</a:t>
            </a:r>
            <a:r>
              <a:rPr sz="3200" spc="-3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Fundamentals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44500"/>
            <a:ext cx="304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7934959" cy="443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ts val="372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class of </a:t>
            </a:r>
            <a:r>
              <a:rPr sz="3200" spc="-5" dirty="0">
                <a:latin typeface="Courier New"/>
                <a:cs typeface="Courier New"/>
              </a:rPr>
              <a:t>Component</a:t>
            </a:r>
            <a:r>
              <a:rPr sz="3200" spc="-5" dirty="0">
                <a:latin typeface="Trebuchet MS"/>
                <a:cs typeface="Trebuchet MS"/>
              </a:rPr>
              <a:t>s </a:t>
            </a:r>
            <a:r>
              <a:rPr sz="3200" dirty="0">
                <a:latin typeface="Trebuchet MS"/>
                <a:cs typeface="Trebuchet MS"/>
              </a:rPr>
              <a:t>that </a:t>
            </a:r>
            <a:r>
              <a:rPr sz="3200" spc="-5" dirty="0">
                <a:latin typeface="Trebuchet MS"/>
                <a:cs typeface="Trebuchet MS"/>
              </a:rPr>
              <a:t>can </a:t>
            </a:r>
            <a:r>
              <a:rPr sz="3200" dirty="0">
                <a:latin typeface="Trebuchet MS"/>
                <a:cs typeface="Trebuchet MS"/>
              </a:rPr>
              <a:t>have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other</a:t>
            </a:r>
            <a:endParaRPr sz="3200">
              <a:latin typeface="Trebuchet MS"/>
              <a:cs typeface="Trebuchet MS"/>
            </a:endParaRPr>
          </a:p>
          <a:p>
            <a:pPr marL="360680">
              <a:lnSpc>
                <a:spcPts val="3720"/>
              </a:lnSpc>
            </a:pPr>
            <a:r>
              <a:rPr sz="3200" spc="-5" dirty="0">
                <a:latin typeface="Courier New"/>
                <a:cs typeface="Courier New"/>
              </a:rPr>
              <a:t>Component</a:t>
            </a:r>
            <a:r>
              <a:rPr sz="3200" spc="-5" dirty="0">
                <a:latin typeface="Trebuchet MS"/>
                <a:cs typeface="Trebuchet MS"/>
              </a:rPr>
              <a:t>s inside</a:t>
            </a:r>
            <a:r>
              <a:rPr sz="3200" dirty="0">
                <a:latin typeface="Trebuchet MS"/>
                <a:cs typeface="Trebuchet MS"/>
              </a:rPr>
              <a:t> them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Frame</a:t>
            </a:r>
            <a:endParaRPr sz="32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top-level displayable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window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Panel</a:t>
            </a:r>
            <a:endParaRPr sz="32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359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ourier New"/>
                <a:cs typeface="Courier New"/>
              </a:rPr>
              <a:t>Container</a:t>
            </a:r>
            <a:r>
              <a:rPr sz="2800" spc="-850" dirty="0">
                <a:latin typeface="Courier New"/>
                <a:cs typeface="Courier New"/>
              </a:rPr>
              <a:t> </a:t>
            </a:r>
            <a:r>
              <a:rPr sz="2800" dirty="0">
                <a:latin typeface="Trebuchet MS"/>
                <a:cs typeface="Trebuchet MS"/>
              </a:rPr>
              <a:t>with </a:t>
            </a:r>
            <a:r>
              <a:rPr sz="2800" spc="-5" dirty="0">
                <a:latin typeface="Trebuchet MS"/>
                <a:cs typeface="Trebuchet MS"/>
              </a:rPr>
              <a:t>no display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LayoutManager</a:t>
            </a:r>
            <a:endParaRPr sz="32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interface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class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controls positions of nested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Components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8900" y="2806700"/>
            <a:ext cx="23241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32000"/>
            <a:ext cx="7712709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all </a:t>
            </a:r>
            <a:r>
              <a:rPr sz="3200" spc="-5" dirty="0">
                <a:latin typeface="Courier New"/>
                <a:cs typeface="Courier New"/>
              </a:rPr>
              <a:t>Container</a:t>
            </a:r>
            <a:r>
              <a:rPr sz="3200" spc="-5" dirty="0">
                <a:latin typeface="Trebuchet MS"/>
                <a:cs typeface="Trebuchet MS"/>
              </a:rPr>
              <a:t>s have rectangular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size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tabLst>
                <a:tab pos="4407535" algn="l"/>
                <a:tab pos="5687695" algn="l"/>
                <a:tab pos="6419215" algn="l"/>
              </a:tabLst>
            </a:pPr>
            <a:r>
              <a:rPr sz="2400" spc="-5" dirty="0">
                <a:latin typeface="Courier New"/>
                <a:cs typeface="Courier New"/>
              </a:rPr>
              <a:t>publi</a:t>
            </a:r>
            <a:r>
              <a:rPr sz="2400" dirty="0">
                <a:latin typeface="Courier New"/>
                <a:cs typeface="Courier New"/>
              </a:rPr>
              <a:t>c</a:t>
            </a:r>
            <a:r>
              <a:rPr sz="2400" spc="-5" dirty="0">
                <a:latin typeface="Courier New"/>
                <a:cs typeface="Courier New"/>
              </a:rPr>
              <a:t> 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setSize(</a:t>
            </a:r>
            <a:r>
              <a:rPr sz="2400" i="1" dirty="0">
                <a:latin typeface="Courier New"/>
                <a:cs typeface="Courier New"/>
              </a:rPr>
              <a:t>int	width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i="1" dirty="0">
                <a:latin typeface="Courier New"/>
                <a:cs typeface="Courier New"/>
              </a:rPr>
              <a:t>int	height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360680" marR="986790" indent="-347980">
              <a:lnSpc>
                <a:spcPts val="3700"/>
              </a:lnSpc>
              <a:spcBef>
                <a:spcPts val="10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specified by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smallest enclosing  rectangle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i="1" baseline="1736" dirty="0">
                <a:latin typeface="Courier New"/>
                <a:cs typeface="Courier New"/>
              </a:rPr>
              <a:t>width</a:t>
            </a:r>
            <a:r>
              <a:rPr sz="4800" i="1" spc="-1447" baseline="1736" dirty="0">
                <a:latin typeface="Courier New"/>
                <a:cs typeface="Courier New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and </a:t>
            </a:r>
            <a:r>
              <a:rPr sz="4800" i="1" baseline="1736" dirty="0">
                <a:latin typeface="Courier New"/>
                <a:cs typeface="Courier New"/>
              </a:rPr>
              <a:t>height</a:t>
            </a:r>
            <a:r>
              <a:rPr sz="4800" i="1" spc="-1447" baseline="1736" dirty="0">
                <a:latin typeface="Courier New"/>
                <a:cs typeface="Courier New"/>
              </a:rPr>
              <a:t> </a:t>
            </a:r>
            <a:r>
              <a:rPr sz="4800" baseline="1736" dirty="0">
                <a:latin typeface="Trebuchet MS"/>
                <a:cs typeface="Trebuchet MS"/>
              </a:rPr>
              <a:t>are</a:t>
            </a:r>
            <a:r>
              <a:rPr sz="4800" spc="-7" baseline="1736" dirty="0">
                <a:latin typeface="Trebuchet MS"/>
                <a:cs typeface="Trebuchet MS"/>
              </a:rPr>
              <a:t> </a:t>
            </a:r>
            <a:r>
              <a:rPr sz="4800" baseline="1736" dirty="0">
                <a:latin typeface="Trebuchet MS"/>
                <a:cs typeface="Trebuchet MS"/>
              </a:rPr>
              <a:t>in</a:t>
            </a:r>
            <a:r>
              <a:rPr sz="4800" spc="-7" baseline="1736" dirty="0">
                <a:latin typeface="Trebuchet MS"/>
                <a:cs typeface="Trebuchet MS"/>
              </a:rPr>
              <a:t> pixels</a:t>
            </a:r>
            <a:endParaRPr sz="4800" baseline="1736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pixel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-5" dirty="0">
                <a:latin typeface="Trebuchet MS"/>
                <a:cs typeface="Trebuchet MS"/>
              </a:rPr>
              <a:t>one point on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screen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593"/>
            <a:ext cx="7861300" cy="44684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size </a:t>
            </a:r>
            <a:r>
              <a:rPr sz="2900" spc="-5" dirty="0">
                <a:latin typeface="Trebuchet MS"/>
                <a:cs typeface="Trebuchet MS"/>
              </a:rPr>
              <a:t>of pixel depends</a:t>
            </a:r>
            <a:r>
              <a:rPr sz="290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on</a:t>
            </a:r>
            <a:endParaRPr sz="29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4380" algn="l"/>
              </a:tabLst>
            </a:pPr>
            <a:r>
              <a:rPr sz="2500" spc="-25" dirty="0">
                <a:latin typeface="Trebuchet MS"/>
                <a:cs typeface="Trebuchet MS"/>
              </a:rPr>
              <a:t>screen’s </a:t>
            </a:r>
            <a:r>
              <a:rPr sz="2500" spc="-5" dirty="0">
                <a:latin typeface="Trebuchet MS"/>
                <a:cs typeface="Trebuchet MS"/>
              </a:rPr>
              <a:t>physical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size</a:t>
            </a:r>
            <a:endParaRPr sz="25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60145" algn="l"/>
                <a:tab pos="1160780" algn="l"/>
              </a:tabLst>
            </a:pPr>
            <a:r>
              <a:rPr sz="2200" spc="-5" dirty="0">
                <a:latin typeface="Trebuchet MS"/>
                <a:cs typeface="Trebuchet MS"/>
              </a:rPr>
              <a:t>diagonal </a:t>
            </a:r>
            <a:r>
              <a:rPr sz="2200" dirty="0">
                <a:latin typeface="Trebuchet MS"/>
                <a:cs typeface="Trebuchet MS"/>
              </a:rPr>
              <a:t>in inches e.g. 15”; 17”;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21”</a:t>
            </a:r>
            <a:endParaRPr sz="2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4380" algn="l"/>
              </a:tabLst>
            </a:pPr>
            <a:r>
              <a:rPr sz="2500" dirty="0">
                <a:latin typeface="Trebuchet MS"/>
                <a:cs typeface="Trebuchet MS"/>
              </a:rPr>
              <a:t>screen</a:t>
            </a:r>
            <a:r>
              <a:rPr sz="2500" spc="-5" dirty="0">
                <a:latin typeface="Trebuchet MS"/>
                <a:cs typeface="Trebuchet MS"/>
              </a:rPr>
              <a:t> resolution</a:t>
            </a:r>
            <a:endParaRPr sz="2500">
              <a:latin typeface="Trebuchet MS"/>
              <a:cs typeface="Trebuchet MS"/>
            </a:endParaRPr>
          </a:p>
          <a:p>
            <a:pPr marL="1160780" lvl="2" indent="-233679">
              <a:lnSpc>
                <a:spcPts val="2615"/>
              </a:lnSpc>
              <a:spcBef>
                <a:spcPts val="495"/>
              </a:spcBef>
              <a:buFont typeface="Arial"/>
              <a:buChar char="•"/>
              <a:tabLst>
                <a:tab pos="1160145" algn="l"/>
                <a:tab pos="1160780" algn="l"/>
              </a:tabLst>
            </a:pPr>
            <a:r>
              <a:rPr sz="2200" spc="-5" dirty="0">
                <a:latin typeface="Trebuchet MS"/>
                <a:cs typeface="Trebuchet MS"/>
              </a:rPr>
              <a:t>number </a:t>
            </a:r>
            <a:r>
              <a:rPr sz="2200" dirty="0">
                <a:latin typeface="Trebuchet MS"/>
                <a:cs typeface="Trebuchet MS"/>
              </a:rPr>
              <a:t>of </a:t>
            </a:r>
            <a:r>
              <a:rPr sz="2200" spc="-5" dirty="0">
                <a:latin typeface="Trebuchet MS"/>
                <a:cs typeface="Trebuchet MS"/>
              </a:rPr>
              <a:t>columns/rows </a:t>
            </a: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pixels</a:t>
            </a:r>
            <a:endParaRPr sz="2200">
              <a:latin typeface="Trebuchet MS"/>
              <a:cs typeface="Trebuchet MS"/>
            </a:endParaRPr>
          </a:p>
          <a:p>
            <a:pPr marL="1160780">
              <a:lnSpc>
                <a:spcPts val="2615"/>
              </a:lnSpc>
            </a:pPr>
            <a:r>
              <a:rPr sz="2200" dirty="0">
                <a:latin typeface="Trebuchet MS"/>
                <a:cs typeface="Trebuchet MS"/>
              </a:rPr>
              <a:t>e.g. HD 1920*1080, 4K 3840x2160, 8K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7680x4320</a:t>
            </a:r>
            <a:endParaRPr sz="2200">
              <a:latin typeface="Trebuchet MS"/>
              <a:cs typeface="Trebuchet MS"/>
            </a:endParaRPr>
          </a:p>
          <a:p>
            <a:pPr marL="360680" marR="153670" indent="-347980">
              <a:lnSpc>
                <a:spcPts val="3440"/>
              </a:lnSpc>
              <a:spcBef>
                <a:spcPts val="7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make </a:t>
            </a:r>
            <a:r>
              <a:rPr sz="2900" dirty="0">
                <a:latin typeface="Trebuchet MS"/>
                <a:cs typeface="Trebuchet MS"/>
              </a:rPr>
              <a:t>sure </a:t>
            </a:r>
            <a:r>
              <a:rPr sz="2900" dirty="0">
                <a:latin typeface="Courier New"/>
                <a:cs typeface="Courier New"/>
              </a:rPr>
              <a:t>Container</a:t>
            </a:r>
            <a:r>
              <a:rPr sz="2900" spc="-915" dirty="0">
                <a:latin typeface="Courier New"/>
                <a:cs typeface="Courier New"/>
              </a:rPr>
              <a:t> </a:t>
            </a:r>
            <a:r>
              <a:rPr sz="2900" dirty="0">
                <a:latin typeface="Trebuchet MS"/>
                <a:cs typeface="Trebuchet MS"/>
              </a:rPr>
              <a:t>is </a:t>
            </a:r>
            <a:r>
              <a:rPr sz="2900" spc="-5" dirty="0">
                <a:latin typeface="Trebuchet MS"/>
                <a:cs typeface="Trebuchet MS"/>
              </a:rPr>
              <a:t>big enough </a:t>
            </a:r>
            <a:r>
              <a:rPr sz="2900" dirty="0">
                <a:latin typeface="Trebuchet MS"/>
                <a:cs typeface="Trebuchet MS"/>
              </a:rPr>
              <a:t>to </a:t>
            </a:r>
            <a:r>
              <a:rPr sz="2900" spc="-5" dirty="0">
                <a:latin typeface="Trebuchet MS"/>
                <a:cs typeface="Trebuchet MS"/>
              </a:rPr>
              <a:t>hold  everything!</a:t>
            </a:r>
            <a:endParaRPr sz="29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410"/>
              </a:lnSpc>
              <a:spcBef>
                <a:spcPts val="6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350" baseline="1915" dirty="0">
                <a:latin typeface="Trebuchet MS"/>
                <a:cs typeface="Trebuchet MS"/>
              </a:rPr>
              <a:t>size of </a:t>
            </a:r>
            <a:r>
              <a:rPr sz="4350" baseline="1915" dirty="0">
                <a:latin typeface="Courier New"/>
                <a:cs typeface="Courier New"/>
              </a:rPr>
              <a:t>Container</a:t>
            </a:r>
            <a:r>
              <a:rPr sz="4350" spc="-1387" baseline="1915" dirty="0">
                <a:latin typeface="Courier New"/>
                <a:cs typeface="Courier New"/>
              </a:rPr>
              <a:t> </a:t>
            </a:r>
            <a:r>
              <a:rPr sz="4350" spc="-7" baseline="1915" dirty="0">
                <a:latin typeface="Trebuchet MS"/>
                <a:cs typeface="Trebuchet MS"/>
              </a:rPr>
              <a:t>will </a:t>
            </a:r>
            <a:r>
              <a:rPr sz="4350" baseline="1915" dirty="0">
                <a:latin typeface="Trebuchet MS"/>
                <a:cs typeface="Trebuchet MS"/>
              </a:rPr>
              <a:t>change </a:t>
            </a:r>
            <a:r>
              <a:rPr sz="4350" spc="-7" baseline="1915" dirty="0">
                <a:latin typeface="Trebuchet MS"/>
                <a:cs typeface="Trebuchet MS"/>
              </a:rPr>
              <a:t>depending on </a:t>
            </a:r>
            <a:r>
              <a:rPr sz="2900" spc="-5" dirty="0">
                <a:latin typeface="Trebuchet MS"/>
                <a:cs typeface="Trebuchet MS"/>
              </a:rPr>
              <a:t> properties of </a:t>
            </a:r>
            <a:r>
              <a:rPr sz="2900" dirty="0">
                <a:latin typeface="Courier New"/>
                <a:cs typeface="Courier New"/>
              </a:rPr>
              <a:t>LayoutManager</a:t>
            </a:r>
            <a:r>
              <a:rPr sz="2900" spc="-919" dirty="0">
                <a:latin typeface="Courier New"/>
                <a:cs typeface="Courier New"/>
              </a:rPr>
              <a:t> </a:t>
            </a:r>
            <a:r>
              <a:rPr sz="2900" dirty="0">
                <a:latin typeface="Trebuchet MS"/>
                <a:cs typeface="Trebuchet MS"/>
              </a:rPr>
              <a:t>– </a:t>
            </a:r>
            <a:r>
              <a:rPr sz="2900" spc="-5" dirty="0">
                <a:latin typeface="Trebuchet MS"/>
                <a:cs typeface="Trebuchet MS"/>
              </a:rPr>
              <a:t>more </a:t>
            </a:r>
            <a:r>
              <a:rPr sz="2900" dirty="0">
                <a:latin typeface="Trebuchet MS"/>
                <a:cs typeface="Trebuchet MS"/>
              </a:rPr>
              <a:t>later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2600" y="1079500"/>
            <a:ext cx="19812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749300"/>
            <a:ext cx="254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919" y="1635379"/>
            <a:ext cx="7835900" cy="438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  <a:tabLst>
                <a:tab pos="347345" algn="l"/>
              </a:tabLst>
            </a:pPr>
            <a:r>
              <a:rPr sz="2900" dirty="0">
                <a:latin typeface="Arial"/>
                <a:cs typeface="Arial"/>
              </a:rPr>
              <a:t>•	</a:t>
            </a:r>
            <a:r>
              <a:rPr sz="2900" dirty="0">
                <a:latin typeface="Trebuchet MS"/>
                <a:cs typeface="Trebuchet MS"/>
              </a:rPr>
              <a:t>size </a:t>
            </a:r>
            <a:r>
              <a:rPr sz="2900" spc="-5" dirty="0">
                <a:latin typeface="Trebuchet MS"/>
                <a:cs typeface="Trebuchet MS"/>
              </a:rPr>
              <a:t>of pixel depends</a:t>
            </a:r>
            <a:r>
              <a:rPr sz="290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on</a:t>
            </a:r>
            <a:endParaRPr sz="2900">
              <a:latin typeface="Trebuchet MS"/>
              <a:cs typeface="Trebuchet MS"/>
            </a:endParaRPr>
          </a:p>
          <a:p>
            <a:pPr marL="456565">
              <a:lnSpc>
                <a:spcPct val="100000"/>
              </a:lnSpc>
              <a:spcBef>
                <a:spcPts val="520"/>
              </a:spcBef>
            </a:pPr>
            <a:r>
              <a:rPr sz="2500" dirty="0">
                <a:latin typeface="Arial"/>
                <a:cs typeface="Arial"/>
              </a:rPr>
              <a:t>– </a:t>
            </a:r>
            <a:r>
              <a:rPr sz="2500" spc="-25" dirty="0">
                <a:latin typeface="Trebuchet MS"/>
                <a:cs typeface="Trebuchet MS"/>
              </a:rPr>
              <a:t>screen’s </a:t>
            </a:r>
            <a:r>
              <a:rPr sz="2500" spc="-5" dirty="0">
                <a:latin typeface="Trebuchet MS"/>
                <a:cs typeface="Trebuchet MS"/>
              </a:rPr>
              <a:t>physical</a:t>
            </a:r>
            <a:r>
              <a:rPr sz="2500" spc="17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size</a:t>
            </a:r>
            <a:endParaRPr sz="2500">
              <a:latin typeface="Trebuchet MS"/>
              <a:cs typeface="Trebuchet MS"/>
            </a:endParaRPr>
          </a:p>
          <a:p>
            <a:pPr marL="914400">
              <a:lnSpc>
                <a:spcPct val="100000"/>
              </a:lnSpc>
              <a:spcBef>
                <a:spcPts val="500"/>
              </a:spcBef>
              <a:tabLst>
                <a:tab pos="114744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rebuchet MS"/>
                <a:cs typeface="Trebuchet MS"/>
              </a:rPr>
              <a:t>diagonal </a:t>
            </a:r>
            <a:r>
              <a:rPr sz="2200" dirty="0">
                <a:latin typeface="Trebuchet MS"/>
                <a:cs typeface="Trebuchet MS"/>
              </a:rPr>
              <a:t>in inches e.g. 15”; 17”;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21”</a:t>
            </a:r>
            <a:endParaRPr sz="2200">
              <a:latin typeface="Trebuchet MS"/>
              <a:cs typeface="Trebuchet MS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500" dirty="0">
                <a:latin typeface="Arial"/>
                <a:cs typeface="Arial"/>
              </a:rPr>
              <a:t>– </a:t>
            </a:r>
            <a:r>
              <a:rPr sz="2500" dirty="0">
                <a:latin typeface="Trebuchet MS"/>
                <a:cs typeface="Trebuchet MS"/>
              </a:rPr>
              <a:t>screen</a:t>
            </a:r>
            <a:r>
              <a:rPr sz="2500" spc="15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resolution</a:t>
            </a:r>
            <a:endParaRPr sz="2500">
              <a:latin typeface="Trebuchet MS"/>
              <a:cs typeface="Trebuchet MS"/>
            </a:endParaRPr>
          </a:p>
          <a:p>
            <a:pPr marL="914400">
              <a:lnSpc>
                <a:spcPts val="2615"/>
              </a:lnSpc>
              <a:spcBef>
                <a:spcPts val="495"/>
              </a:spcBef>
              <a:tabLst>
                <a:tab pos="1147445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Trebuchet MS"/>
                <a:cs typeface="Trebuchet MS"/>
              </a:rPr>
              <a:t>number </a:t>
            </a:r>
            <a:r>
              <a:rPr sz="2200" dirty="0">
                <a:latin typeface="Trebuchet MS"/>
                <a:cs typeface="Trebuchet MS"/>
              </a:rPr>
              <a:t>of </a:t>
            </a:r>
            <a:r>
              <a:rPr sz="2200" spc="-5" dirty="0">
                <a:latin typeface="Trebuchet MS"/>
                <a:cs typeface="Trebuchet MS"/>
              </a:rPr>
              <a:t>columns/rows </a:t>
            </a: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pixels</a:t>
            </a:r>
            <a:endParaRPr sz="2200">
              <a:latin typeface="Trebuchet MS"/>
              <a:cs typeface="Trebuchet MS"/>
            </a:endParaRPr>
          </a:p>
          <a:p>
            <a:pPr marL="1148080">
              <a:lnSpc>
                <a:spcPts val="2615"/>
              </a:lnSpc>
            </a:pPr>
            <a:r>
              <a:rPr sz="2200" dirty="0">
                <a:latin typeface="Trebuchet MS"/>
                <a:cs typeface="Trebuchet MS"/>
              </a:rPr>
              <a:t>e.g. HD 1920*1080, 4K 3840x2160, 8K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7680x4320</a:t>
            </a:r>
            <a:endParaRPr sz="2200">
              <a:latin typeface="Trebuchet MS"/>
              <a:cs typeface="Trebuchet MS"/>
            </a:endParaRPr>
          </a:p>
          <a:p>
            <a:pPr marL="347980" marR="140970" indent="-347980">
              <a:lnSpc>
                <a:spcPts val="3440"/>
              </a:lnSpc>
              <a:spcBef>
                <a:spcPts val="775"/>
              </a:spcBef>
              <a:tabLst>
                <a:tab pos="347345" algn="l"/>
              </a:tabLst>
            </a:pPr>
            <a:r>
              <a:rPr sz="2900" dirty="0">
                <a:latin typeface="Arial"/>
                <a:cs typeface="Arial"/>
              </a:rPr>
              <a:t>•	</a:t>
            </a:r>
            <a:r>
              <a:rPr sz="2900" spc="-5" dirty="0">
                <a:latin typeface="Trebuchet MS"/>
                <a:cs typeface="Trebuchet MS"/>
              </a:rPr>
              <a:t>make </a:t>
            </a:r>
            <a:r>
              <a:rPr sz="2900" dirty="0">
                <a:latin typeface="Trebuchet MS"/>
                <a:cs typeface="Trebuchet MS"/>
              </a:rPr>
              <a:t>sure </a:t>
            </a:r>
            <a:r>
              <a:rPr sz="2900" dirty="0">
                <a:latin typeface="Courier New"/>
                <a:cs typeface="Courier New"/>
              </a:rPr>
              <a:t>Container</a:t>
            </a:r>
            <a:r>
              <a:rPr sz="2900" spc="-915" dirty="0">
                <a:latin typeface="Courier New"/>
                <a:cs typeface="Courier New"/>
              </a:rPr>
              <a:t> </a:t>
            </a:r>
            <a:r>
              <a:rPr sz="2900" dirty="0">
                <a:latin typeface="Trebuchet MS"/>
                <a:cs typeface="Trebuchet MS"/>
              </a:rPr>
              <a:t>is </a:t>
            </a:r>
            <a:r>
              <a:rPr sz="2900" spc="-5" dirty="0">
                <a:latin typeface="Trebuchet MS"/>
                <a:cs typeface="Trebuchet MS"/>
              </a:rPr>
              <a:t>big enough </a:t>
            </a:r>
            <a:r>
              <a:rPr sz="2900" dirty="0">
                <a:latin typeface="Trebuchet MS"/>
                <a:cs typeface="Trebuchet MS"/>
              </a:rPr>
              <a:t>to </a:t>
            </a:r>
            <a:r>
              <a:rPr sz="2900" spc="-5" dirty="0">
                <a:latin typeface="Trebuchet MS"/>
                <a:cs typeface="Trebuchet MS"/>
              </a:rPr>
              <a:t>hold  everything!</a:t>
            </a:r>
            <a:endParaRPr sz="2900">
              <a:latin typeface="Trebuchet MS"/>
              <a:cs typeface="Trebuchet MS"/>
            </a:endParaRPr>
          </a:p>
          <a:p>
            <a:pPr marL="347980" indent="-347980">
              <a:lnSpc>
                <a:spcPts val="3410"/>
              </a:lnSpc>
              <a:spcBef>
                <a:spcPts val="665"/>
              </a:spcBef>
              <a:tabLst>
                <a:tab pos="347345" algn="l"/>
              </a:tabLst>
            </a:pPr>
            <a:r>
              <a:rPr sz="2900" dirty="0">
                <a:latin typeface="Arial"/>
                <a:cs typeface="Arial"/>
              </a:rPr>
              <a:t>•	</a:t>
            </a:r>
            <a:r>
              <a:rPr sz="4350" baseline="1915" dirty="0">
                <a:latin typeface="Trebuchet MS"/>
                <a:cs typeface="Trebuchet MS"/>
              </a:rPr>
              <a:t>size of </a:t>
            </a:r>
            <a:r>
              <a:rPr sz="4350" baseline="1915" dirty="0">
                <a:latin typeface="Courier New"/>
                <a:cs typeface="Courier New"/>
              </a:rPr>
              <a:t>Container</a:t>
            </a:r>
            <a:r>
              <a:rPr sz="4350" spc="-1387" baseline="1915" dirty="0">
                <a:latin typeface="Courier New"/>
                <a:cs typeface="Courier New"/>
              </a:rPr>
              <a:t> </a:t>
            </a:r>
            <a:r>
              <a:rPr sz="4350" spc="-7" baseline="1915" dirty="0">
                <a:latin typeface="Trebuchet MS"/>
                <a:cs typeface="Trebuchet MS"/>
              </a:rPr>
              <a:t>will </a:t>
            </a:r>
            <a:r>
              <a:rPr sz="4350" baseline="1915" dirty="0">
                <a:latin typeface="Trebuchet MS"/>
                <a:cs typeface="Trebuchet MS"/>
              </a:rPr>
              <a:t>change </a:t>
            </a:r>
            <a:r>
              <a:rPr sz="4350" spc="-7" baseline="1915" dirty="0">
                <a:latin typeface="Trebuchet MS"/>
                <a:cs typeface="Trebuchet MS"/>
              </a:rPr>
              <a:t>depending on  </a:t>
            </a:r>
            <a:r>
              <a:rPr sz="2900" spc="-5" dirty="0">
                <a:latin typeface="Trebuchet MS"/>
                <a:cs typeface="Trebuchet MS"/>
              </a:rPr>
              <a:t>properties of </a:t>
            </a:r>
            <a:r>
              <a:rPr sz="2900" dirty="0">
                <a:latin typeface="Courier New"/>
                <a:cs typeface="Courier New"/>
              </a:rPr>
              <a:t>LayoutManager</a:t>
            </a:r>
            <a:r>
              <a:rPr sz="2900" spc="-919" dirty="0">
                <a:latin typeface="Courier New"/>
                <a:cs typeface="Courier New"/>
              </a:rPr>
              <a:t> </a:t>
            </a:r>
            <a:r>
              <a:rPr sz="2900" dirty="0">
                <a:latin typeface="Trebuchet MS"/>
                <a:cs typeface="Trebuchet MS"/>
              </a:rPr>
              <a:t>– </a:t>
            </a:r>
            <a:r>
              <a:rPr sz="2900" spc="-5" dirty="0">
                <a:latin typeface="Trebuchet MS"/>
                <a:cs typeface="Trebuchet MS"/>
              </a:rPr>
              <a:t>more </a:t>
            </a:r>
            <a:r>
              <a:rPr sz="2900" dirty="0">
                <a:latin typeface="Trebuchet MS"/>
                <a:cs typeface="Trebuchet MS"/>
              </a:rPr>
              <a:t>later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2600" y="1079500"/>
            <a:ext cx="19812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749300"/>
            <a:ext cx="254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308100"/>
            <a:ext cx="82296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502" y="973931"/>
            <a:ext cx="8788995" cy="577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05373"/>
            <a:ext cx="7587615" cy="41192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Courier New"/>
                <a:cs typeface="Courier New"/>
              </a:rPr>
              <a:t>Container</a:t>
            </a:r>
            <a:r>
              <a:rPr sz="3200" spc="-5" dirty="0">
                <a:latin typeface="Trebuchet MS"/>
                <a:cs typeface="Trebuchet MS"/>
              </a:rPr>
              <a:t>s may be </a:t>
            </a:r>
            <a:r>
              <a:rPr sz="3200" dirty="0">
                <a:latin typeface="Trebuchet MS"/>
                <a:cs typeface="Trebuchet MS"/>
              </a:rPr>
              <a:t>visible or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invisible</a:t>
            </a:r>
            <a:endParaRPr sz="3200">
              <a:latin typeface="Trebuchet MS"/>
              <a:cs typeface="Trebuchet MS"/>
            </a:endParaRPr>
          </a:p>
          <a:p>
            <a:pPr marL="93218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ourier New"/>
                <a:cs typeface="Courier New"/>
              </a:rPr>
              <a:t>public void setVisible(boolean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b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make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visible</a:t>
            </a:r>
            <a:endParaRPr sz="3200">
              <a:latin typeface="Trebuchet MS"/>
              <a:cs typeface="Trebuchet MS"/>
            </a:endParaRPr>
          </a:p>
          <a:p>
            <a:pPr marL="932180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Courier New"/>
                <a:cs typeface="Courier New"/>
              </a:rPr>
              <a:t>setVisible(true)</a:t>
            </a:r>
            <a:endParaRPr sz="24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make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invisible</a:t>
            </a:r>
            <a:endParaRPr sz="3200">
              <a:latin typeface="Trebuchet MS"/>
              <a:cs typeface="Trebuchet MS"/>
            </a:endParaRPr>
          </a:p>
          <a:p>
            <a:pPr marL="93218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ourier New"/>
                <a:cs typeface="Courier New"/>
              </a:rPr>
              <a:t>setVisible(false)</a:t>
            </a:r>
            <a:endParaRPr sz="24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use to </a:t>
            </a:r>
            <a:r>
              <a:rPr sz="3200" spc="-5" dirty="0">
                <a:latin typeface="Trebuchet MS"/>
                <a:cs typeface="Trebuchet MS"/>
              </a:rPr>
              <a:t>change </a:t>
            </a:r>
            <a:r>
              <a:rPr sz="3200" dirty="0">
                <a:latin typeface="Courier New"/>
                <a:cs typeface="Courier New"/>
              </a:rPr>
              <a:t>Component</a:t>
            </a:r>
            <a:r>
              <a:rPr sz="3200" spc="-10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availability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Trebuchet MS"/>
                <a:cs typeface="Trebuchet MS"/>
              </a:rPr>
              <a:t>e.g. turn </a:t>
            </a:r>
            <a:r>
              <a:rPr sz="2800" spc="-5" dirty="0">
                <a:latin typeface="Trebuchet MS"/>
                <a:cs typeface="Trebuchet MS"/>
              </a:rPr>
              <a:t>available buttons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on/off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475377"/>
            <a:ext cx="6160770" cy="30981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latin typeface="Courier New"/>
                <a:cs typeface="Courier New"/>
              </a:rPr>
              <a:t>Container</a:t>
            </a:r>
            <a:r>
              <a:rPr sz="3200" spc="-5" dirty="0">
                <a:latin typeface="Trebuchet MS"/>
                <a:cs typeface="Trebuchet MS"/>
              </a:rPr>
              <a:t>s </a:t>
            </a:r>
            <a:r>
              <a:rPr sz="3200" dirty="0">
                <a:latin typeface="Trebuchet MS"/>
                <a:cs typeface="Trebuchet MS"/>
              </a:rPr>
              <a:t>have:</a:t>
            </a:r>
            <a:endParaRPr sz="3200">
              <a:latin typeface="Trebuchet MS"/>
              <a:cs typeface="Trebuchet MS"/>
            </a:endParaRPr>
          </a:p>
          <a:p>
            <a:pPr marL="754380" indent="-28448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i="1" spc="-5" dirty="0">
                <a:latin typeface="Trebuchet MS"/>
                <a:cs typeface="Trebuchet MS"/>
              </a:rPr>
              <a:t>background</a:t>
            </a:r>
            <a:endParaRPr sz="2800">
              <a:latin typeface="Trebuchet MS"/>
              <a:cs typeface="Trebuchet MS"/>
            </a:endParaRPr>
          </a:p>
          <a:p>
            <a:pPr marL="1160780" lvl="1" indent="-233679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1160780" algn="l"/>
              </a:tabLst>
            </a:pPr>
            <a:r>
              <a:rPr sz="2400" spc="-5" dirty="0">
                <a:latin typeface="Trebuchet MS"/>
                <a:cs typeface="Trebuchet MS"/>
              </a:rPr>
              <a:t>what </a:t>
            </a:r>
            <a:r>
              <a:rPr sz="2400" dirty="0">
                <a:latin typeface="Trebuchet MS"/>
                <a:cs typeface="Trebuchet MS"/>
              </a:rPr>
              <a:t>things are </a:t>
            </a:r>
            <a:r>
              <a:rPr sz="2400" spc="-5" dirty="0">
                <a:latin typeface="Trebuchet MS"/>
                <a:cs typeface="Trebuchet MS"/>
              </a:rPr>
              <a:t>drawn on </a:t>
            </a:r>
            <a:r>
              <a:rPr sz="2400" dirty="0">
                <a:latin typeface="Trebuchet MS"/>
                <a:cs typeface="Trebuchet MS"/>
              </a:rPr>
              <a:t>e.g.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paper</a:t>
            </a:r>
            <a:endParaRPr sz="2400">
              <a:latin typeface="Trebuchet MS"/>
              <a:cs typeface="Trebuchet MS"/>
            </a:endParaRPr>
          </a:p>
          <a:p>
            <a:pPr marL="754380" indent="-28448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4380" algn="l"/>
              </a:tabLst>
            </a:pPr>
            <a:r>
              <a:rPr sz="2800" i="1" spc="-5" dirty="0">
                <a:latin typeface="Trebuchet MS"/>
                <a:cs typeface="Trebuchet MS"/>
              </a:rPr>
              <a:t>foreground</a:t>
            </a:r>
            <a:endParaRPr sz="2800">
              <a:latin typeface="Trebuchet MS"/>
              <a:cs typeface="Trebuchet MS"/>
            </a:endParaRPr>
          </a:p>
          <a:p>
            <a:pPr marL="1160780" lvl="1" indent="-233679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60780" algn="l"/>
              </a:tabLst>
            </a:pPr>
            <a:r>
              <a:rPr sz="2400" spc="-5" dirty="0">
                <a:latin typeface="Trebuchet MS"/>
                <a:cs typeface="Trebuchet MS"/>
              </a:rPr>
              <a:t>what </a:t>
            </a:r>
            <a:r>
              <a:rPr sz="2400" dirty="0">
                <a:latin typeface="Trebuchet MS"/>
                <a:cs typeface="Trebuchet MS"/>
              </a:rPr>
              <a:t>things are </a:t>
            </a:r>
            <a:r>
              <a:rPr sz="2400" spc="-5" dirty="0">
                <a:latin typeface="Trebuchet MS"/>
                <a:cs typeface="Trebuchet MS"/>
              </a:rPr>
              <a:t>drawn </a:t>
            </a:r>
            <a:r>
              <a:rPr sz="2400" dirty="0">
                <a:latin typeface="Trebuchet MS"/>
                <a:cs typeface="Trebuchet MS"/>
              </a:rPr>
              <a:t>in e.g.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pen</a:t>
            </a:r>
            <a:endParaRPr sz="24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Label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00" y="4216400"/>
            <a:ext cx="2908300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913254"/>
            <a:ext cx="7870825" cy="37179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Courier New"/>
                <a:cs typeface="Courier New"/>
              </a:rPr>
              <a:t>public void setBackground(Color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c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set </a:t>
            </a:r>
            <a:r>
              <a:rPr sz="3200" spc="-25" dirty="0">
                <a:latin typeface="Courier New"/>
                <a:cs typeface="Courier New"/>
              </a:rPr>
              <a:t>Container</a:t>
            </a:r>
            <a:r>
              <a:rPr sz="3200" spc="-25" dirty="0">
                <a:latin typeface="Trebuchet MS"/>
                <a:cs typeface="Trebuchet MS"/>
              </a:rPr>
              <a:t>’s </a:t>
            </a:r>
            <a:r>
              <a:rPr sz="3200" spc="-5" dirty="0">
                <a:latin typeface="Trebuchet MS"/>
                <a:cs typeface="Trebuchet MS"/>
              </a:rPr>
              <a:t>background colour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c</a:t>
            </a:r>
            <a:endParaRPr sz="32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160"/>
              </a:spcBef>
            </a:pPr>
            <a:r>
              <a:rPr sz="2800" spc="-5" dirty="0">
                <a:latin typeface="Courier New"/>
                <a:cs typeface="Courier New"/>
              </a:rPr>
              <a:t>public void setForeground(Color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c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set </a:t>
            </a:r>
            <a:r>
              <a:rPr sz="3200" spc="-25" dirty="0">
                <a:latin typeface="Courier New"/>
                <a:cs typeface="Courier New"/>
              </a:rPr>
              <a:t>Container</a:t>
            </a:r>
            <a:r>
              <a:rPr sz="3200" spc="-25" dirty="0">
                <a:latin typeface="Trebuchet MS"/>
                <a:cs typeface="Trebuchet MS"/>
              </a:rPr>
              <a:t>’s </a:t>
            </a:r>
            <a:r>
              <a:rPr sz="3200" spc="-5" dirty="0">
                <a:latin typeface="Trebuchet MS"/>
                <a:cs typeface="Trebuchet MS"/>
              </a:rPr>
              <a:t>foreground colour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c</a:t>
            </a:r>
            <a:endParaRPr sz="3200">
              <a:latin typeface="Courier New"/>
              <a:cs typeface="Courier New"/>
            </a:endParaRPr>
          </a:p>
          <a:p>
            <a:pPr marL="360680" marR="905510" indent="-347980">
              <a:lnSpc>
                <a:spcPts val="3700"/>
              </a:lnSpc>
              <a:spcBef>
                <a:spcPts val="2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use these to </a:t>
            </a:r>
            <a:r>
              <a:rPr sz="3200" spc="-5" dirty="0">
                <a:latin typeface="Trebuchet MS"/>
                <a:cs typeface="Trebuchet MS"/>
              </a:rPr>
              <a:t>change foreground/  background dynamically </a:t>
            </a:r>
            <a:r>
              <a:rPr sz="3200" dirty="0">
                <a:latin typeface="Trebuchet MS"/>
                <a:cs typeface="Trebuchet MS"/>
              </a:rPr>
              <a:t>at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run-time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44500"/>
            <a:ext cx="534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Container</a:t>
            </a:r>
            <a:r>
              <a:rPr spc="-1380" dirty="0">
                <a:latin typeface="Courier New"/>
                <a:cs typeface="Courier New"/>
              </a:rPr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82848"/>
            <a:ext cx="9144000" cy="299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" y="1511300"/>
            <a:ext cx="8347709" cy="44494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373754">
              <a:lnSpc>
                <a:spcPts val="3000"/>
              </a:lnSpc>
              <a:spcBef>
                <a:spcPts val="300"/>
              </a:spcBef>
            </a:pPr>
            <a:r>
              <a:rPr sz="2600" spc="-5" dirty="0">
                <a:latin typeface="Courier New"/>
                <a:cs typeface="Courier New"/>
              </a:rPr>
              <a:t>public class </a:t>
            </a:r>
            <a:r>
              <a:rPr sz="2600" dirty="0">
                <a:latin typeface="Courier New"/>
                <a:cs typeface="Courier New"/>
              </a:rPr>
              <a:t>Color  </a:t>
            </a:r>
            <a:r>
              <a:rPr sz="2600" spc="-5" dirty="0">
                <a:latin typeface="Courier New"/>
                <a:cs typeface="Courier New"/>
              </a:rPr>
              <a:t>public static final</a:t>
            </a:r>
            <a:r>
              <a:rPr sz="2600" spc="-9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Color</a:t>
            </a:r>
            <a:endParaRPr sz="2600">
              <a:latin typeface="Courier New"/>
              <a:cs typeface="Courier New"/>
            </a:endParaRPr>
          </a:p>
          <a:p>
            <a:pPr marL="408940" marR="5080">
              <a:lnSpc>
                <a:spcPts val="3000"/>
              </a:lnSpc>
            </a:pPr>
            <a:r>
              <a:rPr sz="2600" spc="-5" dirty="0">
                <a:latin typeface="Courier New"/>
                <a:cs typeface="Courier New"/>
              </a:rPr>
              <a:t>black, blue, cyan, darkGray, gray, green  lightGray, magenta, orange, pink, red,  white,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yellow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635000" indent="-345440">
              <a:lnSpc>
                <a:spcPct val="100000"/>
              </a:lnSpc>
              <a:buFont typeface="Arial"/>
              <a:buChar char="•"/>
              <a:tabLst>
                <a:tab pos="634365" algn="l"/>
                <a:tab pos="635000" algn="l"/>
              </a:tabLst>
            </a:pPr>
            <a:r>
              <a:rPr sz="3200" spc="-5" dirty="0">
                <a:latin typeface="Trebuchet MS"/>
                <a:cs typeface="Trebuchet MS"/>
              </a:rPr>
              <a:t>Note that this class is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static</a:t>
            </a:r>
            <a:endParaRPr sz="3200">
              <a:latin typeface="Trebuchet MS"/>
              <a:cs typeface="Trebuchet MS"/>
            </a:endParaRPr>
          </a:p>
          <a:p>
            <a:pPr marL="1028700" lvl="1" indent="-28194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1028700" algn="l"/>
              </a:tabLst>
            </a:pPr>
            <a:r>
              <a:rPr sz="4200" spc="-7" baseline="1984" dirty="0">
                <a:latin typeface="Trebuchet MS"/>
                <a:cs typeface="Trebuchet MS"/>
              </a:rPr>
              <a:t>must preface colour identifier with</a:t>
            </a:r>
            <a:r>
              <a:rPr sz="4200" spc="-22" baseline="1984" dirty="0">
                <a:latin typeface="Trebuchet MS"/>
                <a:cs typeface="Trebuchet MS"/>
              </a:rPr>
              <a:t> </a:t>
            </a:r>
            <a:r>
              <a:rPr sz="4200" spc="-7" baseline="1984" dirty="0">
                <a:latin typeface="Courier New"/>
                <a:cs typeface="Courier New"/>
              </a:rPr>
              <a:t>Color.</a:t>
            </a:r>
            <a:endParaRPr sz="4200" baseline="1984">
              <a:latin typeface="Courier New"/>
              <a:cs typeface="Courier New"/>
            </a:endParaRPr>
          </a:p>
          <a:p>
            <a:pPr marL="1028700" lvl="1" indent="-281940">
              <a:lnSpc>
                <a:spcPct val="100000"/>
              </a:lnSpc>
              <a:spcBef>
                <a:spcPts val="730"/>
              </a:spcBef>
              <a:buFont typeface="Arial"/>
              <a:buChar char="–"/>
              <a:tabLst>
                <a:tab pos="1028700" algn="l"/>
              </a:tabLst>
            </a:pPr>
            <a:r>
              <a:rPr sz="2800" dirty="0">
                <a:latin typeface="Trebuchet MS"/>
                <a:cs typeface="Trebuchet MS"/>
              </a:rPr>
              <a:t>e.g.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setForeground(Color.blue)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469900"/>
            <a:ext cx="4782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880" algn="l"/>
              </a:tabLst>
            </a:pPr>
            <a:r>
              <a:rPr spc="-5" dirty="0"/>
              <a:t>Basic	</a:t>
            </a:r>
            <a:r>
              <a:rPr dirty="0"/>
              <a:t>Swing</a:t>
            </a:r>
            <a:r>
              <a:rPr spc="-7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426630" y="1706307"/>
            <a:ext cx="4291330" cy="497840"/>
          </a:xfrm>
          <a:custGeom>
            <a:avLst/>
            <a:gdLst/>
            <a:ahLst/>
            <a:cxnLst/>
            <a:rect l="l" t="t" r="r" b="b"/>
            <a:pathLst>
              <a:path w="4291330" h="497839">
                <a:moveTo>
                  <a:pt x="0" y="0"/>
                </a:moveTo>
                <a:lnTo>
                  <a:pt x="4290738" y="0"/>
                </a:lnTo>
                <a:lnTo>
                  <a:pt x="4290738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7230" y="1376107"/>
            <a:ext cx="4849536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032" y="3613911"/>
            <a:ext cx="8452485" cy="497840"/>
          </a:xfrm>
          <a:custGeom>
            <a:avLst/>
            <a:gdLst/>
            <a:ahLst/>
            <a:cxnLst/>
            <a:rect l="l" t="t" r="r" b="b"/>
            <a:pathLst>
              <a:path w="8452485" h="497839">
                <a:moveTo>
                  <a:pt x="0" y="0"/>
                </a:moveTo>
                <a:lnTo>
                  <a:pt x="8451934" y="0"/>
                </a:lnTo>
                <a:lnTo>
                  <a:pt x="8451934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32" y="3283711"/>
            <a:ext cx="9010733" cy="113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3700" y="1549082"/>
            <a:ext cx="8148955" cy="33966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latin typeface="Courier New"/>
                <a:cs typeface="Courier New"/>
              </a:rPr>
              <a:t>import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javax.swing.*;</a:t>
            </a:r>
            <a:endParaRPr sz="2600">
              <a:latin typeface="Courier New"/>
              <a:cs typeface="Courier New"/>
            </a:endParaRPr>
          </a:p>
          <a:p>
            <a:pPr marL="457200" marR="1031240" indent="-347980">
              <a:lnSpc>
                <a:spcPts val="3800"/>
              </a:lnSpc>
              <a:spcBef>
                <a:spcPts val="1639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dirty="0">
                <a:latin typeface="Courier New"/>
                <a:cs typeface="Courier New"/>
              </a:rPr>
              <a:t>javax.swing</a:t>
            </a:r>
            <a:r>
              <a:rPr sz="2800" spc="-77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contains </a:t>
            </a:r>
            <a:r>
              <a:rPr sz="3200" dirty="0">
                <a:latin typeface="Trebuchet MS"/>
                <a:cs typeface="Trebuchet MS"/>
              </a:rPr>
              <a:t>the Swing </a:t>
            </a:r>
            <a:r>
              <a:rPr sz="3200" spc="-5" dirty="0">
                <a:latin typeface="Trebuchet MS"/>
                <a:cs typeface="Trebuchet MS"/>
              </a:rPr>
              <a:t>GUI  classes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600" spc="-5" dirty="0">
                <a:latin typeface="Courier New"/>
                <a:cs typeface="Courier New"/>
              </a:rPr>
              <a:t>public class JComponent extends</a:t>
            </a:r>
            <a:r>
              <a:rPr sz="2600" spc="-8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Container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457200" indent="-3479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3200" dirty="0">
                <a:latin typeface="Trebuchet MS"/>
                <a:cs typeface="Trebuchet MS"/>
              </a:rPr>
              <a:t>main Swing </a:t>
            </a:r>
            <a:r>
              <a:rPr sz="3200" spc="-5" dirty="0">
                <a:latin typeface="Trebuchet MS"/>
                <a:cs typeface="Trebuchet MS"/>
              </a:rPr>
              <a:t>GUI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class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469900"/>
            <a:ext cx="4782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880" algn="l"/>
              </a:tabLst>
            </a:pPr>
            <a:r>
              <a:rPr spc="-5" dirty="0"/>
              <a:t>Basic	</a:t>
            </a:r>
            <a:r>
              <a:rPr dirty="0"/>
              <a:t>Swing</a:t>
            </a:r>
            <a:r>
              <a:rPr spc="-7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426630" y="1706307"/>
            <a:ext cx="4291330" cy="497840"/>
          </a:xfrm>
          <a:custGeom>
            <a:avLst/>
            <a:gdLst/>
            <a:ahLst/>
            <a:cxnLst/>
            <a:rect l="l" t="t" r="r" b="b"/>
            <a:pathLst>
              <a:path w="4291330" h="497839">
                <a:moveTo>
                  <a:pt x="0" y="0"/>
                </a:moveTo>
                <a:lnTo>
                  <a:pt x="4290738" y="0"/>
                </a:lnTo>
                <a:lnTo>
                  <a:pt x="4290738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7230" y="1376107"/>
            <a:ext cx="4849536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032" y="3613911"/>
            <a:ext cx="8452485" cy="497840"/>
          </a:xfrm>
          <a:custGeom>
            <a:avLst/>
            <a:gdLst/>
            <a:ahLst/>
            <a:cxnLst/>
            <a:rect l="l" t="t" r="r" b="b"/>
            <a:pathLst>
              <a:path w="8452485" h="497839">
                <a:moveTo>
                  <a:pt x="0" y="0"/>
                </a:moveTo>
                <a:lnTo>
                  <a:pt x="8451934" y="0"/>
                </a:lnTo>
                <a:lnTo>
                  <a:pt x="8451934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32" y="3283711"/>
            <a:ext cx="9010733" cy="113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7512" y="3568717"/>
            <a:ext cx="608831" cy="608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11" y="3599015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5">
                <a:moveTo>
                  <a:pt x="429327" y="72905"/>
                </a:moveTo>
                <a:lnTo>
                  <a:pt x="458489" y="107810"/>
                </a:lnTo>
                <a:lnTo>
                  <a:pt x="480361" y="146238"/>
                </a:lnTo>
                <a:lnTo>
                  <a:pt x="494942" y="187183"/>
                </a:lnTo>
                <a:lnTo>
                  <a:pt x="502233" y="229637"/>
                </a:lnTo>
                <a:lnTo>
                  <a:pt x="502233" y="272595"/>
                </a:lnTo>
                <a:lnTo>
                  <a:pt x="494942" y="315050"/>
                </a:lnTo>
                <a:lnTo>
                  <a:pt x="480361" y="355994"/>
                </a:lnTo>
                <a:lnTo>
                  <a:pt x="458489" y="394422"/>
                </a:lnTo>
                <a:lnTo>
                  <a:pt x="429327" y="429327"/>
                </a:lnTo>
                <a:lnTo>
                  <a:pt x="394422" y="458489"/>
                </a:lnTo>
                <a:lnTo>
                  <a:pt x="355994" y="480361"/>
                </a:lnTo>
                <a:lnTo>
                  <a:pt x="315050" y="494942"/>
                </a:lnTo>
                <a:lnTo>
                  <a:pt x="272595" y="502233"/>
                </a:lnTo>
                <a:lnTo>
                  <a:pt x="229637" y="502233"/>
                </a:lnTo>
                <a:lnTo>
                  <a:pt x="187183" y="494942"/>
                </a:lnTo>
                <a:lnTo>
                  <a:pt x="146238" y="480361"/>
                </a:lnTo>
                <a:lnTo>
                  <a:pt x="107810" y="458489"/>
                </a:lnTo>
                <a:lnTo>
                  <a:pt x="72905" y="429327"/>
                </a:lnTo>
                <a:lnTo>
                  <a:pt x="43743" y="394422"/>
                </a:lnTo>
                <a:lnTo>
                  <a:pt x="21871" y="355994"/>
                </a:lnTo>
                <a:lnTo>
                  <a:pt x="7290" y="315050"/>
                </a:lnTo>
                <a:lnTo>
                  <a:pt x="0" y="272595"/>
                </a:lnTo>
                <a:lnTo>
                  <a:pt x="0" y="229637"/>
                </a:lnTo>
                <a:lnTo>
                  <a:pt x="7290" y="187183"/>
                </a:lnTo>
                <a:lnTo>
                  <a:pt x="21871" y="146238"/>
                </a:lnTo>
                <a:lnTo>
                  <a:pt x="43743" y="107810"/>
                </a:lnTo>
                <a:lnTo>
                  <a:pt x="72905" y="72905"/>
                </a:lnTo>
                <a:lnTo>
                  <a:pt x="107810" y="43743"/>
                </a:lnTo>
                <a:lnTo>
                  <a:pt x="146238" y="21871"/>
                </a:lnTo>
                <a:lnTo>
                  <a:pt x="187183" y="7290"/>
                </a:lnTo>
                <a:lnTo>
                  <a:pt x="229637" y="0"/>
                </a:lnTo>
                <a:lnTo>
                  <a:pt x="272595" y="0"/>
                </a:lnTo>
                <a:lnTo>
                  <a:pt x="315050" y="7290"/>
                </a:lnTo>
                <a:lnTo>
                  <a:pt x="355994" y="21871"/>
                </a:lnTo>
                <a:lnTo>
                  <a:pt x="394422" y="43743"/>
                </a:lnTo>
                <a:lnTo>
                  <a:pt x="429327" y="7290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833" y="4049148"/>
            <a:ext cx="1242541" cy="1093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633" y="4067248"/>
            <a:ext cx="1085215" cy="946150"/>
          </a:xfrm>
          <a:custGeom>
            <a:avLst/>
            <a:gdLst/>
            <a:ahLst/>
            <a:cxnLst/>
            <a:rect l="l" t="t" r="r" b="b"/>
            <a:pathLst>
              <a:path w="1085214" h="946150">
                <a:moveTo>
                  <a:pt x="0" y="0"/>
                </a:moveTo>
                <a:lnTo>
                  <a:pt x="2483" y="42332"/>
                </a:lnTo>
                <a:lnTo>
                  <a:pt x="9747" y="84402"/>
                </a:lnTo>
                <a:lnTo>
                  <a:pt x="21510" y="125950"/>
                </a:lnTo>
                <a:lnTo>
                  <a:pt x="37491" y="166712"/>
                </a:lnTo>
                <a:lnTo>
                  <a:pt x="57408" y="206428"/>
                </a:lnTo>
                <a:lnTo>
                  <a:pt x="80980" y="244837"/>
                </a:lnTo>
                <a:lnTo>
                  <a:pt x="107927" y="281676"/>
                </a:lnTo>
                <a:lnTo>
                  <a:pt x="137967" y="316684"/>
                </a:lnTo>
                <a:lnTo>
                  <a:pt x="170818" y="349599"/>
                </a:lnTo>
                <a:lnTo>
                  <a:pt x="206200" y="380160"/>
                </a:lnTo>
                <a:lnTo>
                  <a:pt x="243832" y="408105"/>
                </a:lnTo>
                <a:lnTo>
                  <a:pt x="283432" y="433173"/>
                </a:lnTo>
                <a:lnTo>
                  <a:pt x="324719" y="455102"/>
                </a:lnTo>
                <a:lnTo>
                  <a:pt x="367412" y="473631"/>
                </a:lnTo>
                <a:lnTo>
                  <a:pt x="411230" y="488497"/>
                </a:lnTo>
                <a:lnTo>
                  <a:pt x="455891" y="499440"/>
                </a:lnTo>
                <a:lnTo>
                  <a:pt x="501115" y="506197"/>
                </a:lnTo>
                <a:lnTo>
                  <a:pt x="546619" y="508508"/>
                </a:lnTo>
                <a:lnTo>
                  <a:pt x="592172" y="510823"/>
                </a:lnTo>
                <a:lnTo>
                  <a:pt x="637442" y="517595"/>
                </a:lnTo>
                <a:lnTo>
                  <a:pt x="682147" y="528559"/>
                </a:lnTo>
                <a:lnTo>
                  <a:pt x="726007" y="543455"/>
                </a:lnTo>
                <a:lnTo>
                  <a:pt x="768739" y="562019"/>
                </a:lnTo>
                <a:lnTo>
                  <a:pt x="810060" y="583990"/>
                </a:lnTo>
                <a:lnTo>
                  <a:pt x="849689" y="609104"/>
                </a:lnTo>
                <a:lnTo>
                  <a:pt x="887343" y="637100"/>
                </a:lnTo>
                <a:lnTo>
                  <a:pt x="922741" y="667715"/>
                </a:lnTo>
                <a:lnTo>
                  <a:pt x="955600" y="700686"/>
                </a:lnTo>
                <a:lnTo>
                  <a:pt x="985639" y="735752"/>
                </a:lnTo>
                <a:lnTo>
                  <a:pt x="1012575" y="772650"/>
                </a:lnTo>
                <a:lnTo>
                  <a:pt x="1036126" y="811117"/>
                </a:lnTo>
                <a:lnTo>
                  <a:pt x="1056010" y="850891"/>
                </a:lnTo>
                <a:lnTo>
                  <a:pt x="1071946" y="891710"/>
                </a:lnTo>
                <a:lnTo>
                  <a:pt x="1083650" y="933311"/>
                </a:lnTo>
                <a:lnTo>
                  <a:pt x="1085096" y="94593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3816" y="4925998"/>
            <a:ext cx="151456" cy="158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3700" y="1549082"/>
            <a:ext cx="8148955" cy="50882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latin typeface="Courier New"/>
                <a:cs typeface="Courier New"/>
              </a:rPr>
              <a:t>import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javax.swing.*;</a:t>
            </a:r>
            <a:endParaRPr sz="2600">
              <a:latin typeface="Courier New"/>
              <a:cs typeface="Courier New"/>
            </a:endParaRPr>
          </a:p>
          <a:p>
            <a:pPr marL="457200" marR="1031240" indent="-347980">
              <a:lnSpc>
                <a:spcPts val="3800"/>
              </a:lnSpc>
              <a:spcBef>
                <a:spcPts val="1639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dirty="0">
                <a:latin typeface="Courier New"/>
                <a:cs typeface="Courier New"/>
              </a:rPr>
              <a:t>javax.swing</a:t>
            </a:r>
            <a:r>
              <a:rPr sz="2800" spc="-77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contains </a:t>
            </a:r>
            <a:r>
              <a:rPr sz="3200" dirty="0">
                <a:latin typeface="Trebuchet MS"/>
                <a:cs typeface="Trebuchet MS"/>
              </a:rPr>
              <a:t>the Swing </a:t>
            </a:r>
            <a:r>
              <a:rPr sz="3200" spc="-5" dirty="0">
                <a:latin typeface="Trebuchet MS"/>
                <a:cs typeface="Trebuchet MS"/>
              </a:rPr>
              <a:t>GUI  classes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600" spc="-5" dirty="0">
                <a:latin typeface="Courier New"/>
                <a:cs typeface="Courier New"/>
              </a:rPr>
              <a:t>public class JComponent extends</a:t>
            </a:r>
            <a:r>
              <a:rPr sz="2600" spc="-8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Container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457200" indent="-3479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3200" dirty="0">
                <a:latin typeface="Trebuchet MS"/>
                <a:cs typeface="Trebuchet MS"/>
              </a:rPr>
              <a:t>main Swing </a:t>
            </a:r>
            <a:r>
              <a:rPr sz="3200" spc="-5" dirty="0">
                <a:latin typeface="Trebuchet MS"/>
                <a:cs typeface="Trebuchet MS"/>
              </a:rPr>
              <a:t>GUI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class</a:t>
            </a:r>
            <a:endParaRPr sz="3200">
              <a:latin typeface="Trebuchet MS"/>
              <a:cs typeface="Trebuchet MS"/>
            </a:endParaRPr>
          </a:p>
          <a:p>
            <a:pPr marL="736600" marR="672465" algn="just">
              <a:lnSpc>
                <a:spcPts val="3200"/>
              </a:lnSpc>
              <a:spcBef>
                <a:spcPts val="600"/>
              </a:spcBef>
            </a:pPr>
            <a:r>
              <a:rPr sz="2800" dirty="0">
                <a:latin typeface="Trebuchet MS"/>
                <a:cs typeface="Trebuchet MS"/>
              </a:rPr>
              <a:t>Swing </a:t>
            </a:r>
            <a:r>
              <a:rPr sz="2800" spc="-5" dirty="0">
                <a:latin typeface="Trebuchet MS"/>
                <a:cs typeface="Trebuchet MS"/>
              </a:rPr>
              <a:t>components often begin with </a:t>
            </a:r>
            <a:r>
              <a:rPr sz="2800" dirty="0">
                <a:latin typeface="Trebuchet MS"/>
                <a:cs typeface="Trebuchet MS"/>
              </a:rPr>
              <a:t>a ‘J’.  </a:t>
            </a:r>
            <a:r>
              <a:rPr sz="2800" spc="-5" dirty="0">
                <a:latin typeface="Trebuchet MS"/>
                <a:cs typeface="Trebuchet MS"/>
              </a:rPr>
              <a:t>In </a:t>
            </a:r>
            <a:r>
              <a:rPr sz="2800" dirty="0">
                <a:latin typeface="Trebuchet MS"/>
                <a:cs typeface="Trebuchet MS"/>
              </a:rPr>
              <a:t>general these </a:t>
            </a:r>
            <a:r>
              <a:rPr sz="2800" spc="-5" dirty="0">
                <a:latin typeface="Trebuchet MS"/>
                <a:cs typeface="Trebuchet MS"/>
              </a:rPr>
              <a:t>should be </a:t>
            </a:r>
            <a:r>
              <a:rPr sz="2800" dirty="0">
                <a:latin typeface="Trebuchet MS"/>
                <a:cs typeface="Trebuchet MS"/>
              </a:rPr>
              <a:t>used instead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of  </a:t>
            </a:r>
            <a:r>
              <a:rPr sz="2800" spc="-85" dirty="0">
                <a:latin typeface="Trebuchet MS"/>
                <a:cs typeface="Trebuchet MS"/>
              </a:rPr>
              <a:t>AWT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components.</a:t>
            </a:r>
            <a:endParaRPr sz="2800">
              <a:latin typeface="Trebuchet MS"/>
              <a:cs typeface="Trebuchet MS"/>
            </a:endParaRPr>
          </a:p>
          <a:p>
            <a:pPr marL="736600" algn="just">
              <a:lnSpc>
                <a:spcPts val="3120"/>
              </a:lnSpc>
            </a:pPr>
            <a:r>
              <a:rPr sz="2800" dirty="0">
                <a:latin typeface="Trebuchet MS"/>
                <a:cs typeface="Trebuchet MS"/>
              </a:rPr>
              <a:t>e.g. use </a:t>
            </a:r>
            <a:r>
              <a:rPr sz="2800" dirty="0">
                <a:latin typeface="Courier New"/>
                <a:cs typeface="Courier New"/>
              </a:rPr>
              <a:t>JLabel</a:t>
            </a:r>
            <a:r>
              <a:rPr sz="2800" dirty="0">
                <a:latin typeface="Trebuchet MS"/>
                <a:cs typeface="Trebuchet MS"/>
              </a:rPr>
              <a:t>, </a:t>
            </a:r>
            <a:r>
              <a:rPr sz="2800" spc="-5" dirty="0">
                <a:latin typeface="Trebuchet MS"/>
                <a:cs typeface="Trebuchet MS"/>
              </a:rPr>
              <a:t>not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Label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469900"/>
            <a:ext cx="3130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Last</a:t>
            </a:r>
            <a:r>
              <a:rPr spc="-80" dirty="0"/>
              <a:t> </a:t>
            </a:r>
            <a:r>
              <a:rPr spc="-5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374780"/>
            <a:ext cx="8095615" cy="28632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Why it is </a:t>
            </a:r>
            <a:r>
              <a:rPr sz="3200" spc="-5" dirty="0">
                <a:latin typeface="Trebuchet MS"/>
                <a:cs typeface="Trebuchet MS"/>
              </a:rPr>
              <a:t>important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design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interface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Why </a:t>
            </a:r>
            <a:r>
              <a:rPr sz="3200" spc="-5" dirty="0">
                <a:latin typeface="Trebuchet MS"/>
                <a:cs typeface="Trebuchet MS"/>
              </a:rPr>
              <a:t>you should always consider 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user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Form follows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function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Maintaining the user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illusion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Separating implementation from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interface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469900"/>
            <a:ext cx="4782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880" algn="l"/>
              </a:tabLst>
            </a:pPr>
            <a:r>
              <a:rPr spc="-5" dirty="0"/>
              <a:t>Basic	</a:t>
            </a:r>
            <a:r>
              <a:rPr dirty="0"/>
              <a:t>Swing</a:t>
            </a:r>
            <a:r>
              <a:rPr spc="-7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426630" y="1706307"/>
            <a:ext cx="4291330" cy="497840"/>
          </a:xfrm>
          <a:custGeom>
            <a:avLst/>
            <a:gdLst/>
            <a:ahLst/>
            <a:cxnLst/>
            <a:rect l="l" t="t" r="r" b="b"/>
            <a:pathLst>
              <a:path w="4291330" h="497839">
                <a:moveTo>
                  <a:pt x="0" y="0"/>
                </a:moveTo>
                <a:lnTo>
                  <a:pt x="4290738" y="0"/>
                </a:lnTo>
                <a:lnTo>
                  <a:pt x="4290738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7230" y="1376107"/>
            <a:ext cx="4849536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032" y="3613911"/>
            <a:ext cx="8452485" cy="497840"/>
          </a:xfrm>
          <a:custGeom>
            <a:avLst/>
            <a:gdLst/>
            <a:ahLst/>
            <a:cxnLst/>
            <a:rect l="l" t="t" r="r" b="b"/>
            <a:pathLst>
              <a:path w="8452485" h="497839">
                <a:moveTo>
                  <a:pt x="0" y="0"/>
                </a:moveTo>
                <a:lnTo>
                  <a:pt x="8451934" y="0"/>
                </a:lnTo>
                <a:lnTo>
                  <a:pt x="8451934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32" y="3283711"/>
            <a:ext cx="9010733" cy="113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6475" y="3511331"/>
            <a:ext cx="3958182" cy="723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863" y="3540719"/>
            <a:ext cx="3853815" cy="619125"/>
          </a:xfrm>
          <a:custGeom>
            <a:avLst/>
            <a:gdLst/>
            <a:ahLst/>
            <a:cxnLst/>
            <a:rect l="l" t="t" r="r" b="b"/>
            <a:pathLst>
              <a:path w="3853815" h="619125">
                <a:moveTo>
                  <a:pt x="3289089" y="90625"/>
                </a:moveTo>
                <a:lnTo>
                  <a:pt x="3353526" y="101477"/>
                </a:lnTo>
                <a:lnTo>
                  <a:pt x="3414059" y="112697"/>
                </a:lnTo>
                <a:lnTo>
                  <a:pt x="3470686" y="124260"/>
                </a:lnTo>
                <a:lnTo>
                  <a:pt x="3523408" y="136144"/>
                </a:lnTo>
                <a:lnTo>
                  <a:pt x="3572224" y="148327"/>
                </a:lnTo>
                <a:lnTo>
                  <a:pt x="3617135" y="160784"/>
                </a:lnTo>
                <a:lnTo>
                  <a:pt x="3658141" y="173493"/>
                </a:lnTo>
                <a:lnTo>
                  <a:pt x="3695242" y="186432"/>
                </a:lnTo>
                <a:lnTo>
                  <a:pt x="3757727" y="212905"/>
                </a:lnTo>
                <a:lnTo>
                  <a:pt x="3804590" y="240020"/>
                </a:lnTo>
                <a:lnTo>
                  <a:pt x="3835833" y="267594"/>
                </a:lnTo>
                <a:lnTo>
                  <a:pt x="3853407" y="309413"/>
                </a:lnTo>
                <a:lnTo>
                  <a:pt x="3851454" y="323383"/>
                </a:lnTo>
                <a:lnTo>
                  <a:pt x="3822164" y="365064"/>
                </a:lnTo>
                <a:lnTo>
                  <a:pt x="3783111" y="392431"/>
                </a:lnTo>
                <a:lnTo>
                  <a:pt x="3728437" y="419248"/>
                </a:lnTo>
                <a:lnTo>
                  <a:pt x="3658141" y="445332"/>
                </a:lnTo>
                <a:lnTo>
                  <a:pt x="3617135" y="458041"/>
                </a:lnTo>
                <a:lnTo>
                  <a:pt x="3572224" y="470499"/>
                </a:lnTo>
                <a:lnTo>
                  <a:pt x="3523408" y="482681"/>
                </a:lnTo>
                <a:lnTo>
                  <a:pt x="3470686" y="494565"/>
                </a:lnTo>
                <a:lnTo>
                  <a:pt x="3414059" y="506128"/>
                </a:lnTo>
                <a:lnTo>
                  <a:pt x="3353526" y="517348"/>
                </a:lnTo>
                <a:lnTo>
                  <a:pt x="3289089" y="528201"/>
                </a:lnTo>
                <a:lnTo>
                  <a:pt x="3246812" y="534789"/>
                </a:lnTo>
                <a:lnTo>
                  <a:pt x="3203610" y="541129"/>
                </a:lnTo>
                <a:lnTo>
                  <a:pt x="3159516" y="547221"/>
                </a:lnTo>
                <a:lnTo>
                  <a:pt x="3114568" y="553064"/>
                </a:lnTo>
                <a:lnTo>
                  <a:pt x="3068800" y="558658"/>
                </a:lnTo>
                <a:lnTo>
                  <a:pt x="3022248" y="564003"/>
                </a:lnTo>
                <a:lnTo>
                  <a:pt x="2974949" y="569100"/>
                </a:lnTo>
                <a:lnTo>
                  <a:pt x="2926936" y="573948"/>
                </a:lnTo>
                <a:lnTo>
                  <a:pt x="2878247" y="578548"/>
                </a:lnTo>
                <a:lnTo>
                  <a:pt x="2828917" y="582899"/>
                </a:lnTo>
                <a:lnTo>
                  <a:pt x="2778980" y="587001"/>
                </a:lnTo>
                <a:lnTo>
                  <a:pt x="2728474" y="590855"/>
                </a:lnTo>
                <a:lnTo>
                  <a:pt x="2677434" y="594460"/>
                </a:lnTo>
                <a:lnTo>
                  <a:pt x="2625894" y="597817"/>
                </a:lnTo>
                <a:lnTo>
                  <a:pt x="2573892" y="600924"/>
                </a:lnTo>
                <a:lnTo>
                  <a:pt x="2521462" y="603784"/>
                </a:lnTo>
                <a:lnTo>
                  <a:pt x="2468640" y="606394"/>
                </a:lnTo>
                <a:lnTo>
                  <a:pt x="2415461" y="608756"/>
                </a:lnTo>
                <a:lnTo>
                  <a:pt x="2361963" y="610870"/>
                </a:lnTo>
                <a:lnTo>
                  <a:pt x="2308179" y="612734"/>
                </a:lnTo>
                <a:lnTo>
                  <a:pt x="2254145" y="614350"/>
                </a:lnTo>
                <a:lnTo>
                  <a:pt x="2199898" y="615718"/>
                </a:lnTo>
                <a:lnTo>
                  <a:pt x="2145473" y="616837"/>
                </a:lnTo>
                <a:lnTo>
                  <a:pt x="2090906" y="617707"/>
                </a:lnTo>
                <a:lnTo>
                  <a:pt x="2036231" y="618328"/>
                </a:lnTo>
                <a:lnTo>
                  <a:pt x="1981485" y="618701"/>
                </a:lnTo>
                <a:lnTo>
                  <a:pt x="1926704" y="618826"/>
                </a:lnTo>
                <a:lnTo>
                  <a:pt x="1871922" y="618701"/>
                </a:lnTo>
                <a:lnTo>
                  <a:pt x="1817176" y="618328"/>
                </a:lnTo>
                <a:lnTo>
                  <a:pt x="1762502" y="617707"/>
                </a:lnTo>
                <a:lnTo>
                  <a:pt x="1707934" y="616837"/>
                </a:lnTo>
                <a:lnTo>
                  <a:pt x="1653509" y="615718"/>
                </a:lnTo>
                <a:lnTo>
                  <a:pt x="1599262" y="614350"/>
                </a:lnTo>
                <a:lnTo>
                  <a:pt x="1545229" y="612734"/>
                </a:lnTo>
                <a:lnTo>
                  <a:pt x="1491445" y="610870"/>
                </a:lnTo>
                <a:lnTo>
                  <a:pt x="1437946" y="608756"/>
                </a:lnTo>
                <a:lnTo>
                  <a:pt x="1384768" y="606394"/>
                </a:lnTo>
                <a:lnTo>
                  <a:pt x="1331946" y="603784"/>
                </a:lnTo>
                <a:lnTo>
                  <a:pt x="1279515" y="600924"/>
                </a:lnTo>
                <a:lnTo>
                  <a:pt x="1227513" y="597817"/>
                </a:lnTo>
                <a:lnTo>
                  <a:pt x="1175973" y="594460"/>
                </a:lnTo>
                <a:lnTo>
                  <a:pt x="1124933" y="590855"/>
                </a:lnTo>
                <a:lnTo>
                  <a:pt x="1074427" y="587001"/>
                </a:lnTo>
                <a:lnTo>
                  <a:pt x="1024490" y="582899"/>
                </a:lnTo>
                <a:lnTo>
                  <a:pt x="975160" y="578548"/>
                </a:lnTo>
                <a:lnTo>
                  <a:pt x="926471" y="573948"/>
                </a:lnTo>
                <a:lnTo>
                  <a:pt x="878458" y="569100"/>
                </a:lnTo>
                <a:lnTo>
                  <a:pt x="831158" y="564003"/>
                </a:lnTo>
                <a:lnTo>
                  <a:pt x="784607" y="558658"/>
                </a:lnTo>
                <a:lnTo>
                  <a:pt x="738839" y="553064"/>
                </a:lnTo>
                <a:lnTo>
                  <a:pt x="693890" y="547221"/>
                </a:lnTo>
                <a:lnTo>
                  <a:pt x="649797" y="541129"/>
                </a:lnTo>
                <a:lnTo>
                  <a:pt x="606594" y="534789"/>
                </a:lnTo>
                <a:lnTo>
                  <a:pt x="564318" y="528201"/>
                </a:lnTo>
                <a:lnTo>
                  <a:pt x="499880" y="517348"/>
                </a:lnTo>
                <a:lnTo>
                  <a:pt x="439348" y="506128"/>
                </a:lnTo>
                <a:lnTo>
                  <a:pt x="382721" y="494565"/>
                </a:lnTo>
                <a:lnTo>
                  <a:pt x="329999" y="482681"/>
                </a:lnTo>
                <a:lnTo>
                  <a:pt x="281182" y="470499"/>
                </a:lnTo>
                <a:lnTo>
                  <a:pt x="236271" y="458041"/>
                </a:lnTo>
                <a:lnTo>
                  <a:pt x="195265" y="445332"/>
                </a:lnTo>
                <a:lnTo>
                  <a:pt x="158165" y="432393"/>
                </a:lnTo>
                <a:lnTo>
                  <a:pt x="95680" y="405920"/>
                </a:lnTo>
                <a:lnTo>
                  <a:pt x="48816" y="378805"/>
                </a:lnTo>
                <a:lnTo>
                  <a:pt x="17573" y="351231"/>
                </a:lnTo>
                <a:lnTo>
                  <a:pt x="0" y="309413"/>
                </a:lnTo>
                <a:lnTo>
                  <a:pt x="1952" y="295442"/>
                </a:lnTo>
                <a:lnTo>
                  <a:pt x="31242" y="253761"/>
                </a:lnTo>
                <a:lnTo>
                  <a:pt x="70295" y="226394"/>
                </a:lnTo>
                <a:lnTo>
                  <a:pt x="124970" y="199577"/>
                </a:lnTo>
                <a:lnTo>
                  <a:pt x="195265" y="173493"/>
                </a:lnTo>
                <a:lnTo>
                  <a:pt x="236271" y="160784"/>
                </a:lnTo>
                <a:lnTo>
                  <a:pt x="281182" y="148327"/>
                </a:lnTo>
                <a:lnTo>
                  <a:pt x="329999" y="136144"/>
                </a:lnTo>
                <a:lnTo>
                  <a:pt x="382721" y="124260"/>
                </a:lnTo>
                <a:lnTo>
                  <a:pt x="439348" y="112697"/>
                </a:lnTo>
                <a:lnTo>
                  <a:pt x="499880" y="101477"/>
                </a:lnTo>
                <a:lnTo>
                  <a:pt x="564318" y="90625"/>
                </a:lnTo>
                <a:lnTo>
                  <a:pt x="606594" y="84036"/>
                </a:lnTo>
                <a:lnTo>
                  <a:pt x="649797" y="77696"/>
                </a:lnTo>
                <a:lnTo>
                  <a:pt x="693890" y="71604"/>
                </a:lnTo>
                <a:lnTo>
                  <a:pt x="738839" y="65762"/>
                </a:lnTo>
                <a:lnTo>
                  <a:pt x="784607" y="60168"/>
                </a:lnTo>
                <a:lnTo>
                  <a:pt x="831158" y="54822"/>
                </a:lnTo>
                <a:lnTo>
                  <a:pt x="878458" y="49725"/>
                </a:lnTo>
                <a:lnTo>
                  <a:pt x="926471" y="44877"/>
                </a:lnTo>
                <a:lnTo>
                  <a:pt x="975160" y="40277"/>
                </a:lnTo>
                <a:lnTo>
                  <a:pt x="1024490" y="35926"/>
                </a:lnTo>
                <a:lnTo>
                  <a:pt x="1074427" y="31824"/>
                </a:lnTo>
                <a:lnTo>
                  <a:pt x="1124933" y="27970"/>
                </a:lnTo>
                <a:lnTo>
                  <a:pt x="1175973" y="24365"/>
                </a:lnTo>
                <a:lnTo>
                  <a:pt x="1227513" y="21009"/>
                </a:lnTo>
                <a:lnTo>
                  <a:pt x="1279515" y="17901"/>
                </a:lnTo>
                <a:lnTo>
                  <a:pt x="1331946" y="15042"/>
                </a:lnTo>
                <a:lnTo>
                  <a:pt x="1384768" y="12431"/>
                </a:lnTo>
                <a:lnTo>
                  <a:pt x="1437946" y="10069"/>
                </a:lnTo>
                <a:lnTo>
                  <a:pt x="1491445" y="7956"/>
                </a:lnTo>
                <a:lnTo>
                  <a:pt x="1545229" y="6091"/>
                </a:lnTo>
                <a:lnTo>
                  <a:pt x="1599262" y="4475"/>
                </a:lnTo>
                <a:lnTo>
                  <a:pt x="1653509" y="3107"/>
                </a:lnTo>
                <a:lnTo>
                  <a:pt x="1707934" y="1989"/>
                </a:lnTo>
                <a:lnTo>
                  <a:pt x="1762502" y="1118"/>
                </a:lnTo>
                <a:lnTo>
                  <a:pt x="1817176" y="497"/>
                </a:lnTo>
                <a:lnTo>
                  <a:pt x="1871922" y="124"/>
                </a:lnTo>
                <a:lnTo>
                  <a:pt x="1926704" y="0"/>
                </a:lnTo>
                <a:lnTo>
                  <a:pt x="1981485" y="124"/>
                </a:lnTo>
                <a:lnTo>
                  <a:pt x="2036231" y="497"/>
                </a:lnTo>
                <a:lnTo>
                  <a:pt x="2090906" y="1118"/>
                </a:lnTo>
                <a:lnTo>
                  <a:pt x="2145473" y="1989"/>
                </a:lnTo>
                <a:lnTo>
                  <a:pt x="2199898" y="3107"/>
                </a:lnTo>
                <a:lnTo>
                  <a:pt x="2254145" y="4475"/>
                </a:lnTo>
                <a:lnTo>
                  <a:pt x="2308179" y="6091"/>
                </a:lnTo>
                <a:lnTo>
                  <a:pt x="2361963" y="7956"/>
                </a:lnTo>
                <a:lnTo>
                  <a:pt x="2415461" y="10069"/>
                </a:lnTo>
                <a:lnTo>
                  <a:pt x="2468640" y="12431"/>
                </a:lnTo>
                <a:lnTo>
                  <a:pt x="2521462" y="15042"/>
                </a:lnTo>
                <a:lnTo>
                  <a:pt x="2573892" y="17901"/>
                </a:lnTo>
                <a:lnTo>
                  <a:pt x="2625894" y="21009"/>
                </a:lnTo>
                <a:lnTo>
                  <a:pt x="2677434" y="24365"/>
                </a:lnTo>
                <a:lnTo>
                  <a:pt x="2728474" y="27970"/>
                </a:lnTo>
                <a:lnTo>
                  <a:pt x="2778980" y="31824"/>
                </a:lnTo>
                <a:lnTo>
                  <a:pt x="2828917" y="35926"/>
                </a:lnTo>
                <a:lnTo>
                  <a:pt x="2878247" y="40277"/>
                </a:lnTo>
                <a:lnTo>
                  <a:pt x="2926936" y="44877"/>
                </a:lnTo>
                <a:lnTo>
                  <a:pt x="2974949" y="49725"/>
                </a:lnTo>
                <a:lnTo>
                  <a:pt x="3022248" y="54822"/>
                </a:lnTo>
                <a:lnTo>
                  <a:pt x="3068800" y="60168"/>
                </a:lnTo>
                <a:lnTo>
                  <a:pt x="3114568" y="65762"/>
                </a:lnTo>
                <a:lnTo>
                  <a:pt x="3159516" y="71604"/>
                </a:lnTo>
                <a:lnTo>
                  <a:pt x="3203610" y="77696"/>
                </a:lnTo>
                <a:lnTo>
                  <a:pt x="3246812" y="84036"/>
                </a:lnTo>
                <a:lnTo>
                  <a:pt x="3289089" y="90625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700" y="1549082"/>
            <a:ext cx="8198484" cy="51136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latin typeface="Courier New"/>
                <a:cs typeface="Courier New"/>
              </a:rPr>
              <a:t>import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javax.swing.*;</a:t>
            </a:r>
            <a:endParaRPr sz="2600">
              <a:latin typeface="Courier New"/>
              <a:cs typeface="Courier New"/>
            </a:endParaRPr>
          </a:p>
          <a:p>
            <a:pPr marL="457200" marR="1081405" indent="-347980">
              <a:lnSpc>
                <a:spcPts val="3800"/>
              </a:lnSpc>
              <a:spcBef>
                <a:spcPts val="1639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dirty="0">
                <a:latin typeface="Courier New"/>
                <a:cs typeface="Courier New"/>
              </a:rPr>
              <a:t>javax.swing</a:t>
            </a:r>
            <a:r>
              <a:rPr sz="2800" spc="-77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contains </a:t>
            </a:r>
            <a:r>
              <a:rPr sz="3200" dirty="0">
                <a:latin typeface="Trebuchet MS"/>
                <a:cs typeface="Trebuchet MS"/>
              </a:rPr>
              <a:t>the Swing </a:t>
            </a:r>
            <a:r>
              <a:rPr sz="3200" spc="-5" dirty="0">
                <a:latin typeface="Trebuchet MS"/>
                <a:cs typeface="Trebuchet MS"/>
              </a:rPr>
              <a:t>GUI  classes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600" spc="-5" dirty="0">
                <a:latin typeface="Courier New"/>
                <a:cs typeface="Courier New"/>
              </a:rPr>
              <a:t>public class JComponent extends</a:t>
            </a:r>
            <a:r>
              <a:rPr sz="2600" spc="-8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Container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457200" indent="-347980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3200" dirty="0">
                <a:latin typeface="Trebuchet MS"/>
                <a:cs typeface="Trebuchet MS"/>
              </a:rPr>
              <a:t>main Swing </a:t>
            </a:r>
            <a:r>
              <a:rPr sz="3200" spc="-5" dirty="0">
                <a:latin typeface="Trebuchet MS"/>
                <a:cs typeface="Trebuchet MS"/>
              </a:rPr>
              <a:t>GUI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class</a:t>
            </a:r>
            <a:endParaRPr sz="3200">
              <a:latin typeface="Trebuchet MS"/>
              <a:cs typeface="Trebuchet MS"/>
            </a:endParaRPr>
          </a:p>
          <a:p>
            <a:pPr marL="2578100" marR="5080">
              <a:lnSpc>
                <a:spcPts val="3200"/>
              </a:lnSpc>
              <a:spcBef>
                <a:spcPts val="800"/>
              </a:spcBef>
            </a:pPr>
            <a:r>
              <a:rPr sz="2800" dirty="0">
                <a:latin typeface="Trebuchet MS"/>
                <a:cs typeface="Trebuchet MS"/>
              </a:rPr>
              <a:t>This is </a:t>
            </a:r>
            <a:r>
              <a:rPr sz="2800" spc="-5" dirty="0">
                <a:latin typeface="Trebuchet MS"/>
                <a:cs typeface="Trebuchet MS"/>
              </a:rPr>
              <a:t>not quite logical </a:t>
            </a:r>
            <a:r>
              <a:rPr sz="2800" dirty="0">
                <a:latin typeface="Trebuchet MS"/>
                <a:cs typeface="Trebuchet MS"/>
              </a:rPr>
              <a:t>since many  </a:t>
            </a:r>
            <a:r>
              <a:rPr sz="2800" spc="-5" dirty="0">
                <a:latin typeface="Trebuchet MS"/>
                <a:cs typeface="Trebuchet MS"/>
              </a:rPr>
              <a:t>JComponents </a:t>
            </a:r>
            <a:r>
              <a:rPr sz="2800" dirty="0">
                <a:latin typeface="Trebuchet MS"/>
                <a:cs typeface="Trebuchet MS"/>
              </a:rPr>
              <a:t>(e.g. </a:t>
            </a:r>
            <a:r>
              <a:rPr sz="2800" spc="-5" dirty="0">
                <a:latin typeface="Trebuchet MS"/>
                <a:cs typeface="Trebuchet MS"/>
              </a:rPr>
              <a:t>buttons, labels)  cannot </a:t>
            </a:r>
            <a:r>
              <a:rPr sz="2800" dirty="0">
                <a:latin typeface="Trebuchet MS"/>
                <a:cs typeface="Trebuchet MS"/>
              </a:rPr>
              <a:t>sensibly </a:t>
            </a:r>
            <a:r>
              <a:rPr sz="2800" spc="-5" dirty="0">
                <a:latin typeface="Trebuchet MS"/>
                <a:cs typeface="Trebuchet MS"/>
              </a:rPr>
              <a:t>contain other  components!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1712" y="4149044"/>
            <a:ext cx="496174" cy="902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2571" y="4172708"/>
            <a:ext cx="366395" cy="751205"/>
          </a:xfrm>
          <a:custGeom>
            <a:avLst/>
            <a:gdLst/>
            <a:ahLst/>
            <a:cxnLst/>
            <a:rect l="l" t="t" r="r" b="b"/>
            <a:pathLst>
              <a:path w="366395" h="751204">
                <a:moveTo>
                  <a:pt x="365797" y="0"/>
                </a:moveTo>
                <a:lnTo>
                  <a:pt x="343283" y="46199"/>
                </a:lnTo>
                <a:lnTo>
                  <a:pt x="320769" y="92398"/>
                </a:lnTo>
                <a:lnTo>
                  <a:pt x="298255" y="138597"/>
                </a:lnTo>
                <a:lnTo>
                  <a:pt x="275741" y="184797"/>
                </a:lnTo>
                <a:lnTo>
                  <a:pt x="253227" y="230996"/>
                </a:lnTo>
                <a:lnTo>
                  <a:pt x="230713" y="277195"/>
                </a:lnTo>
                <a:lnTo>
                  <a:pt x="208199" y="323395"/>
                </a:lnTo>
                <a:lnTo>
                  <a:pt x="185685" y="369594"/>
                </a:lnTo>
                <a:lnTo>
                  <a:pt x="163171" y="415793"/>
                </a:lnTo>
                <a:lnTo>
                  <a:pt x="140657" y="461993"/>
                </a:lnTo>
                <a:lnTo>
                  <a:pt x="118143" y="508192"/>
                </a:lnTo>
                <a:lnTo>
                  <a:pt x="95629" y="554391"/>
                </a:lnTo>
                <a:lnTo>
                  <a:pt x="73115" y="600590"/>
                </a:lnTo>
                <a:lnTo>
                  <a:pt x="50601" y="646790"/>
                </a:lnTo>
                <a:lnTo>
                  <a:pt x="28087" y="692989"/>
                </a:lnTo>
                <a:lnTo>
                  <a:pt x="5573" y="739188"/>
                </a:lnTo>
                <a:lnTo>
                  <a:pt x="0" y="750626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9719" y="4822335"/>
            <a:ext cx="140761" cy="165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69900"/>
            <a:ext cx="182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6438900" y="2273300"/>
            <a:ext cx="23241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641" y="1581911"/>
            <a:ext cx="6866890" cy="497840"/>
          </a:xfrm>
          <a:custGeom>
            <a:avLst/>
            <a:gdLst/>
            <a:ahLst/>
            <a:cxnLst/>
            <a:rect l="l" t="t" r="r" b="b"/>
            <a:pathLst>
              <a:path w="6866890" h="497839">
                <a:moveTo>
                  <a:pt x="0" y="0"/>
                </a:moveTo>
                <a:lnTo>
                  <a:pt x="6866716" y="0"/>
                </a:lnTo>
                <a:lnTo>
                  <a:pt x="6866716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241" y="1251711"/>
            <a:ext cx="7425516" cy="113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565" y="4680711"/>
            <a:ext cx="7065009" cy="497840"/>
          </a:xfrm>
          <a:custGeom>
            <a:avLst/>
            <a:gdLst/>
            <a:ahLst/>
            <a:cxnLst/>
            <a:rect l="l" t="t" r="r" b="b"/>
            <a:pathLst>
              <a:path w="7065009" h="497839">
                <a:moveTo>
                  <a:pt x="0" y="0"/>
                </a:moveTo>
                <a:lnTo>
                  <a:pt x="7064868" y="0"/>
                </a:lnTo>
                <a:lnTo>
                  <a:pt x="7064868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165" y="4350511"/>
            <a:ext cx="7623669" cy="1132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219" y="1411763"/>
            <a:ext cx="7403465" cy="432879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703580">
              <a:lnSpc>
                <a:spcPct val="100000"/>
              </a:lnSpc>
              <a:spcBef>
                <a:spcPts val="1380"/>
              </a:spcBef>
            </a:pPr>
            <a:r>
              <a:rPr sz="2600" spc="-5" dirty="0">
                <a:latin typeface="Courier New"/>
                <a:cs typeface="Courier New"/>
              </a:rPr>
              <a:t>public class JFrame extends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Frame</a:t>
            </a:r>
            <a:endParaRPr sz="26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15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top-level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window</a:t>
            </a:r>
            <a:endParaRPr sz="3200">
              <a:latin typeface="Trebuchet MS"/>
              <a:cs typeface="Trebuchet MS"/>
            </a:endParaRPr>
          </a:p>
          <a:p>
            <a:pPr marL="360680" marR="160337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may have </a:t>
            </a:r>
            <a:r>
              <a:rPr sz="3200" spc="-50" dirty="0">
                <a:latin typeface="Trebuchet MS"/>
                <a:cs typeface="Trebuchet MS"/>
              </a:rPr>
              <a:t>title-bar, </a:t>
            </a:r>
            <a:r>
              <a:rPr sz="3200" spc="-55" dirty="0">
                <a:latin typeface="Trebuchet MS"/>
                <a:cs typeface="Trebuchet MS"/>
              </a:rPr>
              <a:t>menu-bar,  </a:t>
            </a:r>
            <a:r>
              <a:rPr sz="3200" spc="-70" dirty="0">
                <a:latin typeface="Trebuchet MS"/>
                <a:cs typeface="Trebuchet MS"/>
              </a:rPr>
              <a:t>cursor, </a:t>
            </a:r>
            <a:r>
              <a:rPr sz="3200" spc="-5" dirty="0">
                <a:latin typeface="Trebuchet MS"/>
                <a:cs typeface="Trebuchet MS"/>
              </a:rPr>
              <a:t>icon,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etc.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NB: not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JComponent</a:t>
            </a:r>
            <a:endParaRPr sz="2800">
              <a:latin typeface="Courier New"/>
              <a:cs typeface="Courier New"/>
            </a:endParaRPr>
          </a:p>
          <a:p>
            <a:pPr marL="537845" algn="ctr">
              <a:lnSpc>
                <a:spcPct val="100000"/>
              </a:lnSpc>
              <a:spcBef>
                <a:spcPts val="3160"/>
              </a:spcBef>
            </a:pPr>
            <a:r>
              <a:rPr sz="2600" spc="-5" dirty="0">
                <a:latin typeface="Courier New"/>
                <a:cs typeface="Courier New"/>
              </a:rPr>
              <a:t>public void setTitle(String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i="1" dirty="0">
                <a:latin typeface="Courier New"/>
                <a:cs typeface="Courier New"/>
              </a:rPr>
              <a:t>title</a:t>
            </a:r>
            <a:r>
              <a:rPr sz="260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set </a:t>
            </a:r>
            <a:r>
              <a:rPr sz="3200" spc="-5" dirty="0">
                <a:latin typeface="Trebuchet MS"/>
                <a:cs typeface="Trebuchet MS"/>
              </a:rPr>
              <a:t>title </a:t>
            </a:r>
            <a:r>
              <a:rPr sz="3200" dirty="0">
                <a:latin typeface="Trebuchet MS"/>
                <a:cs typeface="Trebuchet MS"/>
              </a:rPr>
              <a:t>on </a:t>
            </a:r>
            <a:r>
              <a:rPr sz="3200" spc="-35" dirty="0">
                <a:latin typeface="Trebuchet MS"/>
                <a:cs typeface="Trebuchet MS"/>
              </a:rPr>
              <a:t>Frame’s </a:t>
            </a:r>
            <a:r>
              <a:rPr sz="3200" spc="-5" dirty="0">
                <a:latin typeface="Trebuchet MS"/>
                <a:cs typeface="Trebuchet MS"/>
              </a:rPr>
              <a:t>title bar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Courier New"/>
                <a:cs typeface="Courier New"/>
              </a:rPr>
              <a:t>title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69900"/>
            <a:ext cx="182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142627" y="2408773"/>
            <a:ext cx="8858885" cy="3888740"/>
          </a:xfrm>
          <a:custGeom>
            <a:avLst/>
            <a:gdLst/>
            <a:ahLst/>
            <a:cxnLst/>
            <a:rect l="l" t="t" r="r" b="b"/>
            <a:pathLst>
              <a:path w="8858885" h="3888740">
                <a:moveTo>
                  <a:pt x="0" y="0"/>
                </a:moveTo>
                <a:lnTo>
                  <a:pt x="8858745" y="0"/>
                </a:lnTo>
                <a:lnTo>
                  <a:pt x="8858745" y="3888739"/>
                </a:lnTo>
                <a:lnTo>
                  <a:pt x="0" y="38887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78573"/>
            <a:ext cx="9144000" cy="452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500" y="1600200"/>
            <a:ext cx="8545195" cy="461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sz="3200" spc="-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create and display an empty</a:t>
            </a:r>
            <a:r>
              <a:rPr sz="3200" spc="165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JFrame:</a:t>
            </a:r>
          </a:p>
          <a:p>
            <a:pPr marL="12700" marR="4165600">
              <a:lnSpc>
                <a:spcPts val="5700"/>
              </a:lnSpc>
              <a:spcBef>
                <a:spcPts val="500"/>
              </a:spcBef>
            </a:pPr>
            <a:r>
              <a:rPr sz="2600" spc="-5" dirty="0">
                <a:latin typeface="Courier New"/>
                <a:cs typeface="Courier New"/>
              </a:rPr>
              <a:t>import javax.swing.*;  public class JavaGUI</a:t>
            </a:r>
            <a:r>
              <a:rPr sz="2600" spc="-9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{</a:t>
            </a:r>
          </a:p>
          <a:p>
            <a:pPr marL="607060">
              <a:lnSpc>
                <a:spcPts val="2320"/>
              </a:lnSpc>
            </a:pPr>
            <a:r>
              <a:rPr sz="2600" spc="-5" dirty="0">
                <a:latin typeface="Courier New"/>
                <a:cs typeface="Courier New"/>
              </a:rPr>
              <a:t>public static void main(String[] args)</a:t>
            </a:r>
            <a:r>
              <a:rPr sz="2600" spc="-8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{</a:t>
            </a:r>
          </a:p>
          <a:p>
            <a:pPr marL="1840864" marR="355600">
              <a:lnSpc>
                <a:spcPts val="3000"/>
              </a:lnSpc>
              <a:spcBef>
                <a:spcPts val="140"/>
              </a:spcBef>
            </a:pPr>
            <a:r>
              <a:rPr sz="2600" dirty="0">
                <a:latin typeface="Courier New"/>
                <a:cs typeface="Courier New"/>
              </a:rPr>
              <a:t>JFrame frame = new JFrame();  </a:t>
            </a:r>
            <a:r>
              <a:rPr sz="2600" spc="-5" dirty="0">
                <a:latin typeface="Courier New"/>
                <a:cs typeface="Courier New"/>
              </a:rPr>
              <a:t>frame.setSize(800,400);  frame.setTitle("Java GUI demo");  frame.setVisible(true)</a:t>
            </a:r>
            <a:r>
              <a:rPr sz="2600" b="1" spc="-5" dirty="0">
                <a:latin typeface="Courier New"/>
                <a:cs typeface="Courier New"/>
              </a:rPr>
              <a:t>;</a:t>
            </a:r>
            <a:endParaRPr sz="2600" dirty="0">
              <a:latin typeface="Courier New"/>
              <a:cs typeface="Courier New"/>
            </a:endParaRPr>
          </a:p>
          <a:p>
            <a:pPr marL="607060">
              <a:lnSpc>
                <a:spcPts val="286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306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69900"/>
            <a:ext cx="182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1625600" y="2209800"/>
            <a:ext cx="5892800" cy="294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5599" y="2209799"/>
            <a:ext cx="5892800" cy="2946400"/>
          </a:xfrm>
          <a:custGeom>
            <a:avLst/>
            <a:gdLst/>
            <a:ahLst/>
            <a:cxnLst/>
            <a:rect l="l" t="t" r="r" b="b"/>
            <a:pathLst>
              <a:path w="5892800" h="2946400">
                <a:moveTo>
                  <a:pt x="0" y="0"/>
                </a:moveTo>
                <a:lnTo>
                  <a:pt x="5892800" y="0"/>
                </a:lnTo>
                <a:lnTo>
                  <a:pt x="58928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205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ContentPane</a:t>
            </a:r>
          </a:p>
        </p:txBody>
      </p:sp>
      <p:sp>
        <p:nvSpPr>
          <p:cNvPr id="3" name="object 3"/>
          <p:cNvSpPr/>
          <p:nvPr/>
        </p:nvSpPr>
        <p:spPr>
          <a:xfrm>
            <a:off x="1237717" y="5358129"/>
            <a:ext cx="6668770" cy="497840"/>
          </a:xfrm>
          <a:custGeom>
            <a:avLst/>
            <a:gdLst/>
            <a:ahLst/>
            <a:cxnLst/>
            <a:rect l="l" t="t" r="r" b="b"/>
            <a:pathLst>
              <a:path w="6668770" h="497839">
                <a:moveTo>
                  <a:pt x="0" y="0"/>
                </a:moveTo>
                <a:lnTo>
                  <a:pt x="6668564" y="0"/>
                </a:lnTo>
                <a:lnTo>
                  <a:pt x="6668564" y="497840"/>
                </a:lnTo>
                <a:lnTo>
                  <a:pt x="0" y="497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317" y="5027929"/>
            <a:ext cx="7227364" cy="113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1603950"/>
            <a:ext cx="7872730" cy="417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ts val="3654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 general, cannot work directly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on</a:t>
            </a:r>
            <a:endParaRPr sz="3200" dirty="0">
              <a:latin typeface="Trebuchet MS"/>
              <a:cs typeface="Trebuchet MS"/>
            </a:endParaRPr>
          </a:p>
          <a:p>
            <a:pPr marL="360680">
              <a:lnSpc>
                <a:spcPts val="3654"/>
              </a:lnSpc>
            </a:pPr>
            <a:r>
              <a:rPr sz="3200" dirty="0">
                <a:latin typeface="Courier New"/>
                <a:cs typeface="Courier New"/>
              </a:rPr>
              <a:t>JFrame</a:t>
            </a:r>
          </a:p>
          <a:p>
            <a:pPr marL="754380" lvl="1" indent="-28448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must manipulate the </a:t>
            </a:r>
            <a:r>
              <a:rPr sz="2800" spc="-25" dirty="0">
                <a:latin typeface="Courier New"/>
                <a:cs typeface="Courier New"/>
              </a:rPr>
              <a:t>JFrame</a:t>
            </a:r>
            <a:r>
              <a:rPr sz="2800" spc="-25" dirty="0">
                <a:latin typeface="Trebuchet MS"/>
                <a:cs typeface="Trebuchet MS"/>
              </a:rPr>
              <a:t>’s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-5" dirty="0">
                <a:latin typeface="Trebuchet MS"/>
                <a:cs typeface="Trebuchet MS"/>
              </a:rPr>
              <a:t>ContentPane</a:t>
            </a:r>
            <a:endParaRPr sz="280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830"/>
              </a:spcBef>
              <a:buFont typeface="Arial"/>
              <a:buChar char="–"/>
              <a:tabLst>
                <a:tab pos="754380" algn="l"/>
              </a:tabLst>
            </a:pPr>
            <a:r>
              <a:rPr sz="4200" baseline="1984" dirty="0">
                <a:latin typeface="Courier New"/>
                <a:cs typeface="Courier New"/>
              </a:rPr>
              <a:t>ContentPane</a:t>
            </a:r>
            <a:r>
              <a:rPr sz="4200" spc="-1289" baseline="1984" dirty="0">
                <a:latin typeface="Courier New"/>
                <a:cs typeface="Courier New"/>
              </a:rPr>
              <a:t> </a:t>
            </a:r>
            <a:r>
              <a:rPr sz="4200" baseline="1984" dirty="0">
                <a:latin typeface="Trebuchet MS"/>
                <a:cs typeface="Trebuchet MS"/>
              </a:rPr>
              <a:t>is a </a:t>
            </a:r>
            <a:r>
              <a:rPr sz="4200" spc="-7" baseline="1984" dirty="0">
                <a:latin typeface="Courier New"/>
                <a:cs typeface="Courier New"/>
              </a:rPr>
              <a:t>Container</a:t>
            </a:r>
            <a:endParaRPr sz="4200" baseline="1984" dirty="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730"/>
              </a:spcBef>
              <a:buFont typeface="Arial"/>
              <a:buChar char="–"/>
              <a:tabLst>
                <a:tab pos="754380" algn="l"/>
              </a:tabLst>
            </a:pPr>
            <a:r>
              <a:rPr sz="4200" baseline="1984" dirty="0">
                <a:latin typeface="Trebuchet MS"/>
                <a:cs typeface="Trebuchet MS"/>
              </a:rPr>
              <a:t>has </a:t>
            </a:r>
            <a:r>
              <a:rPr sz="4200" baseline="1984" dirty="0">
                <a:latin typeface="Courier New"/>
                <a:cs typeface="Courier New"/>
              </a:rPr>
              <a:t>BorderLayout</a:t>
            </a:r>
            <a:r>
              <a:rPr sz="4200" spc="-1282" baseline="1984" dirty="0">
                <a:latin typeface="Courier New"/>
                <a:cs typeface="Courier New"/>
              </a:rPr>
              <a:t> </a:t>
            </a:r>
            <a:r>
              <a:rPr sz="4200" spc="-7" baseline="1984" dirty="0">
                <a:latin typeface="Trebuchet MS"/>
                <a:cs typeface="Trebuchet MS"/>
              </a:rPr>
              <a:t>as default</a:t>
            </a:r>
            <a:endParaRPr sz="4200" baseline="1984" dirty="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160780" algn="l"/>
              </a:tabLst>
            </a:pPr>
            <a:r>
              <a:rPr sz="2400" spc="-5" dirty="0">
                <a:latin typeface="Trebuchet MS"/>
                <a:cs typeface="Trebuchet MS"/>
              </a:rPr>
              <a:t>more on this </a:t>
            </a:r>
            <a:r>
              <a:rPr sz="2400" dirty="0">
                <a:latin typeface="Trebuchet MS"/>
                <a:cs typeface="Trebuchet MS"/>
              </a:rPr>
              <a:t>later</a:t>
            </a:r>
          </a:p>
          <a:p>
            <a:pPr marL="360680" indent="-347980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access </a:t>
            </a:r>
            <a:r>
              <a:rPr sz="3200" dirty="0">
                <a:latin typeface="Courier New"/>
                <a:cs typeface="Courier New"/>
              </a:rPr>
              <a:t>ContentPane</a:t>
            </a:r>
            <a:r>
              <a:rPr sz="3200" spc="-97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use:</a:t>
            </a:r>
            <a:endParaRPr sz="3200" dirty="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  <a:spcBef>
                <a:spcPts val="860"/>
              </a:spcBef>
            </a:pPr>
            <a:r>
              <a:rPr sz="2600" spc="-5" dirty="0">
                <a:latin typeface="Courier New"/>
                <a:cs typeface="Courier New"/>
              </a:rPr>
              <a:t>public Container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getContentPane()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205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ContentPane</a:t>
            </a:r>
          </a:p>
        </p:txBody>
      </p:sp>
      <p:sp>
        <p:nvSpPr>
          <p:cNvPr id="3" name="object 3"/>
          <p:cNvSpPr/>
          <p:nvPr/>
        </p:nvSpPr>
        <p:spPr>
          <a:xfrm>
            <a:off x="279400" y="2713260"/>
            <a:ext cx="8585200" cy="3926840"/>
          </a:xfrm>
          <a:custGeom>
            <a:avLst/>
            <a:gdLst/>
            <a:ahLst/>
            <a:cxnLst/>
            <a:rect l="l" t="t" r="r" b="b"/>
            <a:pathLst>
              <a:path w="8585200" h="3926840">
                <a:moveTo>
                  <a:pt x="0" y="0"/>
                </a:moveTo>
                <a:lnTo>
                  <a:pt x="8585200" y="0"/>
                </a:lnTo>
                <a:lnTo>
                  <a:pt x="8585200" y="3926839"/>
                </a:lnTo>
                <a:lnTo>
                  <a:pt x="0" y="3926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83060"/>
            <a:ext cx="9143999" cy="447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1603950"/>
            <a:ext cx="7642225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347980">
              <a:lnSpc>
                <a:spcPts val="3654"/>
              </a:lnSpc>
              <a:spcBef>
                <a:spcPts val="100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3200" spc="-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create and display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black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empty</a:t>
            </a:r>
            <a:endParaRPr sz="3200" dirty="0">
              <a:latin typeface="Trebuchet MS"/>
              <a:cs typeface="Trebuchet MS"/>
            </a:endParaRPr>
          </a:p>
          <a:p>
            <a:pPr marL="520700">
              <a:lnSpc>
                <a:spcPts val="3654"/>
              </a:lnSpc>
            </a:pPr>
            <a:r>
              <a:rPr sz="3200" dirty="0">
                <a:latin typeface="Courier New"/>
                <a:cs typeface="Courier New"/>
              </a:rPr>
              <a:t>JFrame:</a:t>
            </a: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spc="-5" dirty="0">
                <a:latin typeface="Courier New"/>
                <a:cs typeface="Courier New"/>
              </a:rPr>
              <a:t>import javax.swing.*; import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java.awt.Color;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latin typeface="Courier New"/>
                <a:cs typeface="Courier New"/>
              </a:rPr>
              <a:t>public class JavaGUI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</a:p>
          <a:p>
            <a:pPr marL="1840864" marR="5080" indent="-914400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public static void main(String[] args)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JFrame frame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 JFrame();  frame.setSize(800,400);  frame.setTitle("Java GUI demo");  </a:t>
            </a:r>
            <a:r>
              <a:rPr sz="2200" b="1" spc="-5" dirty="0">
                <a:latin typeface="Courier New"/>
                <a:cs typeface="Courier New"/>
              </a:rPr>
              <a:t>frame.getContentPane().</a:t>
            </a:r>
            <a:endParaRPr sz="2200" dirty="0">
              <a:latin typeface="Courier New"/>
              <a:cs typeface="Courier New"/>
            </a:endParaRPr>
          </a:p>
          <a:p>
            <a:pPr marL="1793239" marR="361950" indent="953769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setBackground(Color.BLACK)</a:t>
            </a:r>
            <a:r>
              <a:rPr sz="2200" dirty="0">
                <a:latin typeface="Courier New"/>
                <a:cs typeface="Courier New"/>
              </a:rPr>
              <a:t>;  </a:t>
            </a:r>
            <a:r>
              <a:rPr sz="2200" spc="-5" dirty="0">
                <a:latin typeface="Courier New"/>
                <a:cs typeface="Courier New"/>
              </a:rPr>
              <a:t>frame.setVisible(true);</a:t>
            </a:r>
            <a:endParaRPr sz="2200" dirty="0">
              <a:latin typeface="Courier New"/>
              <a:cs typeface="Courier New"/>
            </a:endParaRPr>
          </a:p>
          <a:p>
            <a:pPr marL="926465">
              <a:lnSpc>
                <a:spcPts val="23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205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ContentPane</a:t>
            </a:r>
          </a:p>
        </p:txBody>
      </p:sp>
      <p:sp>
        <p:nvSpPr>
          <p:cNvPr id="3" name="object 3"/>
          <p:cNvSpPr/>
          <p:nvPr/>
        </p:nvSpPr>
        <p:spPr>
          <a:xfrm>
            <a:off x="1625600" y="2209800"/>
            <a:ext cx="5892800" cy="294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5599" y="2209799"/>
            <a:ext cx="5892800" cy="2946400"/>
          </a:xfrm>
          <a:custGeom>
            <a:avLst/>
            <a:gdLst/>
            <a:ahLst/>
            <a:cxnLst/>
            <a:rect l="l" t="t" r="r" b="b"/>
            <a:pathLst>
              <a:path w="5892800" h="2946400">
                <a:moveTo>
                  <a:pt x="0" y="0"/>
                </a:moveTo>
                <a:lnTo>
                  <a:pt x="5892800" y="0"/>
                </a:lnTo>
                <a:lnTo>
                  <a:pt x="58928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205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ContentPane</a:t>
            </a:r>
          </a:p>
        </p:txBody>
      </p:sp>
      <p:sp>
        <p:nvSpPr>
          <p:cNvPr id="3" name="object 3"/>
          <p:cNvSpPr/>
          <p:nvPr/>
        </p:nvSpPr>
        <p:spPr>
          <a:xfrm>
            <a:off x="539551" y="2725960"/>
            <a:ext cx="8065134" cy="3926840"/>
          </a:xfrm>
          <a:custGeom>
            <a:avLst/>
            <a:gdLst/>
            <a:ahLst/>
            <a:cxnLst/>
            <a:rect l="l" t="t" r="r" b="b"/>
            <a:pathLst>
              <a:path w="8065134" h="3926840">
                <a:moveTo>
                  <a:pt x="0" y="0"/>
                </a:moveTo>
                <a:lnTo>
                  <a:pt x="8064896" y="0"/>
                </a:lnTo>
                <a:lnTo>
                  <a:pt x="8064896" y="3926839"/>
                </a:lnTo>
                <a:lnTo>
                  <a:pt x="0" y="3926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151" y="2395760"/>
            <a:ext cx="8623696" cy="446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1603950"/>
            <a:ext cx="7736205" cy="49803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813435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35" dirty="0">
                <a:latin typeface="Trebuchet MS"/>
                <a:cs typeface="Trebuchet MS"/>
              </a:rPr>
              <a:t>Too </a:t>
            </a:r>
            <a:r>
              <a:rPr sz="3200" spc="-5" dirty="0">
                <a:latin typeface="Trebuchet MS"/>
                <a:cs typeface="Trebuchet MS"/>
              </a:rPr>
              <a:t>much happening </a:t>
            </a:r>
            <a:r>
              <a:rPr sz="3200" dirty="0">
                <a:latin typeface="Trebuchet MS"/>
                <a:cs typeface="Trebuchet MS"/>
              </a:rPr>
              <a:t>in main() – </a:t>
            </a:r>
            <a:r>
              <a:rPr sz="3200" spc="-5" dirty="0">
                <a:latin typeface="Trebuchet MS"/>
                <a:cs typeface="Trebuchet MS"/>
              </a:rPr>
              <a:t>bad  design</a:t>
            </a:r>
            <a:r>
              <a:rPr sz="3200" spc="-5" dirty="0">
                <a:latin typeface="Courier New"/>
                <a:cs typeface="Courier New"/>
              </a:rPr>
              <a:t>!</a:t>
            </a:r>
            <a:endParaRPr sz="3200">
              <a:latin typeface="Courier New"/>
              <a:cs typeface="Courier New"/>
            </a:endParaRPr>
          </a:p>
          <a:p>
            <a:pPr marL="106045">
              <a:lnSpc>
                <a:spcPct val="100000"/>
              </a:lnSpc>
              <a:spcBef>
                <a:spcPts val="1270"/>
              </a:spcBef>
            </a:pPr>
            <a:r>
              <a:rPr sz="2200" spc="-5" dirty="0">
                <a:latin typeface="Courier New"/>
                <a:cs typeface="Courier New"/>
              </a:rPr>
              <a:t>import javax.swing.*; import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java.awt.Color;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06045">
              <a:lnSpc>
                <a:spcPts val="2570"/>
              </a:lnSpc>
            </a:pPr>
            <a:r>
              <a:rPr sz="2200" spc="-5" dirty="0">
                <a:latin typeface="Courier New"/>
                <a:cs typeface="Courier New"/>
              </a:rPr>
              <a:t>public class JavaGUI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934845" marR="5080" indent="-914400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public static void main(String[] args)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JFrame frame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 JFrame();  frame.setSize(800,400);  frame.setTitle("Java GUI demo");  frame.getContentPane().</a:t>
            </a:r>
            <a:endParaRPr sz="2200">
              <a:latin typeface="Courier New"/>
              <a:cs typeface="Courier New"/>
            </a:endParaRPr>
          </a:p>
          <a:p>
            <a:pPr marL="1934845" marR="354330" indent="913765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setBackground(Color.BLACK)</a:t>
            </a:r>
            <a:r>
              <a:rPr sz="2200" dirty="0">
                <a:latin typeface="Courier New"/>
                <a:cs typeface="Courier New"/>
              </a:rPr>
              <a:t>;  </a:t>
            </a:r>
            <a:r>
              <a:rPr sz="2200" spc="-5" dirty="0">
                <a:latin typeface="Courier New"/>
                <a:cs typeface="Courier New"/>
              </a:rPr>
              <a:t>frame.setVisible(true)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020444">
              <a:lnSpc>
                <a:spcPts val="23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06045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469900"/>
            <a:ext cx="3016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Better</a:t>
            </a:r>
            <a:r>
              <a:rPr spc="-55" dirty="0"/>
              <a:t> </a:t>
            </a:r>
            <a:r>
              <a:rPr spc="-5" dirty="0"/>
              <a:t>Style</a:t>
            </a:r>
          </a:p>
        </p:txBody>
      </p:sp>
      <p:sp>
        <p:nvSpPr>
          <p:cNvPr id="3" name="object 3"/>
          <p:cNvSpPr/>
          <p:nvPr/>
        </p:nvSpPr>
        <p:spPr>
          <a:xfrm>
            <a:off x="539551" y="1492330"/>
            <a:ext cx="8065134" cy="2021839"/>
          </a:xfrm>
          <a:custGeom>
            <a:avLst/>
            <a:gdLst/>
            <a:ahLst/>
            <a:cxnLst/>
            <a:rect l="l" t="t" r="r" b="b"/>
            <a:pathLst>
              <a:path w="8065134" h="2021839">
                <a:moveTo>
                  <a:pt x="0" y="0"/>
                </a:moveTo>
                <a:lnTo>
                  <a:pt x="8064896" y="0"/>
                </a:lnTo>
                <a:lnTo>
                  <a:pt x="8064896" y="2021839"/>
                </a:lnTo>
                <a:lnTo>
                  <a:pt x="0" y="2021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151" y="1162130"/>
            <a:ext cx="8623696" cy="265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51" y="3796586"/>
            <a:ext cx="8065134" cy="2656840"/>
          </a:xfrm>
          <a:custGeom>
            <a:avLst/>
            <a:gdLst/>
            <a:ahLst/>
            <a:cxnLst/>
            <a:rect l="l" t="t" r="r" b="b"/>
            <a:pathLst>
              <a:path w="8065134" h="2656840">
                <a:moveTo>
                  <a:pt x="0" y="0"/>
                </a:moveTo>
                <a:lnTo>
                  <a:pt x="8064896" y="0"/>
                </a:lnTo>
                <a:lnTo>
                  <a:pt x="8064896" y="2656839"/>
                </a:lnTo>
                <a:lnTo>
                  <a:pt x="0" y="2656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151" y="3466386"/>
            <a:ext cx="8623696" cy="3291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1485900"/>
            <a:ext cx="7809865" cy="48945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26465" marR="1082675" indent="-914400">
              <a:lnSpc>
                <a:spcPts val="2500"/>
              </a:lnSpc>
              <a:spcBef>
                <a:spcPts val="300"/>
              </a:spcBef>
            </a:pPr>
            <a:r>
              <a:rPr sz="2200" spc="-5" dirty="0">
                <a:latin typeface="Courier New"/>
                <a:cs typeface="Courier New"/>
              </a:rPr>
              <a:t>public class BlackFrame </a:t>
            </a:r>
            <a:r>
              <a:rPr sz="2200" b="1" spc="-5" dirty="0">
                <a:latin typeface="Courier New"/>
                <a:cs typeface="Courier New"/>
              </a:rPr>
              <a:t>extends </a:t>
            </a:r>
            <a:r>
              <a:rPr sz="2200" b="1" dirty="0">
                <a:latin typeface="Courier New"/>
                <a:cs typeface="Courier New"/>
              </a:rPr>
              <a:t>JFrame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public BlackFrame()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</a:p>
          <a:p>
            <a:pPr marL="2755265" marR="521970" indent="-914400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this.getContentPane().  setBackground(Color.BLACK)</a:t>
            </a:r>
            <a:r>
              <a:rPr sz="2200" dirty="0">
                <a:latin typeface="Courier New"/>
                <a:cs typeface="Courier New"/>
              </a:rPr>
              <a:t>;</a:t>
            </a:r>
          </a:p>
          <a:p>
            <a:pPr marL="926465">
              <a:lnSpc>
                <a:spcPts val="23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latin typeface="Courier New"/>
                <a:cs typeface="Courier New"/>
              </a:rPr>
              <a:t>public class JavaGUI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</a:p>
          <a:p>
            <a:pPr marL="1764664" marR="5080" indent="-838200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public static void main(String[] args)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BlackFrame frame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 BlackFrame();  frame.setSize(800,400);  frame.setTitle("Java GUI demo");  frame.setVisible(true)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 dirty="0">
              <a:latin typeface="Courier New"/>
              <a:cs typeface="Courier New"/>
            </a:endParaRPr>
          </a:p>
          <a:p>
            <a:pPr marL="926465">
              <a:lnSpc>
                <a:spcPts val="23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469900"/>
            <a:ext cx="3016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Better</a:t>
            </a:r>
            <a:r>
              <a:rPr spc="-55" dirty="0"/>
              <a:t> </a:t>
            </a:r>
            <a:r>
              <a:rPr spc="-5" dirty="0"/>
              <a:t>Style</a:t>
            </a:r>
          </a:p>
        </p:txBody>
      </p:sp>
      <p:sp>
        <p:nvSpPr>
          <p:cNvPr id="3" name="object 3"/>
          <p:cNvSpPr/>
          <p:nvPr/>
        </p:nvSpPr>
        <p:spPr>
          <a:xfrm>
            <a:off x="539551" y="1492330"/>
            <a:ext cx="8065134" cy="2021839"/>
          </a:xfrm>
          <a:custGeom>
            <a:avLst/>
            <a:gdLst/>
            <a:ahLst/>
            <a:cxnLst/>
            <a:rect l="l" t="t" r="r" b="b"/>
            <a:pathLst>
              <a:path w="8065134" h="2021839">
                <a:moveTo>
                  <a:pt x="0" y="0"/>
                </a:moveTo>
                <a:lnTo>
                  <a:pt x="8064896" y="0"/>
                </a:lnTo>
                <a:lnTo>
                  <a:pt x="8064896" y="2021839"/>
                </a:lnTo>
                <a:lnTo>
                  <a:pt x="0" y="2021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151" y="1162130"/>
            <a:ext cx="8623696" cy="265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51" y="3796586"/>
            <a:ext cx="8065134" cy="2339340"/>
          </a:xfrm>
          <a:custGeom>
            <a:avLst/>
            <a:gdLst/>
            <a:ahLst/>
            <a:cxnLst/>
            <a:rect l="l" t="t" r="r" b="b"/>
            <a:pathLst>
              <a:path w="8065134" h="2339340">
                <a:moveTo>
                  <a:pt x="0" y="0"/>
                </a:moveTo>
                <a:lnTo>
                  <a:pt x="8064896" y="0"/>
                </a:lnTo>
                <a:lnTo>
                  <a:pt x="8064896" y="2339339"/>
                </a:lnTo>
                <a:lnTo>
                  <a:pt x="0" y="23393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151" y="3466386"/>
            <a:ext cx="8623696" cy="297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1485900"/>
            <a:ext cx="7809865" cy="4577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26465" marR="1083310" indent="-914400">
              <a:lnSpc>
                <a:spcPts val="2500"/>
              </a:lnSpc>
              <a:spcBef>
                <a:spcPts val="300"/>
              </a:spcBef>
            </a:pPr>
            <a:r>
              <a:rPr sz="2200" spc="-5" dirty="0">
                <a:latin typeface="Courier New"/>
                <a:cs typeface="Courier New"/>
              </a:rPr>
              <a:t>public class class-name extends JFrame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public class-name()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1500">
              <a:lnSpc>
                <a:spcPts val="2370"/>
              </a:lnSpc>
            </a:pP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//perform</a:t>
            </a:r>
            <a:r>
              <a:rPr sz="2200" spc="-15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7C9647"/>
                </a:solidFill>
                <a:latin typeface="Courier New"/>
                <a:cs typeface="Courier New"/>
              </a:rPr>
              <a:t>initialisation</a:t>
            </a:r>
            <a:endParaRPr sz="2200">
              <a:latin typeface="Courier New"/>
              <a:cs typeface="Courier New"/>
            </a:endParaRPr>
          </a:p>
          <a:p>
            <a:pPr marL="1840864">
              <a:lnSpc>
                <a:spcPts val="2500"/>
              </a:lnSpc>
            </a:pP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//add contents to the</a:t>
            </a:r>
            <a:r>
              <a:rPr sz="2200" spc="-30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frame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latin typeface="Courier New"/>
                <a:cs typeface="Courier New"/>
              </a:rPr>
              <a:t>public class program-name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764664" marR="5080" indent="-838200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public static void main(String[] args)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class-name frame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class-name();</a:t>
            </a:r>
            <a:endParaRPr sz="2200">
              <a:latin typeface="Courier New"/>
              <a:cs typeface="Courier New"/>
            </a:endParaRPr>
          </a:p>
          <a:p>
            <a:pPr marL="1765300">
              <a:lnSpc>
                <a:spcPts val="2370"/>
              </a:lnSpc>
            </a:pP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//address global</a:t>
            </a:r>
            <a:r>
              <a:rPr sz="2200" spc="-20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concerns</a:t>
            </a:r>
            <a:endParaRPr sz="2200">
              <a:latin typeface="Courier New"/>
              <a:cs typeface="Courier New"/>
            </a:endParaRPr>
          </a:p>
          <a:p>
            <a:pPr marL="1764664">
              <a:lnSpc>
                <a:spcPts val="2500"/>
              </a:lnSpc>
            </a:pP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//such as size and location of</a:t>
            </a:r>
            <a:r>
              <a:rPr sz="2200" spc="-55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7C9647"/>
                </a:solidFill>
                <a:latin typeface="Courier New"/>
                <a:cs typeface="Courier New"/>
              </a:rPr>
              <a:t>GUI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4312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latin typeface="Trebuchet MS"/>
                <a:cs typeface="Trebuchet MS"/>
              </a:rPr>
              <a:t>TODAY’S</a:t>
            </a:r>
            <a:r>
              <a:rPr sz="4000" b="1" spc="-80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LECTURE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469900"/>
            <a:ext cx="1972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Caveats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50"/>
            <a:ext cx="8227695" cy="40938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0680" marR="260985" indent="-347980">
              <a:lnSpc>
                <a:spcPts val="3370"/>
              </a:lnSpc>
              <a:spcBef>
                <a:spcPts val="6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20" dirty="0">
                <a:latin typeface="Trebuchet MS"/>
                <a:cs typeface="Trebuchet MS"/>
              </a:rPr>
              <a:t>Remember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leave room for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title </a:t>
            </a:r>
            <a:r>
              <a:rPr sz="3200" dirty="0">
                <a:latin typeface="Trebuchet MS"/>
                <a:cs typeface="Trebuchet MS"/>
              </a:rPr>
              <a:t>bar  </a:t>
            </a:r>
            <a:r>
              <a:rPr sz="3200" spc="-5" dirty="0">
                <a:latin typeface="Trebuchet MS"/>
                <a:cs typeface="Trebuchet MS"/>
              </a:rPr>
              <a:t>when </a:t>
            </a:r>
            <a:r>
              <a:rPr sz="3200" dirty="0">
                <a:latin typeface="Trebuchet MS"/>
                <a:cs typeface="Trebuchet MS"/>
              </a:rPr>
              <a:t>setting a </a:t>
            </a:r>
            <a:r>
              <a:rPr sz="3200" spc="-35" dirty="0">
                <a:latin typeface="Trebuchet MS"/>
                <a:cs typeface="Trebuchet MS"/>
              </a:rPr>
              <a:t>frame’s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size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e.g. </a:t>
            </a:r>
            <a:r>
              <a:rPr sz="2800" spc="-5" dirty="0">
                <a:latin typeface="Trebuchet MS"/>
                <a:cs typeface="Trebuchet MS"/>
              </a:rPr>
              <a:t>add </a:t>
            </a:r>
            <a:r>
              <a:rPr sz="2800" dirty="0">
                <a:latin typeface="Trebuchet MS"/>
                <a:cs typeface="Trebuchet MS"/>
              </a:rPr>
              <a:t>extra 20 </a:t>
            </a:r>
            <a:r>
              <a:rPr sz="2800" spc="-5" dirty="0">
                <a:latin typeface="Trebuchet MS"/>
                <a:cs typeface="Trebuchet MS"/>
              </a:rPr>
              <a:t>pixels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height</a:t>
            </a:r>
            <a:endParaRPr sz="2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3800">
              <a:latin typeface="Times New Roman"/>
              <a:cs typeface="Times New Roman"/>
            </a:endParaRPr>
          </a:p>
          <a:p>
            <a:pPr marL="360680" marR="5080" indent="-347980">
              <a:lnSpc>
                <a:spcPts val="3410"/>
              </a:lnSpc>
              <a:spcBef>
                <a:spcPts val="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4800" spc="-7" baseline="1736" dirty="0">
                <a:latin typeface="Trebuchet MS"/>
                <a:cs typeface="Trebuchet MS"/>
              </a:rPr>
              <a:t>Some </a:t>
            </a:r>
            <a:r>
              <a:rPr sz="4800" baseline="1736" dirty="0">
                <a:latin typeface="Courier New"/>
                <a:cs typeface="Courier New"/>
              </a:rPr>
              <a:t>JFrame</a:t>
            </a:r>
            <a:r>
              <a:rPr sz="4800" spc="-1500" baseline="1736" dirty="0">
                <a:latin typeface="Courier New"/>
                <a:cs typeface="Courier New"/>
              </a:rPr>
              <a:t> </a:t>
            </a:r>
            <a:r>
              <a:rPr sz="4800" spc="-7" baseline="1736" dirty="0">
                <a:latin typeface="Trebuchet MS"/>
                <a:cs typeface="Trebuchet MS"/>
              </a:rPr>
              <a:t>methods </a:t>
            </a:r>
            <a:r>
              <a:rPr sz="4800" baseline="1736" dirty="0">
                <a:latin typeface="Trebuchet MS"/>
                <a:cs typeface="Trebuchet MS"/>
              </a:rPr>
              <a:t>will </a:t>
            </a:r>
            <a:r>
              <a:rPr sz="4800" spc="-7" baseline="1736" dirty="0">
                <a:latin typeface="Trebuchet MS"/>
                <a:cs typeface="Trebuchet MS"/>
              </a:rPr>
              <a:t>work </a:t>
            </a:r>
            <a:r>
              <a:rPr sz="4800" baseline="1736" dirty="0">
                <a:latin typeface="Trebuchet MS"/>
                <a:cs typeface="Trebuchet MS"/>
              </a:rPr>
              <a:t>implicitly 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on </a:t>
            </a:r>
            <a:r>
              <a:rPr sz="3200" dirty="0">
                <a:latin typeface="Trebuchet MS"/>
                <a:cs typeface="Trebuchet MS"/>
              </a:rPr>
              <a:t>its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ContentPane</a:t>
            </a:r>
            <a:endParaRPr sz="32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e.g. </a:t>
            </a:r>
            <a:r>
              <a:rPr sz="2800" dirty="0">
                <a:latin typeface="Courier New"/>
                <a:cs typeface="Courier New"/>
              </a:rPr>
              <a:t>add(…)</a:t>
            </a:r>
            <a:r>
              <a:rPr sz="2800" dirty="0">
                <a:latin typeface="Trebuchet MS"/>
                <a:cs typeface="Trebuchet MS"/>
              </a:rPr>
              <a:t>,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setLayout(…)</a:t>
            </a:r>
            <a:endParaRPr sz="2800">
              <a:latin typeface="Courier New"/>
              <a:cs typeface="Courier New"/>
            </a:endParaRPr>
          </a:p>
          <a:p>
            <a:pPr marL="754380" lvl="1" indent="-284480">
              <a:lnSpc>
                <a:spcPts val="2980"/>
              </a:lnSpc>
              <a:spcBef>
                <a:spcPts val="295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So </a:t>
            </a:r>
            <a:r>
              <a:rPr sz="2800" spc="-5" dirty="0">
                <a:latin typeface="Trebuchet MS"/>
                <a:cs typeface="Trebuchet MS"/>
              </a:rPr>
              <a:t>you do not always </a:t>
            </a:r>
            <a:r>
              <a:rPr sz="2800" dirty="0">
                <a:latin typeface="Trebuchet MS"/>
                <a:cs typeface="Trebuchet MS"/>
              </a:rPr>
              <a:t>need to </a:t>
            </a:r>
            <a:r>
              <a:rPr sz="2800" spc="-5" dirty="0">
                <a:latin typeface="Trebuchet MS"/>
                <a:cs typeface="Trebuchet MS"/>
              </a:rPr>
              <a:t>call</a:t>
            </a:r>
            <a:endParaRPr sz="2800">
              <a:latin typeface="Trebuchet MS"/>
              <a:cs typeface="Trebuchet MS"/>
            </a:endParaRPr>
          </a:p>
          <a:p>
            <a:pPr marL="754380">
              <a:lnSpc>
                <a:spcPts val="2980"/>
              </a:lnSpc>
            </a:pPr>
            <a:r>
              <a:rPr sz="2800" dirty="0">
                <a:latin typeface="Courier New"/>
                <a:cs typeface="Courier New"/>
              </a:rPr>
              <a:t>getContentPane()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5575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rebuchet MS"/>
                <a:cs typeface="Trebuchet MS"/>
              </a:rPr>
              <a:t>EVENTS </a:t>
            </a:r>
            <a:r>
              <a:rPr sz="4000" b="1" dirty="0">
                <a:latin typeface="Trebuchet MS"/>
                <a:cs typeface="Trebuchet MS"/>
              </a:rPr>
              <a:t>AND</a:t>
            </a:r>
            <a:r>
              <a:rPr sz="4000" b="1" spc="-2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LISTENERS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564" y="4013200"/>
            <a:ext cx="786003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indent="-3371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900" i="1" dirty="0">
                <a:latin typeface="Trebuchet MS"/>
                <a:cs typeface="Trebuchet MS"/>
              </a:rPr>
              <a:t>event</a:t>
            </a:r>
            <a:endParaRPr sz="29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2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rebuchet MS"/>
                <a:cs typeface="Trebuchet MS"/>
              </a:rPr>
              <a:t>something </a:t>
            </a:r>
            <a:r>
              <a:rPr sz="2500" dirty="0">
                <a:latin typeface="Trebuchet MS"/>
                <a:cs typeface="Trebuchet MS"/>
              </a:rPr>
              <a:t>that </a:t>
            </a:r>
            <a:r>
              <a:rPr sz="2500" spc="-5" dirty="0">
                <a:latin typeface="Trebuchet MS"/>
                <a:cs typeface="Trebuchet MS"/>
              </a:rPr>
              <a:t>happens outside of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program</a:t>
            </a:r>
            <a:endParaRPr sz="25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rebuchet MS"/>
                <a:cs typeface="Trebuchet MS"/>
              </a:rPr>
              <a:t>often </a:t>
            </a:r>
            <a:r>
              <a:rPr sz="2500" dirty="0">
                <a:latin typeface="Trebuchet MS"/>
                <a:cs typeface="Trebuchet MS"/>
              </a:rPr>
              <a:t>as a </a:t>
            </a:r>
            <a:r>
              <a:rPr sz="2500" spc="-5" dirty="0">
                <a:latin typeface="Trebuchet MS"/>
                <a:cs typeface="Trebuchet MS"/>
              </a:rPr>
              <a:t>result of </a:t>
            </a:r>
            <a:r>
              <a:rPr sz="2500" dirty="0">
                <a:latin typeface="Trebuchet MS"/>
                <a:cs typeface="Trebuchet MS"/>
              </a:rPr>
              <a:t>a user interacting </a:t>
            </a:r>
            <a:r>
              <a:rPr sz="2500" spc="-5" dirty="0">
                <a:latin typeface="Trebuchet MS"/>
                <a:cs typeface="Trebuchet MS"/>
              </a:rPr>
              <a:t>with </a:t>
            </a:r>
            <a:r>
              <a:rPr sz="2500" dirty="0">
                <a:latin typeface="Trebuchet MS"/>
                <a:cs typeface="Trebuchet MS"/>
              </a:rPr>
              <a:t>its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GUI</a:t>
            </a:r>
            <a:endParaRPr sz="2500">
              <a:latin typeface="Trebuchet MS"/>
              <a:cs typeface="Trebuchet MS"/>
            </a:endParaRPr>
          </a:p>
          <a:p>
            <a:pPr marL="349885" indent="-3371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900" i="1" spc="-5" dirty="0">
                <a:latin typeface="Trebuchet MS"/>
                <a:cs typeface="Trebuchet MS"/>
              </a:rPr>
              <a:t>listener</a:t>
            </a:r>
            <a:endParaRPr sz="29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rebuchet MS"/>
                <a:cs typeface="Trebuchet MS"/>
              </a:rPr>
              <a:t>code that responds to an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event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1841500"/>
            <a:ext cx="23241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2682" y="1738665"/>
            <a:ext cx="762371" cy="690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9832" y="1773513"/>
            <a:ext cx="648335" cy="574675"/>
          </a:xfrm>
          <a:custGeom>
            <a:avLst/>
            <a:gdLst/>
            <a:ahLst/>
            <a:cxnLst/>
            <a:rect l="l" t="t" r="r" b="b"/>
            <a:pathLst>
              <a:path w="648335" h="574675">
                <a:moveTo>
                  <a:pt x="553163" y="83665"/>
                </a:moveTo>
                <a:lnTo>
                  <a:pt x="587330" y="119367"/>
                </a:lnTo>
                <a:lnTo>
                  <a:pt x="613905" y="158423"/>
                </a:lnTo>
                <a:lnTo>
                  <a:pt x="632886" y="199996"/>
                </a:lnTo>
                <a:lnTo>
                  <a:pt x="644275" y="243246"/>
                </a:lnTo>
                <a:lnTo>
                  <a:pt x="648072" y="287334"/>
                </a:lnTo>
                <a:lnTo>
                  <a:pt x="644275" y="331423"/>
                </a:lnTo>
                <a:lnTo>
                  <a:pt x="632886" y="374673"/>
                </a:lnTo>
                <a:lnTo>
                  <a:pt x="613905" y="416245"/>
                </a:lnTo>
                <a:lnTo>
                  <a:pt x="587330" y="455302"/>
                </a:lnTo>
                <a:lnTo>
                  <a:pt x="553163" y="491004"/>
                </a:lnTo>
                <a:lnTo>
                  <a:pt x="516820" y="518892"/>
                </a:lnTo>
                <a:lnTo>
                  <a:pt x="477287" y="541203"/>
                </a:lnTo>
                <a:lnTo>
                  <a:pt x="435273" y="557936"/>
                </a:lnTo>
                <a:lnTo>
                  <a:pt x="391487" y="569091"/>
                </a:lnTo>
                <a:lnTo>
                  <a:pt x="346637" y="574669"/>
                </a:lnTo>
                <a:lnTo>
                  <a:pt x="301434" y="574669"/>
                </a:lnTo>
                <a:lnTo>
                  <a:pt x="256584" y="569091"/>
                </a:lnTo>
                <a:lnTo>
                  <a:pt x="212798" y="557936"/>
                </a:lnTo>
                <a:lnTo>
                  <a:pt x="170784" y="541203"/>
                </a:lnTo>
                <a:lnTo>
                  <a:pt x="131251" y="518892"/>
                </a:lnTo>
                <a:lnTo>
                  <a:pt x="94907" y="491004"/>
                </a:lnTo>
                <a:lnTo>
                  <a:pt x="60741" y="455302"/>
                </a:lnTo>
                <a:lnTo>
                  <a:pt x="34166" y="416245"/>
                </a:lnTo>
                <a:lnTo>
                  <a:pt x="15185" y="374673"/>
                </a:lnTo>
                <a:lnTo>
                  <a:pt x="3796" y="331423"/>
                </a:lnTo>
                <a:lnTo>
                  <a:pt x="0" y="287334"/>
                </a:lnTo>
                <a:lnTo>
                  <a:pt x="3796" y="243246"/>
                </a:lnTo>
                <a:lnTo>
                  <a:pt x="15185" y="199996"/>
                </a:lnTo>
                <a:lnTo>
                  <a:pt x="34166" y="158423"/>
                </a:lnTo>
                <a:lnTo>
                  <a:pt x="60741" y="119367"/>
                </a:lnTo>
                <a:lnTo>
                  <a:pt x="94907" y="83665"/>
                </a:lnTo>
                <a:lnTo>
                  <a:pt x="131251" y="55776"/>
                </a:lnTo>
                <a:lnTo>
                  <a:pt x="170784" y="33466"/>
                </a:lnTo>
                <a:lnTo>
                  <a:pt x="212798" y="16733"/>
                </a:lnTo>
                <a:lnTo>
                  <a:pt x="256584" y="5577"/>
                </a:lnTo>
                <a:lnTo>
                  <a:pt x="301434" y="0"/>
                </a:lnTo>
                <a:lnTo>
                  <a:pt x="346637" y="0"/>
                </a:lnTo>
                <a:lnTo>
                  <a:pt x="391487" y="5577"/>
                </a:lnTo>
                <a:lnTo>
                  <a:pt x="435273" y="16733"/>
                </a:lnTo>
                <a:lnTo>
                  <a:pt x="477287" y="33466"/>
                </a:lnTo>
                <a:lnTo>
                  <a:pt x="516820" y="55776"/>
                </a:lnTo>
                <a:lnTo>
                  <a:pt x="553163" y="8366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0" y="2362200"/>
            <a:ext cx="301371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Trebuchet MS"/>
                <a:cs typeface="Trebuchet MS"/>
              </a:rPr>
              <a:t>What </a:t>
            </a:r>
            <a:r>
              <a:rPr sz="2400" spc="-5" dirty="0">
                <a:latin typeface="Trebuchet MS"/>
                <a:cs typeface="Trebuchet MS"/>
              </a:rPr>
              <a:t>happens when  </a:t>
            </a:r>
            <a:r>
              <a:rPr sz="2400" dirty="0">
                <a:latin typeface="Trebuchet MS"/>
                <a:cs typeface="Trebuchet MS"/>
              </a:rPr>
              <a:t>someone </a:t>
            </a:r>
            <a:r>
              <a:rPr sz="2400" spc="-5" dirty="0">
                <a:latin typeface="Trebuchet MS"/>
                <a:cs typeface="Trebuchet MS"/>
              </a:rPr>
              <a:t>presses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6530" y="2069251"/>
            <a:ext cx="1152292" cy="367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7244" y="2148612"/>
            <a:ext cx="1001394" cy="217804"/>
          </a:xfrm>
          <a:custGeom>
            <a:avLst/>
            <a:gdLst/>
            <a:ahLst/>
            <a:cxnLst/>
            <a:rect l="l" t="t" r="r" b="b"/>
            <a:pathLst>
              <a:path w="1001395" h="217805">
                <a:moveTo>
                  <a:pt x="1000779" y="217743"/>
                </a:moveTo>
                <a:lnTo>
                  <a:pt x="951361" y="206991"/>
                </a:lnTo>
                <a:lnTo>
                  <a:pt x="901943" y="196239"/>
                </a:lnTo>
                <a:lnTo>
                  <a:pt x="852525" y="185487"/>
                </a:lnTo>
                <a:lnTo>
                  <a:pt x="803107" y="174735"/>
                </a:lnTo>
                <a:lnTo>
                  <a:pt x="753689" y="163983"/>
                </a:lnTo>
                <a:lnTo>
                  <a:pt x="704271" y="153231"/>
                </a:lnTo>
                <a:lnTo>
                  <a:pt x="654853" y="142479"/>
                </a:lnTo>
                <a:lnTo>
                  <a:pt x="605435" y="131727"/>
                </a:lnTo>
                <a:lnTo>
                  <a:pt x="556017" y="120975"/>
                </a:lnTo>
                <a:lnTo>
                  <a:pt x="506599" y="110223"/>
                </a:lnTo>
                <a:lnTo>
                  <a:pt x="457181" y="99470"/>
                </a:lnTo>
                <a:lnTo>
                  <a:pt x="407763" y="88718"/>
                </a:lnTo>
                <a:lnTo>
                  <a:pt x="358345" y="77966"/>
                </a:lnTo>
                <a:lnTo>
                  <a:pt x="308927" y="67214"/>
                </a:lnTo>
                <a:lnTo>
                  <a:pt x="259509" y="56462"/>
                </a:lnTo>
                <a:lnTo>
                  <a:pt x="210091" y="45710"/>
                </a:lnTo>
                <a:lnTo>
                  <a:pt x="160673" y="34958"/>
                </a:lnTo>
                <a:lnTo>
                  <a:pt x="111255" y="24206"/>
                </a:lnTo>
                <a:lnTo>
                  <a:pt x="61837" y="13454"/>
                </a:lnTo>
                <a:lnTo>
                  <a:pt x="12419" y="2702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7330" y="2087415"/>
            <a:ext cx="161844" cy="1496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450980"/>
            <a:ext cx="7634605" cy="27133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Selecting title bar icons causes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events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Events are </a:t>
            </a:r>
            <a:r>
              <a:rPr sz="3200" dirty="0">
                <a:latin typeface="Trebuchet MS"/>
                <a:cs typeface="Trebuchet MS"/>
              </a:rPr>
              <a:t>detected by the </a:t>
            </a:r>
            <a:r>
              <a:rPr sz="3200" spc="-5" dirty="0">
                <a:latin typeface="Trebuchet MS"/>
                <a:cs typeface="Trebuchet MS"/>
              </a:rPr>
              <a:t>Java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Java system: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89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stops our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calls the appropriate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listener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1996733" y="2741929"/>
            <a:ext cx="5151120" cy="497840"/>
          </a:xfrm>
          <a:custGeom>
            <a:avLst/>
            <a:gdLst/>
            <a:ahLst/>
            <a:cxnLst/>
            <a:rect l="l" t="t" r="r" b="b"/>
            <a:pathLst>
              <a:path w="5151120" h="497839">
                <a:moveTo>
                  <a:pt x="0" y="0"/>
                </a:moveTo>
                <a:lnTo>
                  <a:pt x="5150533" y="0"/>
                </a:lnTo>
                <a:lnTo>
                  <a:pt x="5150533" y="497840"/>
                </a:lnTo>
                <a:lnTo>
                  <a:pt x="0" y="497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7333" y="2411729"/>
            <a:ext cx="5709333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474" y="4868862"/>
            <a:ext cx="8053070" cy="878840"/>
          </a:xfrm>
          <a:custGeom>
            <a:avLst/>
            <a:gdLst/>
            <a:ahLst/>
            <a:cxnLst/>
            <a:rect l="l" t="t" r="r" b="b"/>
            <a:pathLst>
              <a:path w="8053070" h="878839">
                <a:moveTo>
                  <a:pt x="0" y="0"/>
                </a:moveTo>
                <a:lnTo>
                  <a:pt x="8052747" y="0"/>
                </a:lnTo>
                <a:lnTo>
                  <a:pt x="8052747" y="878839"/>
                </a:lnTo>
                <a:lnTo>
                  <a:pt x="0" y="878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074" y="4538662"/>
            <a:ext cx="8611547" cy="151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220" y="1451359"/>
            <a:ext cx="8340725" cy="49142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For </a:t>
            </a:r>
            <a:r>
              <a:rPr sz="3200" spc="-5" dirty="0">
                <a:latin typeface="Trebuchet MS"/>
                <a:cs typeface="Trebuchet MS"/>
              </a:rPr>
              <a:t>this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happen, we </a:t>
            </a:r>
            <a:r>
              <a:rPr sz="3200" dirty="0">
                <a:latin typeface="Trebuchet MS"/>
                <a:cs typeface="Trebuchet MS"/>
              </a:rPr>
              <a:t>need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to...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0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import </a:t>
            </a:r>
            <a:r>
              <a:rPr sz="2800" spc="-85" dirty="0">
                <a:latin typeface="Trebuchet MS"/>
                <a:cs typeface="Trebuchet MS"/>
              </a:rPr>
              <a:t>AWT </a:t>
            </a:r>
            <a:r>
              <a:rPr sz="2800" spc="-5" dirty="0">
                <a:latin typeface="Trebuchet MS"/>
                <a:cs typeface="Trebuchet MS"/>
              </a:rPr>
              <a:t>Java event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classes</a:t>
            </a:r>
            <a:endParaRPr sz="2800">
              <a:latin typeface="Trebuchet MS"/>
              <a:cs typeface="Trebuchet MS"/>
            </a:endParaRPr>
          </a:p>
          <a:p>
            <a:pPr marL="1833245">
              <a:lnSpc>
                <a:spcPct val="100000"/>
              </a:lnSpc>
              <a:spcBef>
                <a:spcPts val="720"/>
              </a:spcBef>
            </a:pPr>
            <a:r>
              <a:rPr sz="2600" spc="-5" dirty="0">
                <a:latin typeface="Courier New"/>
                <a:cs typeface="Courier New"/>
              </a:rPr>
              <a:t>import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java.awt.event.*;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754380" marR="8255" lvl="1" indent="-284480">
              <a:lnSpc>
                <a:spcPts val="3200"/>
              </a:lnSpc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tell Java </a:t>
            </a:r>
            <a:r>
              <a:rPr sz="2800" dirty="0">
                <a:latin typeface="Trebuchet MS"/>
                <a:cs typeface="Trebuchet MS"/>
              </a:rPr>
              <a:t>we </a:t>
            </a:r>
            <a:r>
              <a:rPr sz="2800" spc="-5" dirty="0">
                <a:latin typeface="Trebuchet MS"/>
                <a:cs typeface="Trebuchet MS"/>
              </a:rPr>
              <a:t>have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listener for window events,  </a:t>
            </a:r>
            <a:r>
              <a:rPr sz="2800" dirty="0">
                <a:latin typeface="Trebuchet MS"/>
                <a:cs typeface="Trebuchet MS"/>
              </a:rPr>
              <a:t>using the </a:t>
            </a:r>
            <a:r>
              <a:rPr sz="2800" dirty="0">
                <a:latin typeface="Courier New"/>
                <a:cs typeface="Courier New"/>
              </a:rPr>
              <a:t>JFrame</a:t>
            </a:r>
            <a:r>
              <a:rPr sz="2800" spc="-8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method:</a:t>
            </a:r>
            <a:endParaRPr sz="2800">
              <a:latin typeface="Trebuchet MS"/>
              <a:cs typeface="Trebuchet MS"/>
            </a:endParaRPr>
          </a:p>
          <a:p>
            <a:pPr marL="550545">
              <a:lnSpc>
                <a:spcPts val="3060"/>
              </a:lnSpc>
              <a:spcBef>
                <a:spcPts val="2460"/>
              </a:spcBef>
            </a:pPr>
            <a:r>
              <a:rPr sz="2600" spc="-5" dirty="0">
                <a:latin typeface="Courier New"/>
                <a:cs typeface="Courier New"/>
              </a:rPr>
              <a:t>public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void</a:t>
            </a:r>
            <a:endParaRPr sz="2600">
              <a:latin typeface="Courier New"/>
              <a:cs typeface="Courier New"/>
            </a:endParaRPr>
          </a:p>
          <a:p>
            <a:pPr marL="1274445">
              <a:lnSpc>
                <a:spcPts val="3060"/>
              </a:lnSpc>
            </a:pPr>
            <a:r>
              <a:rPr sz="2600" spc="-5" dirty="0">
                <a:latin typeface="Courier New"/>
                <a:cs typeface="Courier New"/>
              </a:rPr>
              <a:t>addWindowListener(WindowListener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l)</a:t>
            </a:r>
            <a:endParaRPr sz="26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21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build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dirty="0">
                <a:latin typeface="Courier New"/>
                <a:cs typeface="Courier New"/>
              </a:rPr>
              <a:t>WindowListener</a:t>
            </a:r>
            <a:r>
              <a:rPr sz="2800" spc="-9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to respond to events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362200"/>
            <a:ext cx="8143240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interface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WindowListener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360680" indent="-347980">
              <a:lnSpc>
                <a:spcPts val="362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25" dirty="0">
                <a:latin typeface="Trebuchet MS"/>
                <a:cs typeface="Trebuchet MS"/>
              </a:rPr>
              <a:t>Provides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framework for building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  <a:p>
            <a:pPr marL="360680">
              <a:lnSpc>
                <a:spcPts val="3140"/>
              </a:lnSpc>
            </a:pPr>
            <a:r>
              <a:rPr sz="2800" dirty="0">
                <a:latin typeface="Courier New"/>
                <a:cs typeface="Courier New"/>
              </a:rPr>
              <a:t>WindowListener</a:t>
            </a:r>
            <a:endParaRPr sz="28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abstract method for each event to </a:t>
            </a:r>
            <a:r>
              <a:rPr sz="2800" dirty="0">
                <a:latin typeface="Trebuchet MS"/>
                <a:cs typeface="Trebuchet MS"/>
              </a:rPr>
              <a:t>be </a:t>
            </a:r>
            <a:r>
              <a:rPr sz="2800" spc="-5" dirty="0">
                <a:latin typeface="Trebuchet MS"/>
                <a:cs typeface="Trebuchet MS"/>
              </a:rPr>
              <a:t>handled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no </a:t>
            </a:r>
            <a:r>
              <a:rPr sz="2800" spc="-5" dirty="0">
                <a:latin typeface="Trebuchet MS"/>
                <a:cs typeface="Trebuchet MS"/>
              </a:rPr>
              <a:t>method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body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45938" y="1651000"/>
            <a:ext cx="9052560" cy="4526280"/>
          </a:xfrm>
          <a:custGeom>
            <a:avLst/>
            <a:gdLst/>
            <a:ahLst/>
            <a:cxnLst/>
            <a:rect l="l" t="t" r="r" b="b"/>
            <a:pathLst>
              <a:path w="9052560" h="4526280">
                <a:moveTo>
                  <a:pt x="0" y="0"/>
                </a:moveTo>
                <a:lnTo>
                  <a:pt x="9052123" y="0"/>
                </a:lnTo>
                <a:lnTo>
                  <a:pt x="9052123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20800"/>
            <a:ext cx="91440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00" y="2260600"/>
            <a:ext cx="8911590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public interface </a:t>
            </a:r>
            <a:r>
              <a:rPr sz="2200" b="1" spc="-5" dirty="0">
                <a:latin typeface="Courier New"/>
                <a:cs typeface="Courier New"/>
              </a:rPr>
              <a:t>WindowListener </a:t>
            </a:r>
            <a:r>
              <a:rPr sz="2200" spc="-5" dirty="0">
                <a:latin typeface="Courier New"/>
                <a:cs typeface="Courier New"/>
              </a:rPr>
              <a:t>extends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EventListener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515620" marR="843915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public void windowActivated(WindowEvent e);  public void windowClosed(WindowEvent e);  public void windowClosing(WindowEvent e);  public void windowDeactivated(WindowEvent e);  public void windowDeiconified(WindowEvent e);  public void windowIconified(WindowEvent e);  public void windowOpened(WindowEvent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4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20" y="1526956"/>
            <a:ext cx="8373109" cy="410717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specific </a:t>
            </a:r>
            <a:r>
              <a:rPr sz="3200" dirty="0">
                <a:latin typeface="Trebuchet MS"/>
                <a:cs typeface="Trebuchet MS"/>
              </a:rPr>
              <a:t>events </a:t>
            </a:r>
            <a:r>
              <a:rPr sz="3200" spc="-5" dirty="0">
                <a:latin typeface="Trebuchet MS"/>
                <a:cs typeface="Trebuchet MS"/>
              </a:rPr>
              <a:t>when window is: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activated/deactivated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opened/closed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iconified/deiconified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system: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calls the appropriate method from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interface</a:t>
            </a:r>
            <a:endParaRPr sz="280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3310"/>
              </a:lnSpc>
              <a:spcBef>
                <a:spcPts val="770"/>
              </a:spcBef>
              <a:buFont typeface="Arial"/>
              <a:buChar char="–"/>
              <a:tabLst>
                <a:tab pos="754380" algn="l"/>
              </a:tabLst>
            </a:pPr>
            <a:r>
              <a:rPr sz="4200" spc="-7" baseline="1984" dirty="0">
                <a:latin typeface="Trebuchet MS"/>
                <a:cs typeface="Trebuchet MS"/>
              </a:rPr>
              <a:t>provides </a:t>
            </a:r>
            <a:r>
              <a:rPr sz="4200" baseline="1984" dirty="0">
                <a:latin typeface="Trebuchet MS"/>
                <a:cs typeface="Trebuchet MS"/>
              </a:rPr>
              <a:t>a </a:t>
            </a:r>
            <a:r>
              <a:rPr sz="4200" baseline="1984" dirty="0">
                <a:latin typeface="Courier New"/>
                <a:cs typeface="Courier New"/>
              </a:rPr>
              <a:t>WindowEvent</a:t>
            </a:r>
            <a:r>
              <a:rPr sz="4200" spc="-1312" baseline="1984" dirty="0">
                <a:latin typeface="Courier New"/>
                <a:cs typeface="Courier New"/>
              </a:rPr>
              <a:t> </a:t>
            </a:r>
            <a:r>
              <a:rPr sz="4200" spc="-7" baseline="1984" dirty="0">
                <a:latin typeface="Trebuchet MS"/>
                <a:cs typeface="Trebuchet MS"/>
              </a:rPr>
              <a:t>parameter to provide </a:t>
            </a:r>
            <a:r>
              <a:rPr sz="2800" spc="-5" dirty="0">
                <a:latin typeface="Trebuchet MS"/>
                <a:cs typeface="Trebuchet MS"/>
              </a:rPr>
              <a:t> details of the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event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20" y="1600200"/>
            <a:ext cx="7227570" cy="3688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marR="19050" indent="-347980">
              <a:lnSpc>
                <a:spcPts val="4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all methods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dirty="0">
                <a:latin typeface="Courier New"/>
                <a:cs typeface="Courier New"/>
              </a:rPr>
              <a:t>WindowListener</a:t>
            </a:r>
            <a:r>
              <a:rPr sz="3200" spc="-10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are  abstract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our class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must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implement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Courier New"/>
                <a:cs typeface="Courier New"/>
              </a:rPr>
              <a:t>WindowListener</a:t>
            </a:r>
            <a:endParaRPr sz="28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provide details for all methods</a:t>
            </a:r>
            <a:endParaRPr sz="28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690"/>
              </a:lnSpc>
              <a:spcBef>
                <a:spcPts val="129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we could implement details of all the  interface methods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ourselves...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9900"/>
            <a:ext cx="5036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Events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643261" y="3600047"/>
            <a:ext cx="7857490" cy="878840"/>
          </a:xfrm>
          <a:custGeom>
            <a:avLst/>
            <a:gdLst/>
            <a:ahLst/>
            <a:cxnLst/>
            <a:rect l="l" t="t" r="r" b="b"/>
            <a:pathLst>
              <a:path w="7857490" h="878839">
                <a:moveTo>
                  <a:pt x="0" y="0"/>
                </a:moveTo>
                <a:lnTo>
                  <a:pt x="7857477" y="0"/>
                </a:lnTo>
                <a:lnTo>
                  <a:pt x="7857477" y="878839"/>
                </a:lnTo>
                <a:lnTo>
                  <a:pt x="0" y="878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861" y="3269847"/>
            <a:ext cx="8416277" cy="151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20" y="1530647"/>
            <a:ext cx="8434705" cy="45713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spc="-5" dirty="0">
                <a:latin typeface="Trebuchet MS"/>
                <a:cs typeface="Trebuchet MS"/>
              </a:rPr>
              <a:t>but easier (and </a:t>
            </a:r>
            <a:r>
              <a:rPr sz="3100" dirty="0">
                <a:latin typeface="Trebuchet MS"/>
                <a:cs typeface="Trebuchet MS"/>
              </a:rPr>
              <a:t>more </a:t>
            </a:r>
            <a:r>
              <a:rPr sz="3100" spc="-5" dirty="0">
                <a:latin typeface="Trebuchet MS"/>
                <a:cs typeface="Trebuchet MS"/>
              </a:rPr>
              <a:t>concise)</a:t>
            </a:r>
            <a:r>
              <a:rPr sz="3100" spc="-10" dirty="0">
                <a:latin typeface="Trebuchet MS"/>
                <a:cs typeface="Trebuchet MS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to:</a:t>
            </a:r>
            <a:endParaRPr sz="3100">
              <a:latin typeface="Trebuchet MS"/>
              <a:cs typeface="Trebuchet MS"/>
            </a:endParaRPr>
          </a:p>
          <a:p>
            <a:pPr marL="741680" marR="1153160" lvl="1" indent="-271780">
              <a:lnSpc>
                <a:spcPts val="3200"/>
              </a:lnSpc>
              <a:spcBef>
                <a:spcPts val="720"/>
              </a:spcBef>
              <a:buFont typeface="Arial"/>
              <a:buChar char="–"/>
              <a:tabLst>
                <a:tab pos="741680" algn="l"/>
              </a:tabLst>
            </a:pPr>
            <a:r>
              <a:rPr sz="2700" spc="5" dirty="0">
                <a:latin typeface="Trebuchet MS"/>
                <a:cs typeface="Trebuchet MS"/>
              </a:rPr>
              <a:t>subclass a supplied implementation of the  </a:t>
            </a:r>
            <a:r>
              <a:rPr sz="2700" dirty="0">
                <a:latin typeface="Trebuchet MS"/>
                <a:cs typeface="Trebuchet MS"/>
              </a:rPr>
              <a:t>interface</a:t>
            </a:r>
            <a:endParaRPr sz="270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41680" algn="l"/>
              </a:tabLst>
            </a:pPr>
            <a:r>
              <a:rPr sz="2700" spc="5" dirty="0">
                <a:latin typeface="Trebuchet MS"/>
                <a:cs typeface="Trebuchet MS"/>
              </a:rPr>
              <a:t>override methods </a:t>
            </a:r>
            <a:r>
              <a:rPr sz="2700" spc="10" dirty="0">
                <a:latin typeface="Trebuchet MS"/>
                <a:cs typeface="Trebuchet MS"/>
              </a:rPr>
              <a:t>we </a:t>
            </a:r>
            <a:r>
              <a:rPr sz="2700" spc="5" dirty="0">
                <a:latin typeface="Trebuchet MS"/>
                <a:cs typeface="Trebuchet MS"/>
              </a:rPr>
              <a:t>are concerned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about</a:t>
            </a:r>
            <a:endParaRPr sz="2700">
              <a:latin typeface="Trebuchet MS"/>
              <a:cs typeface="Trebuchet MS"/>
            </a:endParaRPr>
          </a:p>
          <a:p>
            <a:pPr marL="207645">
              <a:lnSpc>
                <a:spcPts val="3060"/>
              </a:lnSpc>
              <a:spcBef>
                <a:spcPts val="960"/>
              </a:spcBef>
            </a:pPr>
            <a:r>
              <a:rPr sz="2600" spc="-5" dirty="0">
                <a:latin typeface="Courier New"/>
                <a:cs typeface="Courier New"/>
              </a:rPr>
              <a:t>public class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WindowAdapter</a:t>
            </a:r>
            <a:endParaRPr sz="2600">
              <a:latin typeface="Courier New"/>
              <a:cs typeface="Courier New"/>
            </a:endParaRPr>
          </a:p>
          <a:p>
            <a:pPr marL="2981960">
              <a:lnSpc>
                <a:spcPts val="3060"/>
              </a:lnSpc>
            </a:pPr>
            <a:r>
              <a:rPr sz="2600" spc="-5" dirty="0">
                <a:latin typeface="Courier New"/>
                <a:cs typeface="Courier New"/>
              </a:rPr>
              <a:t>implements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WindowListener</a:t>
            </a:r>
            <a:endParaRPr sz="260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238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dirty="0">
                <a:latin typeface="Trebuchet MS"/>
                <a:cs typeface="Trebuchet MS"/>
              </a:rPr>
              <a:t>provides </a:t>
            </a:r>
            <a:r>
              <a:rPr sz="3100" spc="-5" dirty="0">
                <a:latin typeface="Trebuchet MS"/>
                <a:cs typeface="Trebuchet MS"/>
              </a:rPr>
              <a:t>empty </a:t>
            </a:r>
            <a:r>
              <a:rPr sz="3100" dirty="0">
                <a:latin typeface="Trebuchet MS"/>
                <a:cs typeface="Trebuchet MS"/>
              </a:rPr>
              <a:t>versions </a:t>
            </a:r>
            <a:r>
              <a:rPr sz="3100" spc="-5" dirty="0">
                <a:latin typeface="Trebuchet MS"/>
                <a:cs typeface="Trebuchet MS"/>
              </a:rPr>
              <a:t>of all above</a:t>
            </a:r>
            <a:r>
              <a:rPr sz="3100" spc="-4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methods</a:t>
            </a:r>
            <a:endParaRPr sz="3100">
              <a:latin typeface="Trebuchet MS"/>
              <a:cs typeface="Trebuchet MS"/>
            </a:endParaRPr>
          </a:p>
          <a:p>
            <a:pPr marL="741680" marR="401955" lvl="1" indent="-271780">
              <a:lnSpc>
                <a:spcPct val="108000"/>
              </a:lnSpc>
              <a:spcBef>
                <a:spcPts val="320"/>
              </a:spcBef>
              <a:buFont typeface="Arial"/>
              <a:buChar char="–"/>
              <a:tabLst>
                <a:tab pos="741680" algn="l"/>
              </a:tabLst>
            </a:pPr>
            <a:r>
              <a:rPr sz="2700" spc="5" dirty="0">
                <a:latin typeface="Trebuchet MS"/>
                <a:cs typeface="Trebuchet MS"/>
              </a:rPr>
              <a:t>so subclass </a:t>
            </a:r>
            <a:r>
              <a:rPr sz="2700" spc="5" dirty="0">
                <a:latin typeface="Courier New"/>
                <a:cs typeface="Courier New"/>
              </a:rPr>
              <a:t>WindowAdapter</a:t>
            </a:r>
            <a:r>
              <a:rPr sz="2700" spc="-805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and </a:t>
            </a:r>
            <a:r>
              <a:rPr sz="2700" dirty="0">
                <a:latin typeface="Trebuchet MS"/>
                <a:cs typeface="Trebuchet MS"/>
              </a:rPr>
              <a:t>only override  the </a:t>
            </a:r>
            <a:r>
              <a:rPr sz="2700" spc="5" dirty="0">
                <a:latin typeface="Trebuchet MS"/>
                <a:cs typeface="Trebuchet MS"/>
              </a:rPr>
              <a:t>methods </a:t>
            </a:r>
            <a:r>
              <a:rPr sz="2700" dirty="0">
                <a:latin typeface="Trebuchet MS"/>
                <a:cs typeface="Trebuchet MS"/>
              </a:rPr>
              <a:t>that </a:t>
            </a:r>
            <a:r>
              <a:rPr sz="2700" spc="5" dirty="0">
                <a:latin typeface="Trebuchet MS"/>
                <a:cs typeface="Trebuchet MS"/>
              </a:rPr>
              <a:t>should do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something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69900"/>
            <a:ext cx="1461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T</a:t>
            </a:r>
            <a:r>
              <a:rPr dirty="0"/>
              <a:t>o</a:t>
            </a:r>
            <a:r>
              <a:rPr spc="-5" dirty="0"/>
              <a:t>da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8" y="3012856"/>
            <a:ext cx="8083550" cy="15798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Introduction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implementing GUIs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Java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How to create windows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15" dirty="0">
                <a:latin typeface="Trebuchet MS"/>
                <a:cs typeface="Trebuchet MS"/>
              </a:rPr>
              <a:t>Responding </a:t>
            </a:r>
            <a:r>
              <a:rPr sz="2800" dirty="0">
                <a:latin typeface="Trebuchet MS"/>
                <a:cs typeface="Trebuchet MS"/>
              </a:rPr>
              <a:t>to user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interaction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69900"/>
            <a:ext cx="2143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31539" y="1514241"/>
            <a:ext cx="8281034" cy="4879340"/>
          </a:xfrm>
          <a:custGeom>
            <a:avLst/>
            <a:gdLst/>
            <a:ahLst/>
            <a:cxnLst/>
            <a:rect l="l" t="t" r="r" b="b"/>
            <a:pathLst>
              <a:path w="8281034" h="4879340">
                <a:moveTo>
                  <a:pt x="0" y="0"/>
                </a:moveTo>
                <a:lnTo>
                  <a:pt x="8280920" y="0"/>
                </a:lnTo>
                <a:lnTo>
                  <a:pt x="8280920" y="4879339"/>
                </a:lnTo>
                <a:lnTo>
                  <a:pt x="0" y="48793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139" y="1184041"/>
            <a:ext cx="8839720" cy="551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" y="1511300"/>
            <a:ext cx="7977505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import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java.awt.event.*;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926465" marR="5080" indent="-914400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class MyFrameListener extends WindowAdapter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public void windowClosing(WindowEvent e)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</a:p>
          <a:p>
            <a:pPr marL="1840864">
              <a:lnSpc>
                <a:spcPts val="2370"/>
              </a:lnSpc>
            </a:pPr>
            <a:r>
              <a:rPr sz="2200" spc="-5" dirty="0">
                <a:latin typeface="Courier New"/>
                <a:cs typeface="Courier New"/>
              </a:rPr>
              <a:t>System.exit(0);</a:t>
            </a:r>
            <a:endParaRPr sz="2200" dirty="0">
              <a:latin typeface="Courier New"/>
              <a:cs typeface="Courier New"/>
            </a:endParaRPr>
          </a:p>
          <a:p>
            <a:pPr marL="926465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public class JavaGUI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{</a:t>
            </a:r>
          </a:p>
          <a:p>
            <a:pPr marL="1840864" marR="95885" indent="-914400">
              <a:lnSpc>
                <a:spcPts val="2500"/>
              </a:lnSpc>
              <a:spcBef>
                <a:spcPts val="130"/>
              </a:spcBef>
            </a:pPr>
            <a:r>
              <a:rPr sz="2200" spc="-5" dirty="0">
                <a:latin typeface="Courier New"/>
                <a:cs typeface="Courier New"/>
              </a:rPr>
              <a:t>public static void main(String[] args) </a:t>
            </a:r>
            <a:r>
              <a:rPr sz="2200" dirty="0">
                <a:latin typeface="Courier New"/>
                <a:cs typeface="Courier New"/>
              </a:rPr>
              <a:t>{  </a:t>
            </a:r>
            <a:r>
              <a:rPr sz="2200" spc="-5" dirty="0">
                <a:latin typeface="Courier New"/>
                <a:cs typeface="Courier New"/>
              </a:rPr>
              <a:t>BlackFrame frame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new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BlackFrame();</a:t>
            </a:r>
            <a:endParaRPr sz="2200" dirty="0">
              <a:latin typeface="Courier New"/>
              <a:cs typeface="Courier New"/>
            </a:endParaRPr>
          </a:p>
          <a:p>
            <a:pPr marL="1840864">
              <a:lnSpc>
                <a:spcPts val="2370"/>
              </a:lnSpc>
            </a:pPr>
            <a:r>
              <a:rPr sz="2200" spc="-5" dirty="0">
                <a:latin typeface="Courier New"/>
                <a:cs typeface="Courier New"/>
              </a:rPr>
              <a:t>...</a:t>
            </a:r>
            <a:endParaRPr sz="2200" dirty="0">
              <a:latin typeface="Courier New"/>
              <a:cs typeface="Courier New"/>
            </a:endParaRPr>
          </a:p>
          <a:p>
            <a:pPr marL="1840864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frame.addWindowListener(new</a:t>
            </a:r>
            <a:endParaRPr sz="2200" dirty="0">
              <a:latin typeface="Courier New"/>
              <a:cs typeface="Courier New"/>
            </a:endParaRPr>
          </a:p>
          <a:p>
            <a:pPr marL="3669665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MyFrameListener());</a:t>
            </a:r>
            <a:endParaRPr sz="2200" dirty="0">
              <a:latin typeface="Courier New"/>
              <a:cs typeface="Courier New"/>
            </a:endParaRPr>
          </a:p>
          <a:p>
            <a:pPr marL="926465">
              <a:lnSpc>
                <a:spcPts val="250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469900"/>
            <a:ext cx="326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Alternatively</a:t>
            </a:r>
          </a:p>
        </p:txBody>
      </p:sp>
      <p:sp>
        <p:nvSpPr>
          <p:cNvPr id="3" name="object 3"/>
          <p:cNvSpPr/>
          <p:nvPr/>
        </p:nvSpPr>
        <p:spPr>
          <a:xfrm>
            <a:off x="110926" y="1510183"/>
            <a:ext cx="8922385" cy="4206240"/>
          </a:xfrm>
          <a:custGeom>
            <a:avLst/>
            <a:gdLst/>
            <a:ahLst/>
            <a:cxnLst/>
            <a:rect l="l" t="t" r="r" b="b"/>
            <a:pathLst>
              <a:path w="8922385" h="4206240">
                <a:moveTo>
                  <a:pt x="0" y="0"/>
                </a:moveTo>
                <a:lnTo>
                  <a:pt x="8922146" y="0"/>
                </a:lnTo>
                <a:lnTo>
                  <a:pt x="8922146" y="4206240"/>
                </a:lnTo>
                <a:lnTo>
                  <a:pt x="0" y="4206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79983"/>
            <a:ext cx="9144000" cy="484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1524000"/>
            <a:ext cx="8331834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import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java.awt.event.*;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public class JavaGUI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117600" marR="1554480" indent="-444500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public static void main(String[] args)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BlackFrame frame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BlackFrame();</a:t>
            </a:r>
            <a:endParaRPr sz="2000">
              <a:latin typeface="Courier New"/>
              <a:cs typeface="Courier New"/>
            </a:endParaRPr>
          </a:p>
          <a:p>
            <a:pPr marL="1117600" marR="3547745">
              <a:lnSpc>
                <a:spcPts val="2300"/>
              </a:lnSpc>
            </a:pPr>
            <a:r>
              <a:rPr sz="2000" dirty="0">
                <a:latin typeface="Courier New"/>
                <a:cs typeface="Courier New"/>
              </a:rPr>
              <a:t>…  frame.addWindowListener(</a:t>
            </a:r>
            <a:endParaRPr sz="2000">
              <a:latin typeface="Courier New"/>
              <a:cs typeface="Courier New"/>
            </a:endParaRPr>
          </a:p>
          <a:p>
            <a:pPr marL="1612900">
              <a:lnSpc>
                <a:spcPts val="2190"/>
              </a:lnSpc>
            </a:pP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WindowAdapter(){</a:t>
            </a:r>
            <a:endParaRPr sz="2000">
              <a:latin typeface="Courier New"/>
              <a:cs typeface="Courier New"/>
            </a:endParaRPr>
          </a:p>
          <a:p>
            <a:pPr marL="2527300" marR="5080" indent="-457200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public void windowClosing(WindowEvent </a:t>
            </a:r>
            <a:r>
              <a:rPr sz="2000" dirty="0">
                <a:latin typeface="Courier New"/>
                <a:cs typeface="Courier New"/>
              </a:rPr>
              <a:t>e){  System.exit(0);</a:t>
            </a:r>
            <a:endParaRPr sz="2000">
              <a:latin typeface="Courier New"/>
              <a:cs typeface="Courier New"/>
            </a:endParaRPr>
          </a:p>
          <a:p>
            <a:pPr marL="2070100">
              <a:lnSpc>
                <a:spcPts val="219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612900">
              <a:lnSpc>
                <a:spcPts val="2300"/>
              </a:lnSpc>
            </a:pPr>
            <a:r>
              <a:rPr sz="2000" dirty="0"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73100">
              <a:lnSpc>
                <a:spcPts val="23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469900"/>
            <a:ext cx="326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Alternatively</a:t>
            </a:r>
          </a:p>
        </p:txBody>
      </p:sp>
      <p:sp>
        <p:nvSpPr>
          <p:cNvPr id="3" name="object 3"/>
          <p:cNvSpPr/>
          <p:nvPr/>
        </p:nvSpPr>
        <p:spPr>
          <a:xfrm>
            <a:off x="110926" y="1510183"/>
            <a:ext cx="8922385" cy="4206240"/>
          </a:xfrm>
          <a:custGeom>
            <a:avLst/>
            <a:gdLst/>
            <a:ahLst/>
            <a:cxnLst/>
            <a:rect l="l" t="t" r="r" b="b"/>
            <a:pathLst>
              <a:path w="8922385" h="4206240">
                <a:moveTo>
                  <a:pt x="0" y="0"/>
                </a:moveTo>
                <a:lnTo>
                  <a:pt x="8922146" y="0"/>
                </a:lnTo>
                <a:lnTo>
                  <a:pt x="8922146" y="4206240"/>
                </a:lnTo>
                <a:lnTo>
                  <a:pt x="0" y="4206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79983"/>
            <a:ext cx="9144000" cy="484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</a:t>
            </a:r>
            <a:r>
              <a:rPr spc="-10" dirty="0"/>
              <a:t> </a:t>
            </a:r>
            <a:r>
              <a:rPr spc="-5" dirty="0"/>
              <a:t>java.awt.event.*;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pc="-5" dirty="0"/>
              <a:t>public class JavaGUI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1117600" marR="1554480" indent="-444500">
              <a:lnSpc>
                <a:spcPts val="2300"/>
              </a:lnSpc>
              <a:spcBef>
                <a:spcPts val="110"/>
              </a:spcBef>
            </a:pPr>
            <a:r>
              <a:rPr spc="-5" dirty="0"/>
              <a:t>public static void main(String[] args) </a:t>
            </a:r>
            <a:r>
              <a:rPr dirty="0"/>
              <a:t>{  </a:t>
            </a:r>
            <a:r>
              <a:rPr spc="-5" dirty="0"/>
              <a:t>BlackFrame frame </a:t>
            </a:r>
            <a:r>
              <a:rPr dirty="0"/>
              <a:t>= </a:t>
            </a:r>
            <a:r>
              <a:rPr spc="-5" dirty="0"/>
              <a:t>new</a:t>
            </a:r>
            <a:r>
              <a:rPr spc="-80" dirty="0"/>
              <a:t> </a:t>
            </a:r>
            <a:r>
              <a:rPr dirty="0"/>
              <a:t>BlackFrame();</a:t>
            </a:r>
          </a:p>
          <a:p>
            <a:pPr marL="1117600" marR="3547745">
              <a:lnSpc>
                <a:spcPts val="2300"/>
              </a:lnSpc>
            </a:pPr>
            <a:r>
              <a:rPr dirty="0"/>
              <a:t>…  frame.addWindowListener(</a:t>
            </a:r>
          </a:p>
          <a:p>
            <a:pPr marL="1612900">
              <a:lnSpc>
                <a:spcPts val="2190"/>
              </a:lnSpc>
            </a:pPr>
            <a:r>
              <a:rPr spc="-5" dirty="0"/>
              <a:t>new</a:t>
            </a:r>
            <a:r>
              <a:rPr spc="-100" dirty="0"/>
              <a:t> </a:t>
            </a:r>
            <a:r>
              <a:rPr dirty="0"/>
              <a:t>WindowAdapter(){</a:t>
            </a:r>
          </a:p>
          <a:p>
            <a:pPr marL="2527300" marR="5080" indent="-457200">
              <a:lnSpc>
                <a:spcPts val="2300"/>
              </a:lnSpc>
              <a:spcBef>
                <a:spcPts val="110"/>
              </a:spcBef>
            </a:pPr>
            <a:r>
              <a:rPr spc="-5" dirty="0"/>
              <a:t>public void windowClosing(WindowEvent </a:t>
            </a:r>
            <a:r>
              <a:rPr dirty="0"/>
              <a:t>e){  System.exit(0);</a:t>
            </a:r>
          </a:p>
          <a:p>
            <a:pPr marL="2070100">
              <a:lnSpc>
                <a:spcPts val="2190"/>
              </a:lnSpc>
            </a:pPr>
            <a:r>
              <a:rPr dirty="0"/>
              <a:t>}</a:t>
            </a:r>
          </a:p>
          <a:p>
            <a:pPr marL="1612900">
              <a:lnSpc>
                <a:spcPts val="2300"/>
              </a:lnSpc>
            </a:pPr>
            <a:r>
              <a:rPr dirty="0"/>
              <a:t>});</a:t>
            </a:r>
          </a:p>
          <a:p>
            <a:pPr marL="673100">
              <a:lnSpc>
                <a:spcPts val="2350"/>
              </a:lnSpc>
            </a:pPr>
            <a:r>
              <a:rPr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" y="53213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0988" y="5134640"/>
            <a:ext cx="7010176" cy="172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1826" y="4906040"/>
            <a:ext cx="19685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3400" y="5295900"/>
            <a:ext cx="650049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Trebuchet MS"/>
                <a:cs typeface="Trebuchet MS"/>
              </a:rPr>
              <a:t>This is an </a:t>
            </a:r>
            <a:r>
              <a:rPr sz="2400" spc="-5" dirty="0">
                <a:latin typeface="Trebuchet MS"/>
                <a:cs typeface="Trebuchet MS"/>
              </a:rPr>
              <a:t>‘anonymous class’,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way of reducing  code when you only </a:t>
            </a:r>
            <a:r>
              <a:rPr sz="2400" dirty="0">
                <a:latin typeface="Trebuchet MS"/>
                <a:cs typeface="Trebuchet MS"/>
              </a:rPr>
              <a:t>need to create a </a:t>
            </a:r>
            <a:r>
              <a:rPr sz="2400" spc="-5" dirty="0">
                <a:latin typeface="Trebuchet MS"/>
                <a:cs typeface="Trebuchet MS"/>
              </a:rPr>
              <a:t>single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400" y="6007100"/>
            <a:ext cx="687895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Trebuchet MS"/>
                <a:cs typeface="Trebuchet MS"/>
              </a:rPr>
              <a:t>instance of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class </a:t>
            </a:r>
            <a:r>
              <a:rPr sz="2400" dirty="0">
                <a:latin typeface="Trebuchet MS"/>
                <a:cs typeface="Trebuchet MS"/>
              </a:rPr>
              <a:t>– </a:t>
            </a:r>
            <a:r>
              <a:rPr sz="2400" spc="-5" dirty="0">
                <a:latin typeface="Trebuchet MS"/>
                <a:cs typeface="Trebuchet MS"/>
              </a:rPr>
              <a:t>it is commonly used to create  event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listeners.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2637" y="3504537"/>
            <a:ext cx="7086376" cy="1780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604" y="3533180"/>
            <a:ext cx="7002734" cy="1689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50"/>
            <a:ext cx="7984490" cy="43199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0680" marR="321310" indent="-347980">
              <a:lnSpc>
                <a:spcPts val="3370"/>
              </a:lnSpc>
              <a:spcBef>
                <a:spcPts val="6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" dirty="0">
                <a:latin typeface="Trebuchet MS"/>
                <a:cs typeface="Trebuchet MS"/>
              </a:rPr>
              <a:t>Window </a:t>
            </a:r>
            <a:r>
              <a:rPr sz="3200" spc="-5" dirty="0">
                <a:latin typeface="Trebuchet MS"/>
                <a:cs typeface="Trebuchet MS"/>
              </a:rPr>
              <a:t>flashes </a:t>
            </a:r>
            <a:r>
              <a:rPr sz="3200" dirty="0">
                <a:latin typeface="Trebuchet MS"/>
                <a:cs typeface="Trebuchet MS"/>
              </a:rPr>
              <a:t>black </a:t>
            </a:r>
            <a:r>
              <a:rPr sz="3200" spc="-5" dirty="0">
                <a:latin typeface="Trebuchet MS"/>
                <a:cs typeface="Trebuchet MS"/>
              </a:rPr>
              <a:t>to white </a:t>
            </a:r>
            <a:r>
              <a:rPr sz="3200" dirty="0">
                <a:latin typeface="Trebuchet MS"/>
                <a:cs typeface="Trebuchet MS"/>
              </a:rPr>
              <a:t>and back  </a:t>
            </a:r>
            <a:r>
              <a:rPr sz="3200" spc="-5" dirty="0">
                <a:latin typeface="Trebuchet MS"/>
                <a:cs typeface="Trebuchet MS"/>
              </a:rPr>
              <a:t>every 0.5 sec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repeatedly change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background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ts val="377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need </a:t>
            </a:r>
            <a:r>
              <a:rPr sz="3200" spc="-5" dirty="0">
                <a:latin typeface="Trebuchet MS"/>
                <a:cs typeface="Trebuchet MS"/>
              </a:rPr>
              <a:t>some way of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pausing</a:t>
            </a:r>
            <a:endParaRPr sz="3200">
              <a:latin typeface="Trebuchet MS"/>
              <a:cs typeface="Trebuchet MS"/>
            </a:endParaRPr>
          </a:p>
          <a:p>
            <a:pPr marL="932180">
              <a:lnSpc>
                <a:spcPts val="2810"/>
              </a:lnSpc>
            </a:pPr>
            <a:r>
              <a:rPr sz="2400" spc="-5" dirty="0">
                <a:latin typeface="Courier New"/>
                <a:cs typeface="Courier New"/>
              </a:rPr>
              <a:t>import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java.util.*;</a:t>
            </a:r>
            <a:endParaRPr sz="24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Calendar</a:t>
            </a:r>
            <a:r>
              <a:rPr sz="3200" spc="-9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class</a:t>
            </a:r>
            <a:endParaRPr sz="3200">
              <a:latin typeface="Trebuchet MS"/>
              <a:cs typeface="Trebuchet MS"/>
            </a:endParaRPr>
          </a:p>
          <a:p>
            <a:pPr marL="93218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Calendar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Calendar.getInstance()</a:t>
            </a:r>
            <a:endParaRPr sz="2400">
              <a:latin typeface="Courier New"/>
              <a:cs typeface="Courier New"/>
            </a:endParaRPr>
          </a:p>
          <a:p>
            <a:pPr marL="360680" marR="5080" indent="-347980">
              <a:lnSpc>
                <a:spcPts val="3600"/>
              </a:lnSpc>
              <a:spcBef>
                <a:spcPts val="8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returns a </a:t>
            </a:r>
            <a:r>
              <a:rPr sz="3200" dirty="0">
                <a:latin typeface="Courier New"/>
                <a:cs typeface="Courier New"/>
              </a:rPr>
              <a:t>Calendar</a:t>
            </a:r>
            <a:r>
              <a:rPr sz="3200" spc="-105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object </a:t>
            </a:r>
            <a:r>
              <a:rPr sz="3200" dirty="0">
                <a:latin typeface="Trebuchet MS"/>
                <a:cs typeface="Trebuchet MS"/>
              </a:rPr>
              <a:t>which </a:t>
            </a:r>
            <a:r>
              <a:rPr sz="3200" spc="-5" dirty="0">
                <a:latin typeface="Trebuchet MS"/>
                <a:cs typeface="Trebuchet MS"/>
              </a:rPr>
              <a:t>holds </a:t>
            </a:r>
            <a:r>
              <a:rPr sz="3200" dirty="0">
                <a:latin typeface="Trebuchet MS"/>
                <a:cs typeface="Trebuchet MS"/>
              </a:rPr>
              <a:t>a  </a:t>
            </a:r>
            <a:r>
              <a:rPr sz="3200" spc="-5" dirty="0">
                <a:latin typeface="Trebuchet MS"/>
                <a:cs typeface="Trebuchet MS"/>
              </a:rPr>
              <a:t>snapshot </a:t>
            </a:r>
            <a:r>
              <a:rPr sz="3200" dirty="0">
                <a:latin typeface="Trebuchet MS"/>
                <a:cs typeface="Trebuchet MS"/>
              </a:rPr>
              <a:t>of the </a:t>
            </a:r>
            <a:r>
              <a:rPr sz="3200" spc="-5" dirty="0">
                <a:latin typeface="Trebuchet MS"/>
                <a:cs typeface="Trebuchet MS"/>
              </a:rPr>
              <a:t>current date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time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0656"/>
            <a:ext cx="7746365" cy="44005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445"/>
              </a:spcBef>
            </a:pPr>
            <a:r>
              <a:rPr sz="2400" spc="-5" dirty="0">
                <a:latin typeface="Courier New"/>
                <a:cs typeface="Courier New"/>
              </a:rPr>
              <a:t>long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getTimeInMillis()</a:t>
            </a:r>
            <a:endParaRPr sz="2400">
              <a:latin typeface="Courier New"/>
              <a:cs typeface="Courier New"/>
            </a:endParaRPr>
          </a:p>
          <a:p>
            <a:pPr marL="360680" indent="-347980">
              <a:lnSpc>
                <a:spcPts val="3340"/>
              </a:lnSpc>
              <a:spcBef>
                <a:spcPts val="4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returns </a:t>
            </a:r>
            <a:r>
              <a:rPr sz="2900" spc="-5" dirty="0">
                <a:latin typeface="Trebuchet MS"/>
                <a:cs typeface="Trebuchet MS"/>
              </a:rPr>
              <a:t>time </a:t>
            </a:r>
            <a:r>
              <a:rPr sz="2900" dirty="0">
                <a:latin typeface="Trebuchet MS"/>
                <a:cs typeface="Trebuchet MS"/>
              </a:rPr>
              <a:t>in </a:t>
            </a:r>
            <a:r>
              <a:rPr sz="2900" spc="-5" dirty="0">
                <a:latin typeface="Trebuchet MS"/>
                <a:cs typeface="Trebuchet MS"/>
              </a:rPr>
              <a:t>milliseconds </a:t>
            </a:r>
            <a:r>
              <a:rPr sz="2900" dirty="0">
                <a:latin typeface="Trebuchet MS"/>
                <a:cs typeface="Trebuchet MS"/>
              </a:rPr>
              <a:t>from</a:t>
            </a:r>
            <a:r>
              <a:rPr sz="2900" spc="-80" dirty="0">
                <a:latin typeface="Trebuchet MS"/>
                <a:cs typeface="Trebuchet MS"/>
              </a:rPr>
              <a:t> </a:t>
            </a:r>
            <a:r>
              <a:rPr sz="2900" dirty="0">
                <a:latin typeface="Courier New"/>
                <a:cs typeface="Courier New"/>
              </a:rPr>
              <a:t>Calendar</a:t>
            </a:r>
            <a:endParaRPr sz="2900">
              <a:latin typeface="Courier New"/>
              <a:cs typeface="Courier New"/>
            </a:endParaRPr>
          </a:p>
          <a:p>
            <a:pPr marL="360680">
              <a:lnSpc>
                <a:spcPts val="3340"/>
              </a:lnSpc>
            </a:pPr>
            <a:r>
              <a:rPr sz="2900" spc="-5" dirty="0">
                <a:latin typeface="Trebuchet MS"/>
                <a:cs typeface="Trebuchet MS"/>
              </a:rPr>
              <a:t>object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ts val="3240"/>
              </a:lnSpc>
              <a:spcBef>
                <a:spcPts val="2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NB to update time, </a:t>
            </a:r>
            <a:r>
              <a:rPr sz="2900" dirty="0">
                <a:latin typeface="Trebuchet MS"/>
                <a:cs typeface="Trebuchet MS"/>
              </a:rPr>
              <a:t>must </a:t>
            </a:r>
            <a:r>
              <a:rPr sz="2900" spc="-5" dirty="0">
                <a:latin typeface="Trebuchet MS"/>
                <a:cs typeface="Trebuchet MS"/>
              </a:rPr>
              <a:t>create</a:t>
            </a:r>
            <a:r>
              <a:rPr sz="2900" spc="-3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new</a:t>
            </a:r>
            <a:endParaRPr sz="2900">
              <a:latin typeface="Trebuchet MS"/>
              <a:cs typeface="Trebuchet MS"/>
            </a:endParaRPr>
          </a:p>
          <a:p>
            <a:pPr marL="360680">
              <a:lnSpc>
                <a:spcPts val="3240"/>
              </a:lnSpc>
            </a:pPr>
            <a:r>
              <a:rPr sz="2900" dirty="0">
                <a:latin typeface="Courier New"/>
                <a:cs typeface="Courier New"/>
              </a:rPr>
              <a:t>Calendar</a:t>
            </a:r>
            <a:r>
              <a:rPr sz="2900" spc="-875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object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4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to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pause:</a:t>
            </a:r>
            <a:endParaRPr sz="29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210"/>
              </a:spcBef>
              <a:buFont typeface="Arial"/>
              <a:buChar char="–"/>
              <a:tabLst>
                <a:tab pos="754380" algn="l"/>
              </a:tabLst>
            </a:pPr>
            <a:r>
              <a:rPr sz="2500" spc="-5" dirty="0">
                <a:latin typeface="Trebuchet MS"/>
                <a:cs typeface="Trebuchet MS"/>
              </a:rPr>
              <a:t>find start</a:t>
            </a:r>
            <a:r>
              <a:rPr sz="2500" dirty="0">
                <a:latin typeface="Trebuchet MS"/>
                <a:cs typeface="Trebuchet MS"/>
              </a:rPr>
              <a:t> time</a:t>
            </a:r>
            <a:endParaRPr sz="25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54380" algn="l"/>
              </a:tabLst>
            </a:pPr>
            <a:r>
              <a:rPr sz="2500" spc="-5" dirty="0">
                <a:latin typeface="Trebuchet MS"/>
                <a:cs typeface="Trebuchet MS"/>
              </a:rPr>
              <a:t>and then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repeatedly</a:t>
            </a:r>
            <a:endParaRPr sz="25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60145" algn="l"/>
                <a:tab pos="1160780" algn="l"/>
              </a:tabLst>
            </a:pPr>
            <a:r>
              <a:rPr sz="2200" spc="-5" dirty="0">
                <a:latin typeface="Trebuchet MS"/>
                <a:cs typeface="Trebuchet MS"/>
              </a:rPr>
              <a:t>compare current time with </a:t>
            </a:r>
            <a:r>
              <a:rPr sz="2200" dirty="0">
                <a:latin typeface="Trebuchet MS"/>
                <a:cs typeface="Trebuchet MS"/>
              </a:rPr>
              <a:t>start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time</a:t>
            </a:r>
            <a:endParaRPr sz="2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4380" algn="l"/>
              </a:tabLst>
            </a:pPr>
            <a:r>
              <a:rPr sz="2500" dirty="0">
                <a:latin typeface="Trebuchet MS"/>
                <a:cs typeface="Trebuchet MS"/>
              </a:rPr>
              <a:t>until </a:t>
            </a:r>
            <a:r>
              <a:rPr sz="2500" spc="-5" dirty="0">
                <a:latin typeface="Trebuchet MS"/>
                <a:cs typeface="Trebuchet MS"/>
              </a:rPr>
              <a:t>required time </a:t>
            </a:r>
            <a:r>
              <a:rPr sz="2500" dirty="0">
                <a:latin typeface="Trebuchet MS"/>
                <a:cs typeface="Trebuchet MS"/>
              </a:rPr>
              <a:t>has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passed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2273300"/>
            <a:ext cx="7327265" cy="3088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26465" marR="1757680" indent="-914400">
              <a:lnSpc>
                <a:spcPts val="3000"/>
              </a:lnSpc>
              <a:spcBef>
                <a:spcPts val="300"/>
              </a:spcBef>
            </a:pPr>
            <a:r>
              <a:rPr sz="2600" spc="-5" dirty="0">
                <a:latin typeface="Courier New"/>
                <a:cs typeface="Courier New"/>
              </a:rPr>
              <a:t>void pause(</a:t>
            </a:r>
            <a:r>
              <a:rPr sz="2600" i="1" spc="-5" dirty="0">
                <a:latin typeface="Courier New"/>
                <a:cs typeface="Courier New"/>
              </a:rPr>
              <a:t>long </a:t>
            </a:r>
            <a:r>
              <a:rPr sz="2600" i="1" dirty="0">
                <a:latin typeface="Courier New"/>
                <a:cs typeface="Courier New"/>
              </a:rPr>
              <a:t>millisecs</a:t>
            </a:r>
            <a:r>
              <a:rPr sz="2600" dirty="0">
                <a:latin typeface="Courier New"/>
                <a:cs typeface="Courier New"/>
              </a:rPr>
              <a:t>)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{  long startTime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  <a:p>
            <a:pPr marL="3669665" marR="6350" indent="-914400">
              <a:lnSpc>
                <a:spcPts val="3000"/>
              </a:lnSpc>
            </a:pPr>
            <a:r>
              <a:rPr sz="2600" spc="-5" dirty="0">
                <a:latin typeface="Courier New"/>
                <a:cs typeface="Courier New"/>
              </a:rPr>
              <a:t>Calendar.getInstance().  getTimeInMillis();</a:t>
            </a:r>
            <a:endParaRPr sz="2600">
              <a:latin typeface="Courier New"/>
              <a:cs typeface="Courier New"/>
            </a:endParaRPr>
          </a:p>
          <a:p>
            <a:pPr marL="927100">
              <a:lnSpc>
                <a:spcPts val="2860"/>
              </a:lnSpc>
            </a:pPr>
            <a:r>
              <a:rPr sz="2600" spc="-5" dirty="0">
                <a:latin typeface="Courier New"/>
                <a:cs typeface="Courier New"/>
              </a:rPr>
              <a:t>while(Calendar.getInstance().</a:t>
            </a:r>
            <a:endParaRPr sz="2600">
              <a:latin typeface="Courier New"/>
              <a:cs typeface="Courier New"/>
            </a:endParaRPr>
          </a:p>
          <a:p>
            <a:pPr marL="2755265" marR="5080">
              <a:lnSpc>
                <a:spcPts val="3000"/>
              </a:lnSpc>
              <a:spcBef>
                <a:spcPts val="140"/>
              </a:spcBef>
            </a:pPr>
            <a:r>
              <a:rPr sz="2600" dirty="0">
                <a:latin typeface="Courier New"/>
                <a:cs typeface="Courier New"/>
              </a:rPr>
              <a:t>getTimeInMillis()-  startTime &lt;</a:t>
            </a:r>
            <a:r>
              <a:rPr sz="2600" spc="-10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millisecs);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2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97405"/>
            <a:ext cx="8097520" cy="4093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464560">
              <a:lnSpc>
                <a:spcPts val="2900"/>
              </a:lnSpc>
              <a:spcBef>
                <a:spcPts val="300"/>
              </a:spcBef>
            </a:pPr>
            <a:r>
              <a:rPr sz="2500" spc="5" dirty="0">
                <a:latin typeface="Courier New"/>
                <a:cs typeface="Courier New"/>
              </a:rPr>
              <a:t>import java.awt.*;  import java.awt.event.*;  import javax.swing.*;  import</a:t>
            </a:r>
            <a:r>
              <a:rPr sz="250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Courier New"/>
                <a:cs typeface="Courier New"/>
              </a:rPr>
              <a:t>java.util.*;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950"/>
              </a:lnSpc>
              <a:spcBef>
                <a:spcPts val="5"/>
              </a:spcBef>
            </a:pPr>
            <a:r>
              <a:rPr sz="2500" spc="5" dirty="0">
                <a:latin typeface="Courier New"/>
                <a:cs typeface="Courier New"/>
              </a:rPr>
              <a:t>class Blackwhite extends</a:t>
            </a:r>
            <a:r>
              <a:rPr sz="2500" spc="20" dirty="0">
                <a:latin typeface="Courier New"/>
                <a:cs typeface="Courier New"/>
              </a:rPr>
              <a:t> </a:t>
            </a:r>
            <a:r>
              <a:rPr sz="2500" spc="10" dirty="0">
                <a:latin typeface="Courier New"/>
                <a:cs typeface="Courier New"/>
              </a:rPr>
              <a:t>JFrame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900"/>
              </a:lnSpc>
              <a:tabLst>
                <a:tab pos="588645" algn="l"/>
              </a:tabLst>
            </a:pPr>
            <a:r>
              <a:rPr sz="2500" spc="10" dirty="0">
                <a:latin typeface="Courier New"/>
                <a:cs typeface="Courier New"/>
              </a:rPr>
              <a:t>{	</a:t>
            </a:r>
            <a:r>
              <a:rPr sz="2500" spc="5" dirty="0">
                <a:latin typeface="Courier New"/>
                <a:cs typeface="Courier New"/>
              </a:rPr>
              <a:t>public Blackwhite()</a:t>
            </a:r>
            <a:endParaRPr sz="2500">
              <a:latin typeface="Courier New"/>
              <a:cs typeface="Courier New"/>
            </a:endParaRPr>
          </a:p>
          <a:p>
            <a:pPr marL="1357630" marR="965835" indent="-768985">
              <a:lnSpc>
                <a:spcPts val="2900"/>
              </a:lnSpc>
              <a:spcBef>
                <a:spcPts val="130"/>
              </a:spcBef>
              <a:tabLst>
                <a:tab pos="1165860" algn="l"/>
                <a:tab pos="6931025" algn="l"/>
              </a:tabLst>
            </a:pPr>
            <a:r>
              <a:rPr sz="2500" spc="10" dirty="0">
                <a:latin typeface="Courier New"/>
                <a:cs typeface="Courier New"/>
              </a:rPr>
              <a:t>{	</a:t>
            </a:r>
            <a:r>
              <a:rPr sz="2500" spc="5" dirty="0">
                <a:latin typeface="Courier New"/>
                <a:cs typeface="Courier New"/>
              </a:rPr>
              <a:t>getContentPane().  setBackground(Color.black)</a:t>
            </a:r>
            <a:r>
              <a:rPr sz="2500" spc="10" dirty="0">
                <a:latin typeface="Courier New"/>
                <a:cs typeface="Courier New"/>
              </a:rPr>
              <a:t>;</a:t>
            </a:r>
            <a:r>
              <a:rPr sz="2500" dirty="0">
                <a:latin typeface="Courier New"/>
                <a:cs typeface="Courier New"/>
              </a:rPr>
              <a:t>	</a:t>
            </a:r>
            <a:r>
              <a:rPr sz="2500" spc="10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589280">
              <a:lnSpc>
                <a:spcPct val="100000"/>
              </a:lnSpc>
            </a:pPr>
            <a:r>
              <a:rPr sz="2500" spc="5" dirty="0">
                <a:latin typeface="Courier New"/>
                <a:cs typeface="Courier New"/>
              </a:rPr>
              <a:t>private void pause(long</a:t>
            </a:r>
            <a:r>
              <a:rPr sz="2500" spc="45" dirty="0">
                <a:latin typeface="Courier New"/>
                <a:cs typeface="Courier New"/>
              </a:rPr>
              <a:t> </a:t>
            </a:r>
            <a:r>
              <a:rPr sz="2500" spc="10" dirty="0">
                <a:latin typeface="Courier New"/>
                <a:cs typeface="Courier New"/>
              </a:rPr>
              <a:t>millisecs){...}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600200"/>
            <a:ext cx="735647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060">
              <a:lnSpc>
                <a:spcPts val="306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public void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flash()</a:t>
            </a:r>
            <a:endParaRPr sz="2600">
              <a:latin typeface="Courier New"/>
              <a:cs typeface="Courier New"/>
            </a:endParaRPr>
          </a:p>
          <a:p>
            <a:pPr marL="607060">
              <a:lnSpc>
                <a:spcPts val="3000"/>
              </a:lnSpc>
              <a:tabLst>
                <a:tab pos="1201420" algn="l"/>
              </a:tabLst>
            </a:pPr>
            <a:r>
              <a:rPr sz="2600" dirty="0">
                <a:latin typeface="Courier New"/>
                <a:cs typeface="Courier New"/>
              </a:rPr>
              <a:t>{	</a:t>
            </a:r>
            <a:r>
              <a:rPr sz="2600" spc="-5" dirty="0">
                <a:latin typeface="Courier New"/>
                <a:cs typeface="Courier New"/>
              </a:rPr>
              <a:t>while(true)</a:t>
            </a:r>
            <a:endParaRPr sz="2600">
              <a:latin typeface="Courier New"/>
              <a:cs typeface="Courier New"/>
            </a:endParaRPr>
          </a:p>
          <a:p>
            <a:pPr marL="1795780" marR="2184400" indent="-594995">
              <a:lnSpc>
                <a:spcPts val="3000"/>
              </a:lnSpc>
              <a:spcBef>
                <a:spcPts val="140"/>
              </a:spcBef>
              <a:tabLst>
                <a:tab pos="1795780" algn="l"/>
              </a:tabLst>
            </a:pPr>
            <a:r>
              <a:rPr sz="2600" dirty="0">
                <a:latin typeface="Courier New"/>
                <a:cs typeface="Courier New"/>
              </a:rPr>
              <a:t>{	</a:t>
            </a:r>
            <a:r>
              <a:rPr sz="2600" spc="-5" dirty="0">
                <a:latin typeface="Courier New"/>
                <a:cs typeface="Courier New"/>
              </a:rPr>
              <a:t>pause(500);  getContentPane().</a:t>
            </a:r>
            <a:endParaRPr sz="2600">
              <a:latin typeface="Courier New"/>
              <a:cs typeface="Courier New"/>
            </a:endParaRPr>
          </a:p>
          <a:p>
            <a:pPr marL="1795780" marR="5080" indent="198120">
              <a:lnSpc>
                <a:spcPts val="3000"/>
              </a:lnSpc>
            </a:pPr>
            <a:r>
              <a:rPr sz="2600" spc="-5" dirty="0">
                <a:latin typeface="Courier New"/>
                <a:cs typeface="Courier New"/>
              </a:rPr>
              <a:t>setBackground(Color.white);  pause(500);  getContentPane().</a:t>
            </a:r>
            <a:endParaRPr sz="2600">
              <a:latin typeface="Courier New"/>
              <a:cs typeface="Courier New"/>
            </a:endParaRPr>
          </a:p>
          <a:p>
            <a:pPr marL="1993900">
              <a:lnSpc>
                <a:spcPts val="2860"/>
              </a:lnSpc>
            </a:pPr>
            <a:r>
              <a:rPr sz="2600" spc="-5" dirty="0">
                <a:latin typeface="Courier New"/>
                <a:cs typeface="Courier New"/>
              </a:rPr>
              <a:t>setBackground(Color.black);</a:t>
            </a:r>
            <a:endParaRPr sz="2600">
              <a:latin typeface="Courier New"/>
              <a:cs typeface="Courier New"/>
            </a:endParaRPr>
          </a:p>
          <a:p>
            <a:pPr marL="1201420">
              <a:lnSpc>
                <a:spcPts val="300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607060">
              <a:lnSpc>
                <a:spcPts val="300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2273300"/>
            <a:ext cx="7158355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class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TestBlackwhite</a:t>
            </a: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ts val="3000"/>
              </a:lnSpc>
              <a:spcBef>
                <a:spcPts val="140"/>
              </a:spcBef>
              <a:tabLst>
                <a:tab pos="607060" algn="l"/>
              </a:tabLst>
            </a:pPr>
            <a:r>
              <a:rPr sz="2600" dirty="0">
                <a:latin typeface="Courier New"/>
                <a:cs typeface="Courier New"/>
              </a:rPr>
              <a:t>{	</a:t>
            </a:r>
            <a:r>
              <a:rPr sz="2600" spc="-5" dirty="0">
                <a:latin typeface="Courier New"/>
                <a:cs typeface="Courier New"/>
              </a:rPr>
              <a:t>public static void main(String []  args)</a:t>
            </a:r>
            <a:endParaRPr sz="2600">
              <a:latin typeface="Courier New"/>
              <a:cs typeface="Courier New"/>
            </a:endParaRPr>
          </a:p>
          <a:p>
            <a:pPr marL="607060">
              <a:lnSpc>
                <a:spcPts val="2860"/>
              </a:lnSpc>
              <a:tabLst>
                <a:tab pos="1201420" algn="l"/>
              </a:tabLst>
            </a:pPr>
            <a:r>
              <a:rPr sz="2600" dirty="0">
                <a:latin typeface="Courier New"/>
                <a:cs typeface="Courier New"/>
              </a:rPr>
              <a:t>{	</a:t>
            </a:r>
            <a:r>
              <a:rPr sz="2600" spc="-5" dirty="0">
                <a:latin typeface="Courier New"/>
                <a:cs typeface="Courier New"/>
              </a:rPr>
              <a:t>Blackwhite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b;</a:t>
            </a:r>
            <a:endParaRPr sz="2600">
              <a:latin typeface="Courier New"/>
              <a:cs typeface="Courier New"/>
            </a:endParaRPr>
          </a:p>
          <a:p>
            <a:pPr marL="1201420" marR="5080">
              <a:lnSpc>
                <a:spcPts val="3000"/>
              </a:lnSpc>
              <a:spcBef>
                <a:spcPts val="140"/>
              </a:spcBef>
            </a:pPr>
            <a:r>
              <a:rPr sz="2600" dirty="0">
                <a:latin typeface="Courier New"/>
                <a:cs typeface="Courier New"/>
              </a:rPr>
              <a:t>b = </a:t>
            </a:r>
            <a:r>
              <a:rPr sz="2600" spc="-5" dirty="0">
                <a:latin typeface="Courier New"/>
                <a:cs typeface="Courier New"/>
              </a:rPr>
              <a:t>new Blackwhite();  b.setTitle(“Black and white”);  b.setSize(200,220);  </a:t>
            </a:r>
            <a:r>
              <a:rPr sz="2600" dirty="0">
                <a:latin typeface="Courier New"/>
                <a:cs typeface="Courier New"/>
              </a:rPr>
              <a:t>b.setVisible(true);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8686800" cy="4526280"/>
          </a:xfrm>
          <a:custGeom>
            <a:avLst/>
            <a:gdLst/>
            <a:ahLst/>
            <a:cxnLst/>
            <a:rect l="l" t="t" r="r" b="b"/>
            <a:pathLst>
              <a:path w="8686800" h="4526280">
                <a:moveTo>
                  <a:pt x="0" y="0"/>
                </a:moveTo>
                <a:lnTo>
                  <a:pt x="8686800" y="0"/>
                </a:lnTo>
                <a:lnTo>
                  <a:pt x="8686800" y="4525963"/>
                </a:lnTo>
                <a:lnTo>
                  <a:pt x="0" y="452596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000"/>
            <a:ext cx="91440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400" y="2082800"/>
            <a:ext cx="8149590" cy="3469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97660" marR="2581275">
              <a:lnSpc>
                <a:spcPts val="3000"/>
              </a:lnSpc>
              <a:spcBef>
                <a:spcPts val="300"/>
              </a:spcBef>
            </a:pPr>
            <a:r>
              <a:rPr sz="2600" dirty="0">
                <a:latin typeface="Courier New"/>
                <a:cs typeface="Courier New"/>
              </a:rPr>
              <a:t>b.addWindowListener  </a:t>
            </a:r>
            <a:r>
              <a:rPr sz="2600" spc="-5" dirty="0">
                <a:latin typeface="Courier New"/>
                <a:cs typeface="Courier New"/>
              </a:rPr>
              <a:t>(new</a:t>
            </a:r>
            <a:r>
              <a:rPr sz="2600" spc="-9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WindowAdapter()</a:t>
            </a:r>
            <a:endParaRPr sz="2600">
              <a:latin typeface="Courier New"/>
              <a:cs typeface="Courier New"/>
            </a:endParaRPr>
          </a:p>
          <a:p>
            <a:pPr marL="3578860" marR="5080" indent="-991235">
              <a:lnSpc>
                <a:spcPts val="3000"/>
              </a:lnSpc>
              <a:tabLst>
                <a:tab pos="3182620" algn="l"/>
              </a:tabLst>
            </a:pPr>
            <a:r>
              <a:rPr sz="2600" dirty="0">
                <a:latin typeface="Courier New"/>
                <a:cs typeface="Courier New"/>
              </a:rPr>
              <a:t>{	</a:t>
            </a:r>
            <a:r>
              <a:rPr sz="2600" spc="-5" dirty="0">
                <a:latin typeface="Courier New"/>
                <a:cs typeface="Courier New"/>
              </a:rPr>
              <a:t>public void</a:t>
            </a:r>
            <a:r>
              <a:rPr sz="2600" spc="-9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windowClosing  </a:t>
            </a:r>
            <a:r>
              <a:rPr sz="2600" spc="-5" dirty="0">
                <a:latin typeface="Courier New"/>
                <a:cs typeface="Courier New"/>
              </a:rPr>
              <a:t>(WindowEvent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e)</a:t>
            </a:r>
            <a:endParaRPr sz="2600">
              <a:latin typeface="Courier New"/>
              <a:cs typeface="Courier New"/>
            </a:endParaRPr>
          </a:p>
          <a:p>
            <a:pPr marL="3776979">
              <a:lnSpc>
                <a:spcPts val="2860"/>
              </a:lnSpc>
              <a:tabLst>
                <a:tab pos="4371975" algn="l"/>
              </a:tabLst>
            </a:pPr>
            <a:r>
              <a:rPr sz="2600" dirty="0">
                <a:latin typeface="Courier New"/>
                <a:cs typeface="Courier New"/>
              </a:rPr>
              <a:t>{	</a:t>
            </a:r>
            <a:r>
              <a:rPr sz="2600" spc="-5" dirty="0">
                <a:latin typeface="Courier New"/>
                <a:cs typeface="Courier New"/>
              </a:rPr>
              <a:t>System.exit(0);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2588260">
              <a:lnSpc>
                <a:spcPts val="3000"/>
              </a:lnSpc>
            </a:pPr>
            <a:r>
              <a:rPr sz="2600" spc="-5" dirty="0">
                <a:latin typeface="Courier New"/>
                <a:cs typeface="Courier New"/>
              </a:rPr>
              <a:t>});</a:t>
            </a:r>
            <a:endParaRPr sz="2600">
              <a:latin typeface="Courier New"/>
              <a:cs typeface="Courier New"/>
            </a:endParaRPr>
          </a:p>
          <a:p>
            <a:pPr marL="1597660">
              <a:lnSpc>
                <a:spcPts val="3000"/>
              </a:lnSpc>
            </a:pPr>
            <a:r>
              <a:rPr sz="2600" spc="-5" dirty="0">
                <a:latin typeface="Courier New"/>
                <a:cs typeface="Courier New"/>
              </a:rPr>
              <a:t>b.flash();</a:t>
            </a:r>
            <a:endParaRPr sz="2600">
              <a:latin typeface="Courier New"/>
              <a:cs typeface="Courier New"/>
            </a:endParaRPr>
          </a:p>
          <a:p>
            <a:pPr marL="607060">
              <a:lnSpc>
                <a:spcPts val="300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469900"/>
            <a:ext cx="2352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76628"/>
            <a:ext cx="8145145" cy="45751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434"/>
              </a:spcBef>
            </a:pPr>
            <a:r>
              <a:rPr sz="3050" spc="5" dirty="0">
                <a:latin typeface="Trebuchet MS"/>
                <a:cs typeface="Trebuchet MS"/>
              </a:rPr>
              <a:t>Java </a:t>
            </a:r>
            <a:r>
              <a:rPr sz="3050" spc="10" dirty="0">
                <a:latin typeface="Trebuchet MS"/>
                <a:cs typeface="Trebuchet MS"/>
              </a:rPr>
              <a:t>GUIs </a:t>
            </a:r>
            <a:r>
              <a:rPr sz="3050" spc="5" dirty="0">
                <a:latin typeface="Trebuchet MS"/>
                <a:cs typeface="Trebuchet MS"/>
              </a:rPr>
              <a:t>are </a:t>
            </a:r>
            <a:r>
              <a:rPr sz="3050" spc="10" dirty="0">
                <a:latin typeface="Trebuchet MS"/>
                <a:cs typeface="Trebuchet MS"/>
              </a:rPr>
              <a:t>based </a:t>
            </a:r>
            <a:r>
              <a:rPr sz="3050" spc="5" dirty="0">
                <a:latin typeface="Trebuchet MS"/>
                <a:cs typeface="Trebuchet MS"/>
              </a:rPr>
              <a:t>on </a:t>
            </a:r>
            <a:r>
              <a:rPr sz="3050" spc="10" dirty="0">
                <a:latin typeface="Trebuchet MS"/>
                <a:cs typeface="Trebuchet MS"/>
              </a:rPr>
              <a:t>3 main </a:t>
            </a:r>
            <a:r>
              <a:rPr sz="3050" spc="5" dirty="0">
                <a:latin typeface="Trebuchet MS"/>
                <a:cs typeface="Trebuchet MS"/>
              </a:rPr>
              <a:t>class</a:t>
            </a:r>
            <a:r>
              <a:rPr sz="3050" spc="-15" dirty="0">
                <a:latin typeface="Trebuchet MS"/>
                <a:cs typeface="Trebuchet MS"/>
              </a:rPr>
              <a:t> </a:t>
            </a:r>
            <a:r>
              <a:rPr sz="3050" spc="5" dirty="0">
                <a:latin typeface="Trebuchet MS"/>
                <a:cs typeface="Trebuchet MS"/>
              </a:rPr>
              <a:t>libraries:</a:t>
            </a:r>
            <a:endParaRPr sz="305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050" spc="-80" dirty="0">
                <a:latin typeface="Trebuchet MS"/>
                <a:cs typeface="Trebuchet MS"/>
              </a:rPr>
              <a:t>AWT </a:t>
            </a:r>
            <a:r>
              <a:rPr sz="3050" spc="5" dirty="0">
                <a:latin typeface="Trebuchet MS"/>
                <a:cs typeface="Trebuchet MS"/>
              </a:rPr>
              <a:t>- Abstract Windowing</a:t>
            </a:r>
            <a:r>
              <a:rPr sz="3050" spc="-200" dirty="0">
                <a:latin typeface="Trebuchet MS"/>
                <a:cs typeface="Trebuchet MS"/>
              </a:rPr>
              <a:t> </a:t>
            </a:r>
            <a:r>
              <a:rPr sz="3050" spc="-50" dirty="0">
                <a:latin typeface="Trebuchet MS"/>
                <a:cs typeface="Trebuchet MS"/>
              </a:rPr>
              <a:t>Toolkit</a:t>
            </a:r>
            <a:endParaRPr sz="3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150"/>
              </a:spcBef>
              <a:buFont typeface="Arial"/>
              <a:buChar char="–"/>
              <a:tabLst>
                <a:tab pos="741680" algn="l"/>
              </a:tabLst>
            </a:pPr>
            <a:r>
              <a:rPr sz="2650" spc="20" dirty="0">
                <a:latin typeface="Trebuchet MS"/>
                <a:cs typeface="Trebuchet MS"/>
              </a:rPr>
              <a:t>The </a:t>
            </a:r>
            <a:r>
              <a:rPr sz="2650" spc="15" dirty="0">
                <a:latin typeface="Trebuchet MS"/>
                <a:cs typeface="Trebuchet MS"/>
              </a:rPr>
              <a:t>original Java GUI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classes</a:t>
            </a:r>
            <a:endParaRPr sz="265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050" spc="10" dirty="0">
                <a:latin typeface="Trebuchet MS"/>
                <a:cs typeface="Trebuchet MS"/>
              </a:rPr>
              <a:t>Swing</a:t>
            </a:r>
            <a:endParaRPr sz="3050">
              <a:latin typeface="Trebuchet MS"/>
              <a:cs typeface="Trebuchet MS"/>
            </a:endParaRPr>
          </a:p>
          <a:p>
            <a:pPr marL="741680" marR="779780" lvl="1" indent="-271780">
              <a:lnSpc>
                <a:spcPts val="2780"/>
              </a:lnSpc>
              <a:spcBef>
                <a:spcPts val="585"/>
              </a:spcBef>
              <a:buFont typeface="Arial"/>
              <a:buChar char="–"/>
              <a:tabLst>
                <a:tab pos="741680" algn="l"/>
              </a:tabLst>
            </a:pPr>
            <a:r>
              <a:rPr sz="2650" spc="20" dirty="0">
                <a:latin typeface="Trebuchet MS"/>
                <a:cs typeface="Trebuchet MS"/>
              </a:rPr>
              <a:t>The </a:t>
            </a:r>
            <a:r>
              <a:rPr sz="2650" spc="15" dirty="0">
                <a:latin typeface="Trebuchet MS"/>
                <a:cs typeface="Trebuchet MS"/>
              </a:rPr>
              <a:t>current standard, </a:t>
            </a:r>
            <a:r>
              <a:rPr sz="2650" spc="20" dirty="0">
                <a:latin typeface="Trebuchet MS"/>
                <a:cs typeface="Trebuchet MS"/>
              </a:rPr>
              <a:t>and </a:t>
            </a:r>
            <a:r>
              <a:rPr sz="2650" spc="15" dirty="0">
                <a:latin typeface="Trebuchet MS"/>
                <a:cs typeface="Trebuchet MS"/>
              </a:rPr>
              <a:t>the focus of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this  </a:t>
            </a:r>
            <a:r>
              <a:rPr sz="2650" spc="10" dirty="0">
                <a:latin typeface="Trebuchet MS"/>
                <a:cs typeface="Trebuchet MS"/>
              </a:rPr>
              <a:t>course</a:t>
            </a:r>
            <a:endParaRPr sz="26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41680" algn="l"/>
              </a:tabLst>
            </a:pPr>
            <a:r>
              <a:rPr sz="2650" spc="15" dirty="0">
                <a:latin typeface="Trebuchet MS"/>
                <a:cs typeface="Trebuchet MS"/>
              </a:rPr>
              <a:t>Extends </a:t>
            </a:r>
            <a:r>
              <a:rPr sz="2650" spc="-55" dirty="0">
                <a:latin typeface="Trebuchet MS"/>
                <a:cs typeface="Trebuchet MS"/>
              </a:rPr>
              <a:t>AWT</a:t>
            </a:r>
            <a:r>
              <a:rPr sz="2650" spc="-200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classes</a:t>
            </a:r>
            <a:endParaRPr sz="265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050" spc="5" dirty="0">
                <a:latin typeface="Trebuchet MS"/>
                <a:cs typeface="Trebuchet MS"/>
              </a:rPr>
              <a:t>JavaFX</a:t>
            </a:r>
            <a:endParaRPr sz="3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41680" algn="l"/>
              </a:tabLst>
            </a:pPr>
            <a:r>
              <a:rPr sz="2650" spc="15" dirty="0">
                <a:latin typeface="Trebuchet MS"/>
                <a:cs typeface="Trebuchet MS"/>
              </a:rPr>
              <a:t>Better support for animation </a:t>
            </a:r>
            <a:r>
              <a:rPr sz="2650" spc="20" dirty="0">
                <a:latin typeface="Trebuchet MS"/>
                <a:cs typeface="Trebuchet MS"/>
              </a:rPr>
              <a:t>and </a:t>
            </a:r>
            <a:r>
              <a:rPr sz="2650" spc="15" dirty="0">
                <a:latin typeface="Trebuchet MS"/>
                <a:cs typeface="Trebuchet MS"/>
              </a:rPr>
              <a:t>media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content</a:t>
            </a:r>
            <a:endParaRPr sz="26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41680" algn="l"/>
              </a:tabLst>
            </a:pPr>
            <a:r>
              <a:rPr sz="2650" spc="15" dirty="0">
                <a:latin typeface="Trebuchet MS"/>
                <a:cs typeface="Trebuchet MS"/>
              </a:rPr>
              <a:t>Not covered </a:t>
            </a:r>
            <a:r>
              <a:rPr sz="2650" spc="10" dirty="0">
                <a:latin typeface="Trebuchet MS"/>
                <a:cs typeface="Trebuchet MS"/>
              </a:rPr>
              <a:t>in this</a:t>
            </a:r>
            <a:r>
              <a:rPr sz="2650" spc="-2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course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7500" y="2057400"/>
            <a:ext cx="9525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flashing</a:t>
            </a:r>
            <a:r>
              <a:rPr spc="-25" dirty="0"/>
              <a:t> </a:t>
            </a:r>
            <a:r>
              <a:rPr spc="-5" dirty="0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1549400" y="2324100"/>
            <a:ext cx="190500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59400" y="2311400"/>
            <a:ext cx="1905000" cy="208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1920" y="2492895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900099" y="0"/>
                </a:moveTo>
                <a:lnTo>
                  <a:pt x="900099" y="126014"/>
                </a:lnTo>
                <a:lnTo>
                  <a:pt x="0" y="126014"/>
                </a:lnTo>
                <a:lnTo>
                  <a:pt x="0" y="378042"/>
                </a:lnTo>
                <a:lnTo>
                  <a:pt x="900099" y="378042"/>
                </a:lnTo>
                <a:lnTo>
                  <a:pt x="900099" y="504056"/>
                </a:lnTo>
                <a:lnTo>
                  <a:pt x="1152127" y="252028"/>
                </a:lnTo>
                <a:lnTo>
                  <a:pt x="9000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920" y="2492895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900100" y="378042"/>
                </a:moveTo>
                <a:lnTo>
                  <a:pt x="900100" y="504056"/>
                </a:lnTo>
                <a:lnTo>
                  <a:pt x="1152127" y="252027"/>
                </a:lnTo>
                <a:lnTo>
                  <a:pt x="900100" y="0"/>
                </a:lnTo>
                <a:lnTo>
                  <a:pt x="900100" y="126013"/>
                </a:lnTo>
                <a:lnTo>
                  <a:pt x="0" y="126013"/>
                </a:lnTo>
                <a:lnTo>
                  <a:pt x="0" y="378042"/>
                </a:lnTo>
                <a:lnTo>
                  <a:pt x="900100" y="37804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2133" y="3717032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252028" y="0"/>
                </a:moveTo>
                <a:lnTo>
                  <a:pt x="0" y="252027"/>
                </a:lnTo>
                <a:lnTo>
                  <a:pt x="252028" y="504055"/>
                </a:lnTo>
                <a:lnTo>
                  <a:pt x="252028" y="378042"/>
                </a:lnTo>
                <a:lnTo>
                  <a:pt x="1152128" y="378042"/>
                </a:lnTo>
                <a:lnTo>
                  <a:pt x="1152128" y="126013"/>
                </a:lnTo>
                <a:lnTo>
                  <a:pt x="252028" y="126013"/>
                </a:lnTo>
                <a:lnTo>
                  <a:pt x="252028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2134" y="3717031"/>
            <a:ext cx="1152525" cy="504190"/>
          </a:xfrm>
          <a:custGeom>
            <a:avLst/>
            <a:gdLst/>
            <a:ahLst/>
            <a:cxnLst/>
            <a:rect l="l" t="t" r="r" b="b"/>
            <a:pathLst>
              <a:path w="1152525" h="504189">
                <a:moveTo>
                  <a:pt x="252027" y="126013"/>
                </a:moveTo>
                <a:lnTo>
                  <a:pt x="252027" y="0"/>
                </a:lnTo>
                <a:lnTo>
                  <a:pt x="0" y="252028"/>
                </a:lnTo>
                <a:lnTo>
                  <a:pt x="252027" y="504056"/>
                </a:lnTo>
                <a:lnTo>
                  <a:pt x="252027" y="378042"/>
                </a:lnTo>
                <a:lnTo>
                  <a:pt x="1152127" y="378042"/>
                </a:lnTo>
                <a:lnTo>
                  <a:pt x="1152127" y="126013"/>
                </a:lnTo>
                <a:lnTo>
                  <a:pt x="252027" y="12601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2320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65" dirty="0">
                <a:latin typeface="Trebuchet MS"/>
                <a:cs typeface="Trebuchet MS"/>
              </a:rPr>
              <a:t>THAT’S</a:t>
            </a:r>
            <a:r>
              <a:rPr sz="4000" b="1" spc="-95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IT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469900"/>
            <a:ext cx="3613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Wider</a:t>
            </a:r>
            <a:r>
              <a:rPr spc="-65" dirty="0"/>
              <a:t> </a:t>
            </a:r>
            <a:r>
              <a:rPr spc="-3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4470"/>
            <a:ext cx="7785734" cy="440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850" spc="10" dirty="0">
                <a:latin typeface="Trebuchet MS"/>
                <a:cs typeface="Trebuchet MS"/>
              </a:rPr>
              <a:t>The Swing</a:t>
            </a:r>
            <a:r>
              <a:rPr sz="2850" spc="-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tutorial</a:t>
            </a:r>
            <a:endParaRPr sz="285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75"/>
              </a:spcBef>
              <a:buClr>
                <a:srgbClr val="000000"/>
              </a:buClr>
              <a:buFont typeface="Arial"/>
              <a:buChar char="–"/>
              <a:tabLst>
                <a:tab pos="754380" algn="l"/>
              </a:tabLst>
            </a:pPr>
            <a:r>
              <a:rPr sz="245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http://docs.oracle.com/javase/tutorial/uiswing/</a:t>
            </a:r>
            <a:endParaRPr sz="24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850" spc="5" dirty="0">
                <a:latin typeface="Trebuchet MS"/>
                <a:cs typeface="Trebuchet MS"/>
              </a:rPr>
              <a:t>Introduction to </a:t>
            </a:r>
            <a:r>
              <a:rPr sz="2850" spc="-5" dirty="0">
                <a:latin typeface="Trebuchet MS"/>
                <a:cs typeface="Trebuchet MS"/>
              </a:rPr>
              <a:t>Programming </a:t>
            </a:r>
            <a:r>
              <a:rPr sz="2850" spc="5" dirty="0">
                <a:latin typeface="Trebuchet MS"/>
                <a:cs typeface="Trebuchet MS"/>
              </a:rPr>
              <a:t>Using</a:t>
            </a:r>
            <a:r>
              <a:rPr sz="2850" spc="20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Java</a:t>
            </a:r>
            <a:endParaRPr sz="285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–"/>
              <a:tabLst>
                <a:tab pos="754380" algn="l"/>
              </a:tabLst>
            </a:pPr>
            <a:r>
              <a:rPr sz="245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http://math.hws.edu/javanotes/</a:t>
            </a:r>
            <a:endParaRPr sz="2450">
              <a:latin typeface="Trebuchet MS"/>
              <a:cs typeface="Trebuchet MS"/>
            </a:endParaRPr>
          </a:p>
          <a:p>
            <a:pPr marL="754380" marR="2927350" lvl="1" indent="-284480">
              <a:lnSpc>
                <a:spcPts val="2500"/>
              </a:lnSpc>
              <a:spcBef>
                <a:spcPts val="610"/>
              </a:spcBef>
              <a:buFont typeface="Arial"/>
              <a:buChar char="–"/>
              <a:tabLst>
                <a:tab pos="754380" algn="l"/>
              </a:tabLst>
            </a:pPr>
            <a:r>
              <a:rPr sz="2450" spc="10" dirty="0">
                <a:latin typeface="Trebuchet MS"/>
                <a:cs typeface="Trebuchet MS"/>
              </a:rPr>
              <a:t>Free </a:t>
            </a:r>
            <a:r>
              <a:rPr sz="2450" spc="5" dirty="0">
                <a:latin typeface="Trebuchet MS"/>
                <a:cs typeface="Trebuchet MS"/>
              </a:rPr>
              <a:t>online book </a:t>
            </a:r>
            <a:r>
              <a:rPr sz="2450" spc="10" dirty="0">
                <a:latin typeface="Trebuchet MS"/>
                <a:cs typeface="Trebuchet MS"/>
              </a:rPr>
              <a:t>with a good  introduction to</a:t>
            </a:r>
            <a:r>
              <a:rPr sz="2450" spc="-1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Swing</a:t>
            </a:r>
            <a:endParaRPr sz="24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850" spc="10" dirty="0">
                <a:latin typeface="Trebuchet MS"/>
                <a:cs typeface="Trebuchet MS"/>
              </a:rPr>
              <a:t>The Guide</a:t>
            </a:r>
            <a:r>
              <a:rPr sz="2850" spc="-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Book</a:t>
            </a:r>
            <a:endParaRPr sz="2850">
              <a:latin typeface="Trebuchet MS"/>
              <a:cs typeface="Trebuchet MS"/>
            </a:endParaRPr>
          </a:p>
          <a:p>
            <a:pPr marL="754380" marR="895985" lvl="1" indent="-284480">
              <a:lnSpc>
                <a:spcPts val="2500"/>
              </a:lnSpc>
              <a:spcBef>
                <a:spcPts val="615"/>
              </a:spcBef>
              <a:buClr>
                <a:srgbClr val="000000"/>
              </a:buClr>
              <a:buFont typeface="Arial"/>
              <a:buChar char="–"/>
              <a:tabLst>
                <a:tab pos="754380" algn="l"/>
              </a:tabLst>
            </a:pPr>
            <a:r>
              <a:rPr sz="245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http://www.macs.hw.ac.uk/cs/java-swing- </a:t>
            </a:r>
            <a:r>
              <a:rPr sz="245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guidebook/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7600" y="3136900"/>
            <a:ext cx="15748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000500"/>
            <a:ext cx="250507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solidFill>
                  <a:srgbClr val="888888"/>
                </a:solidFill>
                <a:latin typeface="Trebuchet MS"/>
                <a:cs typeface="Trebuchet MS"/>
              </a:rPr>
              <a:t>Pronounced:</a:t>
            </a:r>
            <a:r>
              <a:rPr sz="2000" spc="-5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rebuchet MS"/>
                <a:cs typeface="Trebuchet MS"/>
              </a:rPr>
              <a:t>“goo-ee"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GUI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1800" y="558800"/>
            <a:ext cx="4318000" cy="242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6914" y="234502"/>
            <a:ext cx="4876800" cy="306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469900"/>
            <a:ext cx="7792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9585" algn="l"/>
                <a:tab pos="3662679" algn="l"/>
              </a:tabLst>
            </a:pPr>
            <a:r>
              <a:rPr spc="-5" dirty="0"/>
              <a:t>Inheritance	in	the GUI</a:t>
            </a:r>
            <a:r>
              <a:rPr spc="-65" dirty="0"/>
              <a:t> </a:t>
            </a:r>
            <a:r>
              <a:rPr spc="-5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50"/>
            <a:ext cx="7236459" cy="9798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Inheritance </a:t>
            </a:r>
            <a:r>
              <a:rPr sz="3200" dirty="0">
                <a:latin typeface="Trebuchet MS"/>
                <a:cs typeface="Trebuchet MS"/>
              </a:rPr>
              <a:t>is widely </a:t>
            </a:r>
            <a:r>
              <a:rPr sz="3200" spc="-5" dirty="0">
                <a:latin typeface="Trebuchet MS"/>
                <a:cs typeface="Trebuchet MS"/>
              </a:rPr>
              <a:t>used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95" dirty="0">
                <a:latin typeface="Trebuchet MS"/>
                <a:cs typeface="Trebuchet MS"/>
              </a:rPr>
              <a:t>AWT</a:t>
            </a:r>
            <a:r>
              <a:rPr sz="3200" spc="-30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and  </a:t>
            </a:r>
            <a:r>
              <a:rPr sz="3200" dirty="0">
                <a:latin typeface="Trebuchet MS"/>
                <a:cs typeface="Trebuchet MS"/>
              </a:rPr>
              <a:t>Swing: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171" y="2708920"/>
            <a:ext cx="1368425" cy="3835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Trebuchet MS"/>
                <a:cs typeface="Trebuchet MS"/>
              </a:rPr>
              <a:t>Component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075" y="4427819"/>
            <a:ext cx="1368425" cy="3835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Trebuchet MS"/>
                <a:cs typeface="Trebuchet MS"/>
              </a:rPr>
              <a:t>Window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5964" y="4427819"/>
            <a:ext cx="1467485" cy="383540"/>
          </a:xfrm>
          <a:custGeom>
            <a:avLst/>
            <a:gdLst/>
            <a:ahLst/>
            <a:cxnLst/>
            <a:rect l="l" t="t" r="r" b="b"/>
            <a:pathLst>
              <a:path w="1467485" h="383539">
                <a:moveTo>
                  <a:pt x="0" y="0"/>
                </a:moveTo>
                <a:lnTo>
                  <a:pt x="1467046" y="0"/>
                </a:lnTo>
                <a:lnTo>
                  <a:pt x="1467046" y="383539"/>
                </a:lnTo>
                <a:lnTo>
                  <a:pt x="0" y="38353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05964" y="4427819"/>
            <a:ext cx="1467485" cy="3835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JComponent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41" y="5229199"/>
            <a:ext cx="963930" cy="3835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rebuchet MS"/>
                <a:cs typeface="Trebuchet MS"/>
              </a:rPr>
              <a:t>Frame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8314" y="5229199"/>
            <a:ext cx="963930" cy="3835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1175" y="3105001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2"/>
                </a:lnTo>
                <a:lnTo>
                  <a:pt x="120142" y="120142"/>
                </a:lnTo>
                <a:lnTo>
                  <a:pt x="6007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84471" y="3229376"/>
          <a:ext cx="1367790" cy="77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4A7EBB"/>
                      </a:solidFill>
                      <a:prstDash val="solid"/>
                    </a:lnR>
                    <a:lnB w="28575">
                      <a:solidFill>
                        <a:srgbClr val="3A5E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03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exten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100">
                      <a:solidFill>
                        <a:srgbClr val="4A7EBB"/>
                      </a:solidFill>
                      <a:prstDash val="solid"/>
                    </a:lnL>
                    <a:lnB w="28575">
                      <a:solidFill>
                        <a:srgbClr val="3A5E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39">
                <a:tc gridSpan="2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Container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3A5E8A"/>
                      </a:solidFill>
                      <a:prstDash val="solid"/>
                    </a:lnL>
                    <a:lnR w="28575">
                      <a:solidFill>
                        <a:srgbClr val="3A5E8A"/>
                      </a:solidFill>
                      <a:prstDash val="solid"/>
                    </a:lnR>
                    <a:lnT w="28575">
                      <a:solidFill>
                        <a:srgbClr val="3A5E8A"/>
                      </a:solidFill>
                      <a:prstDash val="solid"/>
                    </a:lnT>
                    <a:lnB w="28575">
                      <a:solidFill>
                        <a:srgbClr val="3A5E8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48148" y="3200400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7151" y="4082182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89" h="346075">
                <a:moveTo>
                  <a:pt x="0" y="345636"/>
                </a:moveTo>
                <a:lnTo>
                  <a:pt x="288131" y="14373"/>
                </a:lnTo>
                <a:lnTo>
                  <a:pt x="300634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5238" y="3988339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60" h="130175">
                <a:moveTo>
                  <a:pt x="124171" y="0"/>
                </a:moveTo>
                <a:lnTo>
                  <a:pt x="0" y="51226"/>
                </a:lnTo>
                <a:lnTo>
                  <a:pt x="90650" y="130073"/>
                </a:lnTo>
                <a:lnTo>
                  <a:pt x="12417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5439" y="4082182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89" h="346075">
                <a:moveTo>
                  <a:pt x="300634" y="345636"/>
                </a:moveTo>
                <a:lnTo>
                  <a:pt x="12502" y="14373"/>
                </a:lnTo>
                <a:lnTo>
                  <a:pt x="0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3813" y="3988339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60" h="130175">
                <a:moveTo>
                  <a:pt x="0" y="0"/>
                </a:moveTo>
                <a:lnTo>
                  <a:pt x="33521" y="130073"/>
                </a:lnTo>
                <a:lnTo>
                  <a:pt x="124171" y="51226"/>
                </a:lnTo>
                <a:lnTo>
                  <a:pt x="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0600" y="4025900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extends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1945" y="4890995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90" h="346075">
                <a:moveTo>
                  <a:pt x="0" y="345636"/>
                </a:moveTo>
                <a:lnTo>
                  <a:pt x="288131" y="14373"/>
                </a:lnTo>
                <a:lnTo>
                  <a:pt x="300634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0032" y="4797151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59" h="130175">
                <a:moveTo>
                  <a:pt x="124170" y="0"/>
                </a:moveTo>
                <a:lnTo>
                  <a:pt x="0" y="51226"/>
                </a:lnTo>
                <a:lnTo>
                  <a:pt x="90649" y="130073"/>
                </a:lnTo>
                <a:lnTo>
                  <a:pt x="12417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0233" y="4890995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89" h="346075">
                <a:moveTo>
                  <a:pt x="300634" y="345636"/>
                </a:moveTo>
                <a:lnTo>
                  <a:pt x="12502" y="14373"/>
                </a:lnTo>
                <a:lnTo>
                  <a:pt x="0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8608" y="4797151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60" h="130175">
                <a:moveTo>
                  <a:pt x="0" y="0"/>
                </a:moveTo>
                <a:lnTo>
                  <a:pt x="33521" y="130073"/>
                </a:lnTo>
                <a:lnTo>
                  <a:pt x="124170" y="51226"/>
                </a:lnTo>
                <a:lnTo>
                  <a:pt x="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84300" y="4838700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extends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0400" y="4813300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extends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59015" y="4890995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89" h="346075">
                <a:moveTo>
                  <a:pt x="300634" y="345636"/>
                </a:moveTo>
                <a:lnTo>
                  <a:pt x="12502" y="14373"/>
                </a:lnTo>
                <a:lnTo>
                  <a:pt x="0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7390" y="4797151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60" h="130175">
                <a:moveTo>
                  <a:pt x="0" y="0"/>
                </a:moveTo>
                <a:lnTo>
                  <a:pt x="33521" y="130073"/>
                </a:lnTo>
                <a:lnTo>
                  <a:pt x="124170" y="51226"/>
                </a:lnTo>
                <a:lnTo>
                  <a:pt x="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9665" y="4837539"/>
            <a:ext cx="1162685" cy="399415"/>
          </a:xfrm>
          <a:custGeom>
            <a:avLst/>
            <a:gdLst/>
            <a:ahLst/>
            <a:cxnLst/>
            <a:rect l="l" t="t" r="r" b="b"/>
            <a:pathLst>
              <a:path w="1162685" h="399414">
                <a:moveTo>
                  <a:pt x="1162423" y="399092"/>
                </a:moveTo>
                <a:lnTo>
                  <a:pt x="18017" y="6185"/>
                </a:lnTo>
                <a:lnTo>
                  <a:pt x="0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2029" y="4779348"/>
            <a:ext cx="133350" cy="113664"/>
          </a:xfrm>
          <a:custGeom>
            <a:avLst/>
            <a:gdLst/>
            <a:ahLst/>
            <a:cxnLst/>
            <a:rect l="l" t="t" r="r" b="b"/>
            <a:pathLst>
              <a:path w="133350" h="113664">
                <a:moveTo>
                  <a:pt x="133137" y="0"/>
                </a:moveTo>
                <a:lnTo>
                  <a:pt x="0" y="17802"/>
                </a:lnTo>
                <a:lnTo>
                  <a:pt x="94124" y="113631"/>
                </a:lnTo>
                <a:lnTo>
                  <a:pt x="13313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84550" y="4642012"/>
            <a:ext cx="2559050" cy="594995"/>
          </a:xfrm>
          <a:custGeom>
            <a:avLst/>
            <a:gdLst/>
            <a:ahLst/>
            <a:cxnLst/>
            <a:rect l="l" t="t" r="r" b="b"/>
            <a:pathLst>
              <a:path w="2559050" h="594995">
                <a:moveTo>
                  <a:pt x="2558923" y="594619"/>
                </a:moveTo>
                <a:lnTo>
                  <a:pt x="18555" y="4311"/>
                </a:lnTo>
                <a:lnTo>
                  <a:pt x="0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3402" y="4582542"/>
            <a:ext cx="130810" cy="117475"/>
          </a:xfrm>
          <a:custGeom>
            <a:avLst/>
            <a:gdLst/>
            <a:ahLst/>
            <a:cxnLst/>
            <a:rect l="l" t="t" r="r" b="b"/>
            <a:pathLst>
              <a:path w="130810" h="117475">
                <a:moveTo>
                  <a:pt x="130620" y="0"/>
                </a:moveTo>
                <a:lnTo>
                  <a:pt x="0" y="31319"/>
                </a:lnTo>
                <a:lnTo>
                  <a:pt x="103427" y="117024"/>
                </a:lnTo>
                <a:lnTo>
                  <a:pt x="13062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44048" y="5229884"/>
            <a:ext cx="963930" cy="38354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JLabel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5223" y="5229884"/>
            <a:ext cx="1716405" cy="38354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AbstractButton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23746" y="5229884"/>
            <a:ext cx="963930" cy="38354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JPanel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65143" y="5689187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90" h="346075">
                <a:moveTo>
                  <a:pt x="0" y="345636"/>
                </a:moveTo>
                <a:lnTo>
                  <a:pt x="288131" y="14373"/>
                </a:lnTo>
                <a:lnTo>
                  <a:pt x="300634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3231" y="5595344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59" h="130175">
                <a:moveTo>
                  <a:pt x="124171" y="0"/>
                </a:moveTo>
                <a:lnTo>
                  <a:pt x="0" y="51226"/>
                </a:lnTo>
                <a:lnTo>
                  <a:pt x="90648" y="130072"/>
                </a:lnTo>
                <a:lnTo>
                  <a:pt x="12417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3431" y="5689187"/>
            <a:ext cx="300990" cy="346075"/>
          </a:xfrm>
          <a:custGeom>
            <a:avLst/>
            <a:gdLst/>
            <a:ahLst/>
            <a:cxnLst/>
            <a:rect l="l" t="t" r="r" b="b"/>
            <a:pathLst>
              <a:path w="300990" h="346075">
                <a:moveTo>
                  <a:pt x="300634" y="345636"/>
                </a:moveTo>
                <a:lnTo>
                  <a:pt x="12502" y="14373"/>
                </a:lnTo>
                <a:lnTo>
                  <a:pt x="0" y="0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21806" y="5595344"/>
            <a:ext cx="124460" cy="130175"/>
          </a:xfrm>
          <a:custGeom>
            <a:avLst/>
            <a:gdLst/>
            <a:ahLst/>
            <a:cxnLst/>
            <a:rect l="l" t="t" r="r" b="b"/>
            <a:pathLst>
              <a:path w="124459" h="130175">
                <a:moveTo>
                  <a:pt x="0" y="0"/>
                </a:moveTo>
                <a:lnTo>
                  <a:pt x="33521" y="130072"/>
                </a:lnTo>
                <a:lnTo>
                  <a:pt x="124171" y="51226"/>
                </a:lnTo>
                <a:lnTo>
                  <a:pt x="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07200" y="5638800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extends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78158" y="2678319"/>
            <a:ext cx="963930" cy="6502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5430">
              <a:lnSpc>
                <a:spcPts val="2130"/>
              </a:lnSpc>
              <a:spcBef>
                <a:spcPts val="310"/>
              </a:spcBef>
            </a:pPr>
            <a:r>
              <a:rPr sz="1800" spc="-55" dirty="0">
                <a:latin typeface="Trebuchet MS"/>
                <a:cs typeface="Trebuchet MS"/>
              </a:rPr>
              <a:t>AWT</a:t>
            </a:r>
            <a:endParaRPr sz="1800">
              <a:latin typeface="Trebuchet MS"/>
              <a:cs typeface="Trebuchet MS"/>
            </a:endParaRPr>
          </a:p>
          <a:p>
            <a:pPr marL="240029">
              <a:lnSpc>
                <a:spcPts val="2130"/>
              </a:lnSpc>
            </a:pPr>
            <a:r>
              <a:rPr sz="1800" dirty="0">
                <a:latin typeface="Trebuchet MS"/>
                <a:cs typeface="Trebuchet MS"/>
              </a:rPr>
              <a:t>class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82522" y="2679002"/>
            <a:ext cx="963930" cy="65024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40665" marR="180975" indent="-50800">
              <a:lnSpc>
                <a:spcPts val="21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Swing class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7801" y="6018100"/>
            <a:ext cx="1252220" cy="38354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JButton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56416" y="6018100"/>
            <a:ext cx="1252220" cy="383540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JMenuItem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1207" y="558541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1"/>
                </a:lnTo>
                <a:lnTo>
                  <a:pt x="120141" y="120141"/>
                </a:lnTo>
                <a:lnTo>
                  <a:pt x="6007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16741" y="5709785"/>
          <a:ext cx="963930" cy="691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4A7EBB"/>
                      </a:solidFill>
                      <a:prstDash val="solid"/>
                    </a:lnR>
                    <a:lnB w="28575">
                      <a:solidFill>
                        <a:srgbClr val="3A5E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7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100">
                      <a:solidFill>
                        <a:srgbClr val="4A7EBB"/>
                      </a:solidFill>
                      <a:prstDash val="solid"/>
                    </a:lnL>
                    <a:lnB w="28575">
                      <a:solidFill>
                        <a:srgbClr val="3A5E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JFrame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A5E8A"/>
                      </a:solidFill>
                      <a:prstDash val="solid"/>
                    </a:lnL>
                    <a:lnR w="28575">
                      <a:solidFill>
                        <a:srgbClr val="3A5E8A"/>
                      </a:solidFill>
                      <a:prstDash val="solid"/>
                    </a:lnR>
                    <a:lnT w="28575">
                      <a:solidFill>
                        <a:srgbClr val="3A5E8A"/>
                      </a:solidFill>
                      <a:prstDash val="solid"/>
                    </a:lnT>
                    <a:lnB w="28575">
                      <a:solidFill>
                        <a:srgbClr val="3A5E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434862" y="5638800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0" y="469900"/>
            <a:ext cx="1106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A</a:t>
            </a:r>
            <a:r>
              <a:rPr dirty="0"/>
              <a:t>WT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465580"/>
            <a:ext cx="7715884" cy="39878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60"/>
              </a:spcBef>
            </a:pPr>
            <a:r>
              <a:rPr sz="3200" spc="-5" dirty="0">
                <a:latin typeface="Courier New"/>
                <a:cs typeface="Courier New"/>
              </a:rPr>
              <a:t>import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java.awt.*;</a:t>
            </a:r>
            <a:endParaRPr sz="3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Courier New"/>
                <a:cs typeface="Courier New"/>
              </a:rPr>
              <a:t>java.awt</a:t>
            </a:r>
            <a:r>
              <a:rPr sz="3200" spc="-11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contains the </a:t>
            </a:r>
            <a:r>
              <a:rPr sz="3200" spc="-95" dirty="0">
                <a:latin typeface="Trebuchet MS"/>
                <a:cs typeface="Trebuchet MS"/>
              </a:rPr>
              <a:t>AWT </a:t>
            </a:r>
            <a:r>
              <a:rPr sz="3200" spc="-5" dirty="0">
                <a:latin typeface="Trebuchet MS"/>
                <a:cs typeface="Trebuchet MS"/>
              </a:rPr>
              <a:t>GUI classes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Component</a:t>
            </a:r>
            <a:endParaRPr sz="3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main </a:t>
            </a:r>
            <a:r>
              <a:rPr sz="3200" spc="-95" dirty="0">
                <a:latin typeface="Trebuchet MS"/>
                <a:cs typeface="Trebuchet MS"/>
              </a:rPr>
              <a:t>AWT </a:t>
            </a:r>
            <a:r>
              <a:rPr sz="3200" spc="-5" dirty="0">
                <a:latin typeface="Trebuchet MS"/>
                <a:cs typeface="Trebuchet MS"/>
              </a:rPr>
              <a:t>class of GUI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elements</a:t>
            </a:r>
            <a:endParaRPr sz="3200">
              <a:latin typeface="Trebuchet MS"/>
              <a:cs typeface="Trebuchet MS"/>
            </a:endParaRPr>
          </a:p>
          <a:p>
            <a:pPr marL="360680" marR="186690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extended by </a:t>
            </a:r>
            <a:r>
              <a:rPr sz="3200" dirty="0">
                <a:latin typeface="Courier New"/>
                <a:cs typeface="Courier New"/>
              </a:rPr>
              <a:t>Label</a:t>
            </a:r>
            <a:r>
              <a:rPr sz="3200" dirty="0">
                <a:latin typeface="Trebuchet MS"/>
                <a:cs typeface="Trebuchet MS"/>
              </a:rPr>
              <a:t>,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Button</a:t>
            </a:r>
            <a:r>
              <a:rPr sz="3200" dirty="0">
                <a:latin typeface="Trebuchet MS"/>
                <a:cs typeface="Trebuchet MS"/>
              </a:rPr>
              <a:t>,  </a:t>
            </a:r>
            <a:r>
              <a:rPr sz="3200" dirty="0">
                <a:latin typeface="Courier New"/>
                <a:cs typeface="Courier New"/>
              </a:rPr>
              <a:t>TextField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1819</Words>
  <Application>Microsoft Office PowerPoint</Application>
  <PresentationFormat>On-screen Show (4:3)</PresentationFormat>
  <Paragraphs>386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Trebuchet MS</vt:lpstr>
      <vt:lpstr>Office Theme</vt:lpstr>
      <vt:lpstr>Software Development 2</vt:lpstr>
      <vt:lpstr>Last Lecture</vt:lpstr>
      <vt:lpstr>TODAY’S LECTURE</vt:lpstr>
      <vt:lpstr>Today</vt:lpstr>
      <vt:lpstr>Overview</vt:lpstr>
      <vt:lpstr>Wider Reading</vt:lpstr>
      <vt:lpstr>PowerPoint Presentation</vt:lpstr>
      <vt:lpstr>Inheritance in the GUI libraries</vt:lpstr>
      <vt:lpstr>AWT</vt:lpstr>
      <vt:lpstr>Container</vt:lpstr>
      <vt:lpstr>Container methods</vt:lpstr>
      <vt:lpstr>Container methods</vt:lpstr>
      <vt:lpstr>Container methods</vt:lpstr>
      <vt:lpstr>Container methods</vt:lpstr>
      <vt:lpstr>Container methods</vt:lpstr>
      <vt:lpstr>Container methods</vt:lpstr>
      <vt:lpstr>Container methods</vt:lpstr>
      <vt:lpstr>Basic Swing classes</vt:lpstr>
      <vt:lpstr>Basic Swing classes</vt:lpstr>
      <vt:lpstr>Basic Swing classes</vt:lpstr>
      <vt:lpstr>Frames</vt:lpstr>
      <vt:lpstr>Frames</vt:lpstr>
      <vt:lpstr>Frames</vt:lpstr>
      <vt:lpstr>ContentPane</vt:lpstr>
      <vt:lpstr>ContentPane</vt:lpstr>
      <vt:lpstr>ContentPane</vt:lpstr>
      <vt:lpstr>ContentPane</vt:lpstr>
      <vt:lpstr>Better Style</vt:lpstr>
      <vt:lpstr>Better Style</vt:lpstr>
      <vt:lpstr>Caveats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Events and listeners</vt:lpstr>
      <vt:lpstr>Example</vt:lpstr>
      <vt:lpstr>Alternatively</vt:lpstr>
      <vt:lpstr>Alternatively</vt:lpstr>
      <vt:lpstr>Example: flashing window</vt:lpstr>
      <vt:lpstr>Example: flashing window</vt:lpstr>
      <vt:lpstr>Example: flashing window</vt:lpstr>
      <vt:lpstr>Example: flashing window</vt:lpstr>
      <vt:lpstr>Example: flashing window</vt:lpstr>
      <vt:lpstr>Example: flashing window</vt:lpstr>
      <vt:lpstr>Example: flashing window</vt:lpstr>
      <vt:lpstr>Example: flashing window</vt:lpstr>
      <vt:lpstr>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2</dc:title>
  <cp:lastModifiedBy>Kumar, Smitha</cp:lastModifiedBy>
  <cp:revision>2</cp:revision>
  <dcterms:created xsi:type="dcterms:W3CDTF">2019-02-18T08:55:09Z</dcterms:created>
  <dcterms:modified xsi:type="dcterms:W3CDTF">2019-02-18T10:38:11Z</dcterms:modified>
</cp:coreProperties>
</file>